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72" r:id="rId1"/>
  </p:sldMasterIdLst>
  <p:notesMasterIdLst>
    <p:notesMasterId r:id="rId35"/>
  </p:notesMasterIdLst>
  <p:handoutMasterIdLst>
    <p:handoutMasterId r:id="rId36"/>
  </p:handoutMasterIdLst>
  <p:sldIdLst>
    <p:sldId id="257" r:id="rId2"/>
    <p:sldId id="357" r:id="rId3"/>
    <p:sldId id="363" r:id="rId4"/>
    <p:sldId id="388" r:id="rId5"/>
    <p:sldId id="361" r:id="rId6"/>
    <p:sldId id="362" r:id="rId7"/>
    <p:sldId id="360" r:id="rId8"/>
    <p:sldId id="358" r:id="rId9"/>
    <p:sldId id="387" r:id="rId10"/>
    <p:sldId id="359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72" r:id="rId20"/>
    <p:sldId id="374" r:id="rId21"/>
    <p:sldId id="375" r:id="rId22"/>
    <p:sldId id="378" r:id="rId23"/>
    <p:sldId id="382" r:id="rId24"/>
    <p:sldId id="380" r:id="rId25"/>
    <p:sldId id="373" r:id="rId26"/>
    <p:sldId id="377" r:id="rId27"/>
    <p:sldId id="383" r:id="rId28"/>
    <p:sldId id="381" r:id="rId29"/>
    <p:sldId id="385" r:id="rId30"/>
    <p:sldId id="384" r:id="rId31"/>
    <p:sldId id="386" r:id="rId32"/>
    <p:sldId id="376" r:id="rId33"/>
    <p:sldId id="379" r:id="rId34"/>
  </p:sldIdLst>
  <p:sldSz cx="12192000" cy="6858000"/>
  <p:notesSz cx="6858000" cy="9296400"/>
  <p:embeddedFontLst>
    <p:embeddedFont>
      <p:font typeface="Calibri" panose="020F0502020204030204" pitchFamily="34" charset="0"/>
      <p:regular r:id="rId37"/>
      <p:bold r:id="rId38"/>
      <p:italic r:id="rId39"/>
      <p:boldItalic r:id="rId40"/>
    </p:embeddedFont>
    <p:embeddedFont>
      <p:font typeface="Georgia" panose="02040502050405020303" pitchFamily="18" charset="0"/>
      <p:regular r:id="rId41"/>
      <p:bold r:id="rId42"/>
      <p:italic r:id="rId43"/>
      <p:boldItalic r:id="rId44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2244"/>
    <a:srgbClr val="0098AD"/>
    <a:srgbClr val="B1DCDA"/>
    <a:srgbClr val="306C99"/>
    <a:srgbClr val="B0CD38"/>
    <a:srgbClr val="061126"/>
    <a:srgbClr val="00685B"/>
    <a:srgbClr val="00B0CA"/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8069" autoAdjust="0"/>
  </p:normalViewPr>
  <p:slideViewPr>
    <p:cSldViewPr snapToGrid="0" snapToObjects="1">
      <p:cViewPr varScale="1">
        <p:scale>
          <a:sx n="44" d="100"/>
          <a:sy n="44" d="100"/>
        </p:scale>
        <p:origin x="-798" y="-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6.fntdata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2.fntdata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1.fntdata"/><Relationship Id="rId40" Type="http://schemas.openxmlformats.org/officeDocument/2006/relationships/font" Target="fonts/font4.fntdata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3" Type="http://schemas.openxmlformats.org/officeDocument/2006/relationships/font" Target="fonts/font7.fntdata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4BC0E-E629-CA42-97B3-ADBE17275936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209D3-A972-4D43-8681-54327A2B9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14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5804F-001E-B348-B04D-94C8CB4D7FD3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2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6C7CF-0C7A-5B4C-885D-B8D3D78F9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19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6C7CF-0C7A-5B4C-885D-B8D3D78F92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76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3"/>
            <a:ext cx="10464800" cy="1927225"/>
          </a:xfrm>
        </p:spPr>
        <p:txBody>
          <a:bodyPr anchor="b">
            <a:noAutofit/>
          </a:bodyPr>
          <a:lstStyle>
            <a:lvl1pPr>
              <a:defRPr sz="5400" b="1" i="0" cap="none" baseline="0">
                <a:solidFill>
                  <a:srgbClr val="EA651E"/>
                </a:solidFill>
                <a:latin typeface="Georgia" pitchFamily="18" charset="0"/>
                <a:cs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 b="0" i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C367646-96E5-9C4F-89CC-08274FB4162E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36A6D2BD-BEFF-8642-8F6E-D4407029EA5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rgbClr val="0098A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7646-96E5-9C4F-89CC-08274FB4162E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2BD-BEFF-8642-8F6E-D4407029EA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3"/>
            <a:ext cx="2743200" cy="5361279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3"/>
            <a:ext cx="8026400" cy="5361279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7646-96E5-9C4F-89CC-08274FB4162E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2BD-BEFF-8642-8F6E-D4407029EA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C367646-96E5-9C4F-89CC-08274FB4162E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36A6D2BD-BEFF-8642-8F6E-D4407029EA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B1DC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7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7646-96E5-9C4F-89CC-08274FB4162E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2BD-BEFF-8642-8F6E-D4407029EA5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3"/>
            <a:ext cx="5384800" cy="42320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3"/>
            <a:ext cx="5384800" cy="42320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7646-96E5-9C4F-89CC-08274FB4162E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2BD-BEFF-8642-8F6E-D4407029EA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306C9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3"/>
            <a:ext cx="5242560" cy="35324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306C9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3"/>
            <a:ext cx="5242560" cy="35324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7646-96E5-9C4F-89CC-08274FB4162E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2BD-BEFF-8642-8F6E-D4407029EA5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6097059" y="1691640"/>
            <a:ext cx="0" cy="4279239"/>
          </a:xfrm>
          <a:prstGeom prst="line">
            <a:avLst/>
          </a:prstGeom>
          <a:ln w="19050">
            <a:solidFill>
              <a:srgbClr val="B0CD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7646-96E5-9C4F-89CC-08274FB4162E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2BD-BEFF-8642-8F6E-D4407029EA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7646-96E5-9C4F-89CC-08274FB4162E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2BD-BEFF-8642-8F6E-D4407029EA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3"/>
            <a:ext cx="7620000" cy="521808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2"/>
            <a:ext cx="2852928" cy="38796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7646-96E5-9C4F-89CC-08274FB4162E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2BD-BEFF-8642-8F6E-D4407029EA5B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3700015" y="792083"/>
            <a:ext cx="2117" cy="5218081"/>
          </a:xfrm>
          <a:prstGeom prst="line">
            <a:avLst/>
          </a:prstGeom>
          <a:ln w="19050">
            <a:solidFill>
              <a:srgbClr val="B0CD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001738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1"/>
            <a:ext cx="2852928" cy="37063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67646-96E5-9C4F-89CC-08274FB4162E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6D2BD-BEFF-8642-8F6E-D4407029EA5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06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rgbClr val="0611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C367646-96E5-9C4F-89CC-08274FB4162E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 i="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6A6D2BD-BEFF-8642-8F6E-D4407029EA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HOPE [Logo Ref] horiz_4color_final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843" y="6182772"/>
            <a:ext cx="3605557" cy="5094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i="0" kern="1200" spc="-100" baseline="0">
          <a:solidFill>
            <a:srgbClr val="EA651E"/>
          </a:solidFill>
          <a:latin typeface="Georgia" pitchFamily="18" charset="0"/>
          <a:ea typeface="+mj-ea"/>
          <a:cs typeface="Georgia" pitchFamily="18" charset="0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rgbClr val="306C99"/>
        </a:buClr>
        <a:buSzPct val="85000"/>
        <a:buFont typeface="Arial" pitchFamily="34" charset="0"/>
        <a:buChar char="•"/>
        <a:defRPr sz="2400" b="0" i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182880" algn="l" defTabSz="914400" rtl="0" eaLnBrk="1" latinLnBrk="0" hangingPunct="1">
        <a:spcBef>
          <a:spcPct val="20000"/>
        </a:spcBef>
        <a:buClr>
          <a:srgbClr val="306C99"/>
        </a:buClr>
        <a:buSzPct val="85000"/>
        <a:buFont typeface="Arial" pitchFamily="34" charset="0"/>
        <a:buChar char="•"/>
        <a:defRPr sz="2000" b="0" i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31520" indent="-182880" algn="l" defTabSz="914400" rtl="0" eaLnBrk="1" latinLnBrk="0" hangingPunct="1">
        <a:spcBef>
          <a:spcPct val="20000"/>
        </a:spcBef>
        <a:buClr>
          <a:srgbClr val="306C99"/>
        </a:buClr>
        <a:buSzPct val="90000"/>
        <a:buFont typeface="Arial" pitchFamily="34" charset="0"/>
        <a:buChar char="•"/>
        <a:defRPr sz="1800" b="0" i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05840" indent="-182880" algn="l" defTabSz="914400" rtl="0" eaLnBrk="1" latinLnBrk="0" hangingPunct="1">
        <a:spcBef>
          <a:spcPct val="20000"/>
        </a:spcBef>
        <a:buClr>
          <a:srgbClr val="306C99"/>
        </a:buClr>
        <a:buFont typeface="Arial" pitchFamily="34" charset="0"/>
        <a:buChar char="•"/>
        <a:defRPr sz="1600" b="0" i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88720" indent="-137160" algn="l" defTabSz="914400" rtl="0" eaLnBrk="1" latinLnBrk="0" hangingPunct="1">
        <a:spcBef>
          <a:spcPct val="20000"/>
        </a:spcBef>
        <a:buClr>
          <a:srgbClr val="306C99"/>
        </a:buClr>
        <a:buSzPct val="100000"/>
        <a:buFont typeface="Arial" pitchFamily="34" charset="0"/>
        <a:buChar char="•"/>
        <a:defRPr sz="1400" b="0" i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Creating a Banner Archive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3505199"/>
            <a:ext cx="9445336" cy="2199409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Arial" pitchFamily="31" charset="0"/>
              <a:buNone/>
              <a:defRPr/>
            </a:pPr>
            <a:r>
              <a:rPr lang="en-US" dirty="0" smtClean="0"/>
              <a:t>Holly Markel, Database Programmer/Analyst</a:t>
            </a:r>
          </a:p>
          <a:p>
            <a:pPr eaLnBrk="1" hangingPunct="1">
              <a:buFont typeface="Arial" pitchFamily="31" charset="0"/>
              <a:buNone/>
              <a:defRPr/>
            </a:pPr>
            <a:r>
              <a:rPr lang="en-US" dirty="0" smtClean="0"/>
              <a:t>Computing and Information Technology</a:t>
            </a:r>
          </a:p>
          <a:p>
            <a:pPr eaLnBrk="1" hangingPunct="1">
              <a:buFont typeface="Arial" pitchFamily="31" charset="0"/>
              <a:buNone/>
              <a:defRPr/>
            </a:pPr>
            <a:r>
              <a:rPr lang="en-US" dirty="0" smtClean="0"/>
              <a:t>June 22, 2018</a:t>
            </a:r>
          </a:p>
          <a:p>
            <a:pPr eaLnBrk="1" hangingPunct="1">
              <a:buFont typeface="Arial" pitchFamily="31" charset="0"/>
              <a:buNone/>
              <a:defRPr/>
            </a:pPr>
            <a:endParaRPr lang="en-US" dirty="0"/>
          </a:p>
          <a:p>
            <a:pPr eaLnBrk="1" hangingPunct="1">
              <a:buFont typeface="Arial" pitchFamily="31" charset="0"/>
              <a:buNone/>
              <a:defRPr/>
            </a:pPr>
            <a:r>
              <a:rPr lang="en-US" sz="4800" b="1" dirty="0" smtClean="0"/>
              <a:t>markelh@hope.edu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68122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we start?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What area do we really want to target first?</a:t>
            </a:r>
          </a:p>
          <a:p>
            <a:pPr lvl="1"/>
            <a:r>
              <a:rPr lang="en-US" sz="3200" dirty="0" smtClean="0"/>
              <a:t>STUDENT!!!</a:t>
            </a:r>
          </a:p>
          <a:p>
            <a:r>
              <a:rPr lang="en-US" dirty="0" smtClean="0"/>
              <a:t>How do we go about doing that?</a:t>
            </a:r>
          </a:p>
          <a:p>
            <a:pPr lvl="1"/>
            <a:r>
              <a:rPr lang="en-US" dirty="0" smtClean="0"/>
              <a:t>Tables</a:t>
            </a:r>
          </a:p>
          <a:p>
            <a:pPr lvl="2"/>
            <a:r>
              <a:rPr lang="en-US" dirty="0" smtClean="0"/>
              <a:t>We started with about 25 tables (then later expanded to about 100 tables)</a:t>
            </a:r>
          </a:p>
          <a:p>
            <a:pPr lvl="1"/>
            <a:r>
              <a:rPr lang="en-US" dirty="0" smtClean="0"/>
              <a:t>Get a list! </a:t>
            </a:r>
            <a:r>
              <a:rPr lang="en-US" b="1" dirty="0" smtClean="0">
                <a:solidFill>
                  <a:srgbClr val="FF0000"/>
                </a:solidFill>
              </a:rPr>
              <a:t>Build it in!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574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metadata do we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Wait!!!  What’s </a:t>
            </a:r>
            <a:r>
              <a:rPr lang="en-US" i="1" u="sng" dirty="0" smtClean="0"/>
              <a:t>metadata</a:t>
            </a:r>
            <a:r>
              <a:rPr lang="en-US" dirty="0" smtClean="0"/>
              <a:t>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283" y="2180359"/>
            <a:ext cx="5220999" cy="1452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296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metadata do we need?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 data</a:t>
            </a:r>
          </a:p>
          <a:p>
            <a:pPr lvl="1"/>
            <a:r>
              <a:rPr lang="en-US" dirty="0" smtClean="0"/>
              <a:t>How to run</a:t>
            </a:r>
          </a:p>
          <a:p>
            <a:pPr lvl="2"/>
            <a:r>
              <a:rPr lang="en-US" dirty="0" smtClean="0"/>
              <a:t>Making the process dynamic</a:t>
            </a:r>
          </a:p>
          <a:p>
            <a:pPr lvl="1"/>
            <a:r>
              <a:rPr lang="en-US" dirty="0" smtClean="0"/>
              <a:t>What ran</a:t>
            </a:r>
          </a:p>
          <a:p>
            <a:pPr lvl="1"/>
            <a:r>
              <a:rPr lang="en-US" dirty="0" smtClean="0"/>
              <a:t>When it ran</a:t>
            </a:r>
          </a:p>
          <a:p>
            <a:pPr lvl="1"/>
            <a:r>
              <a:rPr lang="en-US" dirty="0" smtClean="0"/>
              <a:t>How it went (were there errors?  </a:t>
            </a:r>
            <a:r>
              <a:rPr lang="en-US" dirty="0"/>
              <a:t>w</a:t>
            </a:r>
            <a:r>
              <a:rPr lang="en-US" dirty="0" smtClean="0"/>
              <a:t>hat did we get?)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481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metadata do we need?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Row-level data</a:t>
            </a:r>
          </a:p>
          <a:p>
            <a:pPr lvl="1"/>
            <a:r>
              <a:rPr lang="en-US" dirty="0"/>
              <a:t>When we got it</a:t>
            </a:r>
          </a:p>
          <a:p>
            <a:pPr lvl="1"/>
            <a:r>
              <a:rPr lang="en-US" dirty="0"/>
              <a:t>How long was it in source</a:t>
            </a:r>
          </a:p>
          <a:p>
            <a:pPr lvl="1"/>
            <a:r>
              <a:rPr lang="en-US" dirty="0"/>
              <a:t>When did it change</a:t>
            </a:r>
          </a:p>
          <a:p>
            <a:pPr lvl="1"/>
            <a:r>
              <a:rPr lang="en-US" dirty="0"/>
              <a:t>Is this data current?</a:t>
            </a:r>
          </a:p>
          <a:p>
            <a:pPr lvl="1"/>
            <a:r>
              <a:rPr lang="en-US" dirty="0"/>
              <a:t>Has this data been deleted?</a:t>
            </a:r>
          </a:p>
          <a:p>
            <a:pPr lvl="1"/>
            <a:r>
              <a:rPr lang="en-US" dirty="0"/>
              <a:t>Are there errors in this row?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34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 – it seems so simple!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Get the list of tables</a:t>
            </a:r>
          </a:p>
          <a:p>
            <a:r>
              <a:rPr lang="en-US" dirty="0" smtClean="0"/>
              <a:t>2. Log that the process started</a:t>
            </a:r>
          </a:p>
          <a:p>
            <a:endParaRPr lang="en-US" dirty="0" smtClean="0"/>
          </a:p>
          <a:p>
            <a:r>
              <a:rPr lang="en-US" dirty="0" smtClean="0"/>
              <a:t>3. Loop of actions for each table in the list:</a:t>
            </a:r>
          </a:p>
          <a:p>
            <a:pPr lvl="1"/>
            <a:r>
              <a:rPr lang="en-US" dirty="0" smtClean="0"/>
              <a:t>Copy over the data we don’t already have</a:t>
            </a:r>
          </a:p>
          <a:p>
            <a:pPr lvl="1"/>
            <a:r>
              <a:rPr lang="en-US" dirty="0" smtClean="0"/>
              <a:t>Mark the data that has changed (if any) as no longer current</a:t>
            </a:r>
          </a:p>
          <a:p>
            <a:pPr lvl="1"/>
            <a:r>
              <a:rPr lang="en-US" dirty="0" smtClean="0"/>
              <a:t>Mark the data no longer there (if any) as deleted</a:t>
            </a:r>
          </a:p>
          <a:p>
            <a:pPr lvl="1"/>
            <a:r>
              <a:rPr lang="en-US" dirty="0" smtClean="0"/>
              <a:t>Flag any errors</a:t>
            </a:r>
          </a:p>
          <a:p>
            <a:pPr lvl="1"/>
            <a:endParaRPr lang="en-US" dirty="0"/>
          </a:p>
          <a:p>
            <a:r>
              <a:rPr lang="en-US" dirty="0" smtClean="0"/>
              <a:t>4. Log that the process ended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2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over the data - For each </a:t>
            </a:r>
            <a:r>
              <a:rPr lang="en-US" u="sng" dirty="0" smtClean="0"/>
              <a:t>new</a:t>
            </a:r>
            <a:r>
              <a:rPr lang="en-US" dirty="0" smtClean="0"/>
              <a:t> table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time load</a:t>
            </a:r>
          </a:p>
          <a:p>
            <a:pPr lvl="1"/>
            <a:r>
              <a:rPr lang="en-US" dirty="0" smtClean="0"/>
              <a:t>Considerations first:</a:t>
            </a:r>
          </a:p>
          <a:p>
            <a:pPr lvl="2"/>
            <a:r>
              <a:rPr lang="en-US" dirty="0" smtClean="0"/>
              <a:t>Destination tables – Who wants to do manual creation on all those tables?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Build it in</a:t>
            </a:r>
            <a:r>
              <a:rPr lang="en-US" dirty="0" smtClean="0"/>
              <a:t> to the process!</a:t>
            </a:r>
          </a:p>
          <a:p>
            <a:pPr lvl="3"/>
            <a:r>
              <a:rPr lang="en-US" dirty="0" smtClean="0"/>
              <a:t>Don’t we need an index?</a:t>
            </a:r>
          </a:p>
          <a:p>
            <a:pPr lvl="4"/>
            <a:r>
              <a:rPr lang="en-US" sz="1600" b="1" dirty="0" smtClean="0">
                <a:solidFill>
                  <a:srgbClr val="FF0000"/>
                </a:solidFill>
              </a:rPr>
              <a:t>Build it in!</a:t>
            </a:r>
            <a:r>
              <a:rPr lang="en-US" sz="1600" dirty="0" smtClean="0"/>
              <a:t> Build that in, too!  Use the source primary key, plus a unique identifier for the destination row</a:t>
            </a:r>
          </a:p>
          <a:p>
            <a:pPr lvl="5"/>
            <a:r>
              <a:rPr lang="en-US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 it in!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Build the Unique Identifier for the destination row into the row-level metadata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g</a:t>
            </a:r>
            <a:r>
              <a:rPr lang="en-US" dirty="0" smtClean="0"/>
              <a:t>ood </a:t>
            </a:r>
            <a:r>
              <a:rPr lang="en-US" dirty="0"/>
              <a:t>n</a:t>
            </a:r>
            <a:r>
              <a:rPr lang="en-US" dirty="0" smtClean="0"/>
              <a:t>ews for new tables:</a:t>
            </a:r>
          </a:p>
          <a:p>
            <a:pPr lvl="2"/>
            <a:r>
              <a:rPr lang="en-US" dirty="0" smtClean="0"/>
              <a:t>Don’t (yet) need to worry about marking records in new tables as old or deleted</a:t>
            </a:r>
          </a:p>
        </p:txBody>
      </p:sp>
    </p:spTree>
    <p:extLst>
      <p:ext uri="{BB962C8B-B14F-4D97-AF65-F5344CB8AC3E}">
        <p14:creationId xmlns:p14="http://schemas.microsoft.com/office/powerpoint/2010/main" val="294449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Copy over the data - For each </a:t>
            </a:r>
            <a:r>
              <a:rPr lang="en-US" u="sng" dirty="0" smtClean="0"/>
              <a:t>existing</a:t>
            </a:r>
            <a:r>
              <a:rPr lang="en-US" dirty="0" smtClean="0"/>
              <a:t> table…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new records in source since last load</a:t>
            </a:r>
          </a:p>
          <a:p>
            <a:pPr lvl="1"/>
            <a:r>
              <a:rPr lang="en-US" dirty="0" smtClean="0"/>
              <a:t>Insert them into the destination</a:t>
            </a:r>
          </a:p>
          <a:p>
            <a:r>
              <a:rPr lang="en-US" dirty="0" smtClean="0"/>
              <a:t>Compare the previous data to what you just added</a:t>
            </a:r>
          </a:p>
          <a:p>
            <a:pPr lvl="1"/>
            <a:r>
              <a:rPr lang="en-US" dirty="0" smtClean="0"/>
              <a:t>If a record has changed, mark the previous one (by insertion date) as old</a:t>
            </a:r>
          </a:p>
          <a:p>
            <a:r>
              <a:rPr lang="en-US" dirty="0" smtClean="0"/>
              <a:t>Compare the ‘current’ (by flag) data in the destination to the source</a:t>
            </a:r>
          </a:p>
          <a:p>
            <a:pPr lvl="1"/>
            <a:r>
              <a:rPr lang="en-US" dirty="0" smtClean="0"/>
              <a:t>Records in destination but not source?  They’ve been deleted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15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I know what data is new?</a:t>
            </a:r>
          </a:p>
          <a:p>
            <a:pPr lvl="1"/>
            <a:r>
              <a:rPr lang="en-US" dirty="0" smtClean="0"/>
              <a:t>Use the source system change data capture (CDC) dates, if possible (or create them in source)</a:t>
            </a:r>
          </a:p>
          <a:p>
            <a:pPr lvl="2"/>
            <a:r>
              <a:rPr lang="en-US" dirty="0" smtClean="0"/>
              <a:t>GREAT!  I CAN USE ACTIVITY DATES!!! They’re already there!</a:t>
            </a:r>
          </a:p>
          <a:p>
            <a:pPr lvl="2"/>
            <a:r>
              <a:rPr lang="en-US" dirty="0" smtClean="0"/>
              <a:t>WHAT?!? </a:t>
            </a:r>
            <a:r>
              <a:rPr lang="en-US" dirty="0"/>
              <a:t> </a:t>
            </a:r>
            <a:r>
              <a:rPr lang="en-US" dirty="0" smtClean="0"/>
              <a:t>I CAN’T USE ACTIVITY DATES???</a:t>
            </a:r>
          </a:p>
          <a:p>
            <a:pPr lvl="1"/>
            <a:r>
              <a:rPr lang="en-US" dirty="0" smtClean="0"/>
              <a:t>Compare every piece of data in the source record to the destination (</a:t>
            </a:r>
            <a:r>
              <a:rPr lang="en-US" dirty="0" err="1" smtClean="0"/>
              <a:t>Uggh</a:t>
            </a:r>
            <a:r>
              <a:rPr lang="en-US" dirty="0" smtClean="0"/>
              <a:t>! Right?)</a:t>
            </a:r>
          </a:p>
          <a:p>
            <a:pPr lvl="2"/>
            <a:r>
              <a:rPr lang="en-US" b="1" dirty="0" smtClean="0">
                <a:solidFill>
                  <a:srgbClr val="FF6600"/>
                </a:solidFill>
              </a:rPr>
              <a:t>Hash!</a:t>
            </a:r>
          </a:p>
          <a:p>
            <a:pPr marL="274320" lvl="1" indent="0">
              <a:buNone/>
            </a:pPr>
            <a:r>
              <a:rPr lang="en-US" dirty="0" smtClean="0"/>
              <a:t>SQL function:  </a:t>
            </a:r>
            <a:r>
              <a:rPr lang="en-US" sz="1600" b="1" dirty="0" smtClean="0">
                <a:latin typeface="Courier" pitchFamily="49" charset="0"/>
              </a:rPr>
              <a:t>DBMS_CRYPTO.HASH( UTL_RAW.CAST_TO_RAW( </a:t>
            </a:r>
            <a:r>
              <a:rPr lang="en-US" sz="2400" b="1" dirty="0" smtClean="0">
                <a:solidFill>
                  <a:srgbClr val="002244"/>
                </a:solidFill>
              </a:rPr>
              <a:t>***</a:t>
            </a:r>
            <a:r>
              <a:rPr lang="en-US" b="1" dirty="0" smtClean="0"/>
              <a:t> </a:t>
            </a:r>
            <a:r>
              <a:rPr lang="en-US" sz="1600" b="1" dirty="0" smtClean="0">
                <a:latin typeface="Courier" pitchFamily="49" charset="0"/>
              </a:rPr>
              <a:t>),3)</a:t>
            </a:r>
          </a:p>
          <a:p>
            <a:pPr marL="274320" lvl="1" indent="0">
              <a:buNone/>
            </a:pPr>
            <a:r>
              <a:rPr lang="en-US" sz="2400" dirty="0" smtClean="0">
                <a:solidFill>
                  <a:srgbClr val="002244"/>
                </a:solidFill>
              </a:rPr>
              <a:t> </a:t>
            </a:r>
            <a:r>
              <a:rPr lang="en-US" sz="2400" b="1" dirty="0" smtClean="0">
                <a:solidFill>
                  <a:srgbClr val="002244"/>
                </a:solidFill>
              </a:rPr>
              <a:t>***</a:t>
            </a:r>
            <a:r>
              <a:rPr lang="en-US" sz="2400" dirty="0" smtClean="0">
                <a:solidFill>
                  <a:srgbClr val="002244"/>
                </a:solidFill>
              </a:rPr>
              <a:t> </a:t>
            </a:r>
            <a:r>
              <a:rPr lang="en-US" sz="1600" dirty="0" smtClean="0">
                <a:solidFill>
                  <a:srgbClr val="002244"/>
                </a:solidFill>
              </a:rPr>
              <a:t>[</a:t>
            </a:r>
            <a:r>
              <a:rPr lang="en-US" sz="1600" dirty="0">
                <a:solidFill>
                  <a:srgbClr val="002244"/>
                </a:solidFill>
              </a:rPr>
              <a:t>full concatenated list of columns goes here – omit the ACTIVITY DATE </a:t>
            </a:r>
            <a:r>
              <a:rPr lang="en-US" sz="1600" dirty="0" smtClean="0">
                <a:solidFill>
                  <a:srgbClr val="002244"/>
                </a:solidFill>
              </a:rPr>
              <a:t>field]</a:t>
            </a:r>
            <a:endParaRPr lang="en-US" sz="1600" dirty="0" smtClean="0">
              <a:latin typeface="Courier" pitchFamily="49" charset="0"/>
            </a:endParaRPr>
          </a:p>
          <a:p>
            <a:pPr lvl="2"/>
            <a:r>
              <a:rPr lang="en-US" dirty="0" smtClean="0"/>
              <a:t>Better throw that in the row-level metadata, too… </a:t>
            </a:r>
            <a:r>
              <a:rPr lang="en-US" b="1" dirty="0" smtClean="0">
                <a:solidFill>
                  <a:srgbClr val="FF0000"/>
                </a:solidFill>
              </a:rPr>
              <a:t>Build it in!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44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know if I have the same record?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 table PK</a:t>
            </a:r>
          </a:p>
          <a:p>
            <a:pPr lvl="1"/>
            <a:r>
              <a:rPr lang="en-US" dirty="0" smtClean="0"/>
              <a:t>Some Banner tables have up to 9 fields on the Primary Key!</a:t>
            </a:r>
          </a:p>
          <a:p>
            <a:pPr lvl="2"/>
            <a:r>
              <a:rPr lang="en-US" dirty="0" err="1" smtClean="0"/>
              <a:t>Gotta</a:t>
            </a:r>
            <a:r>
              <a:rPr lang="en-US" dirty="0" smtClean="0"/>
              <a:t> compare them all – </a:t>
            </a:r>
            <a:r>
              <a:rPr lang="en-US" b="1" dirty="0" smtClean="0">
                <a:solidFill>
                  <a:srgbClr val="FF0000"/>
                </a:solidFill>
              </a:rPr>
              <a:t>Build it in!</a:t>
            </a:r>
          </a:p>
          <a:p>
            <a:pPr lvl="1"/>
            <a:r>
              <a:rPr lang="en-US" dirty="0" smtClean="0"/>
              <a:t>Some Banner tables don’t have a Primary Key</a:t>
            </a:r>
          </a:p>
          <a:p>
            <a:pPr lvl="2"/>
            <a:r>
              <a:rPr lang="en-US" dirty="0" smtClean="0"/>
              <a:t>Seriously?</a:t>
            </a:r>
          </a:p>
          <a:p>
            <a:pPr lvl="3"/>
            <a:r>
              <a:rPr lang="en-US" dirty="0" smtClean="0"/>
              <a:t>Yes, seriously</a:t>
            </a:r>
          </a:p>
          <a:p>
            <a:pPr lvl="2"/>
            <a:r>
              <a:rPr lang="en-US" dirty="0" smtClean="0"/>
              <a:t>Can we </a:t>
            </a:r>
            <a:r>
              <a:rPr lang="en-US" i="1" dirty="0" smtClean="0"/>
              <a:t>infer</a:t>
            </a:r>
            <a:r>
              <a:rPr lang="en-US" dirty="0" smtClean="0"/>
              <a:t> a potential primary key?  We’ll need it for that index, anyways</a:t>
            </a:r>
          </a:p>
          <a:p>
            <a:pPr lvl="3"/>
            <a:r>
              <a:rPr lang="en-US" dirty="0" smtClean="0"/>
              <a:t>Sometimes, so let’s capture it, but….</a:t>
            </a:r>
          </a:p>
          <a:p>
            <a:pPr lvl="3"/>
            <a:r>
              <a:rPr lang="en-US" dirty="0" smtClean="0"/>
              <a:t>Better be safe than sorry  </a:t>
            </a:r>
          </a:p>
          <a:p>
            <a:pPr lvl="4"/>
            <a:r>
              <a:rPr lang="en-US" dirty="0" smtClean="0"/>
              <a:t>If an entire row is the same (by hash), we have it already</a:t>
            </a:r>
          </a:p>
          <a:p>
            <a:pPr lvl="4"/>
            <a:r>
              <a:rPr lang="en-US" dirty="0" smtClean="0"/>
              <a:t>Otherwise, mark as deleted if not there in source exactly as-is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51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I compare source to destination</a:t>
            </a:r>
            <a:br>
              <a:rPr lang="en-US" dirty="0" smtClean="0"/>
            </a:br>
            <a:r>
              <a:rPr lang="en-US" dirty="0" smtClean="0"/>
              <a:t>(and still keep this a dynamic process)?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Dynamically created SQL statements</a:t>
            </a:r>
          </a:p>
          <a:p>
            <a:pPr lvl="1"/>
            <a:r>
              <a:rPr lang="en-US" dirty="0" smtClean="0"/>
              <a:t>Join source to destination</a:t>
            </a:r>
          </a:p>
          <a:p>
            <a:pPr lvl="1"/>
            <a:r>
              <a:rPr lang="en-US" dirty="0" smtClean="0"/>
              <a:t>This adds to the metadata we need to keep for the list of tables: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At run-time:</a:t>
            </a:r>
            <a:endParaRPr lang="en-US" dirty="0"/>
          </a:p>
          <a:p>
            <a:pPr lvl="2"/>
            <a:r>
              <a:rPr lang="en-US" dirty="0" smtClean="0"/>
              <a:t>List of columns</a:t>
            </a:r>
          </a:p>
          <a:p>
            <a:pPr lvl="3"/>
            <a:r>
              <a:rPr lang="en-US" dirty="0" smtClean="0"/>
              <a:t>Pull from the source system DBMS system table (Oracle: </a:t>
            </a:r>
            <a:r>
              <a:rPr lang="en-US" dirty="0" err="1" smtClean="0"/>
              <a:t>all_tab_columns</a:t>
            </a:r>
            <a:r>
              <a:rPr lang="en-US" dirty="0" smtClean="0"/>
              <a:t>) so that we don’t have to store the whole list for each table</a:t>
            </a:r>
          </a:p>
          <a:p>
            <a:pPr lvl="3"/>
            <a:r>
              <a:rPr lang="en-US" dirty="0" smtClean="0"/>
              <a:t>SSIS has a maximum field length of 4000 characters – more on this later</a:t>
            </a:r>
          </a:p>
          <a:p>
            <a:pPr lvl="2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191691"/>
              </p:ext>
            </p:extLst>
          </p:nvPr>
        </p:nvGraphicFramePr>
        <p:xfrm>
          <a:off x="1142999" y="3007896"/>
          <a:ext cx="8197851" cy="113151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684490"/>
                <a:gridCol w="1540105"/>
                <a:gridCol w="3080210"/>
                <a:gridCol w="1893046"/>
              </a:tblGrid>
              <a:tr h="37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Source Schema name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Source Table name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Destination Schema name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Destination Table name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Number Key fields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Key field names (9)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Last modified field (activity date) name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Has true source PK?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Is new table?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Last Load sequence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Last load time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>
            <a:off x="4410635" y="2810435"/>
            <a:ext cx="1855694" cy="793377"/>
          </a:xfrm>
          <a:prstGeom prst="straightConnector1">
            <a:avLst/>
          </a:prstGeom>
          <a:ln w="57150">
            <a:solidFill>
              <a:srgbClr val="FF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69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is this person and what is she doing here?!?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 smtClean="0"/>
              <a:t>Holly Markel</a:t>
            </a:r>
          </a:p>
          <a:p>
            <a:r>
              <a:rPr lang="en-US" dirty="0" smtClean="0"/>
              <a:t>Wrote my first computer programming at age of 8!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3" y="2992582"/>
            <a:ext cx="4882861" cy="338895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7092" y="1600200"/>
            <a:ext cx="2822864" cy="415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17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this to another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Wasn’t part of the goal to move it somewhere </a:t>
            </a:r>
            <a:r>
              <a:rPr lang="en-US" i="1" dirty="0" smtClean="0"/>
              <a:t>else</a:t>
            </a:r>
            <a:r>
              <a:rPr lang="en-US" dirty="0" smtClean="0"/>
              <a:t> to keep Banner from having performance problems?</a:t>
            </a:r>
          </a:p>
          <a:p>
            <a:r>
              <a:rPr lang="en-US" dirty="0" smtClean="0"/>
              <a:t>How do we keep our dynamic queries with our source-destination joins?</a:t>
            </a:r>
          </a:p>
          <a:p>
            <a:pPr lvl="1"/>
            <a:r>
              <a:rPr lang="en-US" dirty="0" smtClean="0"/>
              <a:t>Oracle database links – </a:t>
            </a:r>
            <a:r>
              <a:rPr lang="en-US" b="1" dirty="0" smtClean="0">
                <a:solidFill>
                  <a:srgbClr val="FF0000"/>
                </a:solidFill>
              </a:rPr>
              <a:t>Build it in!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870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Oracle database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Uh-oh! Oracle database links have a 4000 byte maximum field length (no LOBs allowed)</a:t>
            </a:r>
          </a:p>
          <a:p>
            <a:pPr lvl="1"/>
            <a:r>
              <a:rPr lang="en-US" dirty="0" smtClean="0"/>
              <a:t>Need to make some sort of special exception here for the tables with potential of these</a:t>
            </a:r>
          </a:p>
          <a:p>
            <a:pPr lvl="1"/>
            <a:r>
              <a:rPr lang="en-US" dirty="0" smtClean="0"/>
              <a:t>Can we leave the LOB source fields out?</a:t>
            </a:r>
          </a:p>
          <a:p>
            <a:pPr lvl="2"/>
            <a:r>
              <a:rPr lang="en-US" dirty="0" smtClean="0"/>
              <a:t>When are we ever going to do analytical reporting off of a field larger than 4000 characters?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What about when the total characters in the hash is over 4000?</a:t>
            </a:r>
          </a:p>
          <a:p>
            <a:pPr lvl="2"/>
            <a:r>
              <a:rPr lang="en-US" dirty="0" smtClean="0"/>
              <a:t>- OR -</a:t>
            </a:r>
          </a:p>
          <a:p>
            <a:pPr lvl="1"/>
            <a:r>
              <a:rPr lang="en-US" dirty="0" smtClean="0"/>
              <a:t>What about when the column list is more than 4000 (since we’re bringing that, too)?</a:t>
            </a:r>
          </a:p>
          <a:p>
            <a:pPr lvl="2"/>
            <a:r>
              <a:rPr lang="en-US" dirty="0" smtClean="0"/>
              <a:t>Are there columns that are larger than we would report off of, but under 4000? Eliminate!</a:t>
            </a:r>
          </a:p>
          <a:p>
            <a:pPr lvl="2"/>
            <a:r>
              <a:rPr lang="en-US" dirty="0" smtClean="0"/>
              <a:t>Are there columns we have never used that have been around for a long time? Eliminate!</a:t>
            </a:r>
          </a:p>
          <a:p>
            <a:pPr lvl="3"/>
            <a:r>
              <a:rPr lang="en-US" dirty="0" smtClean="0"/>
              <a:t>Omit the Banner 9 system columns (Surrogate ID, Version, Data Origin, VPDI Code) </a:t>
            </a:r>
            <a:r>
              <a:rPr lang="en-US" dirty="0"/>
              <a:t>from </a:t>
            </a:r>
            <a:r>
              <a:rPr lang="en-US" dirty="0" smtClean="0"/>
              <a:t>this elimination </a:t>
            </a:r>
            <a:r>
              <a:rPr lang="en-US" dirty="0"/>
              <a:t>or </a:t>
            </a:r>
            <a:r>
              <a:rPr lang="en-US" dirty="0" smtClean="0"/>
              <a:t>Common Database Upgrades could make your Data Warehouse server’s brain explode</a:t>
            </a:r>
          </a:p>
        </p:txBody>
      </p:sp>
    </p:spTree>
    <p:extLst>
      <p:ext uri="{BB962C8B-B14F-4D97-AF65-F5344CB8AC3E}">
        <p14:creationId xmlns:p14="http://schemas.microsoft.com/office/powerpoint/2010/main" val="347588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Flagging errors/warnings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we want to catch?</a:t>
            </a:r>
          </a:p>
          <a:p>
            <a:pPr lvl="1"/>
            <a:r>
              <a:rPr lang="en-US" dirty="0" smtClean="0"/>
              <a:t>Duplicate records – more on this later!</a:t>
            </a:r>
          </a:p>
          <a:p>
            <a:pPr lvl="1"/>
            <a:r>
              <a:rPr lang="en-US" dirty="0" smtClean="0"/>
              <a:t>PIDM = 0 (Integration gone wild)</a:t>
            </a:r>
          </a:p>
          <a:p>
            <a:pPr lvl="1"/>
            <a:r>
              <a:rPr lang="en-US" dirty="0" smtClean="0"/>
              <a:t>Table load error</a:t>
            </a:r>
          </a:p>
          <a:p>
            <a:pPr lvl="1"/>
            <a:endParaRPr lang="en-US" dirty="0"/>
          </a:p>
          <a:p>
            <a:r>
              <a:rPr lang="en-US" dirty="0" smtClean="0"/>
              <a:t>Do we include errored data in our analytics?</a:t>
            </a:r>
          </a:p>
          <a:p>
            <a:pPr lvl="1"/>
            <a:r>
              <a:rPr lang="en-US" dirty="0" smtClean="0"/>
              <a:t>Flag on the error type code value for whether or not error is a data quality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37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records are special snowflakes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Duplicated data versus true duplicates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Build it in!  </a:t>
            </a:r>
            <a:r>
              <a:rPr lang="en-US" dirty="0" smtClean="0"/>
              <a:t>Put a character between each column in obtaining the hash</a:t>
            </a:r>
          </a:p>
          <a:p>
            <a:pPr lvl="3"/>
            <a:r>
              <a:rPr lang="en-US" dirty="0" smtClean="0"/>
              <a:t>This will make the list of column names you can take shorter</a:t>
            </a:r>
          </a:p>
          <a:p>
            <a:endParaRPr lang="en-US" dirty="0" smtClean="0"/>
          </a:p>
          <a:p>
            <a:r>
              <a:rPr lang="en-US" dirty="0" smtClean="0"/>
              <a:t>Are both duplicates (if we have a true duplicate detected) an error? No</a:t>
            </a:r>
          </a:p>
          <a:p>
            <a:pPr lvl="1"/>
            <a:r>
              <a:rPr lang="en-US" dirty="0" smtClean="0"/>
              <a:t>Only mark one of them</a:t>
            </a:r>
          </a:p>
          <a:p>
            <a:pPr lvl="1"/>
            <a:r>
              <a:rPr lang="en-US" dirty="0" smtClean="0"/>
              <a:t>When checking for deletions, also need to check to see if records are still duplicates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670927"/>
              </p:ext>
            </p:extLst>
          </p:nvPr>
        </p:nvGraphicFramePr>
        <p:xfrm>
          <a:off x="1344706" y="1997137"/>
          <a:ext cx="930536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887"/>
                <a:gridCol w="2309159"/>
                <a:gridCol w="2309159"/>
                <a:gridCol w="23091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Column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Column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Column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Concatenated 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(null)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39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I just want current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views using the Is Current flag</a:t>
            </a:r>
          </a:p>
          <a:p>
            <a:r>
              <a:rPr lang="en-US" dirty="0" smtClean="0"/>
              <a:t>Might as well do that dynamically at creation time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Build it in!</a:t>
            </a:r>
          </a:p>
        </p:txBody>
      </p:sp>
    </p:spTree>
    <p:extLst>
      <p:ext uri="{BB962C8B-B14F-4D97-AF65-F5344CB8AC3E}">
        <p14:creationId xmlns:p14="http://schemas.microsoft.com/office/powerpoint/2010/main" val="101789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when Banner adds a column?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will error</a:t>
            </a:r>
          </a:p>
          <a:p>
            <a:pPr lvl="1"/>
            <a:r>
              <a:rPr lang="en-US" dirty="0" smtClean="0"/>
              <a:t>We want it to, so we can fix the destination table</a:t>
            </a:r>
          </a:p>
          <a:p>
            <a:pPr lvl="1"/>
            <a:r>
              <a:rPr lang="en-US" dirty="0" smtClean="0"/>
              <a:t>Add the new columns to the destination table and re-run!</a:t>
            </a:r>
          </a:p>
          <a:p>
            <a:pPr lvl="1"/>
            <a:r>
              <a:rPr lang="en-US" dirty="0" smtClean="0"/>
              <a:t>Make sure to also add these to the current records view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79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already recording start and end time of the process</a:t>
            </a:r>
          </a:p>
          <a:p>
            <a:r>
              <a:rPr lang="en-US" dirty="0" smtClean="0"/>
              <a:t>Row-level metadata captures the load a record came in on</a:t>
            </a:r>
          </a:p>
          <a:p>
            <a:r>
              <a:rPr lang="en-US" dirty="0" smtClean="0"/>
              <a:t>Might as well capture:</a:t>
            </a:r>
          </a:p>
          <a:p>
            <a:pPr lvl="1"/>
            <a:r>
              <a:rPr lang="en-US" dirty="0" smtClean="0"/>
              <a:t>Start and end time of each table – </a:t>
            </a:r>
            <a:r>
              <a:rPr lang="en-US" b="1" dirty="0" smtClean="0">
                <a:solidFill>
                  <a:srgbClr val="FF0000"/>
                </a:solidFill>
              </a:rPr>
              <a:t>Build it in!</a:t>
            </a:r>
          </a:p>
          <a:p>
            <a:pPr lvl="1"/>
            <a:r>
              <a:rPr lang="en-US" dirty="0" smtClean="0"/>
              <a:t>How many records in each load – </a:t>
            </a:r>
            <a:r>
              <a:rPr lang="en-US" b="1" dirty="0" smtClean="0">
                <a:solidFill>
                  <a:srgbClr val="FF0000"/>
                </a:solidFill>
              </a:rPr>
              <a:t>Build it in!</a:t>
            </a:r>
          </a:p>
          <a:p>
            <a:pPr lvl="2"/>
            <a:r>
              <a:rPr lang="en-US" dirty="0" smtClean="0"/>
              <a:t>Inserts</a:t>
            </a:r>
          </a:p>
          <a:p>
            <a:pPr lvl="2"/>
            <a:r>
              <a:rPr lang="en-US" dirty="0" smtClean="0"/>
              <a:t>Updates</a:t>
            </a:r>
          </a:p>
          <a:p>
            <a:pPr lvl="2"/>
            <a:r>
              <a:rPr lang="en-US" dirty="0" smtClean="0"/>
              <a:t>Deletions</a:t>
            </a:r>
          </a:p>
          <a:p>
            <a:pPr lvl="2"/>
            <a:r>
              <a:rPr lang="en-US" dirty="0" smtClean="0"/>
              <a:t>Errors – both new and total currently present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the process fails while running?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thought went into this</a:t>
            </a:r>
          </a:p>
          <a:p>
            <a:pPr lvl="1"/>
            <a:r>
              <a:rPr lang="en-US" dirty="0" smtClean="0"/>
              <a:t>SSIS’s default error handling allows to send an email – do that – </a:t>
            </a:r>
            <a:r>
              <a:rPr lang="en-US" b="1" dirty="0" smtClean="0">
                <a:solidFill>
                  <a:srgbClr val="FF0000"/>
                </a:solidFill>
              </a:rPr>
              <a:t>Build it in!</a:t>
            </a:r>
          </a:p>
          <a:p>
            <a:pPr lvl="1"/>
            <a:r>
              <a:rPr lang="en-US" dirty="0" smtClean="0"/>
              <a:t>Where do we want it to stop versus move on and keep going?</a:t>
            </a:r>
          </a:p>
          <a:p>
            <a:pPr lvl="2"/>
            <a:r>
              <a:rPr lang="en-US" dirty="0" smtClean="0"/>
              <a:t>Before it gets to any tables (or after it’s done)? Fail and halt processing entirely</a:t>
            </a:r>
          </a:p>
          <a:p>
            <a:pPr lvl="2"/>
            <a:r>
              <a:rPr lang="en-US" dirty="0" smtClean="0"/>
              <a:t>Table loop – skip on to the next table and error out the table</a:t>
            </a:r>
          </a:p>
          <a:p>
            <a:pPr lvl="3"/>
            <a:r>
              <a:rPr lang="en-US" dirty="0" smtClean="0"/>
              <a:t>Table load statement – send full statement in email body text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35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fancy (a.k.a. Oh crap, it’s RCRAPP)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Exception columns:</a:t>
            </a:r>
          </a:p>
          <a:p>
            <a:pPr lvl="1"/>
            <a:r>
              <a:rPr lang="en-US" dirty="0" smtClean="0"/>
              <a:t>We had to build in some alternate logic to capture: </a:t>
            </a:r>
            <a:endParaRPr lang="en-US" dirty="0"/>
          </a:p>
          <a:p>
            <a:pPr lvl="2"/>
            <a:r>
              <a:rPr lang="en-US" dirty="0" smtClean="0"/>
              <a:t>Data in RCRAPP tables</a:t>
            </a:r>
          </a:p>
          <a:p>
            <a:pPr lvl="2"/>
            <a:r>
              <a:rPr lang="en-US" dirty="0" smtClean="0"/>
              <a:t>GORSDAV_VALUE field (ANYDATA data type)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 poorly-used keyword-tagging process in a comment field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Eliminate columns we don’t have room for that we aren’t planning on using</a:t>
            </a:r>
          </a:p>
          <a:p>
            <a:pPr lvl="1"/>
            <a:r>
              <a:rPr lang="en-US" dirty="0" smtClean="0"/>
              <a:t>Truncation or substring where a field is too large but we still want it</a:t>
            </a:r>
          </a:p>
          <a:p>
            <a:pPr lvl="2"/>
            <a:r>
              <a:rPr lang="en-US" dirty="0" smtClean="0"/>
              <a:t>We’ll need to add </a:t>
            </a:r>
            <a:r>
              <a:rPr lang="en-US" dirty="0" smtClean="0"/>
              <a:t>a yes/no </a:t>
            </a:r>
            <a:r>
              <a:rPr lang="en-US" dirty="0" smtClean="0"/>
              <a:t>field to capture if this truncated the source value – </a:t>
            </a:r>
            <a:r>
              <a:rPr lang="en-US" b="1" dirty="0" smtClean="0">
                <a:solidFill>
                  <a:srgbClr val="FF0000"/>
                </a:solidFill>
              </a:rPr>
              <a:t>Build it in!</a:t>
            </a:r>
          </a:p>
          <a:p>
            <a:pPr lvl="2"/>
            <a:r>
              <a:rPr lang="en-US" dirty="0" smtClean="0"/>
              <a:t>Add another error code for if this field is a ‘Yes’</a:t>
            </a:r>
          </a:p>
          <a:p>
            <a:pPr lvl="1"/>
            <a:r>
              <a:rPr lang="en-US" dirty="0" smtClean="0"/>
              <a:t>Type conversion, if the field can be converted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817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</a:t>
            </a:r>
            <a:r>
              <a:rPr lang="en-US" u="sng" dirty="0" smtClean="0"/>
              <a:t>use</a:t>
            </a:r>
            <a:r>
              <a:rPr lang="en-US" dirty="0" smtClean="0"/>
              <a:t> this stuff?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Say I want to do some analysis on the set of currently enrolled students…</a:t>
            </a:r>
          </a:p>
          <a:p>
            <a:pPr lvl="1"/>
            <a:r>
              <a:rPr lang="en-US" dirty="0" smtClean="0"/>
              <a:t>Use the Is Current views!  Just like live Banner data</a:t>
            </a:r>
          </a:p>
          <a:p>
            <a:r>
              <a:rPr lang="en-US" dirty="0" smtClean="0"/>
              <a:t>Say I want to look at the data we pulled from our IPEDS date last year…</a:t>
            </a:r>
          </a:p>
          <a:p>
            <a:pPr lvl="1"/>
            <a:r>
              <a:rPr lang="en-US" dirty="0" smtClean="0"/>
              <a:t>Use the start and end dates on rows as book-ends</a:t>
            </a:r>
          </a:p>
          <a:p>
            <a:pPr lvl="1"/>
            <a:r>
              <a:rPr lang="en-US" dirty="0" smtClean="0"/>
              <a:t>IPEDS date is between the record’s Start Date and End Date</a:t>
            </a:r>
          </a:p>
          <a:p>
            <a:pPr lvl="1"/>
            <a:endParaRPr lang="en-US" dirty="0"/>
          </a:p>
          <a:p>
            <a:r>
              <a:rPr lang="en-US" dirty="0" smtClean="0"/>
              <a:t>We’ve built some dimensional model tables off of data in our archive: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879384"/>
              </p:ext>
            </p:extLst>
          </p:nvPr>
        </p:nvGraphicFramePr>
        <p:xfrm>
          <a:off x="837043" y="4657820"/>
          <a:ext cx="10177320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03484"/>
                <a:gridCol w="3616037"/>
                <a:gridCol w="2713469"/>
                <a:gridCol w="25443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Dimensions</a:t>
                      </a:r>
                      <a:endParaRPr lang="en-US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Major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6600"/>
                          </a:solidFill>
                        </a:rPr>
                        <a:t>Facts</a:t>
                      </a:r>
                      <a:endParaRPr lang="en-US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Major – Single Relationship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Major - Flattened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Term-level Academics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02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is this person and what is she doing here?!?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 smtClean="0"/>
              <a:t>Holly Markel</a:t>
            </a:r>
          </a:p>
          <a:p>
            <a:r>
              <a:rPr lang="en-US" dirty="0" smtClean="0"/>
              <a:t>Graduated from SVSU (a Colleague school) </a:t>
            </a:r>
          </a:p>
          <a:p>
            <a:pPr lvl="1"/>
            <a:r>
              <a:rPr lang="en-US" dirty="0" smtClean="0"/>
              <a:t>3.5 years working in their Administrative Information Systems department</a:t>
            </a:r>
          </a:p>
          <a:p>
            <a:r>
              <a:rPr lang="en-US" dirty="0" smtClean="0"/>
              <a:t>19 years working in Information Technology</a:t>
            </a:r>
          </a:p>
          <a:p>
            <a:pPr lvl="1"/>
            <a:r>
              <a:rPr lang="en-US" dirty="0" smtClean="0"/>
              <a:t>13 years working in Databases/SQL</a:t>
            </a:r>
          </a:p>
          <a:p>
            <a:pPr lvl="1"/>
            <a:r>
              <a:rPr lang="en-US" dirty="0" smtClean="0"/>
              <a:t>10 years working in student information systems</a:t>
            </a:r>
          </a:p>
          <a:p>
            <a:pPr lvl="1"/>
            <a:r>
              <a:rPr lang="en-US" dirty="0" smtClean="0"/>
              <a:t>7 years working in data warehousing and ETL </a:t>
            </a:r>
            <a:r>
              <a:rPr lang="en-US" dirty="0"/>
              <a:t>(</a:t>
            </a:r>
            <a:r>
              <a:rPr lang="en-US" b="1" u="sng" dirty="0"/>
              <a:t>E</a:t>
            </a:r>
            <a:r>
              <a:rPr lang="en-US" dirty="0"/>
              <a:t>xtract, </a:t>
            </a:r>
            <a:r>
              <a:rPr lang="en-US" b="1" u="sng" dirty="0"/>
              <a:t>T</a:t>
            </a:r>
            <a:r>
              <a:rPr lang="en-US" dirty="0"/>
              <a:t>ransform, and </a:t>
            </a:r>
            <a:r>
              <a:rPr lang="en-US" b="1" u="sng" dirty="0" smtClean="0"/>
              <a:t>L</a:t>
            </a:r>
            <a:r>
              <a:rPr lang="en-US" dirty="0" smtClean="0"/>
              <a:t>oad data)</a:t>
            </a:r>
          </a:p>
          <a:p>
            <a:r>
              <a:rPr lang="en-US" dirty="0" smtClean="0"/>
              <a:t>3 years working for Hope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09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plans…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dimensional tables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Future potential data:</a:t>
            </a:r>
          </a:p>
          <a:p>
            <a:pPr lvl="1"/>
            <a:r>
              <a:rPr lang="en-US" dirty="0" smtClean="0"/>
              <a:t>Student Activities</a:t>
            </a:r>
          </a:p>
          <a:p>
            <a:pPr lvl="1"/>
            <a:r>
              <a:rPr lang="en-US" dirty="0" smtClean="0"/>
              <a:t>Course-level information</a:t>
            </a:r>
          </a:p>
          <a:p>
            <a:pPr lvl="1"/>
            <a:r>
              <a:rPr lang="en-US" dirty="0" smtClean="0"/>
              <a:t>Employee/Faculty information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333615"/>
              </p:ext>
            </p:extLst>
          </p:nvPr>
        </p:nvGraphicFramePr>
        <p:xfrm>
          <a:off x="1138382" y="2143221"/>
          <a:ext cx="8127999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High Schools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Degrees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Student Attributes 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Scores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 information (?)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Admissions Details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46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everyone else doing?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188720" lvl="5" indent="0">
              <a:buNone/>
            </a:pPr>
            <a:r>
              <a:rPr lang="en-US" sz="6000" dirty="0" smtClean="0"/>
              <a:t>Group discussion time!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57382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hope you found this informative</a:t>
            </a:r>
          </a:p>
          <a:p>
            <a:r>
              <a:rPr lang="en-US" dirty="0" smtClean="0"/>
              <a:t>If you have any questions, now is the time to ask!</a:t>
            </a:r>
          </a:p>
          <a:p>
            <a:endParaRPr lang="en-US" dirty="0"/>
          </a:p>
          <a:p>
            <a:r>
              <a:rPr lang="en-US" dirty="0" smtClean="0"/>
              <a:t>For more information, please feel free to email me:</a:t>
            </a:r>
          </a:p>
          <a:p>
            <a:pPr lvl="1"/>
            <a:r>
              <a:rPr lang="en-US" sz="6000" dirty="0" smtClean="0"/>
              <a:t>markelh@hope.edu</a:t>
            </a:r>
          </a:p>
          <a:p>
            <a:pPr lvl="2"/>
            <a:r>
              <a:rPr lang="en-US" sz="2200" dirty="0" smtClean="0"/>
              <a:t>For a copy of this presentation</a:t>
            </a:r>
          </a:p>
          <a:p>
            <a:pPr lvl="2"/>
            <a:r>
              <a:rPr lang="en-US" sz="2200" dirty="0" smtClean="0"/>
              <a:t>For a copy of our SSIS package and metadata table creation scripts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420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Primary Keys (that aren’t really Primary Keys)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to include in our destination table index</a:t>
            </a:r>
          </a:p>
          <a:p>
            <a:pPr lvl="1"/>
            <a:r>
              <a:rPr lang="en-US" dirty="0" smtClean="0"/>
              <a:t>Key values</a:t>
            </a:r>
          </a:p>
          <a:p>
            <a:pPr lvl="1"/>
            <a:r>
              <a:rPr lang="en-US" dirty="0" smtClean="0"/>
              <a:t>Hash</a:t>
            </a:r>
          </a:p>
          <a:p>
            <a:pPr lvl="1"/>
            <a:r>
              <a:rPr lang="en-US" dirty="0" smtClean="0"/>
              <a:t>Unique identifier field</a:t>
            </a:r>
          </a:p>
          <a:p>
            <a:pPr lvl="1"/>
            <a:r>
              <a:rPr lang="en-US" dirty="0" smtClean="0"/>
              <a:t>Metadata fields that will be queried (Is Current flag, Last load, error flag)</a:t>
            </a:r>
          </a:p>
          <a:p>
            <a:r>
              <a:rPr lang="en-US" dirty="0" smtClean="0"/>
              <a:t>Do we make our destination table indices a primary key?</a:t>
            </a:r>
          </a:p>
          <a:p>
            <a:pPr lvl="1"/>
            <a:r>
              <a:rPr lang="en-US" dirty="0" smtClean="0"/>
              <a:t>Oracle doesn’t allow </a:t>
            </a:r>
            <a:r>
              <a:rPr lang="en-US" dirty="0" err="1" smtClean="0"/>
              <a:t>nullable</a:t>
            </a:r>
            <a:r>
              <a:rPr lang="en-US" dirty="0" smtClean="0"/>
              <a:t> fields in a PK</a:t>
            </a:r>
          </a:p>
          <a:p>
            <a:r>
              <a:rPr lang="en-US" dirty="0" smtClean="0"/>
              <a:t>Inferred keys – Tables without a source PK</a:t>
            </a:r>
          </a:p>
          <a:p>
            <a:pPr lvl="1"/>
            <a:r>
              <a:rPr lang="en-US" dirty="0" smtClean="0"/>
              <a:t>SPRIDEN – PIDM, ID, Change indicator</a:t>
            </a:r>
          </a:p>
          <a:p>
            <a:pPr lvl="2"/>
            <a:r>
              <a:rPr lang="en-US" dirty="0" smtClean="0"/>
              <a:t>None of these are unique!  </a:t>
            </a:r>
          </a:p>
          <a:p>
            <a:pPr lvl="2"/>
            <a:r>
              <a:rPr lang="en-US" dirty="0" smtClean="0"/>
              <a:t>Change indicator is </a:t>
            </a:r>
            <a:r>
              <a:rPr lang="en-US" dirty="0" err="1" smtClean="0"/>
              <a:t>nullable</a:t>
            </a:r>
            <a:endParaRPr lang="en-US" dirty="0" smtClean="0"/>
          </a:p>
          <a:p>
            <a:pPr lvl="1"/>
            <a:r>
              <a:rPr lang="en-US" dirty="0" smtClean="0"/>
              <a:t>Change indicator can’t be in the </a:t>
            </a:r>
            <a:r>
              <a:rPr lang="en-US" dirty="0"/>
              <a:t>database </a:t>
            </a:r>
            <a:r>
              <a:rPr lang="en-US" dirty="0" smtClean="0"/>
              <a:t>PK</a:t>
            </a:r>
          </a:p>
          <a:p>
            <a:pPr lvl="1"/>
            <a:r>
              <a:rPr lang="en-US" dirty="0" smtClean="0"/>
              <a:t>Build </a:t>
            </a:r>
            <a:r>
              <a:rPr lang="en-US" dirty="0"/>
              <a:t>it in – put </a:t>
            </a:r>
            <a:r>
              <a:rPr lang="en-US" dirty="0" err="1" smtClean="0"/>
              <a:t>nullable</a:t>
            </a:r>
            <a:r>
              <a:rPr lang="en-US" dirty="0"/>
              <a:t> </a:t>
            </a:r>
            <a:r>
              <a:rPr lang="en-US" dirty="0" smtClean="0"/>
              <a:t>fields </a:t>
            </a:r>
            <a:r>
              <a:rPr lang="en-US" dirty="0"/>
              <a:t>at the end </a:t>
            </a:r>
            <a:r>
              <a:rPr lang="en-US" dirty="0" smtClean="0"/>
              <a:t>of the list and </a:t>
            </a:r>
            <a:r>
              <a:rPr lang="en-US" dirty="0"/>
              <a:t>drop off the last </a:t>
            </a:r>
            <a:r>
              <a:rPr lang="en-US" dirty="0" smtClean="0"/>
              <a:t>field </a:t>
            </a:r>
            <a:r>
              <a:rPr lang="en-US" dirty="0"/>
              <a:t>if PK creation fails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1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about Hope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Founded in 1866 in partnership with the Reformed Church in America</a:t>
            </a:r>
          </a:p>
          <a:p>
            <a:r>
              <a:rPr lang="en-US" dirty="0" smtClean="0"/>
              <a:t>Four-year liberal arts college </a:t>
            </a:r>
          </a:p>
          <a:p>
            <a:r>
              <a:rPr lang="en-US" dirty="0"/>
              <a:t>L</a:t>
            </a:r>
            <a:r>
              <a:rPr lang="en-US" dirty="0" smtClean="0"/>
              <a:t>ocated in Holland, MI</a:t>
            </a:r>
          </a:p>
          <a:p>
            <a:r>
              <a:rPr lang="en-US" dirty="0" smtClean="0"/>
              <a:t>Over 33,000 alumni</a:t>
            </a:r>
          </a:p>
        </p:txBody>
      </p:sp>
    </p:spTree>
    <p:extLst>
      <p:ext uri="{BB962C8B-B14F-4D97-AF65-F5344CB8AC3E}">
        <p14:creationId xmlns:p14="http://schemas.microsoft.com/office/powerpoint/2010/main" val="2202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about Hope College’s Banner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been on Banner for 20 years</a:t>
            </a:r>
          </a:p>
          <a:p>
            <a:r>
              <a:rPr lang="en-US" dirty="0" smtClean="0"/>
              <a:t>We use Banner for:</a:t>
            </a:r>
          </a:p>
          <a:p>
            <a:pPr lvl="1"/>
            <a:r>
              <a:rPr lang="en-US" dirty="0" smtClean="0"/>
              <a:t>Finance, A/R, HR, Payroll, Student, Financial Aid</a:t>
            </a:r>
          </a:p>
          <a:p>
            <a:pPr lvl="1"/>
            <a:r>
              <a:rPr lang="en-US" dirty="0" smtClean="0"/>
              <a:t>Transitioning from Banner Advancement to </a:t>
            </a:r>
            <a:r>
              <a:rPr lang="en-US" dirty="0" err="1" smtClean="0"/>
              <a:t>Blackbaud</a:t>
            </a:r>
            <a:r>
              <a:rPr lang="en-US" dirty="0" smtClean="0"/>
              <a:t> The Raiser’s Edge</a:t>
            </a:r>
          </a:p>
          <a:p>
            <a:pPr lvl="1"/>
            <a:r>
              <a:rPr lang="en-US" dirty="0" smtClean="0"/>
              <a:t>Using Hobson’s Radius for Admissions</a:t>
            </a:r>
          </a:p>
          <a:p>
            <a:r>
              <a:rPr lang="en-US" dirty="0" smtClean="0"/>
              <a:t>Currently around 3300 active students and 1000 Faculty/Staff</a:t>
            </a:r>
          </a:p>
          <a:p>
            <a:r>
              <a:rPr lang="en-US" smtClean="0"/>
              <a:t>Banner </a:t>
            </a:r>
            <a:r>
              <a:rPr lang="en-US" dirty="0" smtClean="0"/>
              <a:t>8 on Oracle 11 Windows </a:t>
            </a:r>
          </a:p>
          <a:p>
            <a:pPr lvl="1"/>
            <a:r>
              <a:rPr lang="en-US" dirty="0" smtClean="0"/>
              <a:t>working on transitioning to Banner 9 on Oracle 12 Linux</a:t>
            </a:r>
          </a:p>
        </p:txBody>
      </p:sp>
    </p:spTree>
    <p:extLst>
      <p:ext uri="{BB962C8B-B14F-4D97-AF65-F5344CB8AC3E}">
        <p14:creationId xmlns:p14="http://schemas.microsoft.com/office/powerpoint/2010/main" val="290748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about Hope College’s Data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around 40 reporting users accessing Banner data directly</a:t>
            </a:r>
          </a:p>
          <a:p>
            <a:pPr lvl="1"/>
            <a:r>
              <a:rPr lang="en-US" dirty="0" smtClean="0"/>
              <a:t>MS Access</a:t>
            </a:r>
          </a:p>
          <a:p>
            <a:pPr lvl="1"/>
            <a:r>
              <a:rPr lang="en-US" dirty="0" smtClean="0"/>
              <a:t>Tableau</a:t>
            </a:r>
          </a:p>
          <a:p>
            <a:pPr lvl="1"/>
            <a:r>
              <a:rPr lang="en-US" dirty="0" smtClean="0"/>
              <a:t>A few IT users using direct Oracle queries in Toad or SQL Developer</a:t>
            </a:r>
          </a:p>
          <a:p>
            <a:r>
              <a:rPr lang="en-US" dirty="0" smtClean="0"/>
              <a:t>Our own home-grown reports through a web application</a:t>
            </a:r>
          </a:p>
          <a:p>
            <a:pPr lvl="2"/>
            <a:r>
              <a:rPr lang="en-US" dirty="0" smtClean="0"/>
              <a:t>Many additional users go to this site</a:t>
            </a:r>
          </a:p>
          <a:p>
            <a:r>
              <a:rPr lang="en-US" dirty="0" smtClean="0"/>
              <a:t>Around 350 database views in the Banner database</a:t>
            </a:r>
          </a:p>
          <a:p>
            <a:r>
              <a:rPr lang="en-US" dirty="0" smtClean="0"/>
              <a:t>Around 50 materialized views that refresh nightly</a:t>
            </a:r>
          </a:p>
          <a:p>
            <a:pPr lvl="1"/>
            <a:r>
              <a:rPr lang="en-US" dirty="0" smtClean="0"/>
              <a:t>Biggest materialized view takes </a:t>
            </a:r>
            <a:r>
              <a:rPr lang="en-US" dirty="0"/>
              <a:t> </a:t>
            </a:r>
            <a:r>
              <a:rPr lang="en-US" dirty="0" smtClean="0"/>
              <a:t>around 8 hours to refresh right now!</a:t>
            </a:r>
          </a:p>
          <a:p>
            <a:pPr lvl="2"/>
            <a:r>
              <a:rPr lang="en-US" dirty="0" smtClean="0"/>
              <a:t>133 columns across 45,000 records</a:t>
            </a:r>
          </a:p>
        </p:txBody>
      </p:sp>
    </p:spTree>
    <p:extLst>
      <p:ext uri="{BB962C8B-B14F-4D97-AF65-F5344CB8AC3E}">
        <p14:creationId xmlns:p14="http://schemas.microsoft.com/office/powerpoint/2010/main" val="394075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SSIS –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 smtClean="0"/>
              <a:t>SSIS: SQL Server Integration Services</a:t>
            </a:r>
          </a:p>
          <a:p>
            <a:pPr lvl="1"/>
            <a:r>
              <a:rPr lang="en-US" sz="2800" dirty="0" smtClean="0"/>
              <a:t>An ETL service built for data integrations</a:t>
            </a:r>
          </a:p>
          <a:p>
            <a:pPr lvl="1"/>
            <a:r>
              <a:rPr lang="en-US" sz="2800" dirty="0" smtClean="0"/>
              <a:t>Uses Visual Studio developer interface and debugging tool</a:t>
            </a:r>
          </a:p>
          <a:p>
            <a:pPr lvl="1"/>
            <a:r>
              <a:rPr lang="en-US" sz="2800" dirty="0" smtClean="0"/>
              <a:t>The Visual Studio 2012 version SSIS developer tools are free</a:t>
            </a:r>
          </a:p>
          <a:p>
            <a:pPr lvl="1"/>
            <a:r>
              <a:rPr lang="en-US" sz="2800" dirty="0" smtClean="0"/>
              <a:t>SSIS processes can be deployed and run in automation from a Microsoft SQL Server </a:t>
            </a:r>
          </a:p>
          <a:p>
            <a:pPr lvl="1"/>
            <a:r>
              <a:rPr lang="en-US" sz="2800" dirty="0" smtClean="0"/>
              <a:t>Hope College has created 48 separate SSIS processes for data integrations that we have running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1382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have an archive of Banner data?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as it was on the day of</a:t>
            </a:r>
          </a:p>
          <a:p>
            <a:pPr lvl="1"/>
            <a:r>
              <a:rPr lang="en-US" dirty="0" smtClean="0"/>
              <a:t>Many tables don’t store historical changes</a:t>
            </a:r>
          </a:p>
          <a:p>
            <a:pPr lvl="2"/>
            <a:r>
              <a:rPr lang="en-US" dirty="0" smtClean="0"/>
              <a:t>- OR - they don’t store them very well</a:t>
            </a:r>
          </a:p>
          <a:p>
            <a:pPr lvl="1"/>
            <a:r>
              <a:rPr lang="en-US" dirty="0" smtClean="0"/>
              <a:t>Deleted records from source</a:t>
            </a:r>
          </a:p>
          <a:p>
            <a:r>
              <a:rPr lang="en-US" dirty="0" smtClean="0"/>
              <a:t>Direct queries against Banner</a:t>
            </a:r>
          </a:p>
          <a:p>
            <a:pPr lvl="1"/>
            <a:r>
              <a:rPr lang="en-US" dirty="0" smtClean="0"/>
              <a:t>Performance issues for others</a:t>
            </a:r>
          </a:p>
          <a:p>
            <a:pPr lvl="1"/>
            <a:r>
              <a:rPr lang="en-US" dirty="0" smtClean="0"/>
              <a:t>Performance issues of the queries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89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this design process went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changes throughout the process as we discovered things</a:t>
            </a:r>
          </a:p>
          <a:p>
            <a:endParaRPr lang="en-US" dirty="0" smtClean="0"/>
          </a:p>
          <a:p>
            <a:r>
              <a:rPr lang="en-US" dirty="0" smtClean="0"/>
              <a:t>Mantra – </a:t>
            </a:r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BUILD IT IN!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77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pe College PPT 16-by-9 Template Horizontal Logo - SYSTEM FON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itle Slide.pptx" id="{17F3ABAC-E787-4444-B5D4-6E0924B7D6CD}" vid="{A06B7751-802A-4799-9A38-EABEB17250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Hope College PPT 16-by-9 Template Horizontal Logo - SYSTEM FONTS</Template>
  <TotalTime>2631</TotalTime>
  <Words>2156</Words>
  <Application>Microsoft Office PowerPoint</Application>
  <PresentationFormat>Custom</PresentationFormat>
  <Paragraphs>304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Courier</vt:lpstr>
      <vt:lpstr>Calibri</vt:lpstr>
      <vt:lpstr>Georgia</vt:lpstr>
      <vt:lpstr>Hope College PPT 16-by-9 Template Horizontal Logo - SYSTEM FONTS</vt:lpstr>
      <vt:lpstr>Creating a Banner Archive</vt:lpstr>
      <vt:lpstr>Who is this person and what is she doing here?!?</vt:lpstr>
      <vt:lpstr>Who is this person and what is she doing here?!? (continued)</vt:lpstr>
      <vt:lpstr>A little about Hope College</vt:lpstr>
      <vt:lpstr>A little about Hope College’s Banner</vt:lpstr>
      <vt:lpstr>A little about Hope College’s Data use</vt:lpstr>
      <vt:lpstr>SSIS – What is it?</vt:lpstr>
      <vt:lpstr>Why have an archive of Banner data? </vt:lpstr>
      <vt:lpstr>How this design process went</vt:lpstr>
      <vt:lpstr>Where do we start?</vt:lpstr>
      <vt:lpstr>What metadata do we need?</vt:lpstr>
      <vt:lpstr>What metadata do we need? (continued)</vt:lpstr>
      <vt:lpstr>What metadata do we need? (continued)</vt:lpstr>
      <vt:lpstr>The Process – it seems so simple!</vt:lpstr>
      <vt:lpstr>Copy over the data - For each new table …</vt:lpstr>
      <vt:lpstr>Copy over the data - For each existing table…</vt:lpstr>
      <vt:lpstr>What’s new?</vt:lpstr>
      <vt:lpstr>How do I know if I have the same record?</vt:lpstr>
      <vt:lpstr>How do I compare source to destination (and still keep this a dynamic process)?</vt:lpstr>
      <vt:lpstr>Moving this to another database</vt:lpstr>
      <vt:lpstr>Oracle database links</vt:lpstr>
      <vt:lpstr>Flagging errors/warnings</vt:lpstr>
      <vt:lpstr>Duplicate records are special snowflakes</vt:lpstr>
      <vt:lpstr>What if I just want current data?</vt:lpstr>
      <vt:lpstr>What happens when Banner adds a column?</vt:lpstr>
      <vt:lpstr>Logging</vt:lpstr>
      <vt:lpstr>What if the process fails while running?</vt:lpstr>
      <vt:lpstr>Getting fancy (a.k.a. Oh crap, it’s RCRAPP)</vt:lpstr>
      <vt:lpstr>How do we use this stuff?</vt:lpstr>
      <vt:lpstr>Future plans…</vt:lpstr>
      <vt:lpstr>What’s everyone else doing?</vt:lpstr>
      <vt:lpstr>Thank you!</vt:lpstr>
      <vt:lpstr>Primary Keys (that aren’t really Primary Keys)</vt:lpstr>
    </vt:vector>
  </TitlesOfParts>
  <Company>Hope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Holly Markel</dc:creator>
  <cp:lastModifiedBy>Holly Markel</cp:lastModifiedBy>
  <cp:revision>139</cp:revision>
  <cp:lastPrinted>2012-04-19T13:58:56Z</cp:lastPrinted>
  <dcterms:created xsi:type="dcterms:W3CDTF">2018-05-31T20:12:47Z</dcterms:created>
  <dcterms:modified xsi:type="dcterms:W3CDTF">2018-06-15T14:52:51Z</dcterms:modified>
</cp:coreProperties>
</file>