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7" r:id="rId2"/>
    <p:sldId id="258" r:id="rId3"/>
    <p:sldId id="270" r:id="rId4"/>
    <p:sldId id="259" r:id="rId5"/>
    <p:sldId id="260" r:id="rId6"/>
    <p:sldId id="273" r:id="rId7"/>
    <p:sldId id="297" r:id="rId8"/>
    <p:sldId id="272" r:id="rId9"/>
    <p:sldId id="271" r:id="rId10"/>
    <p:sldId id="274" r:id="rId11"/>
    <p:sldId id="276" r:id="rId12"/>
    <p:sldId id="279" r:id="rId13"/>
    <p:sldId id="278" r:id="rId14"/>
    <p:sldId id="275" r:id="rId15"/>
    <p:sldId id="289" r:id="rId16"/>
    <p:sldId id="277" r:id="rId17"/>
    <p:sldId id="286" r:id="rId18"/>
    <p:sldId id="285" r:id="rId19"/>
    <p:sldId id="288" r:id="rId20"/>
    <p:sldId id="287" r:id="rId21"/>
    <p:sldId id="284" r:id="rId22"/>
    <p:sldId id="282" r:id="rId23"/>
    <p:sldId id="281" r:id="rId24"/>
    <p:sldId id="290" r:id="rId25"/>
    <p:sldId id="280" r:id="rId26"/>
    <p:sldId id="298" r:id="rId27"/>
    <p:sldId id="291" r:id="rId28"/>
    <p:sldId id="295" r:id="rId29"/>
    <p:sldId id="294" r:id="rId30"/>
    <p:sldId id="296" r:id="rId31"/>
    <p:sldId id="293" r:id="rId32"/>
    <p:sldId id="267" r:id="rId33"/>
    <p:sldId id="268" r:id="rId34"/>
    <p:sldId id="26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83161" autoAdjust="0"/>
  </p:normalViewPr>
  <p:slideViewPr>
    <p:cSldViewPr snapToGrid="0">
      <p:cViewPr varScale="1">
        <p:scale>
          <a:sx n="55" d="100"/>
          <a:sy n="55" d="100"/>
        </p:scale>
        <p:origin x="15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8E0A9-7D6E-45B1-9D0A-9946BCAAF2F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4EEEE-D018-4E40-B1DD-D1CD7F53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8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9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Ask about who has installed, test, prod?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1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r>
              <a:rPr lang="en-US" baseline="0" dirty="0" smtClean="0"/>
              <a:t> plus years in 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, 40ish years with computers. Previously with UTC, and </a:t>
            </a:r>
            <a:r>
              <a:rPr lang="en-US" baseline="0" dirty="0" err="1" smtClean="0"/>
              <a:t>UIndy</a:t>
            </a:r>
            <a:endParaRPr lang="en-US" baseline="0" dirty="0" smtClean="0"/>
          </a:p>
          <a:p>
            <a:r>
              <a:rPr lang="en-US" baseline="0" dirty="0" smtClean="0"/>
              <a:t>Technical/functional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Banner 9 </a:t>
            </a:r>
            <a:r>
              <a:rPr lang="en-US" dirty="0" err="1" smtClean="0"/>
              <a:t>bannerdsSSB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5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r>
              <a:rPr lang="en-US" baseline="0" dirty="0" smtClean="0"/>
              <a:t> overflow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3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these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ln 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/share/java/tomcat-el-2.2-api.jar 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/lib/tomcats/apps/lib/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ln 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/share/java/tomcat-jsp-2.2-api.jar 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/lib/tomcats/apps/lib/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ln 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/share/java/tomcat-servlet-3.0-api.jar 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/lib/tomcats/apps/lib/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6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4EEEE-D018-4E40-B1DD-D1CD7F537DC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F771-25AF-418C-B47C-E5BB4729BE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982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CC95-A58E-469A-936A-9782F0ABCF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894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E19B-C3DE-4DE5-BFE0-A0D9AB2CAC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093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19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3AAC-73F1-47FB-BF22-6E2171228F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64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315C-EF5F-48F4-BCC3-20BE6D96C6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38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83D2-F5BF-4CF0-AE2F-75FEC8588C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330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F37-FF6A-4572-9435-AA8EDCAB93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096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C3B0-E47B-4DE7-95E1-97DA741ADA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41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BF524D68-3DF1-4239-BE0F-D92E79720A0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071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40EC-93A0-46FF-9017-6D673C8F7F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35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en-US" dirty="0" smtClean="0"/>
              <a:t>BUGMI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0B513FC8-EBFD-4ABD-9019-FE01F22E7A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86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Moving Self Service Banner 8 to Tomcat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M. Dean Hamann, Earlham College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01572" y="93581"/>
            <a:ext cx="4229587" cy="1569660"/>
            <a:chOff x="4801572" y="93581"/>
            <a:chExt cx="4229587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4801572" y="93581"/>
              <a:ext cx="422958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BUGMI</a:t>
              </a:r>
              <a:endParaRPr lang="en-US" sz="9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85426" y="1293909"/>
              <a:ext cx="3470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Banner Users’ Group of Michigan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39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the PL/SQL Gateway database user name [APEX_PUBLIC_USER]:</a:t>
            </a:r>
            <a:r>
              <a:rPr lang="en-US" sz="2000" b="1" dirty="0">
                <a:solidFill>
                  <a:srgbClr val="C00000"/>
                </a:solidFill>
              </a:rPr>
              <a:t>www2_user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the database password for www2_user: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      Confirm password: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1 to specify passwords for Application Express RESTful Services database users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      (APEX_LISTENER, APEX_REST_PUBLIC_USER) or 2 to skip this step [1]: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      Feb 14, 2018 3:03:15 PM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     INFO: Updated configurations: defaults, apex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1 if you wish to start in standalone mode or 2 to exit [1]: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623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At this point you have an </a:t>
            </a:r>
            <a:r>
              <a:rPr lang="en-US" sz="2400" dirty="0" err="1" smtClean="0"/>
              <a:t>ords.war</a:t>
            </a:r>
            <a:r>
              <a:rPr lang="en-US" sz="2400" dirty="0" smtClean="0"/>
              <a:t> file created, what you need to do now is rename the </a:t>
            </a:r>
            <a:r>
              <a:rPr lang="en-US" sz="2400" dirty="0" err="1" smtClean="0"/>
              <a:t>conf</a:t>
            </a:r>
            <a:r>
              <a:rPr lang="en-US" sz="2400" dirty="0" smtClean="0"/>
              <a:t>/</a:t>
            </a:r>
            <a:r>
              <a:rPr lang="en-US" sz="2400" dirty="0" err="1" smtClean="0"/>
              <a:t>ords</a:t>
            </a:r>
            <a:r>
              <a:rPr lang="en-US" sz="2400" dirty="0" smtClean="0"/>
              <a:t> directory to what you are going to call your </a:t>
            </a:r>
            <a:r>
              <a:rPr lang="en-US" sz="2400" dirty="0" err="1" smtClean="0"/>
              <a:t>ssb</a:t>
            </a:r>
            <a:r>
              <a:rPr lang="en-US" sz="2400" dirty="0" smtClean="0"/>
              <a:t> instance and copy the </a:t>
            </a:r>
            <a:r>
              <a:rPr lang="en-US" sz="2400" dirty="0" err="1" smtClean="0"/>
              <a:t>ords.war</a:t>
            </a:r>
            <a:r>
              <a:rPr lang="en-US" sz="2400" dirty="0" smtClean="0"/>
              <a:t> file to the same.</a:t>
            </a:r>
          </a:p>
          <a:p>
            <a:endParaRPr lang="en-US" dirty="0"/>
          </a:p>
          <a:p>
            <a:r>
              <a:rPr lang="en-US" sz="2400" dirty="0"/>
              <a:t>&gt;</a:t>
            </a:r>
            <a:r>
              <a:rPr lang="en-US" sz="2400" dirty="0" err="1"/>
              <a:t>cp</a:t>
            </a:r>
            <a:r>
              <a:rPr lang="en-US" sz="2400" dirty="0"/>
              <a:t> -</a:t>
            </a:r>
            <a:r>
              <a:rPr lang="en-US" sz="2400" dirty="0" err="1"/>
              <a:t>arv</a:t>
            </a:r>
            <a:r>
              <a:rPr lang="en-US" sz="2400" dirty="0"/>
              <a:t> </a:t>
            </a:r>
            <a:r>
              <a:rPr lang="en-US" sz="2400" dirty="0" err="1"/>
              <a:t>conf</a:t>
            </a:r>
            <a:r>
              <a:rPr lang="en-US" sz="2400" dirty="0"/>
              <a:t>/</a:t>
            </a:r>
            <a:r>
              <a:rPr lang="en-US" sz="2400" dirty="0" err="1"/>
              <a:t>ords</a:t>
            </a:r>
            <a:r>
              <a:rPr lang="en-US" sz="2400" dirty="0"/>
              <a:t>/ </a:t>
            </a:r>
            <a:r>
              <a:rPr lang="en-US" sz="2400" dirty="0" err="1"/>
              <a:t>conf</a:t>
            </a:r>
            <a:r>
              <a:rPr lang="en-US" sz="2400" dirty="0"/>
              <a:t>/</a:t>
            </a:r>
            <a:r>
              <a:rPr lang="en-US" sz="2400" dirty="0" err="1"/>
              <a:t>adtest</a:t>
            </a:r>
            <a:endParaRPr lang="en-US" sz="2400" dirty="0"/>
          </a:p>
          <a:p>
            <a:r>
              <a:rPr lang="en-US" sz="2400" dirty="0"/>
              <a:t>&gt;</a:t>
            </a:r>
            <a:r>
              <a:rPr lang="en-US" sz="2400" dirty="0" err="1"/>
              <a:t>cp</a:t>
            </a:r>
            <a:r>
              <a:rPr lang="en-US" sz="2400" dirty="0"/>
              <a:t> </a:t>
            </a:r>
            <a:r>
              <a:rPr lang="en-US" sz="2400" dirty="0" err="1"/>
              <a:t>ords.war</a:t>
            </a:r>
            <a:r>
              <a:rPr lang="en-US" sz="2400" dirty="0"/>
              <a:t> </a:t>
            </a:r>
            <a:r>
              <a:rPr lang="en-US" sz="2400" dirty="0" err="1" smtClean="0"/>
              <a:t>adtest.war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Your war file is now ready to deploy in tomcat.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363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0" cmpd="sng">
                  <a:noFill/>
                </a:ln>
              </a:rPr>
              <a:t>Deploying</a:t>
            </a:r>
            <a:r>
              <a:rPr lang="en-US" dirty="0">
                <a:ln w="0" cmpd="sng">
                  <a:noFill/>
                </a:ln>
              </a:rPr>
              <a:t>, </a:t>
            </a:r>
            <a:r>
              <a:rPr lang="en-US" dirty="0" smtClean="0">
                <a:ln w="0" cmpd="sng">
                  <a:noFill/>
                </a:ln>
              </a:rPr>
              <a:t/>
            </a:r>
            <a:br>
              <a:rPr lang="en-US" dirty="0" smtClean="0">
                <a:ln w="0" cmpd="sng">
                  <a:noFill/>
                </a:ln>
              </a:rPr>
            </a:br>
            <a:r>
              <a:rPr lang="en-US" dirty="0" smtClean="0">
                <a:ln w="0" cmpd="sng">
                  <a:noFill/>
                </a:ln>
              </a:rPr>
              <a:t>what </a:t>
            </a:r>
            <a:r>
              <a:rPr lang="en-US" dirty="0">
                <a:ln w="0" cmpd="sng">
                  <a:noFill/>
                </a:ln>
              </a:rPr>
              <a:t>is needed?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0134" y="6492875"/>
            <a:ext cx="3486150" cy="365125"/>
          </a:xfrm>
        </p:spPr>
        <p:txBody>
          <a:bodyPr/>
          <a:lstStyle/>
          <a:p>
            <a:pPr algn="ctr"/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33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</a:t>
            </a:r>
            <a:r>
              <a:rPr lang="en-US" sz="4400" dirty="0" smtClean="0">
                <a:ln w="0" cmpd="sng">
                  <a:noFill/>
                </a:ln>
              </a:rPr>
              <a:t>?</a:t>
            </a:r>
            <a:br>
              <a:rPr lang="en-US" sz="4400" dirty="0" smtClean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several other things that are required in order to get the War file to deploy properly</a:t>
            </a:r>
          </a:p>
          <a:p>
            <a:endParaRPr lang="en-US" sz="2000" dirty="0"/>
          </a:p>
          <a:p>
            <a:r>
              <a:rPr lang="en-US" sz="1800" dirty="0" smtClean="0"/>
              <a:t>In the context.xml ($CATALINA_HOME/</a:t>
            </a:r>
            <a:r>
              <a:rPr lang="en-US" sz="1800" dirty="0" err="1" smtClean="0"/>
              <a:t>conf</a:t>
            </a:r>
            <a:r>
              <a:rPr lang="en-US" sz="1800" dirty="0" smtClean="0"/>
              <a:t>/context.xml)</a:t>
            </a:r>
          </a:p>
          <a:p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Add the following just above &lt;/Context</a:t>
            </a:r>
            <a:r>
              <a:rPr lang="en-US" sz="1800" dirty="0" smtClean="0"/>
              <a:t>&gt;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C00000"/>
                </a:solidFill>
              </a:rPr>
              <a:t>            &lt;</a:t>
            </a:r>
            <a:r>
              <a:rPr lang="en-US" sz="1800" dirty="0" err="1">
                <a:solidFill>
                  <a:srgbClr val="C00000"/>
                </a:solidFill>
              </a:rPr>
              <a:t>ResourceLink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global</a:t>
            </a:r>
            <a:r>
              <a:rPr lang="en-US" sz="1800" dirty="0">
                <a:solidFill>
                  <a:srgbClr val="C00000"/>
                </a:solidFill>
              </a:rPr>
              <a:t>="</a:t>
            </a:r>
            <a:r>
              <a:rPr lang="en-US" sz="1800" dirty="0" err="1">
                <a:solidFill>
                  <a:srgbClr val="C00000"/>
                </a:solidFill>
              </a:rPr>
              <a:t>adtest</a:t>
            </a:r>
            <a:r>
              <a:rPr lang="en-US" sz="1800" dirty="0">
                <a:solidFill>
                  <a:srgbClr val="C00000"/>
                </a:solidFill>
              </a:rPr>
              <a:t>"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C00000"/>
                </a:solidFill>
              </a:rPr>
              <a:t>         			name="</a:t>
            </a:r>
            <a:r>
              <a:rPr lang="en-US" sz="1800" dirty="0" err="1">
                <a:solidFill>
                  <a:srgbClr val="C00000"/>
                </a:solidFill>
              </a:rPr>
              <a:t>adtest</a:t>
            </a:r>
            <a:r>
              <a:rPr lang="en-US" sz="1800" dirty="0">
                <a:solidFill>
                  <a:srgbClr val="C00000"/>
                </a:solidFill>
              </a:rPr>
              <a:t>"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C00000"/>
                </a:solidFill>
              </a:rPr>
              <a:t>                  		type="</a:t>
            </a:r>
            <a:r>
              <a:rPr lang="en-US" sz="1800" dirty="0" err="1">
                <a:solidFill>
                  <a:srgbClr val="C00000"/>
                </a:solidFill>
              </a:rPr>
              <a:t>javax.sql.DataSource</a:t>
            </a:r>
            <a:r>
              <a:rPr lang="en-US" sz="1800" dirty="0">
                <a:solidFill>
                  <a:srgbClr val="C00000"/>
                </a:solidFill>
              </a:rPr>
              <a:t>"/&gt;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11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822959" y="1845734"/>
            <a:ext cx="7543801" cy="4796366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in server.xml  </a:t>
            </a:r>
            <a:r>
              <a:rPr lang="en-US" sz="3800" dirty="0" smtClean="0"/>
              <a:t>($CATALINA_HOME/</a:t>
            </a:r>
            <a:r>
              <a:rPr lang="en-US" sz="3800" dirty="0" err="1" smtClean="0"/>
              <a:t>conf</a:t>
            </a:r>
            <a:r>
              <a:rPr lang="en-US" sz="3800" dirty="0" smtClean="0"/>
              <a:t>/server.xml)</a:t>
            </a:r>
          </a:p>
          <a:p>
            <a:endParaRPr lang="en-US" dirty="0"/>
          </a:p>
          <a:p>
            <a:r>
              <a:rPr lang="en-US" sz="2900" dirty="0" smtClean="0"/>
              <a:t>at </a:t>
            </a:r>
            <a:r>
              <a:rPr lang="en-US" sz="2900" dirty="0"/>
              <a:t>&lt;</a:t>
            </a:r>
            <a:r>
              <a:rPr lang="en-US" sz="2900" dirty="0" err="1"/>
              <a:t>GlobalNamingResources</a:t>
            </a:r>
            <a:r>
              <a:rPr lang="en-US" sz="2900" dirty="0"/>
              <a:t>&gt;</a:t>
            </a:r>
          </a:p>
          <a:p>
            <a:r>
              <a:rPr lang="en-US" sz="29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add this 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 &lt;Resource name="</a:t>
            </a:r>
            <a:r>
              <a:rPr lang="en-US" sz="2900" dirty="0" err="1"/>
              <a:t>UserDatabase</a:t>
            </a:r>
            <a:r>
              <a:rPr lang="en-US" sz="2900" dirty="0"/>
              <a:t>" </a:t>
            </a:r>
            <a:r>
              <a:rPr lang="en-US" sz="2900" dirty="0" err="1"/>
              <a:t>auth</a:t>
            </a:r>
            <a:r>
              <a:rPr lang="en-US" sz="2900" dirty="0"/>
              <a:t>="Container"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           type="</a:t>
            </a:r>
            <a:r>
              <a:rPr lang="en-US" sz="2900" dirty="0" err="1"/>
              <a:t>org.apache.catalina.UserDatabase</a:t>
            </a:r>
            <a:r>
              <a:rPr lang="en-US" sz="2900" dirty="0"/>
              <a:t>"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           description="User database that can be updated and saved"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           factory="</a:t>
            </a:r>
            <a:r>
              <a:rPr lang="en-US" sz="2900" dirty="0" err="1"/>
              <a:t>org.apache.catalina.users.MemoryUserDatabaseFactory</a:t>
            </a:r>
            <a:r>
              <a:rPr lang="en-US" sz="2900" dirty="0"/>
              <a:t>"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           pathname="</a:t>
            </a:r>
            <a:r>
              <a:rPr lang="en-US" sz="2900" dirty="0" err="1"/>
              <a:t>conf</a:t>
            </a:r>
            <a:r>
              <a:rPr lang="en-US" sz="2900" dirty="0"/>
              <a:t>/tomcat-users.xml" /&gt;</a:t>
            </a:r>
          </a:p>
          <a:p>
            <a:pPr>
              <a:spcBef>
                <a:spcPts val="0"/>
              </a:spcBef>
            </a:pPr>
            <a:r>
              <a:rPr lang="en-US" sz="2900" dirty="0"/>
              <a:t>   </a:t>
            </a:r>
            <a:r>
              <a:rPr lang="en-US" sz="2900" dirty="0">
                <a:solidFill>
                  <a:srgbClr val="C00000"/>
                </a:solidFill>
              </a:rPr>
              <a:t>&lt;Resource name="</a:t>
            </a:r>
            <a:r>
              <a:rPr lang="en-US" sz="2900" dirty="0" err="1">
                <a:solidFill>
                  <a:srgbClr val="C00000"/>
                </a:solidFill>
              </a:rPr>
              <a:t>adtest</a:t>
            </a:r>
            <a:r>
              <a:rPr lang="en-US" sz="2900" dirty="0">
                <a:solidFill>
                  <a:srgbClr val="C00000"/>
                </a:solidFill>
              </a:rPr>
              <a:t>" </a:t>
            </a:r>
            <a:r>
              <a:rPr lang="en-US" sz="2900" dirty="0" err="1">
                <a:solidFill>
                  <a:srgbClr val="C00000"/>
                </a:solidFill>
              </a:rPr>
              <a:t>auth</a:t>
            </a:r>
            <a:r>
              <a:rPr lang="en-US" sz="2900" dirty="0">
                <a:solidFill>
                  <a:srgbClr val="C00000"/>
                </a:solidFill>
              </a:rPr>
              <a:t>="Container"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type="</a:t>
            </a:r>
            <a:r>
              <a:rPr lang="en-US" sz="2900" dirty="0" err="1">
                <a:solidFill>
                  <a:srgbClr val="C00000"/>
                </a:solidFill>
              </a:rPr>
              <a:t>javax.sql.DataSource</a:t>
            </a:r>
            <a:r>
              <a:rPr lang="en-US" sz="2900" dirty="0">
                <a:solidFill>
                  <a:srgbClr val="C00000"/>
                </a:solidFill>
              </a:rPr>
              <a:t>"       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driverClassName</a:t>
            </a:r>
            <a:r>
              <a:rPr lang="en-US" sz="2900" dirty="0">
                <a:solidFill>
                  <a:srgbClr val="C00000"/>
                </a:solidFill>
              </a:rPr>
              <a:t>="</a:t>
            </a:r>
            <a:r>
              <a:rPr lang="en-US" sz="2900" dirty="0" err="1">
                <a:solidFill>
                  <a:srgbClr val="C00000"/>
                </a:solidFill>
              </a:rPr>
              <a:t>oracle.jdbc.OracleDriver</a:t>
            </a:r>
            <a:r>
              <a:rPr lang="en-US" sz="2900" dirty="0">
                <a:solidFill>
                  <a:srgbClr val="C00000"/>
                </a:solidFill>
              </a:rPr>
              <a:t>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url</a:t>
            </a:r>
            <a:r>
              <a:rPr lang="en-US" sz="2900" dirty="0">
                <a:solidFill>
                  <a:srgbClr val="C00000"/>
                </a:solidFill>
              </a:rPr>
              <a:t>="</a:t>
            </a:r>
            <a:r>
              <a:rPr lang="en-US" sz="2900" dirty="0" err="1">
                <a:solidFill>
                  <a:srgbClr val="C00000"/>
                </a:solidFill>
              </a:rPr>
              <a:t>jdbc:oracle:thin</a:t>
            </a:r>
            <a:r>
              <a:rPr lang="en-US" sz="2900" dirty="0">
                <a:solidFill>
                  <a:srgbClr val="C00000"/>
                </a:solidFill>
              </a:rPr>
              <a:t>:@//your.dbserver.edu:1521/ADTEST"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username="www2_user" password="password"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initialSize</a:t>
            </a:r>
            <a:r>
              <a:rPr lang="en-US" sz="2900" dirty="0">
                <a:solidFill>
                  <a:srgbClr val="C00000"/>
                </a:solidFill>
              </a:rPr>
              <a:t>="5" </a:t>
            </a:r>
            <a:r>
              <a:rPr lang="en-US" sz="2900" dirty="0" err="1">
                <a:solidFill>
                  <a:srgbClr val="C00000"/>
                </a:solidFill>
              </a:rPr>
              <a:t>maxActive</a:t>
            </a:r>
            <a:r>
              <a:rPr lang="en-US" sz="2900" dirty="0">
                <a:solidFill>
                  <a:srgbClr val="C00000"/>
                </a:solidFill>
              </a:rPr>
              <a:t>="100" </a:t>
            </a:r>
            <a:r>
              <a:rPr lang="en-US" sz="2900" dirty="0" err="1">
                <a:solidFill>
                  <a:srgbClr val="C00000"/>
                </a:solidFill>
              </a:rPr>
              <a:t>maxIdle</a:t>
            </a:r>
            <a:r>
              <a:rPr lang="en-US" sz="2900" dirty="0">
                <a:solidFill>
                  <a:srgbClr val="C00000"/>
                </a:solidFill>
              </a:rPr>
              <a:t>="-1"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maxWait</a:t>
            </a:r>
            <a:r>
              <a:rPr lang="en-US" sz="2900" dirty="0">
                <a:solidFill>
                  <a:srgbClr val="C00000"/>
                </a:solidFill>
              </a:rPr>
              <a:t>="30000"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validationQuery</a:t>
            </a:r>
            <a:r>
              <a:rPr lang="en-US" sz="2900" dirty="0">
                <a:solidFill>
                  <a:srgbClr val="C00000"/>
                </a:solidFill>
              </a:rPr>
              <a:t>="select 1 from dual"</a:t>
            </a:r>
          </a:p>
          <a:p>
            <a:pPr>
              <a:spcBef>
                <a:spcPts val="0"/>
              </a:spcBef>
            </a:pPr>
            <a:r>
              <a:rPr lang="en-US" sz="2900" dirty="0">
                <a:solidFill>
                  <a:srgbClr val="C00000"/>
                </a:solidFill>
              </a:rPr>
              <a:t>      </a:t>
            </a:r>
            <a:r>
              <a:rPr lang="en-US" sz="2900" dirty="0" err="1">
                <a:solidFill>
                  <a:srgbClr val="C00000"/>
                </a:solidFill>
              </a:rPr>
              <a:t>testOnBorrow</a:t>
            </a:r>
            <a:r>
              <a:rPr lang="en-US" sz="2900" dirty="0">
                <a:solidFill>
                  <a:srgbClr val="C00000"/>
                </a:solidFill>
              </a:rPr>
              <a:t>="true</a:t>
            </a:r>
            <a:r>
              <a:rPr lang="en-US" sz="2900" dirty="0" smtClean="0">
                <a:solidFill>
                  <a:srgbClr val="C00000"/>
                </a:solidFill>
              </a:rPr>
              <a:t>"/&gt;</a:t>
            </a:r>
            <a:endParaRPr lang="en-US" sz="2900" dirty="0">
              <a:solidFill>
                <a:srgbClr val="C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651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 server.xml  </a:t>
            </a:r>
            <a:r>
              <a:rPr lang="en-US" sz="2800" dirty="0" smtClean="0"/>
              <a:t>($CATALINA_HOME/</a:t>
            </a:r>
            <a:r>
              <a:rPr lang="en-US" sz="2800" dirty="0" err="1" smtClean="0"/>
              <a:t>conf</a:t>
            </a:r>
            <a:r>
              <a:rPr lang="en-US" sz="2800" dirty="0" smtClean="0"/>
              <a:t>/server.xml)</a:t>
            </a:r>
          </a:p>
          <a:p>
            <a:endParaRPr lang="en-US" dirty="0"/>
          </a:p>
          <a:p>
            <a:r>
              <a:rPr lang="en-US" sz="1800" dirty="0"/>
              <a:t>BTW: Had to make a few adjustments for Tomcat 8.5.  Same kinds of things that needed to be done for the Banner 9 apps.  Different </a:t>
            </a:r>
            <a:r>
              <a:rPr lang="en-US" sz="1800" dirty="0" err="1"/>
              <a:t>datasource</a:t>
            </a:r>
            <a:r>
              <a:rPr lang="en-US" sz="1800" dirty="0"/>
              <a:t> parameters:</a:t>
            </a:r>
          </a:p>
          <a:p>
            <a:r>
              <a:rPr lang="en-US" sz="1800" dirty="0"/>
              <a:t> 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&lt;Resource name="&lt;resource&gt;" </a:t>
            </a:r>
            <a:r>
              <a:rPr lang="en-US" sz="2000" dirty="0" err="1"/>
              <a:t>auth</a:t>
            </a:r>
            <a:r>
              <a:rPr lang="en-US" sz="2000" dirty="0"/>
              <a:t>="Container"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type="</a:t>
            </a:r>
            <a:r>
              <a:rPr lang="en-US" sz="2000" dirty="0" err="1"/>
              <a:t>javax.sql.DataSource</a:t>
            </a:r>
            <a:r>
              <a:rPr lang="en-US" sz="2000" dirty="0"/>
              <a:t>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 err="1"/>
              <a:t>driverClassName</a:t>
            </a:r>
            <a:r>
              <a:rPr lang="en-US" sz="2000" dirty="0"/>
              <a:t>="</a:t>
            </a:r>
            <a:r>
              <a:rPr lang="en-US" sz="2000" dirty="0" err="1"/>
              <a:t>oracle.jdbc.OracleDriver</a:t>
            </a:r>
            <a:r>
              <a:rPr lang="en-US" sz="2000" dirty="0"/>
              <a:t>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 err="1"/>
              <a:t>url</a:t>
            </a:r>
            <a:r>
              <a:rPr lang="en-US" sz="2000" dirty="0"/>
              <a:t>="</a:t>
            </a:r>
            <a:r>
              <a:rPr lang="en-US" sz="2000" dirty="0" err="1"/>
              <a:t>jdbc:oracle:thin</a:t>
            </a:r>
            <a:r>
              <a:rPr lang="en-US" sz="2000" dirty="0"/>
              <a:t>:@//</a:t>
            </a:r>
            <a:r>
              <a:rPr lang="en-US" sz="2000" dirty="0" err="1"/>
              <a:t>host:port</a:t>
            </a:r>
            <a:r>
              <a:rPr lang="en-US" sz="2000" dirty="0"/>
              <a:t>/</a:t>
            </a:r>
            <a:r>
              <a:rPr lang="en-US" sz="2000" dirty="0" err="1"/>
              <a:t>dbname</a:t>
            </a:r>
            <a:r>
              <a:rPr lang="en-US" sz="2000" dirty="0"/>
              <a:t>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username="www2_user" password="&lt;password&gt;"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</a:t>
            </a:r>
            <a:r>
              <a:rPr lang="en-US" sz="2000" dirty="0" err="1"/>
              <a:t>initialSize</a:t>
            </a:r>
            <a:r>
              <a:rPr lang="en-US" sz="2000" dirty="0"/>
              <a:t>="5" </a:t>
            </a:r>
            <a:r>
              <a:rPr lang="en-US" sz="2000" b="1" dirty="0" err="1"/>
              <a:t>maxTotal</a:t>
            </a:r>
            <a:r>
              <a:rPr lang="en-US" sz="2000" b="1" dirty="0"/>
              <a:t>="400"</a:t>
            </a:r>
            <a:r>
              <a:rPr lang="en-US" sz="2000" dirty="0"/>
              <a:t> </a:t>
            </a:r>
            <a:r>
              <a:rPr lang="en-US" sz="2000" dirty="0" err="1"/>
              <a:t>maxIdle</a:t>
            </a:r>
            <a:r>
              <a:rPr lang="en-US" sz="2000" dirty="0"/>
              <a:t>="-1" </a:t>
            </a:r>
            <a:r>
              <a:rPr lang="en-US" sz="2000" b="1" dirty="0" err="1"/>
              <a:t>maxWaitMillis</a:t>
            </a:r>
            <a:r>
              <a:rPr lang="en-US" sz="2000" b="1" dirty="0"/>
              <a:t>="30000"</a:t>
            </a:r>
            <a:endParaRPr lang="en-US" sz="2000" dirty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</a:t>
            </a:r>
            <a:r>
              <a:rPr lang="en-US" sz="2000" dirty="0" err="1"/>
              <a:t>validationQuery</a:t>
            </a:r>
            <a:r>
              <a:rPr lang="en-US" sz="2000" dirty="0"/>
              <a:t>="select 1 from dual"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accessToUnderlyingConnectionAllowed</a:t>
            </a:r>
            <a:r>
              <a:rPr lang="en-US" sz="2000" b="1" dirty="0"/>
              <a:t> = "true"</a:t>
            </a:r>
            <a:endParaRPr lang="en-US" sz="2000" dirty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     </a:t>
            </a:r>
            <a:r>
              <a:rPr lang="en-US" sz="2000" dirty="0" err="1"/>
              <a:t>testOnBorrow</a:t>
            </a:r>
            <a:r>
              <a:rPr lang="en-US" sz="2000" dirty="0"/>
              <a:t>="true"/&gt;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20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tomcat.conf</a:t>
            </a:r>
            <a:r>
              <a:rPr lang="en-US" sz="2400" dirty="0" smtClean="0"/>
              <a:t> ($CATALINA_HOME/</a:t>
            </a:r>
            <a:r>
              <a:rPr lang="en-US" sz="2400" dirty="0" err="1" smtClean="0"/>
              <a:t>conf</a:t>
            </a:r>
            <a:r>
              <a:rPr lang="en-US" sz="2400" dirty="0" smtClean="0"/>
              <a:t>/</a:t>
            </a:r>
            <a:r>
              <a:rPr lang="en-US" sz="2400" dirty="0" err="1" smtClean="0"/>
              <a:t>tomcat.conf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000" dirty="0" smtClean="0"/>
              <a:t>At </a:t>
            </a:r>
          </a:p>
          <a:p>
            <a:endParaRPr lang="en-US" sz="2000" dirty="0" smtClean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 smtClean="0"/>
              <a:t># </a:t>
            </a:r>
            <a:r>
              <a:rPr lang="en-US" sz="2000" dirty="0"/>
              <a:t>If you wish to further customize your tomcat environment,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# put your own definitions here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# (i.e. LD_LIBRARY_PATH for some </a:t>
            </a:r>
            <a:r>
              <a:rPr lang="en-US" sz="2000" dirty="0" err="1"/>
              <a:t>jdbc</a:t>
            </a:r>
            <a:r>
              <a:rPr lang="en-US" sz="2000" dirty="0"/>
              <a:t> drivers)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/>
              <a:t> 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CATALINA_OPTS=-server -Xms12g -Xmx16g -</a:t>
            </a:r>
            <a:r>
              <a:rPr lang="en-US" sz="2000" dirty="0" err="1">
                <a:solidFill>
                  <a:srgbClr val="C00000"/>
                </a:solidFill>
              </a:rPr>
              <a:t>XX:MaxPermSize</a:t>
            </a:r>
            <a:r>
              <a:rPr lang="en-US" sz="2000" dirty="0">
                <a:solidFill>
                  <a:srgbClr val="C00000"/>
                </a:solidFill>
              </a:rPr>
              <a:t>=4g</a:t>
            </a:r>
          </a:p>
          <a:p>
            <a:pPr marL="356616" lvl="2" indent="0">
              <a:buNone/>
            </a:pPr>
            <a:r>
              <a:rPr lang="en-US" sz="1300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5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822959" y="1845734"/>
            <a:ext cx="8409941" cy="46140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In order to get the delivered (local?) images you need to link in or copy your </a:t>
            </a:r>
            <a:r>
              <a:rPr lang="en-US" sz="2400" dirty="0" err="1" smtClean="0"/>
              <a:t>webdocs</a:t>
            </a:r>
            <a:r>
              <a:rPr lang="en-US" sz="2400" dirty="0" smtClean="0"/>
              <a:t> folders to the </a:t>
            </a:r>
            <a:r>
              <a:rPr lang="en-US" sz="2400" dirty="0" err="1" smtClean="0"/>
              <a:t>webapps</a:t>
            </a:r>
            <a:r>
              <a:rPr lang="en-US" sz="2400" dirty="0" smtClean="0"/>
              <a:t> folder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&gt;ln -</a:t>
            </a:r>
            <a:r>
              <a:rPr lang="en-US" sz="1600" dirty="0" err="1"/>
              <a:t>svf</a:t>
            </a:r>
            <a:r>
              <a:rPr lang="en-US" sz="1600" dirty="0"/>
              <a:t> /u01/</a:t>
            </a:r>
            <a:r>
              <a:rPr lang="en-US" sz="1600" dirty="0" err="1"/>
              <a:t>testserver</a:t>
            </a:r>
            <a:r>
              <a:rPr lang="en-US" sz="1600" dirty="0"/>
              <a:t>/</a:t>
            </a:r>
            <a:r>
              <a:rPr lang="en-US" sz="1600" dirty="0" err="1"/>
              <a:t>webdocs</a:t>
            </a:r>
            <a:r>
              <a:rPr lang="en-US" sz="1600" dirty="0"/>
              <a:t>/* $CATALINA_HOME/</a:t>
            </a:r>
            <a:r>
              <a:rPr lang="en-US" sz="1600" dirty="0" err="1"/>
              <a:t>webapps</a:t>
            </a:r>
            <a:r>
              <a:rPr lang="en-US" sz="1600" dirty="0"/>
              <a:t>/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&gt;</a:t>
            </a:r>
            <a:r>
              <a:rPr lang="en-US" sz="1600" dirty="0" smtClean="0"/>
              <a:t>ls </a:t>
            </a:r>
            <a:r>
              <a:rPr lang="en-US" sz="1600" dirty="0"/>
              <a:t>-l $CATALINA_HOME/</a:t>
            </a:r>
            <a:r>
              <a:rPr lang="en-US" sz="1600" dirty="0" err="1"/>
              <a:t>webapps</a:t>
            </a:r>
            <a:r>
              <a:rPr lang="en-US" sz="1600" dirty="0"/>
              <a:t>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total 545756</a:t>
            </a:r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35 Jan 10 14:45 admin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/admin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 smtClean="0"/>
              <a:t>lrwxrwxrwx</a:t>
            </a:r>
            <a:r>
              <a:rPr lang="en-US" sz="1600" dirty="0" smtClean="0"/>
              <a:t> </a:t>
            </a:r>
            <a:r>
              <a:rPr lang="en-US" sz="1600" dirty="0"/>
              <a:t>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alugifs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alugifs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aluhelp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aluhelp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 smtClean="0"/>
              <a:t>lrwxrwxrwx</a:t>
            </a:r>
            <a:r>
              <a:rPr lang="en-US" sz="1600" dirty="0" smtClean="0"/>
              <a:t> </a:t>
            </a:r>
            <a:r>
              <a:rPr lang="en-US" sz="1600" dirty="0"/>
              <a:t>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cascade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/cascade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38 Jan 10 14:45 channels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/channels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33 Jan 10 14:45 </a:t>
            </a:r>
            <a:r>
              <a:rPr lang="en-US" sz="1600" dirty="0" err="1"/>
              <a:t>css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css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emp_dir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emp_dir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facgifs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facgifs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fachelp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fachelp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gengifs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gengifs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lrwxrwxrwx</a:t>
            </a:r>
            <a:r>
              <a:rPr lang="en-US" sz="1600" dirty="0"/>
              <a:t> 1 root    </a:t>
            </a:r>
            <a:r>
              <a:rPr lang="en-US" sz="1600" dirty="0" err="1"/>
              <a:t>root</a:t>
            </a:r>
            <a:r>
              <a:rPr lang="en-US" sz="1600" dirty="0"/>
              <a:t>          37 Jan 10 14:45 </a:t>
            </a:r>
            <a:r>
              <a:rPr lang="en-US" sz="1600" dirty="0" err="1"/>
              <a:t>genhelp</a:t>
            </a:r>
            <a:r>
              <a:rPr lang="en-US" sz="1600" dirty="0"/>
              <a:t> -&gt; </a:t>
            </a:r>
            <a:r>
              <a:rPr lang="en-US" sz="1600" dirty="0" smtClean="0"/>
              <a:t>/</a:t>
            </a:r>
            <a:r>
              <a:rPr lang="en-US" sz="1600" dirty="0" smtClean="0"/>
              <a:t>u01/</a:t>
            </a:r>
            <a:r>
              <a:rPr lang="en-US" sz="1600" dirty="0" err="1" smtClean="0"/>
              <a:t>testserver</a:t>
            </a:r>
            <a:r>
              <a:rPr lang="en-US" sz="1600" dirty="0" smtClean="0"/>
              <a:t>/</a:t>
            </a:r>
            <a:r>
              <a:rPr lang="en-US" sz="1600" dirty="0" err="1" smtClean="0"/>
              <a:t>webdocs</a:t>
            </a:r>
            <a:r>
              <a:rPr lang="en-US" sz="1600" dirty="0" smtClean="0"/>
              <a:t>/</a:t>
            </a:r>
            <a:r>
              <a:rPr lang="en-US" sz="1600" dirty="0" err="1" smtClean="0"/>
              <a:t>adtest</a:t>
            </a:r>
            <a:r>
              <a:rPr lang="en-US" sz="1600" dirty="0" smtClean="0"/>
              <a:t>/</a:t>
            </a:r>
            <a:r>
              <a:rPr lang="en-US" sz="1600" dirty="0" err="1" smtClean="0"/>
              <a:t>genhelp</a:t>
            </a:r>
            <a:endParaRPr lang="en-US" sz="1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9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822960" y="1845734"/>
            <a:ext cx="754380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some other files needed</a:t>
            </a:r>
          </a:p>
          <a:p>
            <a:r>
              <a:rPr lang="en-US" sz="2400" dirty="0" smtClean="0"/>
              <a:t>These need to go in the $CATALINA_HOME/lib directory</a:t>
            </a:r>
            <a:endParaRPr lang="en-US" sz="2400" dirty="0"/>
          </a:p>
          <a:p>
            <a:r>
              <a:rPr lang="en-US" sz="2400" dirty="0"/>
              <a:t>Make sure these all have at least read privileges </a:t>
            </a:r>
            <a:endParaRPr lang="en-US" sz="2400" dirty="0" smtClean="0"/>
          </a:p>
          <a:p>
            <a:endParaRPr lang="en-US" sz="2400" dirty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800" dirty="0" smtClean="0"/>
              <a:t>ojdbc6.jar  </a:t>
            </a:r>
            <a:endParaRPr lang="en-US" sz="2800" dirty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800" dirty="0" smtClean="0"/>
              <a:t>ojdbc7.jar  </a:t>
            </a:r>
          </a:p>
          <a:p>
            <a:pPr marL="425196" lvl="3" indent="0">
              <a:spcBef>
                <a:spcPts val="0"/>
              </a:spcBef>
              <a:buNone/>
            </a:pPr>
            <a:r>
              <a:rPr lang="en-US" sz="2800" dirty="0" smtClean="0"/>
              <a:t>xdb6.jar </a:t>
            </a:r>
            <a:endParaRPr lang="en-US" sz="2800" dirty="0"/>
          </a:p>
          <a:p>
            <a:pPr marL="425196" lvl="3" indent="0">
              <a:spcBef>
                <a:spcPts val="0"/>
              </a:spcBef>
              <a:buNone/>
            </a:pPr>
            <a:r>
              <a:rPr lang="en-US" sz="2800" dirty="0" smtClean="0"/>
              <a:t>tomcat-dbcp-7.0.77.jar</a:t>
            </a:r>
            <a:r>
              <a:rPr lang="en-US" sz="1950" dirty="0" smtClean="0"/>
              <a:t> </a:t>
            </a:r>
            <a:endParaRPr lang="en-US" sz="1950" dirty="0"/>
          </a:p>
          <a:p>
            <a:r>
              <a:rPr lang="en-US" sz="2400" dirty="0"/>
              <a:t> </a:t>
            </a:r>
          </a:p>
          <a:p>
            <a:endParaRPr 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62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Deploying, what is needed?</a:t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Copy your </a:t>
            </a:r>
            <a:r>
              <a:rPr lang="en-US" sz="2400" dirty="0" err="1" smtClean="0"/>
              <a:t>warfile</a:t>
            </a:r>
            <a:r>
              <a:rPr lang="en-US" sz="2400" dirty="0" smtClean="0"/>
              <a:t> to </a:t>
            </a:r>
            <a:r>
              <a:rPr lang="en-US" sz="2400" dirty="0" err="1" smtClean="0"/>
              <a:t>webapps</a:t>
            </a:r>
            <a:endParaRPr lang="en-US" sz="2400" dirty="0" smtClean="0"/>
          </a:p>
          <a:p>
            <a:r>
              <a:rPr lang="en-US" sz="2400" dirty="0" smtClean="0"/>
              <a:t>&gt;</a:t>
            </a:r>
            <a:r>
              <a:rPr lang="en-US" sz="2400" dirty="0" err="1" smtClean="0"/>
              <a:t>cp</a:t>
            </a:r>
            <a:r>
              <a:rPr lang="en-US" sz="2400" dirty="0" smtClean="0"/>
              <a:t> </a:t>
            </a:r>
            <a:r>
              <a:rPr lang="en-US" sz="2400" dirty="0" err="1" smtClean="0"/>
              <a:t>adtest.war</a:t>
            </a:r>
            <a:r>
              <a:rPr lang="en-US" sz="2400" dirty="0" smtClean="0"/>
              <a:t>  </a:t>
            </a:r>
            <a:r>
              <a:rPr lang="en-US" sz="2400" dirty="0"/>
              <a:t>$CATALINA_HOME/</a:t>
            </a:r>
            <a:r>
              <a:rPr lang="en-US" sz="2400" dirty="0" err="1"/>
              <a:t>webapps</a:t>
            </a:r>
            <a:r>
              <a:rPr lang="en-US" sz="2400" dirty="0"/>
              <a:t>/</a:t>
            </a:r>
          </a:p>
          <a:p>
            <a:endParaRPr lang="en-US" sz="2400" dirty="0"/>
          </a:p>
          <a:p>
            <a:r>
              <a:rPr lang="en-US" sz="2400" dirty="0" smtClean="0"/>
              <a:t>Restart </a:t>
            </a:r>
            <a:r>
              <a:rPr lang="en-US" sz="2400" dirty="0"/>
              <a:t>tomcat</a:t>
            </a:r>
          </a:p>
          <a:p>
            <a:r>
              <a:rPr lang="en-US" sz="2400" dirty="0"/>
              <a:t>&gt;</a:t>
            </a:r>
            <a:r>
              <a:rPr lang="en-US" sz="2400" dirty="0" err="1"/>
              <a:t>sudo</a:t>
            </a:r>
            <a:r>
              <a:rPr lang="en-US" sz="2400" dirty="0"/>
              <a:t> </a:t>
            </a:r>
            <a:r>
              <a:rPr lang="en-US" sz="2400" dirty="0" err="1"/>
              <a:t>systemctl</a:t>
            </a:r>
            <a:r>
              <a:rPr lang="en-US" sz="2400" dirty="0"/>
              <a:t> restart tomcat</a:t>
            </a:r>
          </a:p>
          <a:p>
            <a:r>
              <a:rPr lang="en-US" sz="2400" dirty="0"/>
              <a:t> </a:t>
            </a:r>
            <a:endParaRPr lang="en-US" dirty="0"/>
          </a:p>
          <a:p>
            <a:r>
              <a:rPr lang="en-US" sz="2400" dirty="0" smtClean="0"/>
              <a:t>Ready to login</a:t>
            </a:r>
          </a:p>
          <a:p>
            <a:r>
              <a:rPr lang="en-US" sz="2200" dirty="0" smtClean="0"/>
              <a:t>&gt;https</a:t>
            </a:r>
            <a:r>
              <a:rPr lang="en-US" sz="2200" dirty="0"/>
              <a:t>://</a:t>
            </a:r>
            <a:r>
              <a:rPr lang="en-US" sz="2200" dirty="0" smtClean="0"/>
              <a:t>ssb.yourcollege.edu/adtest/twbkwbis.P_ValLogin</a:t>
            </a:r>
            <a:endParaRPr 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278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4915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Earlham </a:t>
            </a:r>
            <a:r>
              <a:rPr lang="en-US" sz="2400" dirty="0"/>
              <a:t>College </a:t>
            </a:r>
            <a:r>
              <a:rPr lang="en-US" sz="2400" dirty="0" smtClean="0"/>
              <a:t>is moving </a:t>
            </a:r>
            <a:r>
              <a:rPr lang="en-US" sz="2400" dirty="0"/>
              <a:t>Banner 8 Self Service to tomcat.  </a:t>
            </a:r>
            <a:r>
              <a:rPr lang="en-US" sz="2400" dirty="0" smtClean="0"/>
              <a:t>This </a:t>
            </a:r>
            <a:r>
              <a:rPr lang="en-US" sz="2400" dirty="0"/>
              <a:t>presentation will be a step by step guide to setting up Oracle REST Data Services (</a:t>
            </a:r>
            <a:r>
              <a:rPr lang="en-US" sz="2400" dirty="0" err="1"/>
              <a:t>ords</a:t>
            </a:r>
            <a:r>
              <a:rPr lang="en-US" sz="2400" dirty="0"/>
              <a:t>) to handle Banner 8 </a:t>
            </a:r>
            <a:r>
              <a:rPr lang="en-US" sz="2400" dirty="0" smtClean="0"/>
              <a:t>SSB.</a:t>
            </a:r>
            <a:r>
              <a:rPr lang="en-US" sz="2400" dirty="0"/>
              <a:t>  The presentation will also touch on how to setup the applications behind an </a:t>
            </a:r>
            <a:r>
              <a:rPr lang="en-US" sz="2400" dirty="0" err="1"/>
              <a:t>HAProxy</a:t>
            </a:r>
            <a:r>
              <a:rPr lang="en-US" sz="2400" dirty="0"/>
              <a:t> server and the proxy settings needed to make it work. Also, </a:t>
            </a:r>
            <a:r>
              <a:rPr lang="en-US" sz="2400" dirty="0" smtClean="0"/>
              <a:t>we </a:t>
            </a:r>
            <a:r>
              <a:rPr lang="en-US" sz="2400" dirty="0" smtClean="0"/>
              <a:t>will </a:t>
            </a:r>
            <a:r>
              <a:rPr lang="en-US" sz="2400" dirty="0" smtClean="0"/>
              <a:t>talk about how </a:t>
            </a:r>
            <a:r>
              <a:rPr lang="en-US" sz="2400" dirty="0"/>
              <a:t>to set up multiple tomcat bases in one tomcat </a:t>
            </a:r>
            <a:r>
              <a:rPr lang="en-US" sz="2400" dirty="0"/>
              <a:t>home </a:t>
            </a:r>
            <a:r>
              <a:rPr lang="en-US" sz="2400" dirty="0" smtClean="0"/>
              <a:t>to handle Banner 8 SSB and the </a:t>
            </a:r>
            <a:r>
              <a:rPr lang="en-US" sz="2400" dirty="0"/>
              <a:t>new Banner 9 SSB applications. 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BUGMI 2018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177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Setup behind the </a:t>
            </a:r>
            <a:r>
              <a:rPr lang="en-US" dirty="0" err="1"/>
              <a:t>HAProxy</a:t>
            </a:r>
            <a:endParaRPr lang="en-US" dirty="0">
              <a:ln w="0" cmpd="sng">
                <a:noFill/>
              </a:ln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0134" y="6492875"/>
            <a:ext cx="3486150" cy="365125"/>
          </a:xfrm>
        </p:spPr>
        <p:txBody>
          <a:bodyPr/>
          <a:lstStyle/>
          <a:p>
            <a:pPr algn="ctr"/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12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Setup behind the </a:t>
            </a:r>
            <a:r>
              <a:rPr lang="en-US" sz="4400" dirty="0" err="1" smtClean="0"/>
              <a:t>HAProxy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I’m not the </a:t>
            </a:r>
            <a:r>
              <a:rPr lang="en-US" sz="2000" dirty="0" err="1" smtClean="0"/>
              <a:t>HAProxy</a:t>
            </a:r>
            <a:r>
              <a:rPr lang="en-US" sz="2000" dirty="0" smtClean="0"/>
              <a:t> Admin so I don’t have the depth of knowledge on that end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 From the tomcat side, the connector is the most important, if you are using the </a:t>
            </a:r>
            <a:r>
              <a:rPr lang="en-US" sz="2000" dirty="0" err="1" smtClean="0"/>
              <a:t>HAProxy</a:t>
            </a:r>
            <a:r>
              <a:rPr lang="en-US" sz="2000" dirty="0" smtClean="0"/>
              <a:t> for SSL termination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&lt;Connector port="</a:t>
            </a:r>
            <a:r>
              <a:rPr lang="en-US" b="1" dirty="0" smtClean="0">
                <a:solidFill>
                  <a:srgbClr val="C00000"/>
                </a:solidFill>
              </a:rPr>
              <a:t>8484" </a:t>
            </a:r>
            <a:r>
              <a:rPr lang="en-US" b="1" dirty="0">
                <a:solidFill>
                  <a:srgbClr val="C00000"/>
                </a:solidFill>
              </a:rPr>
              <a:t>protocol="HTTP/1.1"  </a:t>
            </a:r>
            <a:r>
              <a:rPr lang="en-US" b="1" dirty="0" err="1">
                <a:solidFill>
                  <a:srgbClr val="C00000"/>
                </a:solidFill>
              </a:rPr>
              <a:t>SSLEnabled</a:t>
            </a:r>
            <a:r>
              <a:rPr lang="en-US" b="1" dirty="0">
                <a:solidFill>
                  <a:srgbClr val="C00000"/>
                </a:solidFill>
              </a:rPr>
              <a:t>="false"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maxThreads</a:t>
            </a:r>
            <a:r>
              <a:rPr lang="en-US" b="1" dirty="0">
                <a:solidFill>
                  <a:srgbClr val="C00000"/>
                </a:solidFill>
              </a:rPr>
              <a:t>="150" scheme="https" secure="true"    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acceptorThreadCount</a:t>
            </a:r>
            <a:r>
              <a:rPr lang="en-US" b="1" dirty="0">
                <a:solidFill>
                  <a:srgbClr val="C00000"/>
                </a:solidFill>
              </a:rPr>
              <a:t>="4"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proxyPort</a:t>
            </a:r>
            <a:r>
              <a:rPr lang="en-US" b="1" dirty="0">
                <a:solidFill>
                  <a:srgbClr val="C00000"/>
                </a:solidFill>
              </a:rPr>
              <a:t>="443" </a:t>
            </a:r>
            <a:r>
              <a:rPr lang="en-US" b="1" dirty="0" err="1">
                <a:solidFill>
                  <a:srgbClr val="C00000"/>
                </a:solidFill>
              </a:rPr>
              <a:t>proxyName</a:t>
            </a:r>
            <a:r>
              <a:rPr lang="en-US" b="1" dirty="0">
                <a:solidFill>
                  <a:srgbClr val="C00000"/>
                </a:solidFill>
              </a:rPr>
              <a:t>="ssb.yourcollege.edu"  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connectionTimeout</a:t>
            </a:r>
            <a:r>
              <a:rPr lang="en-US" b="1" dirty="0">
                <a:solidFill>
                  <a:srgbClr val="C00000"/>
                </a:solidFill>
              </a:rPr>
              <a:t>="20000"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redirectPort</a:t>
            </a:r>
            <a:r>
              <a:rPr lang="en-US" b="1" dirty="0">
                <a:solidFill>
                  <a:srgbClr val="C00000"/>
                </a:solidFill>
              </a:rPr>
              <a:t>="8443" /&gt;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569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Setup behind the </a:t>
            </a:r>
            <a:r>
              <a:rPr lang="en-US" sz="4400" dirty="0" err="1"/>
              <a:t>HAProxy</a:t>
            </a:r>
            <a:r>
              <a:rPr lang="en-US" sz="4400" dirty="0">
                <a:ln w="0" cmpd="sng">
                  <a:noFill/>
                </a:ln>
              </a:rPr>
              <a:t/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/>
              <a:t>HAProxy</a:t>
            </a:r>
            <a:r>
              <a:rPr lang="en-US" sz="2000" dirty="0" smtClean="0"/>
              <a:t> ACL front end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    </a:t>
            </a:r>
            <a:r>
              <a:rPr lang="en-US" dirty="0" err="1" smtClean="0"/>
              <a:t>acl</a:t>
            </a:r>
            <a:r>
              <a:rPr lang="en-US" dirty="0" smtClean="0"/>
              <a:t> </a:t>
            </a:r>
            <a:r>
              <a:rPr lang="en-US" dirty="0" err="1"/>
              <a:t>host_ssb</a:t>
            </a:r>
            <a:r>
              <a:rPr lang="en-US" dirty="0"/>
              <a:t> </a:t>
            </a:r>
            <a:r>
              <a:rPr lang="en-US" dirty="0" err="1"/>
              <a:t>hdr</a:t>
            </a:r>
            <a:r>
              <a:rPr lang="en-US" dirty="0"/>
              <a:t>(host) -</a:t>
            </a:r>
            <a:r>
              <a:rPr lang="en-US" dirty="0" err="1"/>
              <a:t>i</a:t>
            </a:r>
            <a:r>
              <a:rPr lang="en-US" dirty="0"/>
              <a:t> ssb.earlham.edu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acl</a:t>
            </a:r>
            <a:r>
              <a:rPr lang="en-US" dirty="0"/>
              <a:t> </a:t>
            </a:r>
            <a:r>
              <a:rPr lang="en-US" dirty="0" err="1"/>
              <a:t>host_sso</a:t>
            </a:r>
            <a:r>
              <a:rPr lang="en-US" dirty="0"/>
              <a:t> </a:t>
            </a:r>
            <a:r>
              <a:rPr lang="en-US" dirty="0" err="1"/>
              <a:t>hdr</a:t>
            </a:r>
            <a:r>
              <a:rPr lang="en-US" dirty="0"/>
              <a:t>(host)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sso.earlham.edu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For Banner 9 SSB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 smtClean="0"/>
              <a:t>    </a:t>
            </a:r>
            <a:r>
              <a:rPr lang="en-US" dirty="0" err="1" smtClean="0"/>
              <a:t>acl</a:t>
            </a:r>
            <a:r>
              <a:rPr lang="en-US" dirty="0" smtClean="0"/>
              <a:t> </a:t>
            </a:r>
            <a:r>
              <a:rPr lang="en-US" dirty="0" err="1"/>
              <a:t>url_studentpages</a:t>
            </a:r>
            <a:r>
              <a:rPr lang="en-US" dirty="0"/>
              <a:t> </a:t>
            </a:r>
            <a:r>
              <a:rPr lang="en-US" dirty="0" err="1"/>
              <a:t>path_beg</a:t>
            </a:r>
            <a:r>
              <a:rPr lang="en-US" dirty="0"/>
              <a:t>       /</a:t>
            </a:r>
            <a:r>
              <a:rPr lang="en-US" dirty="0" err="1"/>
              <a:t>StudentSelfService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acl</a:t>
            </a:r>
            <a:r>
              <a:rPr lang="en-US" dirty="0"/>
              <a:t> </a:t>
            </a:r>
            <a:r>
              <a:rPr lang="en-US" dirty="0" err="1"/>
              <a:t>url_studentpages</a:t>
            </a:r>
            <a:r>
              <a:rPr lang="en-US" dirty="0"/>
              <a:t> </a:t>
            </a:r>
            <a:r>
              <a:rPr lang="en-US" dirty="0" err="1"/>
              <a:t>path_beg</a:t>
            </a:r>
            <a:r>
              <a:rPr lang="en-US" dirty="0"/>
              <a:t>       /</a:t>
            </a:r>
            <a:r>
              <a:rPr lang="en-US" dirty="0" err="1"/>
              <a:t>StudentRegistrationSsb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    </a:t>
            </a:r>
            <a:r>
              <a:rPr lang="en-US" dirty="0" err="1" smtClean="0"/>
              <a:t>acl</a:t>
            </a:r>
            <a:r>
              <a:rPr lang="en-US" dirty="0" smtClean="0"/>
              <a:t> </a:t>
            </a:r>
            <a:r>
              <a:rPr lang="en-US" dirty="0" err="1"/>
              <a:t>url_studentpages</a:t>
            </a:r>
            <a:r>
              <a:rPr lang="en-US" dirty="0"/>
              <a:t> </a:t>
            </a:r>
            <a:r>
              <a:rPr lang="en-US" dirty="0" err="1"/>
              <a:t>path_beg</a:t>
            </a:r>
            <a:r>
              <a:rPr lang="en-US" dirty="0"/>
              <a:t>       /</a:t>
            </a:r>
            <a:r>
              <a:rPr lang="en-US" dirty="0" err="1" smtClean="0"/>
              <a:t>FacultySelfService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use_backend</a:t>
            </a:r>
            <a:r>
              <a:rPr lang="en-US" dirty="0"/>
              <a:t> </a:t>
            </a:r>
            <a:r>
              <a:rPr lang="en-US" dirty="0" err="1"/>
              <a:t>ssb-studentpages</a:t>
            </a:r>
            <a:r>
              <a:rPr lang="en-US" dirty="0"/>
              <a:t>   	if </a:t>
            </a:r>
            <a:r>
              <a:rPr lang="en-US" dirty="0" err="1"/>
              <a:t>host_ssb</a:t>
            </a:r>
            <a:r>
              <a:rPr lang="en-US" dirty="0"/>
              <a:t> </a:t>
            </a:r>
            <a:r>
              <a:rPr lang="en-US" dirty="0" err="1" smtClean="0"/>
              <a:t>url_studentpages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For Banner 8 SSB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 smtClean="0"/>
              <a:t>    </a:t>
            </a:r>
            <a:r>
              <a:rPr lang="en-US" dirty="0" err="1" smtClean="0"/>
              <a:t>acl</a:t>
            </a:r>
            <a:r>
              <a:rPr lang="en-US" dirty="0" smtClean="0"/>
              <a:t> </a:t>
            </a:r>
            <a:r>
              <a:rPr lang="en-US" dirty="0" err="1" smtClean="0"/>
              <a:t>url_adtest</a:t>
            </a:r>
            <a:r>
              <a:rPr lang="en-US" dirty="0" smtClean="0"/>
              <a:t> </a:t>
            </a:r>
            <a:r>
              <a:rPr lang="en-US" dirty="0" err="1"/>
              <a:t>path_beg</a:t>
            </a:r>
            <a:r>
              <a:rPr lang="en-US" dirty="0"/>
              <a:t>   </a:t>
            </a:r>
            <a:r>
              <a:rPr lang="en-US" dirty="0" smtClean="0"/>
              <a:t>   	         </a:t>
            </a: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adtest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use_backend</a:t>
            </a:r>
            <a:r>
              <a:rPr lang="en-US" dirty="0"/>
              <a:t> </a:t>
            </a:r>
            <a:r>
              <a:rPr lang="en-US" dirty="0" err="1"/>
              <a:t>ssb</a:t>
            </a:r>
            <a:r>
              <a:rPr lang="en-US" dirty="0"/>
              <a:t>			if </a:t>
            </a:r>
            <a:r>
              <a:rPr lang="en-US" dirty="0" err="1"/>
              <a:t>host_ssb</a:t>
            </a:r>
            <a:r>
              <a:rPr lang="en-US" dirty="0"/>
              <a:t> </a:t>
            </a:r>
            <a:r>
              <a:rPr lang="en-US" dirty="0" err="1" smtClean="0"/>
              <a:t>url_adtest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use_backend</a:t>
            </a:r>
            <a:r>
              <a:rPr lang="en-US" dirty="0"/>
              <a:t> </a:t>
            </a:r>
            <a:r>
              <a:rPr lang="en-US" dirty="0" err="1"/>
              <a:t>ssb</a:t>
            </a:r>
            <a:r>
              <a:rPr lang="en-US" dirty="0"/>
              <a:t>			if </a:t>
            </a:r>
            <a:r>
              <a:rPr lang="en-US" dirty="0" err="1"/>
              <a:t>host_ssb</a:t>
            </a:r>
            <a:endParaRPr lang="en-US" dirty="0"/>
          </a:p>
          <a:p>
            <a:pPr>
              <a:spcBef>
                <a:spcPts val="0"/>
              </a:spcBef>
            </a:pP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589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Setup behind the </a:t>
            </a:r>
            <a:r>
              <a:rPr lang="en-US" sz="4400" dirty="0" err="1"/>
              <a:t>HAProxy</a:t>
            </a:r>
            <a:r>
              <a:rPr lang="en-US" sz="4400" dirty="0">
                <a:ln w="0" cmpd="sng">
                  <a:noFill/>
                </a:ln>
              </a:rPr>
              <a:t/>
            </a:r>
            <a:br>
              <a:rPr lang="en-US" sz="4400" dirty="0">
                <a:ln w="0" cmpd="sng">
                  <a:noFill/>
                </a:ln>
              </a:rPr>
            </a:br>
            <a:endParaRPr lang="en-US" sz="4400" dirty="0">
              <a:ln w="0" cmpd="sng">
                <a:noFill/>
              </a:ln>
            </a:endParaRP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err="1"/>
              <a:t>HAProxy</a:t>
            </a:r>
            <a:r>
              <a:rPr lang="en-US" sz="2000" dirty="0"/>
              <a:t> ACL </a:t>
            </a:r>
            <a:r>
              <a:rPr lang="en-US" sz="2000" dirty="0" smtClean="0"/>
              <a:t>back </a:t>
            </a:r>
            <a:r>
              <a:rPr lang="en-US" sz="2000" dirty="0"/>
              <a:t>end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Banner 9 SSB backend</a:t>
            </a:r>
          </a:p>
          <a:p>
            <a:pPr>
              <a:spcBef>
                <a:spcPts val="0"/>
              </a:spcBef>
            </a:pPr>
            <a:r>
              <a:rPr lang="en-US" dirty="0"/>
              <a:t>backend </a:t>
            </a:r>
            <a:r>
              <a:rPr lang="en-US" dirty="0" err="1"/>
              <a:t>ssb-studentpages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redirect scheme https if !{ </a:t>
            </a:r>
            <a:r>
              <a:rPr lang="en-US" dirty="0" err="1"/>
              <a:t>ssl_fc</a:t>
            </a:r>
            <a:r>
              <a:rPr lang="en-US" dirty="0"/>
              <a:t> }</a:t>
            </a:r>
          </a:p>
          <a:p>
            <a:pPr>
              <a:spcBef>
                <a:spcPts val="0"/>
              </a:spcBef>
            </a:pPr>
            <a:r>
              <a:rPr lang="en-US" dirty="0"/>
              <a:t>    balance     </a:t>
            </a:r>
            <a:r>
              <a:rPr lang="en-US" dirty="0" err="1"/>
              <a:t>roundrobin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cookie </a:t>
            </a:r>
            <a:r>
              <a:rPr lang="en-US" dirty="0" err="1"/>
              <a:t>ssb-studentpages</a:t>
            </a:r>
            <a:r>
              <a:rPr lang="en-US" dirty="0"/>
              <a:t> insert indirect </a:t>
            </a:r>
            <a:r>
              <a:rPr lang="en-US" dirty="0" err="1"/>
              <a:t>nocache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server  ellucian-ssb1-prod 159.28.3.42:8181 cookie </a:t>
            </a:r>
            <a:r>
              <a:rPr lang="en-US" dirty="0" err="1"/>
              <a:t>beke-ssb-studentpages</a:t>
            </a:r>
            <a:r>
              <a:rPr lang="en-US" dirty="0"/>
              <a:t> check</a:t>
            </a:r>
          </a:p>
          <a:p>
            <a:pPr>
              <a:spcBef>
                <a:spcPts val="0"/>
              </a:spcBef>
            </a:pPr>
            <a:r>
              <a:rPr lang="en-US" dirty="0"/>
              <a:t>    server  ellucian-ssb2-prod 159.28.1.186:8181 cookie </a:t>
            </a:r>
            <a:r>
              <a:rPr lang="en-US" dirty="0" err="1"/>
              <a:t>khotso-ssb-studentpages</a:t>
            </a:r>
            <a:r>
              <a:rPr lang="en-US" dirty="0"/>
              <a:t> </a:t>
            </a:r>
            <a:r>
              <a:rPr lang="en-US" dirty="0" smtClean="0"/>
              <a:t>check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Banner 8 SSB backend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backend </a:t>
            </a:r>
            <a:r>
              <a:rPr lang="en-US" dirty="0" err="1"/>
              <a:t>ssb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redirect scheme https if !{ </a:t>
            </a:r>
            <a:r>
              <a:rPr lang="en-US" dirty="0" err="1"/>
              <a:t>ssl_fc</a:t>
            </a:r>
            <a:r>
              <a:rPr lang="en-US" dirty="0"/>
              <a:t> }</a:t>
            </a:r>
          </a:p>
          <a:p>
            <a:pPr>
              <a:spcBef>
                <a:spcPts val="0"/>
              </a:spcBef>
            </a:pPr>
            <a:r>
              <a:rPr lang="en-US" dirty="0"/>
              <a:t>    balance     </a:t>
            </a:r>
            <a:r>
              <a:rPr lang="en-US" dirty="0" err="1"/>
              <a:t>roundrobin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cookie </a:t>
            </a:r>
            <a:r>
              <a:rPr lang="en-US" dirty="0" err="1"/>
              <a:t>ssb</a:t>
            </a:r>
            <a:r>
              <a:rPr lang="en-US" dirty="0"/>
              <a:t> insert indirect </a:t>
            </a:r>
            <a:r>
              <a:rPr lang="en-US" dirty="0" err="1"/>
              <a:t>nocache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 server  ellucian-ssb1-prod 159.28.3.42:8484 cookie </a:t>
            </a:r>
            <a:r>
              <a:rPr lang="en-US" dirty="0" err="1"/>
              <a:t>beke-ssb</a:t>
            </a:r>
            <a:r>
              <a:rPr lang="en-US" dirty="0"/>
              <a:t> check</a:t>
            </a:r>
          </a:p>
          <a:p>
            <a:pPr>
              <a:spcBef>
                <a:spcPts val="0"/>
              </a:spcBef>
            </a:pPr>
            <a:r>
              <a:rPr lang="en-US" dirty="0"/>
              <a:t>    server  ellucian-ssb2-prod 159.28.1.186:8484 cookie </a:t>
            </a:r>
            <a:r>
              <a:rPr lang="en-US" dirty="0" err="1"/>
              <a:t>khotso-ssb</a:t>
            </a:r>
            <a:r>
              <a:rPr lang="en-US" dirty="0"/>
              <a:t>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380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Setting up multiple tomcat bases with one tomcat </a:t>
            </a:r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0134" y="6492875"/>
            <a:ext cx="3486150" cy="365125"/>
          </a:xfrm>
        </p:spPr>
        <p:txBody>
          <a:bodyPr/>
          <a:lstStyle/>
          <a:p>
            <a:pPr algn="ctr"/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73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Why multiple tomcats?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Start and stop pieces of your overall deployments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Gleaned from these pages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https</a:t>
            </a:r>
            <a:r>
              <a:rPr lang="en-US" sz="2400" dirty="0"/>
              <a:t>://notesbytom.wordpress.com/2017/03/10/tomcat-multiple-instances-rhel-7-centos-7</a:t>
            </a:r>
            <a:r>
              <a:rPr lang="en-US" sz="2400" dirty="0" smtClean="0"/>
              <a:t>/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https://tomcat.apache.org/tomcat-7.0-doc/RUNNING.txt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28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You need to create a new service for the new base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&gt;</a:t>
            </a:r>
            <a:r>
              <a:rPr lang="en-US" sz="1400" dirty="0" err="1" smtClean="0"/>
              <a:t>cp</a:t>
            </a:r>
            <a:r>
              <a:rPr lang="en-US" sz="1400" dirty="0" smtClean="0"/>
              <a:t>  </a:t>
            </a:r>
            <a:r>
              <a:rPr lang="en-US" sz="1400" dirty="0"/>
              <a:t>/</a:t>
            </a:r>
            <a:r>
              <a:rPr lang="en-US" sz="1400" dirty="0" err="1"/>
              <a:t>usr</a:t>
            </a:r>
            <a:r>
              <a:rPr lang="en-US" sz="1400" dirty="0"/>
              <a:t>/lib/</a:t>
            </a:r>
            <a:r>
              <a:rPr lang="en-US" sz="1400" dirty="0" err="1"/>
              <a:t>systemd</a:t>
            </a:r>
            <a:r>
              <a:rPr lang="en-US" sz="1400" dirty="0"/>
              <a:t>/system/</a:t>
            </a:r>
            <a:r>
              <a:rPr lang="en-US" sz="1400" dirty="0" err="1"/>
              <a:t>tomcat@.</a:t>
            </a:r>
            <a:r>
              <a:rPr lang="en-US" sz="1400" dirty="0" err="1" smtClean="0"/>
              <a:t>service</a:t>
            </a:r>
            <a:r>
              <a:rPr lang="en-US" sz="1400" dirty="0"/>
              <a:t> </a:t>
            </a:r>
            <a:r>
              <a:rPr lang="en-US" sz="1400" dirty="0" smtClean="0"/>
              <a:t>/</a:t>
            </a:r>
            <a:r>
              <a:rPr lang="en-US" sz="1400" dirty="0" err="1" smtClean="0"/>
              <a:t>usr</a:t>
            </a:r>
            <a:r>
              <a:rPr lang="en-US" sz="1400" dirty="0" smtClean="0"/>
              <a:t>/lib/</a:t>
            </a:r>
            <a:r>
              <a:rPr lang="en-US" sz="1400" dirty="0" err="1" smtClean="0"/>
              <a:t>systemd</a:t>
            </a:r>
            <a:r>
              <a:rPr lang="en-US" sz="1400" dirty="0" smtClean="0"/>
              <a:t>/system/tomcat@ban8ssb.service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edit the new service to point to your new </a:t>
            </a:r>
            <a:r>
              <a:rPr lang="en-US" sz="2000" dirty="0" err="1" smtClean="0"/>
              <a:t>tomcat.conf</a:t>
            </a:r>
            <a:r>
              <a:rPr lang="en-US" sz="2000" dirty="0" smtClean="0"/>
              <a:t> file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#</a:t>
            </a:r>
            <a:r>
              <a:rPr lang="en-US" dirty="0" err="1" smtClean="0"/>
              <a:t>EnvironmentFile</a:t>
            </a:r>
            <a:r>
              <a:rPr lang="en-US" dirty="0"/>
              <a:t>=/</a:t>
            </a:r>
            <a:r>
              <a:rPr lang="en-US" dirty="0" err="1"/>
              <a:t>etc</a:t>
            </a:r>
            <a:r>
              <a:rPr lang="en-US" dirty="0"/>
              <a:t>/tomcat/</a:t>
            </a:r>
            <a:r>
              <a:rPr lang="en-US" dirty="0" err="1"/>
              <a:t>tomcat.conf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EnvironmentFile</a:t>
            </a:r>
            <a:r>
              <a:rPr lang="en-US" b="1" dirty="0">
                <a:solidFill>
                  <a:srgbClr val="C00000"/>
                </a:solidFill>
              </a:rPr>
              <a:t>=/</a:t>
            </a:r>
            <a:r>
              <a:rPr lang="en-US" b="1" dirty="0" err="1" smtClean="0">
                <a:solidFill>
                  <a:srgbClr val="C00000"/>
                </a:solidFill>
              </a:rPr>
              <a:t>var</a:t>
            </a:r>
            <a:r>
              <a:rPr lang="en-US" b="1" dirty="0" smtClean="0">
                <a:solidFill>
                  <a:srgbClr val="C00000"/>
                </a:solidFill>
              </a:rPr>
              <a:t>/lib/tomcats/ban8ssb/</a:t>
            </a:r>
            <a:r>
              <a:rPr lang="en-US" b="1" dirty="0" err="1" smtClean="0">
                <a:solidFill>
                  <a:srgbClr val="C00000"/>
                </a:solidFill>
              </a:rPr>
              <a:t>conf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tomcat.conf</a:t>
            </a:r>
            <a:r>
              <a:rPr lang="en-US" b="1" dirty="0" smtClean="0">
                <a:solidFill>
                  <a:srgbClr val="C00000"/>
                </a:solidFill>
              </a:rPr>
              <a:t>      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Create a new tomcat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file with the new tomcat base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&gt;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cp</a:t>
            </a:r>
            <a:r>
              <a:rPr lang="en-US" dirty="0"/>
              <a:t> 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sysconfig</a:t>
            </a:r>
            <a:r>
              <a:rPr lang="en-US" dirty="0"/>
              <a:t>/tomcat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sysconfig</a:t>
            </a:r>
            <a:r>
              <a:rPr lang="en-US" dirty="0" smtClean="0"/>
              <a:t>/tomcat@ban8ssb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nano</a:t>
            </a:r>
            <a:r>
              <a:rPr lang="en-US" dirty="0"/>
              <a:t>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sysconfig</a:t>
            </a:r>
            <a:r>
              <a:rPr lang="en-US" dirty="0" smtClean="0"/>
              <a:t>/tomcat@ban8ssb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# Where your tomcat installation lives</a:t>
            </a:r>
          </a:p>
          <a:p>
            <a:pPr>
              <a:spcBef>
                <a:spcPts val="0"/>
              </a:spcBef>
            </a:pPr>
            <a:r>
              <a:rPr lang="en-US" dirty="0"/>
              <a:t>#CATALINA_BASE="/</a:t>
            </a:r>
            <a:r>
              <a:rPr lang="en-US" dirty="0" err="1"/>
              <a:t>usr</a:t>
            </a:r>
            <a:r>
              <a:rPr lang="en-US" dirty="0"/>
              <a:t>/share/tomcat"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CATALINA_BASE="/</a:t>
            </a:r>
            <a:r>
              <a:rPr lang="en-US" b="1" dirty="0" err="1" smtClean="0">
                <a:solidFill>
                  <a:srgbClr val="C00000"/>
                </a:solidFill>
              </a:rPr>
              <a:t>var</a:t>
            </a:r>
            <a:r>
              <a:rPr lang="en-US" b="1" dirty="0" smtClean="0">
                <a:solidFill>
                  <a:srgbClr val="C00000"/>
                </a:solidFill>
              </a:rPr>
              <a:t>/lib/tomcats/ban8ssb"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#CATALINA_HOME="/</a:t>
            </a:r>
            <a:r>
              <a:rPr lang="en-US" dirty="0" err="1"/>
              <a:t>usr</a:t>
            </a:r>
            <a:r>
              <a:rPr lang="en-US" dirty="0"/>
              <a:t>/share/tomcat"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CATALINA_HOME="/</a:t>
            </a:r>
            <a:r>
              <a:rPr lang="en-US" b="1" dirty="0" err="1">
                <a:solidFill>
                  <a:srgbClr val="C00000"/>
                </a:solidFill>
              </a:rPr>
              <a:t>usr</a:t>
            </a:r>
            <a:r>
              <a:rPr lang="en-US" b="1" dirty="0">
                <a:solidFill>
                  <a:srgbClr val="C00000"/>
                </a:solidFill>
              </a:rPr>
              <a:t>/share/tomcat"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358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Create </a:t>
            </a:r>
            <a:r>
              <a:rPr lang="en-US" sz="2400" dirty="0"/>
              <a:t>a </a:t>
            </a:r>
            <a:r>
              <a:rPr lang="en-US" sz="2400" dirty="0" smtClean="0"/>
              <a:t>new directory structure for  your new base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/lib/tomcats/ban8ssb/</a:t>
            </a:r>
            <a:r>
              <a:rPr lang="en-US" dirty="0" err="1" smtClean="0"/>
              <a:t>conf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/lib/tomcats/ban8ssb/logs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/lib/tomcats/ban8ssb/</a:t>
            </a:r>
            <a:r>
              <a:rPr lang="en-US" dirty="0" err="1" smtClean="0"/>
              <a:t>webapps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 /</a:t>
            </a:r>
            <a:r>
              <a:rPr lang="en-US" dirty="0" err="1" smtClean="0"/>
              <a:t>var</a:t>
            </a:r>
            <a:r>
              <a:rPr lang="en-US" dirty="0" smtClean="0"/>
              <a:t>/lib/tomcats/ban8ssb/temp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/lib/tomcats/ban8ssb/work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/lib/tomcats/ban8ssb/lib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Copy the $CATALINA_HOME/</a:t>
            </a:r>
            <a:r>
              <a:rPr lang="en-US" sz="2400" dirty="0" err="1" smtClean="0"/>
              <a:t>conf</a:t>
            </a:r>
            <a:r>
              <a:rPr lang="en-US" sz="2400" dirty="0" smtClean="0"/>
              <a:t> and lib to the new directories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/>
              <a:t>cp</a:t>
            </a:r>
            <a:r>
              <a:rPr lang="en-US" dirty="0"/>
              <a:t> -v /</a:t>
            </a:r>
            <a:r>
              <a:rPr lang="en-US" dirty="0" err="1"/>
              <a:t>etc</a:t>
            </a:r>
            <a:r>
              <a:rPr lang="en-US" dirty="0"/>
              <a:t>/tomcat/*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/lib/tomcats/ban8ssb/</a:t>
            </a:r>
            <a:r>
              <a:rPr lang="en-US" dirty="0" err="1" smtClean="0"/>
              <a:t>conf</a:t>
            </a:r>
            <a:r>
              <a:rPr lang="en-US" dirty="0"/>
              <a:t>/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&gt; </a:t>
            </a:r>
            <a:r>
              <a:rPr lang="en-US" dirty="0" err="1" smtClean="0"/>
              <a:t>cp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arv</a:t>
            </a:r>
            <a:r>
              <a:rPr lang="en-US" dirty="0"/>
              <a:t> $CATALINA_HOME/lib/*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/lib/tomcats/ban8ssb/lib</a:t>
            </a:r>
            <a:r>
              <a:rPr lang="en-US" dirty="0"/>
              <a:t>/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822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You need to fix the ports that the new tomcat will start and stop 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In the /</a:t>
            </a:r>
            <a:r>
              <a:rPr lang="en-US" dirty="0" err="1" smtClean="0"/>
              <a:t>var</a:t>
            </a:r>
            <a:r>
              <a:rPr lang="en-US" dirty="0" smtClean="0"/>
              <a:t>/lib/tomcats/ban8ssb/</a:t>
            </a:r>
            <a:r>
              <a:rPr lang="en-US" dirty="0" err="1" smtClean="0"/>
              <a:t>conf</a:t>
            </a:r>
            <a:r>
              <a:rPr lang="en-US" dirty="0" smtClean="0"/>
              <a:t>/server.xml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>
              <a:spcBef>
                <a:spcPts val="0"/>
              </a:spcBef>
            </a:pPr>
            <a:r>
              <a:rPr lang="en-US" dirty="0"/>
              <a:t>&lt; &lt;Server port="8005" shutdown="SHUTDOWN"&gt;</a:t>
            </a:r>
          </a:p>
          <a:p>
            <a:pPr>
              <a:spcBef>
                <a:spcPts val="0"/>
              </a:spcBef>
            </a:pPr>
            <a:r>
              <a:rPr lang="en-US" dirty="0"/>
              <a:t>---</a:t>
            </a:r>
          </a:p>
          <a:p>
            <a:pPr>
              <a:spcBef>
                <a:spcPts val="0"/>
              </a:spcBef>
            </a:pPr>
            <a:r>
              <a:rPr lang="en-US" dirty="0"/>
              <a:t>&gt; </a:t>
            </a:r>
            <a:r>
              <a:rPr lang="en-US" b="1" dirty="0">
                <a:solidFill>
                  <a:srgbClr val="C00000"/>
                </a:solidFill>
              </a:rPr>
              <a:t>&lt;Server port="8006" shutdown="SHUTDOWN"&gt;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>
              <a:spcBef>
                <a:spcPts val="0"/>
              </a:spcBef>
            </a:pPr>
            <a:r>
              <a:rPr lang="en-US" dirty="0"/>
              <a:t>&lt;     &lt;Connector port="8009" protocol="AJP/1.3" </a:t>
            </a:r>
            <a:r>
              <a:rPr lang="en-US" dirty="0" err="1"/>
              <a:t>redirectPort</a:t>
            </a:r>
            <a:r>
              <a:rPr lang="en-US" dirty="0"/>
              <a:t>="8443" /&gt;</a:t>
            </a:r>
          </a:p>
          <a:p>
            <a:pPr>
              <a:spcBef>
                <a:spcPts val="0"/>
              </a:spcBef>
            </a:pPr>
            <a:r>
              <a:rPr lang="en-US" dirty="0"/>
              <a:t>---</a:t>
            </a:r>
          </a:p>
          <a:p>
            <a:pPr>
              <a:spcBef>
                <a:spcPts val="0"/>
              </a:spcBef>
            </a:pPr>
            <a:r>
              <a:rPr lang="en-US" dirty="0"/>
              <a:t>&gt;     </a:t>
            </a:r>
            <a:r>
              <a:rPr lang="en-US" b="1" dirty="0">
                <a:solidFill>
                  <a:srgbClr val="C00000"/>
                </a:solidFill>
              </a:rPr>
              <a:t>&lt;Connector port="8010" protocol="AJP/1.3" </a:t>
            </a:r>
            <a:r>
              <a:rPr lang="en-US" b="1" dirty="0" err="1">
                <a:solidFill>
                  <a:srgbClr val="C00000"/>
                </a:solidFill>
              </a:rPr>
              <a:t>redirectPort</a:t>
            </a:r>
            <a:r>
              <a:rPr lang="en-US" b="1" dirty="0">
                <a:solidFill>
                  <a:srgbClr val="C00000"/>
                </a:solidFill>
              </a:rPr>
              <a:t>="8443" /&gt;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805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You will also need to change/add the connector port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In the </a:t>
            </a:r>
            <a:r>
              <a:rPr lang="en-US" sz="2000" dirty="0"/>
              <a:t>/</a:t>
            </a:r>
            <a:r>
              <a:rPr lang="en-US" sz="2000" dirty="0" err="1" smtClean="0"/>
              <a:t>var</a:t>
            </a:r>
            <a:r>
              <a:rPr lang="en-US" sz="2000" dirty="0" smtClean="0"/>
              <a:t>/lib/tomcats/ban8ssb/</a:t>
            </a:r>
            <a:r>
              <a:rPr lang="en-US" sz="2000" dirty="0" err="1" smtClean="0"/>
              <a:t>conf</a:t>
            </a:r>
            <a:r>
              <a:rPr lang="en-US" sz="2000" dirty="0" smtClean="0"/>
              <a:t>/server.xml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&lt;Connector port="8080" protocol="HTTP/1.1"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 </a:t>
            </a:r>
            <a:r>
              <a:rPr lang="en-US" dirty="0" err="1"/>
              <a:t>connectionTimeout</a:t>
            </a:r>
            <a:r>
              <a:rPr lang="en-US" dirty="0"/>
              <a:t>="20000"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 </a:t>
            </a:r>
            <a:r>
              <a:rPr lang="en-US" dirty="0" err="1"/>
              <a:t>redirectPort</a:t>
            </a:r>
            <a:r>
              <a:rPr lang="en-US" dirty="0"/>
              <a:t>="8443" /&gt;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&lt;Connector port="</a:t>
            </a:r>
            <a:r>
              <a:rPr lang="en-US" b="1" dirty="0" smtClean="0">
                <a:solidFill>
                  <a:srgbClr val="C00000"/>
                </a:solidFill>
              </a:rPr>
              <a:t>8484" </a:t>
            </a:r>
            <a:r>
              <a:rPr lang="en-US" b="1" dirty="0">
                <a:solidFill>
                  <a:srgbClr val="C00000"/>
                </a:solidFill>
              </a:rPr>
              <a:t>protocol="HTTP/1.1"  </a:t>
            </a:r>
            <a:r>
              <a:rPr lang="en-US" b="1" dirty="0" err="1">
                <a:solidFill>
                  <a:srgbClr val="C00000"/>
                </a:solidFill>
              </a:rPr>
              <a:t>SSLEnabled</a:t>
            </a:r>
            <a:r>
              <a:rPr lang="en-US" b="1" dirty="0">
                <a:solidFill>
                  <a:srgbClr val="C00000"/>
                </a:solidFill>
              </a:rPr>
              <a:t>="false"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maxThreads</a:t>
            </a:r>
            <a:r>
              <a:rPr lang="en-US" b="1" dirty="0">
                <a:solidFill>
                  <a:srgbClr val="C00000"/>
                </a:solidFill>
              </a:rPr>
              <a:t>="150" scheme="https" secure="true"    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acceptorThreadCount</a:t>
            </a:r>
            <a:r>
              <a:rPr lang="en-US" b="1" dirty="0">
                <a:solidFill>
                  <a:srgbClr val="C00000"/>
                </a:solidFill>
              </a:rPr>
              <a:t>="4"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proxyPort</a:t>
            </a:r>
            <a:r>
              <a:rPr lang="en-US" b="1" dirty="0">
                <a:solidFill>
                  <a:srgbClr val="C00000"/>
                </a:solidFill>
              </a:rPr>
              <a:t>="443" </a:t>
            </a:r>
            <a:r>
              <a:rPr lang="en-US" b="1" dirty="0" err="1">
                <a:solidFill>
                  <a:srgbClr val="C00000"/>
                </a:solidFill>
              </a:rPr>
              <a:t>proxyName</a:t>
            </a:r>
            <a:r>
              <a:rPr lang="en-US" b="1" dirty="0">
                <a:solidFill>
                  <a:srgbClr val="C00000"/>
                </a:solidFill>
              </a:rPr>
              <a:t>="</a:t>
            </a:r>
            <a:r>
              <a:rPr lang="en-US" b="1" dirty="0" smtClean="0">
                <a:solidFill>
                  <a:srgbClr val="C00000"/>
                </a:solidFill>
              </a:rPr>
              <a:t>ssb.yourcollege.edu</a:t>
            </a:r>
            <a:r>
              <a:rPr lang="en-US" b="1" dirty="0">
                <a:solidFill>
                  <a:srgbClr val="C00000"/>
                </a:solidFill>
              </a:rPr>
              <a:t>"  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connectionTimeout</a:t>
            </a:r>
            <a:r>
              <a:rPr lang="en-US" b="1" dirty="0">
                <a:solidFill>
                  <a:srgbClr val="C00000"/>
                </a:solidFill>
              </a:rPr>
              <a:t>="20000"        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redirectPort</a:t>
            </a:r>
            <a:r>
              <a:rPr lang="en-US" b="1" dirty="0">
                <a:solidFill>
                  <a:srgbClr val="C00000"/>
                </a:solidFill>
              </a:rPr>
              <a:t>="8443" /&gt;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12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we and what is our setup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915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Dean Hamann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1800" dirty="0" smtClean="0"/>
              <a:t>30+ years in Higher Education IT, 15+ years as dba and Banner admin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Earlham College, small Quaker college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smtClean="0"/>
              <a:t>Enrollment – approx. 1000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Environment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smtClean="0"/>
              <a:t>RHEL 5.x, 6.x, 7.x,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err="1" smtClean="0"/>
              <a:t>Weblogic</a:t>
            </a:r>
            <a:r>
              <a:rPr lang="en-US" sz="2000" dirty="0" smtClean="0"/>
              <a:t> 10.3.6 OFM 11.1.1.7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smtClean="0"/>
              <a:t>Tomcat 7.6, 8.5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smtClean="0"/>
              <a:t>Banner Student, Finance, AR, Financial Aid, Advancement</a:t>
            </a:r>
          </a:p>
          <a:p>
            <a:pPr marL="288036" lvl="2" indent="0">
              <a:spcBef>
                <a:spcPts val="0"/>
              </a:spcBef>
              <a:buNone/>
            </a:pPr>
            <a:r>
              <a:rPr lang="en-US" sz="2000" dirty="0" err="1" smtClean="0"/>
              <a:t>HAProxy</a:t>
            </a:r>
            <a:r>
              <a:rPr lang="en-US" sz="2000" dirty="0" smtClean="0"/>
              <a:t>, EIS CAS, </a:t>
            </a:r>
            <a:r>
              <a:rPr lang="en-US" sz="2000" dirty="0" err="1" smtClean="0"/>
              <a:t>Luminis</a:t>
            </a:r>
            <a:r>
              <a:rPr lang="en-US" sz="2000" dirty="0" smtClean="0"/>
              <a:t> 5.3, Mobile </a:t>
            </a:r>
          </a:p>
          <a:p>
            <a:pPr marL="288036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Presentation based on the tomcat, version 7 on </a:t>
            </a:r>
            <a:r>
              <a:rPr lang="en-US" sz="2000" dirty="0" err="1" smtClean="0"/>
              <a:t>redhat</a:t>
            </a:r>
            <a:r>
              <a:rPr lang="en-US" sz="2000" dirty="0" smtClean="0"/>
              <a:t> 6 with Java 8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628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You will also need to add the resource for </a:t>
            </a:r>
            <a:r>
              <a:rPr lang="en-US" sz="2000" dirty="0" err="1" smtClean="0"/>
              <a:t>ssb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In the </a:t>
            </a:r>
            <a:r>
              <a:rPr lang="en-US" sz="2000" dirty="0"/>
              <a:t>/</a:t>
            </a:r>
            <a:r>
              <a:rPr lang="en-US" sz="2000" dirty="0" err="1" smtClean="0"/>
              <a:t>var</a:t>
            </a:r>
            <a:r>
              <a:rPr lang="en-US" sz="2000" dirty="0" smtClean="0"/>
              <a:t>/lib/tomcats/ban8ssb/</a:t>
            </a:r>
            <a:r>
              <a:rPr lang="en-US" sz="2000" dirty="0" err="1" smtClean="0"/>
              <a:t>conf</a:t>
            </a:r>
            <a:r>
              <a:rPr lang="en-US" sz="2000" dirty="0" smtClean="0"/>
              <a:t>/server.xml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&lt;Resource name="</a:t>
            </a:r>
            <a:r>
              <a:rPr lang="en-US" dirty="0" err="1"/>
              <a:t>UserDatabase</a:t>
            </a:r>
            <a:r>
              <a:rPr lang="en-US" dirty="0"/>
              <a:t>" </a:t>
            </a:r>
            <a:r>
              <a:rPr lang="en-US" dirty="0" err="1"/>
              <a:t>auth</a:t>
            </a:r>
            <a:r>
              <a:rPr lang="en-US" dirty="0"/>
              <a:t>="Container"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type="</a:t>
            </a:r>
            <a:r>
              <a:rPr lang="en-US" dirty="0" err="1"/>
              <a:t>org.apache.catalina.UserDatabase</a:t>
            </a:r>
            <a:r>
              <a:rPr lang="en-US" dirty="0"/>
              <a:t>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description="User database that can be updated and saved"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factory="</a:t>
            </a:r>
            <a:r>
              <a:rPr lang="en-US" dirty="0" err="1"/>
              <a:t>org.apache.catalina.users.MemoryUserDatabaseFactory</a:t>
            </a:r>
            <a:r>
              <a:rPr lang="en-US" dirty="0"/>
              <a:t>"</a:t>
            </a:r>
          </a:p>
          <a:p>
            <a:pPr>
              <a:spcBef>
                <a:spcPts val="0"/>
              </a:spcBef>
            </a:pPr>
            <a:r>
              <a:rPr lang="en-US" dirty="0"/>
              <a:t>              pathname="</a:t>
            </a:r>
            <a:r>
              <a:rPr lang="en-US" dirty="0" err="1"/>
              <a:t>conf</a:t>
            </a:r>
            <a:r>
              <a:rPr lang="en-US" dirty="0"/>
              <a:t>/tomcat-users.xml" /&gt;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&lt;Resource name</a:t>
            </a:r>
            <a:r>
              <a:rPr lang="en-US" b="1" dirty="0" smtClean="0">
                <a:solidFill>
                  <a:srgbClr val="C00000"/>
                </a:solidFill>
              </a:rPr>
              <a:t>=“</a:t>
            </a:r>
            <a:r>
              <a:rPr lang="en-US" b="1" dirty="0" err="1" smtClean="0">
                <a:solidFill>
                  <a:srgbClr val="C00000"/>
                </a:solidFill>
              </a:rPr>
              <a:t>adtest</a:t>
            </a:r>
            <a:r>
              <a:rPr lang="en-US" b="1" dirty="0" smtClean="0">
                <a:solidFill>
                  <a:srgbClr val="C00000"/>
                </a:solidFill>
              </a:rPr>
              <a:t>" </a:t>
            </a:r>
            <a:r>
              <a:rPr lang="en-US" b="1" dirty="0" err="1">
                <a:solidFill>
                  <a:srgbClr val="C00000"/>
                </a:solidFill>
              </a:rPr>
              <a:t>auth</a:t>
            </a:r>
            <a:r>
              <a:rPr lang="en-US" b="1" dirty="0">
                <a:solidFill>
                  <a:srgbClr val="C00000"/>
                </a:solidFill>
              </a:rPr>
              <a:t>="Container"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type="</a:t>
            </a:r>
            <a:r>
              <a:rPr lang="en-US" b="1" dirty="0" err="1">
                <a:solidFill>
                  <a:srgbClr val="C00000"/>
                </a:solidFill>
              </a:rPr>
              <a:t>javax.sql.DataSource</a:t>
            </a:r>
            <a:r>
              <a:rPr lang="en-US" b="1" dirty="0">
                <a:solidFill>
                  <a:srgbClr val="C00000"/>
                </a:solidFill>
              </a:rPr>
              <a:t>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driverClassName</a:t>
            </a:r>
            <a:r>
              <a:rPr lang="en-US" b="1" dirty="0">
                <a:solidFill>
                  <a:srgbClr val="C00000"/>
                </a:solidFill>
              </a:rPr>
              <a:t>="</a:t>
            </a:r>
            <a:r>
              <a:rPr lang="en-US" b="1" dirty="0" err="1">
                <a:solidFill>
                  <a:srgbClr val="C00000"/>
                </a:solidFill>
              </a:rPr>
              <a:t>oracle.jdbc.OracleDriver</a:t>
            </a:r>
            <a:r>
              <a:rPr lang="en-US" b="1" dirty="0">
                <a:solidFill>
                  <a:srgbClr val="C00000"/>
                </a:solidFill>
              </a:rPr>
              <a:t>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url</a:t>
            </a:r>
            <a:r>
              <a:rPr lang="en-US" b="1" dirty="0">
                <a:solidFill>
                  <a:srgbClr val="C00000"/>
                </a:solidFill>
              </a:rPr>
              <a:t>="</a:t>
            </a:r>
            <a:r>
              <a:rPr lang="en-US" b="1" dirty="0" err="1">
                <a:solidFill>
                  <a:srgbClr val="C00000"/>
                </a:solidFill>
              </a:rPr>
              <a:t>jdbc:oracle:thin</a:t>
            </a:r>
            <a:r>
              <a:rPr lang="en-US" b="1" dirty="0" smtClean="0">
                <a:solidFill>
                  <a:srgbClr val="C00000"/>
                </a:solidFill>
              </a:rPr>
              <a:t>:@//your.dbserver.edu:1521/ADTEST"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username="www2_user" password</a:t>
            </a:r>
            <a:r>
              <a:rPr lang="en-US" b="1" dirty="0" smtClean="0">
                <a:solidFill>
                  <a:srgbClr val="C00000"/>
                </a:solidFill>
              </a:rPr>
              <a:t>=“password"        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initialSize</a:t>
            </a:r>
            <a:r>
              <a:rPr lang="en-US" b="1" dirty="0">
                <a:solidFill>
                  <a:srgbClr val="C00000"/>
                </a:solidFill>
              </a:rPr>
              <a:t>="5" </a:t>
            </a:r>
            <a:r>
              <a:rPr lang="en-US" b="1" dirty="0" err="1">
                <a:solidFill>
                  <a:srgbClr val="C00000"/>
                </a:solidFill>
              </a:rPr>
              <a:t>maxActive</a:t>
            </a:r>
            <a:r>
              <a:rPr lang="en-US" b="1" dirty="0">
                <a:solidFill>
                  <a:srgbClr val="C00000"/>
                </a:solidFill>
              </a:rPr>
              <a:t>="100" </a:t>
            </a:r>
            <a:r>
              <a:rPr lang="en-US" b="1" dirty="0" err="1">
                <a:solidFill>
                  <a:srgbClr val="C00000"/>
                </a:solidFill>
              </a:rPr>
              <a:t>maxIdle</a:t>
            </a:r>
            <a:r>
              <a:rPr lang="en-US" b="1" dirty="0">
                <a:solidFill>
                  <a:srgbClr val="C00000"/>
                </a:solidFill>
              </a:rPr>
              <a:t>="-1"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maxWait</a:t>
            </a:r>
            <a:r>
              <a:rPr lang="en-US" b="1" dirty="0">
                <a:solidFill>
                  <a:srgbClr val="C00000"/>
                </a:solidFill>
              </a:rPr>
              <a:t>="30000"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validationQuery</a:t>
            </a:r>
            <a:r>
              <a:rPr lang="en-US" b="1" dirty="0">
                <a:solidFill>
                  <a:srgbClr val="C00000"/>
                </a:solidFill>
              </a:rPr>
              <a:t>="select 1 from dual"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     </a:t>
            </a:r>
            <a:r>
              <a:rPr lang="en-US" b="1" dirty="0" err="1">
                <a:solidFill>
                  <a:srgbClr val="C00000"/>
                </a:solidFill>
              </a:rPr>
              <a:t>testOnBorrow</a:t>
            </a:r>
            <a:r>
              <a:rPr lang="en-US" b="1" dirty="0">
                <a:solidFill>
                  <a:srgbClr val="C00000"/>
                </a:solidFill>
              </a:rPr>
              <a:t>="true"/&gt;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72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Setting up multiple tomcat bases with one tomcat </a:t>
            </a:r>
            <a:r>
              <a:rPr lang="en-US" sz="4400" dirty="0" smtClean="0"/>
              <a:t>home</a:t>
            </a:r>
            <a:endParaRPr lang="en-US" sz="4400" dirty="0"/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Open your firewall for the port you are using </a:t>
            </a:r>
            <a:r>
              <a:rPr lang="en-US" sz="2400" smtClean="0"/>
              <a:t>(</a:t>
            </a:r>
            <a:r>
              <a:rPr lang="en-US" sz="2400" smtClean="0"/>
              <a:t>8484)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Ready to start the new tomcat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&gt; </a:t>
            </a:r>
            <a:r>
              <a:rPr lang="en-US" sz="2400" dirty="0" err="1" smtClean="0"/>
              <a:t>sudo</a:t>
            </a:r>
            <a:r>
              <a:rPr lang="en-US" sz="2400" dirty="0" smtClean="0"/>
              <a:t> </a:t>
            </a:r>
            <a:r>
              <a:rPr lang="en-US" sz="2400" dirty="0" err="1" smtClean="0"/>
              <a:t>chown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err="1"/>
              <a:t>Rv</a:t>
            </a:r>
            <a:r>
              <a:rPr lang="en-US" sz="2400" dirty="0"/>
              <a:t> tomcat </a:t>
            </a:r>
            <a:r>
              <a:rPr lang="en-US" sz="2400" dirty="0" smtClean="0"/>
              <a:t>/</a:t>
            </a:r>
            <a:r>
              <a:rPr lang="en-US" sz="2400" dirty="0" err="1" smtClean="0"/>
              <a:t>var</a:t>
            </a:r>
            <a:r>
              <a:rPr lang="en-US" sz="2400" dirty="0" smtClean="0"/>
              <a:t>/lib/tomcats/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&gt; </a:t>
            </a:r>
            <a:r>
              <a:rPr lang="en-US" sz="2400" dirty="0" err="1" smtClean="0"/>
              <a:t>sudo</a:t>
            </a:r>
            <a:r>
              <a:rPr lang="en-US" sz="2400" dirty="0" smtClean="0"/>
              <a:t> </a:t>
            </a:r>
            <a:r>
              <a:rPr lang="en-US" sz="2400" dirty="0" err="1"/>
              <a:t>systemctl</a:t>
            </a:r>
            <a:r>
              <a:rPr lang="en-US" sz="2400" dirty="0"/>
              <a:t> start </a:t>
            </a:r>
            <a:r>
              <a:rPr lang="en-US" sz="2400" dirty="0" smtClean="0"/>
              <a:t>tomcat@ban8ssb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&gt; </a:t>
            </a:r>
            <a:r>
              <a:rPr lang="en-US" sz="2400" dirty="0" err="1" smtClean="0"/>
              <a:t>sudo</a:t>
            </a:r>
            <a:r>
              <a:rPr lang="en-US" sz="2400" dirty="0" smtClean="0"/>
              <a:t> </a:t>
            </a:r>
            <a:r>
              <a:rPr lang="en-US" sz="2400" dirty="0" err="1"/>
              <a:t>systemctl</a:t>
            </a:r>
            <a:r>
              <a:rPr lang="en-US" sz="2400" dirty="0"/>
              <a:t> stop </a:t>
            </a:r>
            <a:r>
              <a:rPr lang="en-US" sz="2400" dirty="0" smtClean="0"/>
              <a:t>tomcat@ban8ssb</a:t>
            </a:r>
            <a:endParaRPr lang="en-US" sz="2400" dirty="0"/>
          </a:p>
          <a:p>
            <a:pPr lvl="0">
              <a:spcBef>
                <a:spcPts val="0"/>
              </a:spcBef>
              <a:buClr>
                <a:srgbClr val="1CADE4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sudo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systemctl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restart tomcat@ban8ssb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074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23449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You’re going to have to move to </a:t>
            </a:r>
            <a:r>
              <a:rPr lang="en-US" sz="2000" dirty="0" err="1" smtClean="0"/>
              <a:t>ords</a:t>
            </a:r>
            <a:r>
              <a:rPr lang="en-US" sz="2000" dirty="0" smtClean="0"/>
              <a:t> for Banner 8 SSB at some point in time.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err="1" smtClean="0"/>
              <a:t>Ords</a:t>
            </a:r>
            <a:r>
              <a:rPr lang="en-US" sz="2000" dirty="0" smtClean="0"/>
              <a:t> </a:t>
            </a:r>
            <a:r>
              <a:rPr lang="en-US" sz="2000" dirty="0" smtClean="0"/>
              <a:t>is not difficult to set up, and is really all that is required to run Banner 8 </a:t>
            </a:r>
            <a:r>
              <a:rPr lang="en-US" sz="2000" dirty="0" smtClean="0"/>
              <a:t>SSB but t</a:t>
            </a:r>
            <a:r>
              <a:rPr lang="en-US" sz="2000" dirty="0" smtClean="0"/>
              <a:t>here are a number of things that need to be set in tomcat to run 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err="1" smtClean="0"/>
              <a:t>HAProxy</a:t>
            </a:r>
            <a:r>
              <a:rPr lang="en-US" sz="2000" dirty="0" smtClean="0"/>
              <a:t> ( or any load balancer ) is a good thing.  Provides a SSL endpoint so you don’t have to build it into your tomcat install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Multiple tomcat CATALINA_BASEs are possible, and fairly easy to set up.  They make setting up Banner 8 and 9 SSB on the same server easier to  manage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333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12185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822959" y="1845734"/>
            <a:ext cx="7543801" cy="428836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sz="2700" dirty="0" smtClean="0"/>
          </a:p>
          <a:p>
            <a:endParaRPr lang="en-US" sz="2700" dirty="0"/>
          </a:p>
          <a:p>
            <a:endParaRPr lang="en-US" sz="2700" dirty="0" smtClean="0"/>
          </a:p>
          <a:p>
            <a:endParaRPr lang="en-US" sz="2700" dirty="0"/>
          </a:p>
          <a:p>
            <a:endParaRPr lang="en-US" sz="2700" dirty="0" smtClean="0"/>
          </a:p>
          <a:p>
            <a:endParaRPr lang="en-US" sz="2700" dirty="0"/>
          </a:p>
          <a:p>
            <a:endParaRPr lang="en-US" sz="2700" dirty="0" smtClean="0"/>
          </a:p>
          <a:p>
            <a:r>
              <a:rPr lang="en-US" sz="2700" dirty="0" smtClean="0"/>
              <a:t>Banner </a:t>
            </a:r>
            <a:r>
              <a:rPr lang="en-US" sz="2700" dirty="0"/>
              <a:t>8 SSB on tomcat is NOT supported by </a:t>
            </a:r>
            <a:r>
              <a:rPr lang="en-US" sz="2700" dirty="0" err="1"/>
              <a:t>Ellucian</a:t>
            </a:r>
            <a:endParaRPr lang="en-US" sz="2700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33</a:t>
            </a:fld>
            <a:endParaRPr lang="en-US" altLang="en-US"/>
          </a:p>
        </p:txBody>
      </p:sp>
      <p:pic>
        <p:nvPicPr>
          <p:cNvPr id="1026" name="Picture 2" descr="Image result for questions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457" y="2730235"/>
            <a:ext cx="4143375" cy="27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87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25088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M. Dean Hamann</a:t>
            </a:r>
          </a:p>
          <a:p>
            <a:r>
              <a:rPr lang="en-US" sz="2000" dirty="0" smtClean="0"/>
              <a:t>hamande@earlham.edu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</p:spPr>
        <p:txBody>
          <a:bodyPr/>
          <a:lstStyle/>
          <a:p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83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611" y="2298981"/>
            <a:ext cx="2400300" cy="2286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400" dirty="0"/>
              <a:t>Agenda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AutoNum type="arabicPlain"/>
            </a:pPr>
            <a:endParaRPr lang="en-US" dirty="0" smtClean="0">
              <a:ln w="0" cmpd="sng">
                <a:noFill/>
              </a:ln>
            </a:endParaRPr>
          </a:p>
          <a:p>
            <a:pPr marL="342900" indent="-342900">
              <a:buFont typeface="Wingdings" charset="2"/>
              <a:buAutoNum type="arabicPlain"/>
            </a:pPr>
            <a:endParaRPr lang="en-US" dirty="0" smtClean="0">
              <a:ln w="0" cmpd="sng">
                <a:noFill/>
              </a:ln>
            </a:endParaRPr>
          </a:p>
          <a:p>
            <a:pPr marL="0" indent="0">
              <a:buNone/>
            </a:pPr>
            <a:endParaRPr lang="en-US" dirty="0">
              <a:ln w="0" cmpd="sng">
                <a:noFill/>
              </a:ln>
            </a:endParaRPr>
          </a:p>
          <a:p>
            <a:pPr marL="342900" indent="-342900">
              <a:buFont typeface="Wingdings" charset="2"/>
              <a:buAutoNum type="arabicPlain"/>
            </a:pPr>
            <a:r>
              <a:rPr lang="en-US" sz="2800" dirty="0" smtClean="0">
                <a:ln w="0" cmpd="sng">
                  <a:noFill/>
                </a:ln>
              </a:rPr>
              <a:t>Creating the Oracle REST Data Services (</a:t>
            </a:r>
            <a:r>
              <a:rPr lang="en-US" sz="2800" dirty="0" err="1" smtClean="0">
                <a:ln w="0" cmpd="sng">
                  <a:noFill/>
                </a:ln>
              </a:rPr>
              <a:t>ords</a:t>
            </a:r>
            <a:r>
              <a:rPr lang="en-US" sz="2800" dirty="0" smtClean="0">
                <a:ln w="0" cmpd="sng">
                  <a:noFill/>
                </a:ln>
              </a:rPr>
              <a:t>)</a:t>
            </a:r>
            <a:endParaRPr lang="en-US" sz="2800" dirty="0">
              <a:ln w="0" cmpd="sng">
                <a:noFill/>
              </a:ln>
            </a:endParaRPr>
          </a:p>
          <a:p>
            <a:pPr marL="342900" indent="-342900">
              <a:buFont typeface="Wingdings" charset="2"/>
              <a:buAutoNum type="arabicPlain"/>
            </a:pPr>
            <a:r>
              <a:rPr lang="en-US" sz="2800" dirty="0" smtClean="0">
                <a:ln w="0" cmpd="sng">
                  <a:noFill/>
                </a:ln>
              </a:rPr>
              <a:t>Deploying, what is needed?</a:t>
            </a:r>
            <a:endParaRPr lang="en-US" sz="2800" dirty="0">
              <a:ln w="0" cmpd="sng">
                <a:noFill/>
              </a:ln>
            </a:endParaRPr>
          </a:p>
          <a:p>
            <a:pPr marL="342900" indent="-342900">
              <a:buFont typeface="Wingdings" charset="2"/>
              <a:buAutoNum type="arabicPlain"/>
            </a:pPr>
            <a:r>
              <a:rPr lang="en-US" sz="2800" dirty="0" smtClean="0"/>
              <a:t>Setup behind the </a:t>
            </a:r>
            <a:r>
              <a:rPr lang="en-US" sz="2800" dirty="0" err="1" smtClean="0"/>
              <a:t>HAProxy</a:t>
            </a:r>
            <a:endParaRPr lang="en-US" sz="2800" dirty="0" smtClean="0"/>
          </a:p>
          <a:p>
            <a:pPr marL="342900" indent="-342900">
              <a:buFont typeface="Wingdings" charset="2"/>
              <a:buAutoNum type="arabicPlain"/>
            </a:pPr>
            <a:r>
              <a:rPr lang="en-US" sz="2800" dirty="0" smtClean="0"/>
              <a:t>Setting up multiple tomcat bases with one tomcat home</a:t>
            </a:r>
            <a:endParaRPr lang="en-US" sz="2800" dirty="0">
              <a:ln w="0" cmpd="sng">
                <a:noFill/>
              </a:ln>
            </a:endParaRPr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0134" y="6492875"/>
            <a:ext cx="3486150" cy="365125"/>
          </a:xfrm>
        </p:spPr>
        <p:txBody>
          <a:bodyPr/>
          <a:lstStyle/>
          <a:p>
            <a:pPr algn="ctr"/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419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0" cmpd="sng">
                  <a:noFill/>
                </a:ln>
              </a:rPr>
              <a:t>Creating </a:t>
            </a:r>
            <a:r>
              <a:rPr lang="en-US" dirty="0">
                <a:ln w="0" cmpd="sng">
                  <a:noFill/>
                </a:ln>
              </a:rPr>
              <a:t>the Oracle REST Data Services (</a:t>
            </a:r>
            <a:r>
              <a:rPr lang="en-US" dirty="0" err="1">
                <a:ln w="0" cmpd="sng">
                  <a:noFill/>
                </a:ln>
              </a:rPr>
              <a:t>ords</a:t>
            </a:r>
            <a:r>
              <a:rPr lang="en-US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0134" y="6492875"/>
            <a:ext cx="3486150" cy="365125"/>
          </a:xfrm>
        </p:spPr>
        <p:txBody>
          <a:bodyPr/>
          <a:lstStyle/>
          <a:p>
            <a:pPr algn="ctr"/>
            <a:r>
              <a:rPr lang="en-US" altLang="en-US" dirty="0"/>
              <a:t>BUGMI 2018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39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Why are we moving to </a:t>
            </a:r>
            <a:r>
              <a:rPr lang="en-US" sz="2600" dirty="0" err="1" smtClean="0"/>
              <a:t>ords</a:t>
            </a:r>
            <a:r>
              <a:rPr lang="en-US" sz="2600" dirty="0" smtClean="0"/>
              <a:t>?</a:t>
            </a:r>
          </a:p>
          <a:p>
            <a:pPr marL="0" indent="0">
              <a:buNone/>
            </a:pPr>
            <a:r>
              <a:rPr lang="en-US" sz="2600" dirty="0" smtClean="0"/>
              <a:t>Deprecation of </a:t>
            </a:r>
            <a:r>
              <a:rPr lang="en-US" sz="2600" dirty="0" err="1" smtClean="0"/>
              <a:t>mod_plsql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Base document for the presentation</a:t>
            </a:r>
          </a:p>
          <a:p>
            <a:r>
              <a:rPr lang="en-US" sz="2600" dirty="0"/>
              <a:t>Article 000039661 - Banner SSB and ORDS </a:t>
            </a:r>
            <a:r>
              <a:rPr lang="en-US" sz="2600" dirty="0" smtClean="0"/>
              <a:t>Integration</a:t>
            </a:r>
          </a:p>
          <a:p>
            <a:endParaRPr lang="en-US" sz="2600" dirty="0" smtClean="0"/>
          </a:p>
          <a:p>
            <a:r>
              <a:rPr lang="en-US" sz="2600" dirty="0" smtClean="0"/>
              <a:t>For  </a:t>
            </a:r>
            <a:r>
              <a:rPr lang="en-US" sz="2600" dirty="0"/>
              <a:t>WebLogic 12.1 on Linux/Unix </a:t>
            </a:r>
            <a:endParaRPr lang="en-US" sz="2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79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Download </a:t>
            </a:r>
            <a:r>
              <a:rPr lang="en-US" sz="2600" dirty="0" err="1"/>
              <a:t>ords</a:t>
            </a:r>
            <a:r>
              <a:rPr lang="en-US" sz="2600" dirty="0"/>
              <a:t> (ords.17.4.1.353.06.48.zip) from </a:t>
            </a:r>
            <a:r>
              <a:rPr lang="en-US" sz="2600" dirty="0" smtClean="0"/>
              <a:t>Oracle</a:t>
            </a:r>
            <a:endParaRPr lang="en-US" sz="2600" dirty="0"/>
          </a:p>
          <a:p>
            <a:r>
              <a:rPr lang="en-US" sz="2600" dirty="0"/>
              <a:t>Move it to your </a:t>
            </a:r>
            <a:r>
              <a:rPr lang="en-US" sz="2600" dirty="0" smtClean="0"/>
              <a:t>server</a:t>
            </a:r>
          </a:p>
          <a:p>
            <a:endParaRPr lang="en-US" sz="2600" dirty="0"/>
          </a:p>
          <a:p>
            <a:r>
              <a:rPr lang="en-US" sz="2600" dirty="0"/>
              <a:t>&gt;</a:t>
            </a:r>
            <a:r>
              <a:rPr lang="en-US" sz="2600" dirty="0" err="1"/>
              <a:t>mkdir</a:t>
            </a:r>
            <a:r>
              <a:rPr lang="en-US" sz="2600" dirty="0"/>
              <a:t> </a:t>
            </a:r>
            <a:r>
              <a:rPr lang="en-US" sz="2600" dirty="0" err="1"/>
              <a:t>ords</a:t>
            </a:r>
            <a:endParaRPr lang="en-US" sz="2600" dirty="0"/>
          </a:p>
          <a:p>
            <a:r>
              <a:rPr lang="en-US" sz="2600" dirty="0"/>
              <a:t>&gt; cd </a:t>
            </a:r>
            <a:r>
              <a:rPr lang="en-US" sz="2600" dirty="0" err="1"/>
              <a:t>ords</a:t>
            </a:r>
            <a:endParaRPr lang="en-US" sz="2600" dirty="0"/>
          </a:p>
          <a:p>
            <a:r>
              <a:rPr lang="en-US" sz="2600" dirty="0"/>
              <a:t>&gt;unzip ../ords.17.4.1.353.06.48.zip</a:t>
            </a:r>
          </a:p>
          <a:p>
            <a:r>
              <a:rPr lang="en-US" sz="2600" dirty="0"/>
              <a:t>Create a </a:t>
            </a:r>
            <a:r>
              <a:rPr lang="en-US" sz="2600" dirty="0" err="1"/>
              <a:t>config</a:t>
            </a:r>
            <a:r>
              <a:rPr lang="en-US" sz="2600" dirty="0"/>
              <a:t> directory</a:t>
            </a:r>
          </a:p>
          <a:p>
            <a:r>
              <a:rPr lang="en-US" sz="2600" dirty="0"/>
              <a:t>&gt;</a:t>
            </a:r>
            <a:r>
              <a:rPr lang="en-US" sz="2600" dirty="0" err="1"/>
              <a:t>mkdir</a:t>
            </a:r>
            <a:r>
              <a:rPr lang="en-US" sz="2600" dirty="0"/>
              <a:t> </a:t>
            </a:r>
            <a:r>
              <a:rPr lang="en-US" sz="2600" dirty="0" err="1" smtClean="0"/>
              <a:t>conf</a:t>
            </a:r>
            <a:endParaRPr lang="en-US" sz="2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198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Check your java version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&gt; </a:t>
            </a:r>
            <a:r>
              <a:rPr lang="en-US" sz="2000" dirty="0"/>
              <a:t>java -version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java version "1.8.0_131"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Java(TM) SE Runtime Environment (build 1.8.0_131-b11)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Java </a:t>
            </a:r>
            <a:r>
              <a:rPr lang="en-US" sz="2000" dirty="0" err="1"/>
              <a:t>HotSpot</a:t>
            </a:r>
            <a:r>
              <a:rPr lang="en-US" sz="2000" dirty="0"/>
              <a:t>(TM) 64-Bit Server VM (build 25.131-b11, </a:t>
            </a:r>
            <a:r>
              <a:rPr lang="en-US" sz="2000" dirty="0" smtClean="0"/>
              <a:t>mixed </a:t>
            </a:r>
            <a:r>
              <a:rPr lang="en-US" sz="2000" dirty="0"/>
              <a:t>mode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Run the command to install the </a:t>
            </a:r>
            <a:r>
              <a:rPr lang="en-US" sz="2000" b="1" dirty="0" err="1" smtClean="0"/>
              <a:t>ords</a:t>
            </a:r>
            <a:endParaRPr lang="en-US" sz="20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&gt;java -jar </a:t>
            </a:r>
            <a:r>
              <a:rPr lang="en-US" sz="2000" dirty="0" err="1"/>
              <a:t>ords.war</a:t>
            </a:r>
            <a:r>
              <a:rPr lang="en-US" sz="2000" dirty="0"/>
              <a:t> install advanced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You will receive the following series of prompts which you should answer as indicated </a:t>
            </a:r>
            <a:r>
              <a:rPr lang="en-US" sz="2000" dirty="0" smtClean="0"/>
              <a:t>on the next couple slides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393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n w="0" cmpd="sng">
                  <a:noFill/>
                </a:ln>
              </a:rPr>
              <a:t>Creating the Oracle REST Data Services (</a:t>
            </a:r>
            <a:r>
              <a:rPr lang="en-US" sz="4400" dirty="0" err="1">
                <a:ln w="0" cmpd="sng">
                  <a:noFill/>
                </a:ln>
              </a:rPr>
              <a:t>ords</a:t>
            </a:r>
            <a:r>
              <a:rPr lang="en-US" sz="4400" dirty="0">
                <a:ln w="0" cmpd="sng">
                  <a:noFill/>
                </a:ln>
              </a:rPr>
              <a:t>)</a:t>
            </a:r>
          </a:p>
        </p:txBody>
      </p:sp>
      <p:sp>
        <p:nvSpPr>
          <p:cNvPr id="2017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This Oracle REST Data Services instance has not yet been configured.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Please complete the following prompts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the name of the database server [localhost]:</a:t>
            </a:r>
            <a:r>
              <a:rPr lang="en-US" sz="2000" b="1" dirty="0">
                <a:solidFill>
                  <a:srgbClr val="C00000"/>
                </a:solidFill>
              </a:rPr>
              <a:t>your.dbserver.edu</a:t>
            </a:r>
            <a:r>
              <a:rPr lang="en-US" sz="2000" dirty="0"/>
              <a:t>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the database listen port [1521]:</a:t>
            </a:r>
            <a:r>
              <a:rPr lang="en-US" sz="2000" b="1" dirty="0">
                <a:solidFill>
                  <a:srgbClr val="C00000"/>
                </a:solidFill>
              </a:rPr>
              <a:t>1521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1 to specify the database service name, or 2 to specify the database SID [1]: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the database SID [</a:t>
            </a:r>
            <a:r>
              <a:rPr lang="en-US" sz="2000" dirty="0" err="1"/>
              <a:t>xe</a:t>
            </a:r>
            <a:r>
              <a:rPr lang="en-US" sz="2000" dirty="0"/>
              <a:t>]:</a:t>
            </a:r>
            <a:r>
              <a:rPr lang="en-US" sz="2000" b="1" dirty="0" err="1">
                <a:solidFill>
                  <a:srgbClr val="C00000"/>
                </a:solidFill>
              </a:rPr>
              <a:t>adtest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1 if you want to verify/install Oracle REST Data Services schema or 2 to skip this step [1]: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Enter 1 if you want to use PL/SQL Gateway or 2 to skip this step.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        If using Oracle Application Express or migrating from </a:t>
            </a:r>
            <a:r>
              <a:rPr lang="en-US" sz="2000" dirty="0" err="1"/>
              <a:t>mod_plsql</a:t>
            </a:r>
            <a:r>
              <a:rPr lang="en-US" sz="2000" dirty="0"/>
              <a:t> then you must enter 1 [1]:</a:t>
            </a:r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BUGMI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4146-53D3-43A3-A8A5-4F843A23DE0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64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31095</TotalTime>
  <Words>1826</Words>
  <Application>Microsoft Office PowerPoint</Application>
  <PresentationFormat>On-screen Show (4:3)</PresentationFormat>
  <Paragraphs>420</Paragraphs>
  <Slides>34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Calibri Light</vt:lpstr>
      <vt:lpstr>Wingdings</vt:lpstr>
      <vt:lpstr>1_Retrospect</vt:lpstr>
      <vt:lpstr>Moving Self Service Banner 8 to Tomcat</vt:lpstr>
      <vt:lpstr>Introduction</vt:lpstr>
      <vt:lpstr>Who are we and what is our setup </vt:lpstr>
      <vt:lpstr>Agenda     </vt:lpstr>
      <vt:lpstr>Creating the Oracle REST Data Services (ords)</vt:lpstr>
      <vt:lpstr>Creating the Oracle REST Data Services (ords)</vt:lpstr>
      <vt:lpstr>Creating the Oracle REST Data Services (ords)</vt:lpstr>
      <vt:lpstr>Creating the Oracle REST Data Services (ords)</vt:lpstr>
      <vt:lpstr>Creating the Oracle REST Data Services (ords)</vt:lpstr>
      <vt:lpstr>Creating the Oracle REST Data Services (ords)</vt:lpstr>
      <vt:lpstr>Creating the Oracle REST Data Services (ords)</vt:lpstr>
      <vt:lpstr>Deploying,  what is needed?</vt:lpstr>
      <vt:lpstr>Deploying, what is needed? </vt:lpstr>
      <vt:lpstr>Deploying, what is needed? </vt:lpstr>
      <vt:lpstr>Deploying, what is needed? </vt:lpstr>
      <vt:lpstr>Deploying, what is needed? </vt:lpstr>
      <vt:lpstr>Deploying, what is needed? </vt:lpstr>
      <vt:lpstr>Deploying, what is needed? </vt:lpstr>
      <vt:lpstr>Deploying, what is needed? </vt:lpstr>
      <vt:lpstr>Setup behind the HAProxy</vt:lpstr>
      <vt:lpstr>Setup behind the HAProxy </vt:lpstr>
      <vt:lpstr>Setup behind the HAProxy </vt:lpstr>
      <vt:lpstr>Setup behind the HAProxy </vt:lpstr>
      <vt:lpstr>Setting up multiple tomcat bases with one tomcat home</vt:lpstr>
      <vt:lpstr>Setting up multiple tomcat bases with one tomcat home</vt:lpstr>
      <vt:lpstr>Setting up multiple tomcat bases with one tomcat home</vt:lpstr>
      <vt:lpstr>Setting up multiple tomcat bases with one tomcat home</vt:lpstr>
      <vt:lpstr>Setting up multiple tomcat bases with one tomcat home</vt:lpstr>
      <vt:lpstr>Setting up multiple tomcat bases with one tomcat home</vt:lpstr>
      <vt:lpstr>Setting up multiple tomcat bases with one tomcat home</vt:lpstr>
      <vt:lpstr>Setting up multiple tomcat bases with one tomcat home</vt:lpstr>
      <vt:lpstr>Summary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Ashbrook</dc:creator>
  <cp:lastModifiedBy>Dean Hamann</cp:lastModifiedBy>
  <cp:revision>51</cp:revision>
  <dcterms:created xsi:type="dcterms:W3CDTF">2017-02-14T14:34:26Z</dcterms:created>
  <dcterms:modified xsi:type="dcterms:W3CDTF">2018-06-25T12:29:30Z</dcterms:modified>
</cp:coreProperties>
</file>