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4" r:id="rId3"/>
    <p:sldId id="297" r:id="rId4"/>
    <p:sldId id="258" r:id="rId5"/>
    <p:sldId id="293" r:id="rId6"/>
    <p:sldId id="259" r:id="rId7"/>
    <p:sldId id="300" r:id="rId8"/>
    <p:sldId id="310" r:id="rId9"/>
    <p:sldId id="307" r:id="rId10"/>
    <p:sldId id="308" r:id="rId11"/>
    <p:sldId id="304" r:id="rId12"/>
    <p:sldId id="305" r:id="rId13"/>
    <p:sldId id="306" r:id="rId14"/>
    <p:sldId id="311" r:id="rId15"/>
    <p:sldId id="315" r:id="rId16"/>
    <p:sldId id="261" r:id="rId17"/>
    <p:sldId id="292" r:id="rId18"/>
    <p:sldId id="313" r:id="rId19"/>
    <p:sldId id="268" r:id="rId20"/>
    <p:sldId id="296" r:id="rId21"/>
    <p:sldId id="314" r:id="rId22"/>
    <p:sldId id="263"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422" tIns="46211" rIns="92422" bIns="46211"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422" tIns="46211" rIns="92422" bIns="46211" rtlCol="0"/>
          <a:lstStyle>
            <a:lvl1pPr algn="r">
              <a:defRPr sz="1200"/>
            </a:lvl1pPr>
          </a:lstStyle>
          <a:p>
            <a:fld id="{E2A4EE05-6E57-4136-A2FD-CB4EA7DCC4D0}" type="datetimeFigureOut">
              <a:rPr lang="en-US" smtClean="0"/>
              <a:t>12/7/2015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422" tIns="46211" rIns="92422" bIns="46211"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422" tIns="46211" rIns="92422" bIns="46211" rtlCol="0" anchor="b"/>
          <a:lstStyle>
            <a:lvl1pPr algn="r">
              <a:defRPr sz="1200"/>
            </a:lvl1pPr>
          </a:lstStyle>
          <a:p>
            <a:fld id="{5F8106EF-8666-4485-9C49-C9245BAB279E}" type="slidenum">
              <a:rPr lang="en-US" smtClean="0"/>
              <a:t>‹#›</a:t>
            </a:fld>
            <a:endParaRPr lang="en-US"/>
          </a:p>
        </p:txBody>
      </p:sp>
    </p:spTree>
    <p:extLst>
      <p:ext uri="{BB962C8B-B14F-4D97-AF65-F5344CB8AC3E}">
        <p14:creationId xmlns:p14="http://schemas.microsoft.com/office/powerpoint/2010/main" val="312945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5452"/>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956693" y="0"/>
            <a:ext cx="3026729" cy="465452"/>
          </a:xfrm>
          <a:prstGeom prst="rect">
            <a:avLst/>
          </a:prstGeom>
        </p:spPr>
        <p:txBody>
          <a:bodyPr vert="horz" lIns="91083" tIns="45542" rIns="91083" bIns="45542" rtlCol="0"/>
          <a:lstStyle>
            <a:lvl1pPr algn="r">
              <a:defRPr sz="1200"/>
            </a:lvl1pPr>
          </a:lstStyle>
          <a:p>
            <a:fld id="{AF1E6043-71E4-4B77-8EE9-942E0459B33D}" type="datetimeFigureOut">
              <a:rPr lang="en-US" smtClean="0"/>
              <a:t>12/7/2015</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97869" y="4467701"/>
            <a:ext cx="5589263" cy="3655537"/>
          </a:xfrm>
          <a:prstGeom prst="rect">
            <a:avLst/>
          </a:prstGeom>
        </p:spPr>
        <p:txBody>
          <a:bodyPr vert="horz" lIns="91083" tIns="45542" rIns="91083" bIns="455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249"/>
            <a:ext cx="3026729" cy="465452"/>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956693" y="8818249"/>
            <a:ext cx="3026729" cy="465452"/>
          </a:xfrm>
          <a:prstGeom prst="rect">
            <a:avLst/>
          </a:prstGeom>
        </p:spPr>
        <p:txBody>
          <a:bodyPr vert="horz" lIns="91083" tIns="45542" rIns="91083" bIns="45542" rtlCol="0" anchor="b"/>
          <a:lstStyle>
            <a:lvl1pPr algn="r">
              <a:defRPr sz="1200"/>
            </a:lvl1pPr>
          </a:lstStyle>
          <a:p>
            <a:fld id="{802301F8-A8E9-43B6-BE9F-9A417F5E24B1}" type="slidenum">
              <a:rPr lang="en-US" smtClean="0"/>
              <a:t>‹#›</a:t>
            </a:fld>
            <a:endParaRPr lang="en-US"/>
          </a:p>
        </p:txBody>
      </p:sp>
    </p:spTree>
    <p:extLst>
      <p:ext uri="{BB962C8B-B14F-4D97-AF65-F5344CB8AC3E}">
        <p14:creationId xmlns:p14="http://schemas.microsoft.com/office/powerpoint/2010/main" val="103392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AE61522-8C76-48E0-A001-72B361DFE8C7}" type="datetimeFigureOut">
              <a:rPr lang="en-US" smtClean="0"/>
              <a:t>12/7/2015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61E6B27-CE1D-45DC-AB1E-3901B0A5934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E61522-8C76-48E0-A001-72B361DFE8C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6B27-CE1D-45DC-AB1E-3901B0A593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E61522-8C76-48E0-A001-72B361DFE8C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6B27-CE1D-45DC-AB1E-3901B0A593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AE61522-8C76-48E0-A001-72B361DFE8C7}" type="datetimeFigureOut">
              <a:rPr lang="en-US" smtClean="0"/>
              <a:t>12/7/2015</a:t>
            </a:fld>
            <a:endParaRPr lang="en-US"/>
          </a:p>
        </p:txBody>
      </p:sp>
      <p:sp>
        <p:nvSpPr>
          <p:cNvPr id="9" name="Slide Number Placeholder 8"/>
          <p:cNvSpPr>
            <a:spLocks noGrp="1"/>
          </p:cNvSpPr>
          <p:nvPr>
            <p:ph type="sldNum" sz="quarter" idx="15"/>
          </p:nvPr>
        </p:nvSpPr>
        <p:spPr/>
        <p:txBody>
          <a:bodyPr rtlCol="0"/>
          <a:lstStyle/>
          <a:p>
            <a:fld id="{961E6B27-CE1D-45DC-AB1E-3901B0A59340}"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AE61522-8C76-48E0-A001-72B361DFE8C7}" type="datetimeFigureOut">
              <a:rPr lang="en-US" smtClean="0"/>
              <a:t>12/7/2015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61E6B27-CE1D-45DC-AB1E-3901B0A593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E61522-8C76-48E0-A001-72B361DFE8C7}"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E6B27-CE1D-45DC-AB1E-3901B0A59340}"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AE61522-8C76-48E0-A001-72B361DFE8C7}"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E6B27-CE1D-45DC-AB1E-3901B0A59340}"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AE61522-8C76-48E0-A001-72B361DFE8C7}" type="datetimeFigureOut">
              <a:rPr lang="en-US" smtClean="0"/>
              <a:t>12/7/2015</a:t>
            </a:fld>
            <a:endParaRPr lang="en-US"/>
          </a:p>
        </p:txBody>
      </p:sp>
      <p:sp>
        <p:nvSpPr>
          <p:cNvPr id="7" name="Slide Number Placeholder 6"/>
          <p:cNvSpPr>
            <a:spLocks noGrp="1"/>
          </p:cNvSpPr>
          <p:nvPr>
            <p:ph type="sldNum" sz="quarter" idx="11"/>
          </p:nvPr>
        </p:nvSpPr>
        <p:spPr/>
        <p:txBody>
          <a:bodyPr rtlCol="0"/>
          <a:lstStyle/>
          <a:p>
            <a:fld id="{961E6B27-CE1D-45DC-AB1E-3901B0A59340}"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61522-8C76-48E0-A001-72B361DFE8C7}"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E6B27-CE1D-45DC-AB1E-3901B0A593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AE61522-8C76-48E0-A001-72B361DFE8C7}" type="datetimeFigureOut">
              <a:rPr lang="en-US" smtClean="0"/>
              <a:t>12/7/2015</a:t>
            </a:fld>
            <a:endParaRPr lang="en-US"/>
          </a:p>
        </p:txBody>
      </p:sp>
      <p:sp>
        <p:nvSpPr>
          <p:cNvPr id="22" name="Slide Number Placeholder 21"/>
          <p:cNvSpPr>
            <a:spLocks noGrp="1"/>
          </p:cNvSpPr>
          <p:nvPr>
            <p:ph type="sldNum" sz="quarter" idx="15"/>
          </p:nvPr>
        </p:nvSpPr>
        <p:spPr/>
        <p:txBody>
          <a:bodyPr rtlCol="0"/>
          <a:lstStyle/>
          <a:p>
            <a:fld id="{961E6B27-CE1D-45DC-AB1E-3901B0A59340}"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AE61522-8C76-48E0-A001-72B361DFE8C7}" type="datetimeFigureOut">
              <a:rPr lang="en-US" smtClean="0"/>
              <a:t>12/7/2015</a:t>
            </a:fld>
            <a:endParaRPr lang="en-US"/>
          </a:p>
        </p:txBody>
      </p:sp>
      <p:sp>
        <p:nvSpPr>
          <p:cNvPr id="18" name="Slide Number Placeholder 17"/>
          <p:cNvSpPr>
            <a:spLocks noGrp="1"/>
          </p:cNvSpPr>
          <p:nvPr>
            <p:ph type="sldNum" sz="quarter" idx="11"/>
          </p:nvPr>
        </p:nvSpPr>
        <p:spPr/>
        <p:txBody>
          <a:bodyPr rtlCol="0"/>
          <a:lstStyle/>
          <a:p>
            <a:fld id="{961E6B27-CE1D-45DC-AB1E-3901B0A59340}"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E61522-8C76-48E0-A001-72B361DFE8C7}" type="datetimeFigureOut">
              <a:rPr lang="en-US" smtClean="0"/>
              <a:t>12/7/2015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61E6B27-CE1D-45DC-AB1E-3901B0A593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vsu.edu/integrativelearning" TargetMode="External"/><Relationship Id="rId2" Type="http://schemas.openxmlformats.org/officeDocument/2006/relationships/hyperlink" Target="http://www.autism-society.org/" TargetMode="External"/><Relationship Id="rId1" Type="http://schemas.openxmlformats.org/officeDocument/2006/relationships/slideLayout" Target="../slideLayouts/slideLayout2.xml"/><Relationship Id="rId6" Type="http://schemas.openxmlformats.org/officeDocument/2006/relationships/hyperlink" Target="http://www.johnrobison.com/about-john.php" TargetMode="External"/><Relationship Id="rId5" Type="http://schemas.openxmlformats.org/officeDocument/2006/relationships/hyperlink" Target="http://www.gvsu.edu/speechlab" TargetMode="External"/><Relationship Id="rId4" Type="http://schemas.openxmlformats.org/officeDocument/2006/relationships/hyperlink" Target="http://www.gvsu.edu/library/knowledge-market-17.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imh.nih.gov/"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it.edu/~w-ssp/documents/ASDinHigherEdGuid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685800"/>
            <a:ext cx="6324600" cy="2667000"/>
          </a:xfrm>
        </p:spPr>
        <p:txBody>
          <a:bodyPr>
            <a:noAutofit/>
          </a:bodyPr>
          <a:lstStyle/>
          <a:p>
            <a:pPr algn="ctr"/>
            <a:r>
              <a:rPr lang="en-US" sz="4000" dirty="0" smtClean="0">
                <a:latin typeface="Trebuchet MS" panose="020B0603020202020204" pitchFamily="34" charset="0"/>
              </a:rPr>
              <a:t>  </a:t>
            </a:r>
            <a:r>
              <a:rPr lang="en-US" sz="4400" dirty="0" smtClean="0">
                <a:latin typeface="Trebuchet MS" panose="020B0603020202020204" pitchFamily="34" charset="0"/>
              </a:rPr>
              <a:t>Interfacing with Students with Autism Spectrum Disorder: A Campus collaboration</a:t>
            </a:r>
            <a:endParaRPr lang="en-US" sz="4400" dirty="0">
              <a:latin typeface="Trebuchet MS" panose="020B0603020202020204" pitchFamily="34" charset="0"/>
            </a:endParaRPr>
          </a:p>
        </p:txBody>
      </p:sp>
      <p:sp>
        <p:nvSpPr>
          <p:cNvPr id="3" name="Subtitle 2"/>
          <p:cNvSpPr>
            <a:spLocks noGrp="1"/>
          </p:cNvSpPr>
          <p:nvPr>
            <p:ph type="subTitle" idx="1"/>
          </p:nvPr>
        </p:nvSpPr>
        <p:spPr>
          <a:xfrm>
            <a:off x="2057400" y="5181600"/>
            <a:ext cx="6705600" cy="864078"/>
          </a:xfrm>
        </p:spPr>
        <p:txBody>
          <a:bodyPr>
            <a:normAutofit/>
          </a:bodyPr>
          <a:lstStyle/>
          <a:p>
            <a:r>
              <a:rPr lang="en-US" sz="1600" dirty="0">
                <a:latin typeface="Trebuchet MS" panose="020B0603020202020204" pitchFamily="34" charset="0"/>
              </a:rPr>
              <a:t> </a:t>
            </a:r>
            <a:r>
              <a:rPr lang="en-US" sz="1600" dirty="0" smtClean="0">
                <a:latin typeface="Trebuchet MS" panose="020B0603020202020204" pitchFamily="34" charset="0"/>
              </a:rPr>
              <a:t> Supporting Students with an Autism </a:t>
            </a:r>
            <a:r>
              <a:rPr lang="en-US" sz="1600" dirty="0">
                <a:latin typeface="Trebuchet MS" panose="020B0603020202020204" pitchFamily="34" charset="0"/>
              </a:rPr>
              <a:t>S</a:t>
            </a:r>
            <a:r>
              <a:rPr lang="en-US" sz="1600" dirty="0" smtClean="0">
                <a:latin typeface="Trebuchet MS" panose="020B0603020202020204" pitchFamily="34" charset="0"/>
              </a:rPr>
              <a:t>pectrum Disorder Diagnosis </a:t>
            </a:r>
          </a:p>
          <a:p>
            <a:endParaRPr lang="en-US" sz="1600" dirty="0" smtClean="0">
              <a:latin typeface="Trebuchet MS" panose="020B0603020202020204" pitchFamily="34" charset="0"/>
            </a:endParaRPr>
          </a:p>
        </p:txBody>
      </p:sp>
    </p:spTree>
    <p:extLst>
      <p:ext uri="{BB962C8B-B14F-4D97-AF65-F5344CB8AC3E}">
        <p14:creationId xmlns:p14="http://schemas.microsoft.com/office/powerpoint/2010/main" val="3096084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rebuchet MS" panose="020B0603020202020204" pitchFamily="34" charset="0"/>
              </a:rPr>
              <a:t/>
            </a:r>
            <a:br>
              <a:rPr lang="en-US" dirty="0">
                <a:latin typeface="Trebuchet MS" panose="020B0603020202020204" pitchFamily="34" charset="0"/>
              </a:rPr>
            </a:br>
            <a:endParaRPr lang="en-US" dirty="0"/>
          </a:p>
        </p:txBody>
      </p:sp>
      <p:sp>
        <p:nvSpPr>
          <p:cNvPr id="3" name="Content Placeholder 2"/>
          <p:cNvSpPr>
            <a:spLocks noGrp="1"/>
          </p:cNvSpPr>
          <p:nvPr>
            <p:ph sz="quarter" idx="1"/>
          </p:nvPr>
        </p:nvSpPr>
        <p:spPr>
          <a:xfrm>
            <a:off x="457200" y="1066800"/>
            <a:ext cx="7467600" cy="4873752"/>
          </a:xfrm>
        </p:spPr>
        <p:txBody>
          <a:bodyPr/>
          <a:lstStyle/>
          <a:p>
            <a:pPr marL="0" indent="0">
              <a:buNone/>
            </a:pPr>
            <a:r>
              <a:rPr lang="en-US" dirty="0" smtClean="0">
                <a:solidFill>
                  <a:schemeClr val="tx2"/>
                </a:solidFill>
                <a:latin typeface="Trebuchet MS" panose="020B0603020202020204" pitchFamily="34" charset="0"/>
              </a:rPr>
              <a:t>Academic Skills</a:t>
            </a:r>
          </a:p>
          <a:p>
            <a:pPr lvl="2">
              <a:buFont typeface="Wingdings" panose="05000000000000000000" pitchFamily="2" charset="2"/>
              <a:buChar char="Ø"/>
            </a:pPr>
            <a:r>
              <a:rPr lang="en-US" dirty="0" smtClean="0">
                <a:latin typeface="Trebuchet MS" panose="020B0603020202020204" pitchFamily="34" charset="0"/>
              </a:rPr>
              <a:t>Refers to </a:t>
            </a:r>
            <a:r>
              <a:rPr lang="en-US" dirty="0">
                <a:latin typeface="Trebuchet MS" panose="020B0603020202020204" pitchFamily="34" charset="0"/>
              </a:rPr>
              <a:t>strategies and techniques that enable successful learning and academic progress, test preparation, note-taking, textbook reading, library/research skills, writing competency, and working within one’s learning </a:t>
            </a:r>
            <a:r>
              <a:rPr lang="en-US" dirty="0" smtClean="0">
                <a:latin typeface="Trebuchet MS" panose="020B0603020202020204" pitchFamily="34" charset="0"/>
              </a:rPr>
              <a:t>style.</a:t>
            </a:r>
          </a:p>
          <a:p>
            <a:pPr marL="731520" lvl="2" indent="0">
              <a:buNone/>
            </a:pPr>
            <a:endParaRPr lang="en-US" dirty="0" smtClean="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p>
          <a:p>
            <a:pPr lvl="2">
              <a:buFont typeface="Wingdings" panose="05000000000000000000" pitchFamily="2" charset="2"/>
              <a:buChar char="Ø"/>
            </a:pPr>
            <a:r>
              <a:rPr lang="en-US" dirty="0" smtClean="0">
                <a:latin typeface="Trebuchet MS" panose="020B0603020202020204" pitchFamily="34" charset="0"/>
              </a:rPr>
              <a:t>Struggle </a:t>
            </a:r>
            <a:r>
              <a:rPr lang="en-US" dirty="0">
                <a:latin typeface="Trebuchet MS" panose="020B0603020202020204" pitchFamily="34" charset="0"/>
              </a:rPr>
              <a:t>with a </a:t>
            </a:r>
            <a:r>
              <a:rPr lang="en-US" dirty="0" smtClean="0">
                <a:latin typeface="Trebuchet MS" panose="020B0603020202020204" pitchFamily="34" charset="0"/>
              </a:rPr>
              <a:t>rigidity (stick </a:t>
            </a:r>
            <a:r>
              <a:rPr lang="en-US" dirty="0">
                <a:latin typeface="Trebuchet MS" panose="020B0603020202020204" pitchFamily="34" charset="0"/>
              </a:rPr>
              <a:t>with the </a:t>
            </a:r>
            <a:r>
              <a:rPr lang="en-US" dirty="0" smtClean="0">
                <a:latin typeface="Trebuchet MS" panose="020B0603020202020204" pitchFamily="34" charset="0"/>
              </a:rPr>
              <a:t>familiar). </a:t>
            </a:r>
          </a:p>
          <a:p>
            <a:pPr lvl="2">
              <a:buFont typeface="Wingdings" panose="05000000000000000000" pitchFamily="2" charset="2"/>
              <a:buChar char="Ø"/>
            </a:pPr>
            <a:r>
              <a:rPr lang="en-US" dirty="0" smtClean="0">
                <a:latin typeface="Trebuchet MS" panose="020B0603020202020204" pitchFamily="34" charset="0"/>
              </a:rPr>
              <a:t>Unable to be flexible with learning methods, various teaching styles or diverse academic disciplines. </a:t>
            </a:r>
            <a:endParaRPr lang="en-US" dirty="0">
              <a:latin typeface="Trebuchet MS" panose="020B0603020202020204" pitchFamily="34" charset="0"/>
            </a:endParaRPr>
          </a:p>
          <a:p>
            <a:pPr lvl="2"/>
            <a:endParaRPr lang="en-US" dirty="0">
              <a:latin typeface="Trebuchet MS" panose="020B0603020202020204" pitchFamily="34" charset="0"/>
            </a:endParaRPr>
          </a:p>
          <a:p>
            <a:pPr lvl="1"/>
            <a:endParaRPr lang="en-US" dirty="0"/>
          </a:p>
        </p:txBody>
      </p:sp>
    </p:spTree>
    <p:extLst>
      <p:ext uri="{BB962C8B-B14F-4D97-AF65-F5344CB8AC3E}">
        <p14:creationId xmlns:p14="http://schemas.microsoft.com/office/powerpoint/2010/main" val="149298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715000"/>
          </a:xfrm>
        </p:spPr>
        <p:txBody>
          <a:bodyPr>
            <a:normAutofit/>
          </a:bodyPr>
          <a:lstStyle/>
          <a:p>
            <a:pPr marL="0" indent="0">
              <a:buNone/>
            </a:pPr>
            <a:r>
              <a:rPr lang="en-US" dirty="0" smtClean="0">
                <a:solidFill>
                  <a:schemeClr val="tx2"/>
                </a:solidFill>
                <a:latin typeface="Trebuchet MS" panose="020B0603020202020204" pitchFamily="34" charset="0"/>
              </a:rPr>
              <a:t>Self-Care</a:t>
            </a:r>
          </a:p>
          <a:p>
            <a:pPr lvl="1">
              <a:buFont typeface="Wingdings" panose="05000000000000000000" pitchFamily="2" charset="2"/>
              <a:buChar char="Ø"/>
            </a:pPr>
            <a:r>
              <a:rPr lang="en-US" sz="1800" dirty="0" smtClean="0">
                <a:latin typeface="Trebuchet MS" panose="020B0603020202020204" pitchFamily="34" charset="0"/>
              </a:rPr>
              <a:t>Refers to maintaining </a:t>
            </a:r>
            <a:r>
              <a:rPr lang="en-US" sz="1800" dirty="0">
                <a:latin typeface="Trebuchet MS" panose="020B0603020202020204" pitchFamily="34" charset="0"/>
              </a:rPr>
              <a:t>one’s personal wellness, including sleep, hygiene, exercise, nutrition, sensory integration, stress management, medication management and budgeting. </a:t>
            </a:r>
            <a:endParaRPr lang="en-US" sz="1800" dirty="0" smtClean="0">
              <a:latin typeface="Trebuchet MS" panose="020B0603020202020204" pitchFamily="34" charset="0"/>
            </a:endParaRPr>
          </a:p>
          <a:p>
            <a:pPr lvl="1">
              <a:buFont typeface="Wingdings" panose="05000000000000000000" pitchFamily="2" charset="2"/>
              <a:buChar char="Ø"/>
            </a:pPr>
            <a:endParaRPr lang="en-US" sz="1800" dirty="0" smtClean="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p>
          <a:p>
            <a:pPr lvl="1">
              <a:buFont typeface="Wingdings" panose="05000000000000000000" pitchFamily="2" charset="2"/>
              <a:buChar char="Ø"/>
            </a:pPr>
            <a:r>
              <a:rPr lang="en-US" sz="1800" dirty="0" smtClean="0">
                <a:latin typeface="Trebuchet MS" panose="020B0603020202020204" pitchFamily="34" charset="0"/>
              </a:rPr>
              <a:t>Taking responsibility for one’s health.</a:t>
            </a:r>
          </a:p>
          <a:p>
            <a:pPr lvl="1">
              <a:buFont typeface="Wingdings" panose="05000000000000000000" pitchFamily="2" charset="2"/>
              <a:buChar char="Ø"/>
            </a:pPr>
            <a:r>
              <a:rPr lang="en-US" sz="1800" dirty="0" smtClean="0">
                <a:latin typeface="Trebuchet MS" panose="020B0603020202020204" pitchFamily="34" charset="0"/>
              </a:rPr>
              <a:t>Need time to develop independence. </a:t>
            </a:r>
          </a:p>
          <a:p>
            <a:pPr lvl="1">
              <a:buFont typeface="Wingdings" panose="05000000000000000000" pitchFamily="2" charset="2"/>
              <a:buChar char="Ø"/>
            </a:pPr>
            <a:r>
              <a:rPr lang="en-US" sz="1800" dirty="0" smtClean="0">
                <a:latin typeface="Trebuchet MS" panose="020B0603020202020204" pitchFamily="34" charset="0"/>
              </a:rPr>
              <a:t>Struggle </a:t>
            </a:r>
            <a:r>
              <a:rPr lang="en-US" sz="1800" dirty="0">
                <a:latin typeface="Trebuchet MS" panose="020B0603020202020204" pitchFamily="34" charset="0"/>
              </a:rPr>
              <a:t>to maintain consistent </a:t>
            </a:r>
            <a:r>
              <a:rPr lang="en-US" sz="1800" dirty="0" smtClean="0">
                <a:latin typeface="Trebuchet MS" panose="020B0603020202020204" pitchFamily="34" charset="0"/>
              </a:rPr>
              <a:t>hygiene, </a:t>
            </a:r>
            <a:r>
              <a:rPr lang="en-US" sz="1800" dirty="0">
                <a:latin typeface="Trebuchet MS" panose="020B0603020202020204" pitchFamily="34" charset="0"/>
              </a:rPr>
              <a:t>sleep </a:t>
            </a:r>
            <a:r>
              <a:rPr lang="en-US" sz="1800" dirty="0" smtClean="0">
                <a:latin typeface="Trebuchet MS" panose="020B0603020202020204" pitchFamily="34" charset="0"/>
              </a:rPr>
              <a:t>patterns, and management of medications that are necessary for </a:t>
            </a:r>
            <a:r>
              <a:rPr lang="en-US" sz="1800" dirty="0">
                <a:latin typeface="Trebuchet MS" panose="020B0603020202020204" pitchFamily="34" charset="0"/>
              </a:rPr>
              <a:t>conditions such as attention deficit disorders, anxiety, and depression. </a:t>
            </a:r>
            <a:endParaRPr lang="en-US" sz="1800" dirty="0" smtClean="0">
              <a:latin typeface="Trebuchet MS" panose="020B0603020202020204" pitchFamily="34" charset="0"/>
            </a:endParaRPr>
          </a:p>
          <a:p>
            <a:pPr lvl="1">
              <a:buFont typeface="Wingdings" panose="05000000000000000000" pitchFamily="2" charset="2"/>
              <a:buChar char="Ø"/>
            </a:pPr>
            <a:r>
              <a:rPr lang="en-US" sz="1800" dirty="0">
                <a:latin typeface="Trebuchet MS" panose="020B0603020202020204" pitchFamily="34" charset="0"/>
              </a:rPr>
              <a:t>Problems with sensory integration (e.g., fire alarms, crowded dining halls, constant socialization, etc.)</a:t>
            </a:r>
          </a:p>
          <a:p>
            <a:pPr lvl="1">
              <a:buFont typeface="Wingdings" panose="05000000000000000000" pitchFamily="2" charset="2"/>
              <a:buChar char="Ø"/>
            </a:pPr>
            <a:r>
              <a:rPr lang="en-US" sz="1800" dirty="0">
                <a:latin typeface="Trebuchet MS" panose="020B0603020202020204" pitchFamily="34" charset="0"/>
              </a:rPr>
              <a:t>Can become overwhelmed and may resort to familiar self-soothing tendencies, such as rocking or pacing. These tendencies could be perceived as socially inappropriate, leading students with ASD to become increasingly isolated from peers. </a:t>
            </a:r>
          </a:p>
          <a:p>
            <a:pPr lvl="1">
              <a:buFont typeface="Wingdings" panose="05000000000000000000" pitchFamily="2" charset="2"/>
              <a:buChar char="Ø"/>
            </a:pPr>
            <a:endParaRPr lang="en-US" sz="1800" dirty="0">
              <a:latin typeface="Trebuchet MS" panose="020B0603020202020204" pitchFamily="34" charset="0"/>
            </a:endParaRPr>
          </a:p>
          <a:p>
            <a:pPr>
              <a:buFont typeface="Wingdings" panose="05000000000000000000" pitchFamily="2" charset="2"/>
              <a:buChar char="Ø"/>
            </a:pPr>
            <a:endParaRPr lang="en-US" sz="1800" dirty="0"/>
          </a:p>
        </p:txBody>
      </p:sp>
    </p:spTree>
    <p:extLst>
      <p:ext uri="{BB962C8B-B14F-4D97-AF65-F5344CB8AC3E}">
        <p14:creationId xmlns:p14="http://schemas.microsoft.com/office/powerpoint/2010/main" val="84682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381000"/>
          </a:xfrm>
        </p:spPr>
        <p:txBody>
          <a:bodyPr>
            <a:normAutofit fontScale="90000"/>
          </a:bodyPr>
          <a:lstStyle/>
          <a:p>
            <a:pPr algn="ctr"/>
            <a:endParaRPr lang="en-US" dirty="0"/>
          </a:p>
        </p:txBody>
      </p:sp>
      <p:sp>
        <p:nvSpPr>
          <p:cNvPr id="3" name="Content Placeholder 2"/>
          <p:cNvSpPr>
            <a:spLocks noGrp="1"/>
          </p:cNvSpPr>
          <p:nvPr>
            <p:ph sz="quarter" idx="1"/>
          </p:nvPr>
        </p:nvSpPr>
        <p:spPr>
          <a:xfrm>
            <a:off x="457200" y="609600"/>
            <a:ext cx="7467600" cy="5864352"/>
          </a:xfrm>
        </p:spPr>
        <p:txBody>
          <a:bodyPr>
            <a:normAutofit/>
          </a:bodyPr>
          <a:lstStyle/>
          <a:p>
            <a:pPr>
              <a:buFont typeface="Wingdings" panose="05000000000000000000" pitchFamily="2" charset="2"/>
              <a:buChar char="Ø"/>
            </a:pPr>
            <a:endParaRPr lang="en-US" dirty="0" smtClean="0">
              <a:latin typeface="Trebuchet MS" panose="020B0603020202020204" pitchFamily="34" charset="0"/>
            </a:endParaRPr>
          </a:p>
          <a:p>
            <a:pPr marL="0" indent="0">
              <a:buNone/>
            </a:pPr>
            <a:r>
              <a:rPr lang="en-US" sz="2600" dirty="0">
                <a:solidFill>
                  <a:schemeClr val="tx2"/>
                </a:solidFill>
                <a:latin typeface="Trebuchet MS" panose="020B0603020202020204" pitchFamily="34" charset="0"/>
              </a:rPr>
              <a:t>Social Competence </a:t>
            </a:r>
          </a:p>
          <a:p>
            <a:pPr lvl="1">
              <a:buFont typeface="Wingdings" panose="05000000000000000000" pitchFamily="2" charset="2"/>
              <a:buChar char="Ø"/>
            </a:pPr>
            <a:r>
              <a:rPr lang="en-US" sz="1800" dirty="0" smtClean="0">
                <a:latin typeface="Trebuchet MS" panose="020B0603020202020204" pitchFamily="34" charset="0"/>
              </a:rPr>
              <a:t>Refers </a:t>
            </a:r>
            <a:r>
              <a:rPr lang="en-US" sz="1800" dirty="0">
                <a:latin typeface="Trebuchet MS" panose="020B0603020202020204" pitchFamily="34" charset="0"/>
              </a:rPr>
              <a:t>to the ability to relate to others </a:t>
            </a:r>
            <a:r>
              <a:rPr lang="en-US" sz="1800" dirty="0" smtClean="0">
                <a:latin typeface="Trebuchet MS" panose="020B0603020202020204" pitchFamily="34" charset="0"/>
              </a:rPr>
              <a:t>by responding to verbal and nonverbal communication</a:t>
            </a:r>
            <a:r>
              <a:rPr lang="en-US" sz="1600" dirty="0" smtClean="0">
                <a:latin typeface="Trebuchet MS" panose="020B0603020202020204" pitchFamily="34" charset="0"/>
              </a:rPr>
              <a:t>.</a:t>
            </a:r>
          </a:p>
          <a:p>
            <a:pPr lvl="1">
              <a:buFont typeface="Wingdings" panose="05000000000000000000" pitchFamily="2" charset="2"/>
              <a:buChar char="Ø"/>
            </a:pPr>
            <a:endParaRPr lang="en-US" sz="1600" dirty="0" smtClean="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endParaRPr lang="en-US" dirty="0">
              <a:solidFill>
                <a:schemeClr val="tx2"/>
              </a:solidFill>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Inability to get along with others and build relationships. </a:t>
            </a:r>
          </a:p>
          <a:p>
            <a:pPr lvl="1">
              <a:buFont typeface="Wingdings" panose="05000000000000000000" pitchFamily="2" charset="2"/>
              <a:buChar char="Ø"/>
            </a:pPr>
            <a:r>
              <a:rPr lang="en-US" sz="1800" dirty="0">
                <a:latin typeface="Trebuchet MS" panose="020B0603020202020204" pitchFamily="34" charset="0"/>
              </a:rPr>
              <a:t>C</a:t>
            </a:r>
            <a:r>
              <a:rPr lang="en-US" sz="1800" dirty="0" smtClean="0">
                <a:latin typeface="Trebuchet MS" panose="020B0603020202020204" pitchFamily="34" charset="0"/>
              </a:rPr>
              <a:t>hallenges </a:t>
            </a:r>
            <a:r>
              <a:rPr lang="en-US" sz="1800" dirty="0">
                <a:latin typeface="Trebuchet MS" panose="020B0603020202020204" pitchFamily="34" charset="0"/>
              </a:rPr>
              <a:t>with initiating conversations and </a:t>
            </a:r>
            <a:r>
              <a:rPr lang="en-US" sz="1800" dirty="0" smtClean="0">
                <a:latin typeface="Trebuchet MS" panose="020B0603020202020204" pitchFamily="34" charset="0"/>
              </a:rPr>
              <a:t>reading of </a:t>
            </a:r>
            <a:r>
              <a:rPr lang="en-US" sz="1800" dirty="0">
                <a:latin typeface="Trebuchet MS" panose="020B0603020202020204" pitchFamily="34" charset="0"/>
              </a:rPr>
              <a:t>social </a:t>
            </a:r>
            <a:r>
              <a:rPr lang="en-US" sz="1800" dirty="0" smtClean="0">
                <a:latin typeface="Trebuchet MS" panose="020B0603020202020204" pitchFamily="34" charset="0"/>
              </a:rPr>
              <a:t>cues. </a:t>
            </a:r>
          </a:p>
          <a:p>
            <a:pPr lvl="1">
              <a:buFont typeface="Wingdings" panose="05000000000000000000" pitchFamily="2" charset="2"/>
              <a:buChar char="Ø"/>
            </a:pPr>
            <a:r>
              <a:rPr lang="en-US" sz="1800" dirty="0" smtClean="0">
                <a:latin typeface="Trebuchet MS" panose="020B0603020202020204" pitchFamily="34" charset="0"/>
              </a:rPr>
              <a:t>Tend </a:t>
            </a:r>
            <a:r>
              <a:rPr lang="en-US" sz="1800" dirty="0">
                <a:latin typeface="Trebuchet MS" panose="020B0603020202020204" pitchFamily="34" charset="0"/>
              </a:rPr>
              <a:t>to interpret communication literally, making it difficult to understand sarcasm, as well as social and classroom norms. </a:t>
            </a:r>
            <a:endParaRPr lang="en-US" sz="1800" dirty="0" smtClean="0">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Possess </a:t>
            </a:r>
            <a:r>
              <a:rPr lang="en-US" sz="1800" dirty="0">
                <a:latin typeface="Trebuchet MS" panose="020B0603020202020204" pitchFamily="34" charset="0"/>
              </a:rPr>
              <a:t>excellent </a:t>
            </a:r>
            <a:r>
              <a:rPr lang="en-US" sz="1800" dirty="0" smtClean="0">
                <a:latin typeface="Trebuchet MS" panose="020B0603020202020204" pitchFamily="34" charset="0"/>
              </a:rPr>
              <a:t>vocabulary </a:t>
            </a:r>
            <a:r>
              <a:rPr lang="en-US" sz="1800" dirty="0">
                <a:latin typeface="Trebuchet MS" panose="020B0603020202020204" pitchFamily="34" charset="0"/>
              </a:rPr>
              <a:t>and can appear highly articulate, </a:t>
            </a:r>
            <a:r>
              <a:rPr lang="en-US" sz="1800" dirty="0" smtClean="0">
                <a:latin typeface="Trebuchet MS" panose="020B0603020202020204" pitchFamily="34" charset="0"/>
              </a:rPr>
              <a:t>however, others misinterpret </a:t>
            </a:r>
            <a:r>
              <a:rPr lang="en-US" sz="1800" dirty="0">
                <a:latin typeface="Trebuchet MS" panose="020B0603020202020204" pitchFamily="34" charset="0"/>
              </a:rPr>
              <a:t>social difficulties as disrespect or indifference. </a:t>
            </a:r>
          </a:p>
        </p:txBody>
      </p:sp>
    </p:spTree>
    <p:extLst>
      <p:ext uri="{BB962C8B-B14F-4D97-AF65-F5344CB8AC3E}">
        <p14:creationId xmlns:p14="http://schemas.microsoft.com/office/powerpoint/2010/main" val="11665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943600"/>
          </a:xfrm>
        </p:spPr>
        <p:txBody>
          <a:bodyPr>
            <a:normAutofit/>
          </a:bodyPr>
          <a:lstStyle/>
          <a:p>
            <a:pPr marL="0" indent="0">
              <a:buNone/>
            </a:pPr>
            <a:r>
              <a:rPr lang="en-US" dirty="0" smtClean="0">
                <a:solidFill>
                  <a:schemeClr val="tx2"/>
                </a:solidFill>
                <a:latin typeface="Trebuchet MS" panose="020B0603020202020204" pitchFamily="34" charset="0"/>
              </a:rPr>
              <a:t>Self-Advocacy </a:t>
            </a:r>
            <a:endParaRPr lang="en-US" dirty="0">
              <a:solidFill>
                <a:schemeClr val="tx2"/>
              </a:solidFill>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Refers </a:t>
            </a:r>
            <a:r>
              <a:rPr lang="en-US" sz="1800" dirty="0">
                <a:latin typeface="Trebuchet MS" panose="020B0603020202020204" pitchFamily="34" charset="0"/>
              </a:rPr>
              <a:t>to knowing and communicating one’s needs while understanding corresponding rights, responsibilities and resources (Brinckerhoff, L.C., 1994). </a:t>
            </a:r>
            <a:endParaRPr lang="en-US" sz="1800" dirty="0" smtClean="0">
              <a:latin typeface="Trebuchet MS" panose="020B0603020202020204" pitchFamily="34" charset="0"/>
            </a:endParaRPr>
          </a:p>
          <a:p>
            <a:pPr marL="365760" lvl="1" indent="0">
              <a:buNone/>
            </a:pPr>
            <a:endParaRPr lang="en-US" dirty="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p>
          <a:p>
            <a:pPr lvl="1">
              <a:buFont typeface="Wingdings" panose="05000000000000000000" pitchFamily="2" charset="2"/>
              <a:buChar char="Ø"/>
            </a:pPr>
            <a:r>
              <a:rPr lang="en-US" sz="1800" dirty="0" smtClean="0">
                <a:latin typeface="Trebuchet MS" panose="020B0603020202020204" pitchFamily="34" charset="0"/>
              </a:rPr>
              <a:t>Inability to anticipate challenges and access to resources.</a:t>
            </a:r>
          </a:p>
          <a:p>
            <a:pPr lvl="1">
              <a:buFont typeface="Wingdings" panose="05000000000000000000" pitchFamily="2" charset="2"/>
              <a:buChar char="Ø"/>
            </a:pPr>
            <a:r>
              <a:rPr lang="en-US" sz="1800" dirty="0" smtClean="0">
                <a:latin typeface="Trebuchet MS" panose="020B0603020202020204" pitchFamily="34" charset="0"/>
              </a:rPr>
              <a:t>Difficulty developing </a:t>
            </a:r>
            <a:r>
              <a:rPr lang="en-US" sz="1800" dirty="0">
                <a:latin typeface="Trebuchet MS" panose="020B0603020202020204" pitchFamily="34" charset="0"/>
              </a:rPr>
              <a:t>and </a:t>
            </a:r>
            <a:r>
              <a:rPr lang="en-US" sz="1800" dirty="0" smtClean="0">
                <a:latin typeface="Trebuchet MS" panose="020B0603020202020204" pitchFamily="34" charset="0"/>
              </a:rPr>
              <a:t>practicing self-advocacy skills.</a:t>
            </a:r>
          </a:p>
          <a:p>
            <a:pPr lvl="1">
              <a:buFont typeface="Wingdings" panose="05000000000000000000" pitchFamily="2" charset="2"/>
              <a:buChar char="Ø"/>
            </a:pPr>
            <a:r>
              <a:rPr lang="en-US" sz="1800" dirty="0" smtClean="0">
                <a:latin typeface="Trebuchet MS" panose="020B0603020202020204" pitchFamily="34" charset="0"/>
              </a:rPr>
              <a:t>Struggle requesting </a:t>
            </a:r>
            <a:r>
              <a:rPr lang="en-US" sz="1800" dirty="0">
                <a:latin typeface="Trebuchet MS" panose="020B0603020202020204" pitchFamily="34" charset="0"/>
              </a:rPr>
              <a:t>accommodations and accessing support </a:t>
            </a:r>
            <a:r>
              <a:rPr lang="en-US" sz="1800" dirty="0" smtClean="0">
                <a:latin typeface="Trebuchet MS" panose="020B0603020202020204" pitchFamily="34" charset="0"/>
              </a:rPr>
              <a:t>services. </a:t>
            </a:r>
          </a:p>
          <a:p>
            <a:pPr lvl="1">
              <a:buFont typeface="Wingdings" panose="05000000000000000000" pitchFamily="2" charset="2"/>
              <a:buChar char="Ø"/>
            </a:pPr>
            <a:r>
              <a:rPr lang="en-US" sz="1800" dirty="0" smtClean="0">
                <a:latin typeface="Trebuchet MS" panose="020B0603020202020204" pitchFamily="34" charset="0"/>
              </a:rPr>
              <a:t>Planning</a:t>
            </a:r>
            <a:r>
              <a:rPr lang="en-US" sz="1800" dirty="0">
                <a:latin typeface="Trebuchet MS" panose="020B0603020202020204" pitchFamily="34" charset="0"/>
              </a:rPr>
              <a:t>, personal flexibility, </a:t>
            </a:r>
            <a:r>
              <a:rPr lang="en-US" sz="1800" dirty="0" smtClean="0">
                <a:latin typeface="Trebuchet MS" panose="020B0603020202020204" pitchFamily="34" charset="0"/>
              </a:rPr>
              <a:t>responsibility, and </a:t>
            </a:r>
            <a:r>
              <a:rPr lang="en-US" sz="1800" dirty="0">
                <a:latin typeface="Trebuchet MS" panose="020B0603020202020204" pitchFamily="34" charset="0"/>
              </a:rPr>
              <a:t>social communication, make it hard for students with ASD to recognize how and when to ask for </a:t>
            </a:r>
            <a:r>
              <a:rPr lang="en-US" sz="1800" dirty="0" smtClean="0">
                <a:latin typeface="Trebuchet MS" panose="020B0603020202020204" pitchFamily="34" charset="0"/>
              </a:rPr>
              <a:t>help. </a:t>
            </a:r>
            <a:endParaRPr lang="en-US" sz="1800" dirty="0">
              <a:latin typeface="Trebuchet MS" panose="020B0603020202020204" pitchFamily="34" charset="0"/>
            </a:endParaRPr>
          </a:p>
        </p:txBody>
      </p:sp>
    </p:spTree>
    <p:extLst>
      <p:ext uri="{BB962C8B-B14F-4D97-AF65-F5344CB8AC3E}">
        <p14:creationId xmlns:p14="http://schemas.microsoft.com/office/powerpoint/2010/main" val="6464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6000"/>
          </a:xfrm>
        </p:spPr>
        <p:txBody>
          <a:bodyPr>
            <a:normAutofit/>
          </a:bodyPr>
          <a:lstStyle/>
          <a:p>
            <a:pPr marL="0" indent="0">
              <a:buNone/>
            </a:pPr>
            <a:r>
              <a:rPr lang="en-US" dirty="0">
                <a:solidFill>
                  <a:schemeClr val="tx2"/>
                </a:solidFill>
                <a:latin typeface="Trebuchet MS" panose="020B0603020202020204" pitchFamily="34" charset="0"/>
              </a:rPr>
              <a:t>Career Preparation </a:t>
            </a:r>
            <a:endParaRPr lang="en-US" dirty="0" smtClean="0">
              <a:solidFill>
                <a:schemeClr val="tx2"/>
              </a:solidFill>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Refers </a:t>
            </a:r>
            <a:r>
              <a:rPr lang="en-US" sz="1800" dirty="0">
                <a:latin typeface="Trebuchet MS" panose="020B0603020202020204" pitchFamily="34" charset="0"/>
              </a:rPr>
              <a:t>to vocational exploration, the job search and application processes, as well as gaining appropriate work experience. </a:t>
            </a:r>
            <a:endParaRPr lang="en-US" sz="1800" dirty="0" smtClean="0">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Skills </a:t>
            </a:r>
            <a:r>
              <a:rPr lang="en-US" sz="1800" dirty="0">
                <a:latin typeface="Trebuchet MS" panose="020B0603020202020204" pitchFamily="34" charset="0"/>
              </a:rPr>
              <a:t>of networking, resume-writing, interviewing, and navigating the social world of work. </a:t>
            </a:r>
            <a:endParaRPr lang="en-US" sz="1800" dirty="0" smtClean="0">
              <a:latin typeface="Trebuchet MS" panose="020B0603020202020204" pitchFamily="34" charset="0"/>
            </a:endParaRPr>
          </a:p>
          <a:p>
            <a:pPr lvl="1">
              <a:buFont typeface="Wingdings" panose="05000000000000000000" pitchFamily="2" charset="2"/>
              <a:buChar char="Ø"/>
            </a:pPr>
            <a:r>
              <a:rPr lang="en-US" sz="1800" dirty="0">
                <a:latin typeface="Trebuchet MS" panose="020B0603020202020204" pitchFamily="34" charset="0"/>
              </a:rPr>
              <a:t>The importance of career development during the college years cannot be underestimated given that securing fulfilling employment is one of the ultimate goals of higher education. </a:t>
            </a:r>
          </a:p>
          <a:p>
            <a:pPr lvl="1">
              <a:buFont typeface="Wingdings" panose="05000000000000000000" pitchFamily="2" charset="2"/>
              <a:buChar char="Ø"/>
            </a:pPr>
            <a:endParaRPr lang="en-US" sz="1800" dirty="0" smtClean="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endParaRPr lang="en-US" dirty="0">
              <a:solidFill>
                <a:schemeClr val="tx2"/>
              </a:solidFill>
              <a:latin typeface="Trebuchet MS" panose="020B0603020202020204" pitchFamily="34" charset="0"/>
            </a:endParaRPr>
          </a:p>
          <a:p>
            <a:pPr lvl="1">
              <a:buFont typeface="Wingdings" panose="05000000000000000000" pitchFamily="2" charset="2"/>
              <a:buChar char="Ø"/>
            </a:pPr>
            <a:r>
              <a:rPr lang="en-US" sz="1800" dirty="0" smtClean="0">
                <a:latin typeface="Trebuchet MS" panose="020B0603020202020204" pitchFamily="34" charset="0"/>
              </a:rPr>
              <a:t>Students may </a:t>
            </a:r>
            <a:r>
              <a:rPr lang="en-US" sz="1800" dirty="0">
                <a:latin typeface="Trebuchet MS" panose="020B0603020202020204" pitchFamily="34" charset="0"/>
              </a:rPr>
              <a:t>struggle to transfer knowledge and skills to employment settings. </a:t>
            </a:r>
            <a:endParaRPr lang="en-US" sz="1800" dirty="0" smtClean="0">
              <a:latin typeface="Trebuchet MS" panose="020B0603020202020204" pitchFamily="34" charset="0"/>
            </a:endParaRPr>
          </a:p>
          <a:p>
            <a:pPr lvl="1">
              <a:buFont typeface="Wingdings" panose="05000000000000000000" pitchFamily="2" charset="2"/>
              <a:buChar char="Ø"/>
            </a:pPr>
            <a:r>
              <a:rPr lang="en-US" sz="1800" dirty="0">
                <a:latin typeface="Trebuchet MS" panose="020B0603020202020204" pitchFamily="34" charset="0"/>
              </a:rPr>
              <a:t>Social interaction </a:t>
            </a:r>
            <a:r>
              <a:rPr lang="en-US" sz="1800" dirty="0" smtClean="0">
                <a:latin typeface="Trebuchet MS" panose="020B0603020202020204" pitchFamily="34" charset="0"/>
              </a:rPr>
              <a:t>can undermine chances </a:t>
            </a:r>
            <a:r>
              <a:rPr lang="en-US" sz="1800" dirty="0">
                <a:latin typeface="Trebuchet MS" panose="020B0603020202020204" pitchFamily="34" charset="0"/>
              </a:rPr>
              <a:t>of success in an interview, where candidate fit is often based on “soft-skills” </a:t>
            </a:r>
            <a:r>
              <a:rPr lang="en-US" sz="1800" dirty="0" smtClean="0">
                <a:latin typeface="Trebuchet MS" panose="020B0603020202020204" pitchFamily="34" charset="0"/>
              </a:rPr>
              <a:t>rather </a:t>
            </a:r>
            <a:r>
              <a:rPr lang="en-US" sz="1800" dirty="0">
                <a:latin typeface="Trebuchet MS" panose="020B0603020202020204" pitchFamily="34" charset="0"/>
              </a:rPr>
              <a:t>than measurable skills or educational background. </a:t>
            </a:r>
          </a:p>
          <a:p>
            <a:pPr lvl="1">
              <a:buFont typeface="Wingdings" panose="05000000000000000000" pitchFamily="2" charset="2"/>
              <a:buChar char="Ø"/>
            </a:pPr>
            <a:r>
              <a:rPr lang="en-US" sz="1800" dirty="0" smtClean="0">
                <a:latin typeface="Trebuchet MS" panose="020B0603020202020204" pitchFamily="34" charset="0"/>
              </a:rPr>
              <a:t>Indirect </a:t>
            </a:r>
            <a:r>
              <a:rPr lang="en-US" sz="1800" dirty="0">
                <a:latin typeface="Trebuchet MS" panose="020B0603020202020204" pitchFamily="34" charset="0"/>
              </a:rPr>
              <a:t>social context of work can be confusing and sensory integration </a:t>
            </a:r>
            <a:r>
              <a:rPr lang="en-US" sz="1800" dirty="0" smtClean="0">
                <a:latin typeface="Trebuchet MS" panose="020B0603020202020204" pitchFamily="34" charset="0"/>
              </a:rPr>
              <a:t>issues make </a:t>
            </a:r>
            <a:r>
              <a:rPr lang="en-US" sz="1800" dirty="0">
                <a:latin typeface="Trebuchet MS" panose="020B0603020202020204" pitchFamily="34" charset="0"/>
              </a:rPr>
              <a:t>it difficult to function in work environments without appropriate accommodations and supportive management. </a:t>
            </a:r>
          </a:p>
          <a:p>
            <a:pPr lvl="1">
              <a:buFont typeface="Wingdings" panose="05000000000000000000" pitchFamily="2" charset="2"/>
              <a:buChar char="Ø"/>
            </a:pPr>
            <a:endParaRPr lang="en-US" sz="1800" dirty="0">
              <a:latin typeface="Trebuchet MS" panose="020B0603020202020204" pitchFamily="34" charset="0"/>
            </a:endParaRPr>
          </a:p>
          <a:p>
            <a:pPr lvl="1">
              <a:buFont typeface="Wingdings" panose="05000000000000000000" pitchFamily="2" charset="2"/>
              <a:buChar char="Ø"/>
            </a:pPr>
            <a:endParaRPr lang="en-US" sz="1800" dirty="0">
              <a:latin typeface="Trebuchet MS" panose="020B0603020202020204" pitchFamily="34" charset="0"/>
            </a:endParaRPr>
          </a:p>
        </p:txBody>
      </p:sp>
    </p:spTree>
    <p:extLst>
      <p:ext uri="{BB962C8B-B14F-4D97-AF65-F5344CB8AC3E}">
        <p14:creationId xmlns:p14="http://schemas.microsoft.com/office/powerpoint/2010/main" val="412932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rebuchet MS" panose="020B0603020202020204" pitchFamily="34" charset="0"/>
              </a:rPr>
              <a:t>What are we seeing in Advising Sessions and in the classroom?</a:t>
            </a:r>
            <a:endParaRPr lang="en-US" dirty="0"/>
          </a:p>
        </p:txBody>
      </p:sp>
      <p:sp>
        <p:nvSpPr>
          <p:cNvPr id="3" name="Content Placeholder 2"/>
          <p:cNvSpPr>
            <a:spLocks noGrp="1"/>
          </p:cNvSpPr>
          <p:nvPr>
            <p:ph sz="quarter" idx="1"/>
          </p:nvPr>
        </p:nvSpPr>
        <p:spPr>
          <a:xfrm>
            <a:off x="381000" y="2133600"/>
            <a:ext cx="3657600" cy="4572000"/>
          </a:xfrm>
        </p:spPr>
        <p:txBody>
          <a:bodyPr>
            <a:normAutofit fontScale="70000" lnSpcReduction="20000"/>
          </a:bodyPr>
          <a:lstStyle/>
          <a:p>
            <a:pPr>
              <a:buFont typeface="Wingdings" panose="05000000000000000000" pitchFamily="2" charset="2"/>
              <a:buChar char="Ø"/>
            </a:pPr>
            <a:r>
              <a:rPr lang="en-US" dirty="0">
                <a:latin typeface="Trebuchet MS" panose="020B0603020202020204" pitchFamily="34" charset="0"/>
              </a:rPr>
              <a:t>Requires constant 1 on 1 support</a:t>
            </a:r>
          </a:p>
          <a:p>
            <a:pPr>
              <a:buFont typeface="Wingdings" panose="05000000000000000000" pitchFamily="2" charset="2"/>
              <a:buChar char="Ø"/>
            </a:pPr>
            <a:r>
              <a:rPr lang="en-US" dirty="0">
                <a:latin typeface="Trebuchet MS" panose="020B0603020202020204" pitchFamily="34" charset="0"/>
              </a:rPr>
              <a:t>Avoids eye contact, difficulty responding to social cues</a:t>
            </a:r>
          </a:p>
          <a:p>
            <a:pPr>
              <a:buFont typeface="Wingdings" panose="05000000000000000000" pitchFamily="2" charset="2"/>
              <a:buChar char="Ø"/>
            </a:pPr>
            <a:r>
              <a:rPr lang="en-US" dirty="0">
                <a:latin typeface="Trebuchet MS" panose="020B0603020202020204" pitchFamily="34" charset="0"/>
              </a:rPr>
              <a:t>Behavioral issues or unusual behavior such as rocking, tapping or pacing in advising sessions and classroom</a:t>
            </a:r>
          </a:p>
          <a:p>
            <a:pPr>
              <a:buFont typeface="Wingdings" panose="05000000000000000000" pitchFamily="2" charset="2"/>
              <a:buChar char="Ø"/>
            </a:pPr>
            <a:r>
              <a:rPr lang="en-US" dirty="0">
                <a:latin typeface="Trebuchet MS" panose="020B0603020202020204" pitchFamily="34" charset="0"/>
              </a:rPr>
              <a:t>Interruptions and gives unrelated answers to questions</a:t>
            </a:r>
          </a:p>
          <a:p>
            <a:pPr>
              <a:buFont typeface="Wingdings" panose="05000000000000000000" pitchFamily="2" charset="2"/>
              <a:buChar char="Ø"/>
            </a:pPr>
            <a:r>
              <a:rPr lang="en-US" dirty="0">
                <a:latin typeface="Trebuchet MS" panose="020B0603020202020204" pitchFamily="34" charset="0"/>
              </a:rPr>
              <a:t>Difficulties initiating communication </a:t>
            </a:r>
          </a:p>
          <a:p>
            <a:pPr>
              <a:buFont typeface="Wingdings" panose="05000000000000000000" pitchFamily="2" charset="2"/>
              <a:buChar char="Ø"/>
            </a:pPr>
            <a:r>
              <a:rPr lang="en-US" dirty="0">
                <a:latin typeface="Trebuchet MS" panose="020B0603020202020204" pitchFamily="34" charset="0"/>
              </a:rPr>
              <a:t>Easily frustrated with other students, advisors, professors and environment</a:t>
            </a:r>
          </a:p>
          <a:p>
            <a:endParaRPr lang="en-US" dirty="0"/>
          </a:p>
        </p:txBody>
      </p:sp>
      <p:sp>
        <p:nvSpPr>
          <p:cNvPr id="4" name="Content Placeholder 3"/>
          <p:cNvSpPr>
            <a:spLocks noGrp="1"/>
          </p:cNvSpPr>
          <p:nvPr>
            <p:ph sz="quarter" idx="2"/>
          </p:nvPr>
        </p:nvSpPr>
        <p:spPr>
          <a:xfrm>
            <a:off x="4168140" y="1828800"/>
            <a:ext cx="3657600" cy="4572000"/>
          </a:xfrm>
        </p:spPr>
        <p:txBody>
          <a:bodyPr>
            <a:normAutofit fontScale="70000" lnSpcReduction="20000"/>
          </a:bodyPr>
          <a:lstStyle/>
          <a:p>
            <a:pPr>
              <a:buFont typeface="Wingdings" panose="05000000000000000000" pitchFamily="2" charset="2"/>
              <a:buChar char="Ø"/>
            </a:pPr>
            <a:endParaRPr lang="en-US" dirty="0" smtClean="0">
              <a:latin typeface="Trebuchet MS" panose="020B0603020202020204" pitchFamily="34" charset="0"/>
            </a:endParaRPr>
          </a:p>
          <a:p>
            <a:pPr>
              <a:buFont typeface="Wingdings" panose="05000000000000000000" pitchFamily="2" charset="2"/>
              <a:buChar char="Ø"/>
            </a:pPr>
            <a:r>
              <a:rPr lang="en-US" dirty="0">
                <a:latin typeface="Trebuchet MS" panose="020B0603020202020204" pitchFamily="34" charset="0"/>
              </a:rPr>
              <a:t>Sending emails that are not carefully worded</a:t>
            </a:r>
          </a:p>
          <a:p>
            <a:pPr>
              <a:buFont typeface="Wingdings" panose="05000000000000000000" pitchFamily="2" charset="2"/>
              <a:buChar char="Ø"/>
            </a:pPr>
            <a:r>
              <a:rPr lang="en-US" dirty="0" smtClean="0">
                <a:latin typeface="Trebuchet MS" panose="020B0603020202020204" pitchFamily="34" charset="0"/>
              </a:rPr>
              <a:t>Difficulties </a:t>
            </a:r>
            <a:r>
              <a:rPr lang="en-US" dirty="0">
                <a:latin typeface="Trebuchet MS" panose="020B0603020202020204" pitchFamily="34" charset="0"/>
              </a:rPr>
              <a:t>with time management and organization</a:t>
            </a:r>
          </a:p>
          <a:p>
            <a:pPr>
              <a:buFont typeface="Wingdings" panose="05000000000000000000" pitchFamily="2" charset="2"/>
              <a:buChar char="Ø"/>
            </a:pPr>
            <a:r>
              <a:rPr lang="en-US" dirty="0">
                <a:latin typeface="Trebuchet MS" panose="020B0603020202020204" pitchFamily="34" charset="0"/>
              </a:rPr>
              <a:t>Needs extra clarification before beginning tasks/assignments</a:t>
            </a:r>
          </a:p>
          <a:p>
            <a:pPr>
              <a:buFont typeface="Wingdings" panose="05000000000000000000" pitchFamily="2" charset="2"/>
              <a:buChar char="Ø"/>
            </a:pPr>
            <a:r>
              <a:rPr lang="en-US" dirty="0">
                <a:latin typeface="Trebuchet MS" panose="020B0603020202020204" pitchFamily="34" charset="0"/>
              </a:rPr>
              <a:t>Struggles during group projects, class participation, and other activities</a:t>
            </a:r>
          </a:p>
          <a:p>
            <a:pPr>
              <a:buFont typeface="Wingdings" panose="05000000000000000000" pitchFamily="2" charset="2"/>
              <a:buChar char="Ø"/>
            </a:pPr>
            <a:r>
              <a:rPr lang="en-US" dirty="0">
                <a:latin typeface="Trebuchet MS" panose="020B0603020202020204" pitchFamily="34" charset="0"/>
              </a:rPr>
              <a:t>Talkative at the beginning, during and after class</a:t>
            </a:r>
          </a:p>
          <a:p>
            <a:pPr>
              <a:buFont typeface="Wingdings" panose="05000000000000000000" pitchFamily="2" charset="2"/>
              <a:buChar char="Ø"/>
            </a:pPr>
            <a:r>
              <a:rPr lang="en-US" dirty="0">
                <a:latin typeface="Trebuchet MS" panose="020B0603020202020204" pitchFamily="34" charset="0"/>
              </a:rPr>
              <a:t>Avoid giving professors their memos if registered with DSR</a:t>
            </a:r>
          </a:p>
          <a:p>
            <a:pPr>
              <a:buFont typeface="Wingdings" panose="05000000000000000000" pitchFamily="2" charset="2"/>
              <a:buChar char="Ø"/>
            </a:pPr>
            <a:r>
              <a:rPr lang="en-US" dirty="0">
                <a:latin typeface="Trebuchet MS" panose="020B0603020202020204" pitchFamily="34" charset="0"/>
              </a:rPr>
              <a:t>Intrusive parental </a:t>
            </a:r>
            <a:r>
              <a:rPr lang="en-US" dirty="0" smtClean="0">
                <a:latin typeface="Trebuchet MS" panose="020B0603020202020204" pitchFamily="34" charset="0"/>
              </a:rPr>
              <a:t>involvement</a:t>
            </a:r>
            <a:endParaRPr lang="en-US" dirty="0">
              <a:latin typeface="Trebuchet MS" panose="020B0603020202020204" pitchFamily="34" charset="0"/>
            </a:endParaRPr>
          </a:p>
          <a:p>
            <a:endParaRPr lang="en-US" dirty="0"/>
          </a:p>
        </p:txBody>
      </p:sp>
    </p:spTree>
    <p:extLst>
      <p:ext uri="{BB962C8B-B14F-4D97-AF65-F5344CB8AC3E}">
        <p14:creationId xmlns:p14="http://schemas.microsoft.com/office/powerpoint/2010/main" val="29794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r>
              <a:rPr lang="en-US" dirty="0" smtClean="0"/>
              <a:t>	</a:t>
            </a:r>
            <a:r>
              <a:rPr lang="en-US" dirty="0" smtClean="0">
                <a:latin typeface="Trebuchet MS" panose="020B0603020202020204" pitchFamily="34" charset="0"/>
              </a:rPr>
              <a:t>Resources for GVSU students</a:t>
            </a:r>
            <a:endParaRPr lang="en-US" dirty="0">
              <a:latin typeface="Trebuchet MS" panose="020B0603020202020204" pitchFamily="34" charset="0"/>
            </a:endParaRPr>
          </a:p>
        </p:txBody>
      </p:sp>
      <p:sp>
        <p:nvSpPr>
          <p:cNvPr id="3" name="Content Placeholder 2"/>
          <p:cNvSpPr>
            <a:spLocks noGrp="1"/>
          </p:cNvSpPr>
          <p:nvPr>
            <p:ph sz="quarter" idx="1"/>
          </p:nvPr>
        </p:nvSpPr>
        <p:spPr>
          <a:xfrm>
            <a:off x="424070" y="1905000"/>
            <a:ext cx="8001000" cy="3581400"/>
          </a:xfrm>
        </p:spPr>
        <p:txBody>
          <a:bodyPr>
            <a:normAutofit fontScale="85000" lnSpcReduction="10000"/>
          </a:bodyPr>
          <a:lstStyle/>
          <a:p>
            <a:pPr>
              <a:buFont typeface="Wingdings" panose="05000000000000000000" pitchFamily="2" charset="2"/>
              <a:buChar char="Ø"/>
            </a:pPr>
            <a:r>
              <a:rPr lang="en-US" sz="2000" dirty="0" smtClean="0">
                <a:latin typeface="Trebuchet MS" panose="020B0603020202020204" pitchFamily="34" charset="0"/>
              </a:rPr>
              <a:t>Disability Support Resources – accommodations and academic support</a:t>
            </a:r>
          </a:p>
          <a:p>
            <a:pPr>
              <a:buFont typeface="Wingdings" panose="05000000000000000000" pitchFamily="2" charset="2"/>
              <a:buChar char="Ø"/>
            </a:pPr>
            <a:r>
              <a:rPr lang="en-US" sz="2000" dirty="0" smtClean="0">
                <a:latin typeface="Trebuchet MS" panose="020B0603020202020204" pitchFamily="34" charset="0"/>
              </a:rPr>
              <a:t>Housing and Residence Life – Living Learning Center (LLC) Committee with other LLC’s on campus</a:t>
            </a:r>
          </a:p>
          <a:p>
            <a:pPr>
              <a:buFont typeface="Wingdings" panose="05000000000000000000" pitchFamily="2" charset="2"/>
              <a:buChar char="Ø"/>
            </a:pPr>
            <a:r>
              <a:rPr lang="en-US" sz="2000" dirty="0" smtClean="0">
                <a:latin typeface="Trebuchet MS" panose="020B0603020202020204" pitchFamily="34" charset="0"/>
              </a:rPr>
              <a:t>Counseling Center – personal counseling</a:t>
            </a:r>
          </a:p>
          <a:p>
            <a:pPr>
              <a:buFont typeface="Wingdings" panose="05000000000000000000" pitchFamily="2" charset="2"/>
              <a:buChar char="Ø"/>
            </a:pPr>
            <a:r>
              <a:rPr lang="en-US" sz="2000" dirty="0" smtClean="0">
                <a:latin typeface="Trebuchet MS" panose="020B0603020202020204" pitchFamily="34" charset="0"/>
              </a:rPr>
              <a:t>Campus Links mentors (red and blue groups) </a:t>
            </a:r>
          </a:p>
          <a:p>
            <a:pPr>
              <a:buFont typeface="Wingdings" panose="05000000000000000000" pitchFamily="2" charset="2"/>
              <a:buChar char="Ø"/>
            </a:pPr>
            <a:r>
              <a:rPr lang="en-US" sz="2000" dirty="0" smtClean="0">
                <a:latin typeface="Trebuchet MS" panose="020B0603020202020204" pitchFamily="34" charset="0"/>
              </a:rPr>
              <a:t>Psychology Department – social skills class (Campus Links participants)</a:t>
            </a:r>
          </a:p>
          <a:p>
            <a:pPr>
              <a:buFont typeface="Wingdings" panose="05000000000000000000" pitchFamily="2" charset="2"/>
              <a:buChar char="Ø"/>
            </a:pPr>
            <a:r>
              <a:rPr lang="en-US" sz="2000" dirty="0" smtClean="0">
                <a:latin typeface="Trebuchet MS" panose="020B0603020202020204" pitchFamily="34" charset="0"/>
              </a:rPr>
              <a:t>Dean of Students – classroom behavior management</a:t>
            </a:r>
          </a:p>
          <a:p>
            <a:pPr>
              <a:buFont typeface="Wingdings" panose="05000000000000000000" pitchFamily="2" charset="2"/>
              <a:buChar char="Ø"/>
            </a:pPr>
            <a:r>
              <a:rPr lang="en-US" sz="2000" dirty="0" smtClean="0">
                <a:latin typeface="Trebuchet MS" panose="020B0603020202020204" pitchFamily="34" charset="0"/>
              </a:rPr>
              <a:t>Student Academic Success Center/Tutoring</a:t>
            </a:r>
          </a:p>
          <a:p>
            <a:pPr>
              <a:buFont typeface="Wingdings" panose="05000000000000000000" pitchFamily="2" charset="2"/>
              <a:buChar char="Ø"/>
            </a:pPr>
            <a:r>
              <a:rPr lang="en-US" sz="2000" dirty="0" smtClean="0">
                <a:latin typeface="Trebuchet MS" panose="020B0603020202020204" pitchFamily="34" charset="0"/>
              </a:rPr>
              <a:t>Advising Centers</a:t>
            </a:r>
          </a:p>
          <a:p>
            <a:pPr>
              <a:buFont typeface="Wingdings" panose="05000000000000000000" pitchFamily="2" charset="2"/>
              <a:buChar char="Ø"/>
            </a:pPr>
            <a:r>
              <a:rPr lang="en-US" sz="2000" dirty="0" smtClean="0">
                <a:latin typeface="Trebuchet MS" panose="020B0603020202020204" pitchFamily="34" charset="0"/>
              </a:rPr>
              <a:t>Career Center</a:t>
            </a:r>
          </a:p>
          <a:p>
            <a:pPr>
              <a:buFont typeface="Wingdings" panose="05000000000000000000" pitchFamily="2" charset="2"/>
              <a:buChar char="Ø"/>
            </a:pPr>
            <a:r>
              <a:rPr lang="en-US" sz="2000" dirty="0" smtClean="0">
                <a:latin typeface="Trebuchet MS" panose="020B0603020202020204" pitchFamily="34" charset="0"/>
              </a:rPr>
              <a:t>Library Knowledge Market</a:t>
            </a:r>
          </a:p>
          <a:p>
            <a:pPr>
              <a:buFont typeface="Wingdings" panose="05000000000000000000" pitchFamily="2" charset="2"/>
              <a:buChar char="Ø"/>
            </a:pPr>
            <a:endParaRPr lang="en-US" sz="2000" dirty="0" smtClean="0">
              <a:latin typeface="Trebuchet MS" panose="020B0603020202020204" pitchFamily="34" charset="0"/>
            </a:endParaRPr>
          </a:p>
          <a:p>
            <a:pPr>
              <a:buFont typeface="Wingdings" panose="05000000000000000000" pitchFamily="2" charset="2"/>
              <a:buChar char="Ø"/>
            </a:pPr>
            <a:endParaRPr lang="en-US" sz="1800" dirty="0" smtClean="0">
              <a:latin typeface="Trebuchet MS" panose="020B0603020202020204" pitchFamily="34" charset="0"/>
            </a:endParaRPr>
          </a:p>
          <a:p>
            <a:endParaRPr lang="en-US" sz="2600" dirty="0" smtClean="0"/>
          </a:p>
        </p:txBody>
      </p:sp>
    </p:spTree>
    <p:extLst>
      <p:ext uri="{BB962C8B-B14F-4D97-AF65-F5344CB8AC3E}">
        <p14:creationId xmlns:p14="http://schemas.microsoft.com/office/powerpoint/2010/main" val="567397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1143000"/>
          </a:xfrm>
        </p:spPr>
        <p:txBody>
          <a:bodyPr/>
          <a:lstStyle/>
          <a:p>
            <a:pPr algn="ctr"/>
            <a:r>
              <a:rPr lang="en-US" dirty="0" smtClean="0">
                <a:latin typeface="Trebuchet MS" panose="020B0603020202020204" pitchFamily="34" charset="0"/>
              </a:rPr>
              <a:t>Solutions for the classroom </a:t>
            </a:r>
            <a:endParaRPr lang="en-US" dirty="0">
              <a:latin typeface="Trebuchet MS" panose="020B0603020202020204" pitchFamily="34" charset="0"/>
            </a:endParaRPr>
          </a:p>
        </p:txBody>
      </p:sp>
      <p:sp>
        <p:nvSpPr>
          <p:cNvPr id="3" name="Content Placeholder 2"/>
          <p:cNvSpPr>
            <a:spLocks noGrp="1"/>
          </p:cNvSpPr>
          <p:nvPr>
            <p:ph sz="quarter" idx="1"/>
          </p:nvPr>
        </p:nvSpPr>
        <p:spPr>
          <a:xfrm>
            <a:off x="609600" y="1905000"/>
            <a:ext cx="7467600" cy="5364162"/>
          </a:xfrm>
        </p:spPr>
        <p:txBody>
          <a:bodyPr/>
          <a:lstStyle/>
          <a:p>
            <a:pPr>
              <a:buFont typeface="Wingdings" panose="05000000000000000000" pitchFamily="2" charset="2"/>
              <a:buChar char="Ø"/>
            </a:pPr>
            <a:r>
              <a:rPr lang="en-US" sz="1800" dirty="0" smtClean="0">
                <a:latin typeface="Trebuchet MS" panose="020B0603020202020204" pitchFamily="34" charset="0"/>
              </a:rPr>
              <a:t>If student is registered with DSR, distribution </a:t>
            </a:r>
            <a:r>
              <a:rPr lang="en-US" sz="1800" dirty="0">
                <a:latin typeface="Trebuchet MS" panose="020B0603020202020204" pitchFamily="34" charset="0"/>
              </a:rPr>
              <a:t>of memo with detailed </a:t>
            </a:r>
            <a:r>
              <a:rPr lang="en-US" sz="1800" dirty="0" smtClean="0">
                <a:latin typeface="Trebuchet MS" panose="020B0603020202020204" pitchFamily="34" charset="0"/>
              </a:rPr>
              <a:t>disability verbiage for ASD</a:t>
            </a:r>
            <a:endParaRPr lang="en-US" sz="1800" dirty="0">
              <a:latin typeface="Trebuchet MS" panose="020B0603020202020204" pitchFamily="34" charset="0"/>
            </a:endParaRPr>
          </a:p>
          <a:p>
            <a:pPr>
              <a:buFont typeface="Wingdings" panose="05000000000000000000" pitchFamily="2" charset="2"/>
              <a:buChar char="Ø"/>
            </a:pPr>
            <a:r>
              <a:rPr lang="en-US" sz="1800" dirty="0" smtClean="0">
                <a:latin typeface="Trebuchet MS" panose="020B0603020202020204" pitchFamily="34" charset="0"/>
              </a:rPr>
              <a:t>Treat students as you would any other student if memo does not specify otherwise</a:t>
            </a:r>
          </a:p>
          <a:p>
            <a:pPr>
              <a:buFont typeface="Wingdings" panose="05000000000000000000" pitchFamily="2" charset="2"/>
              <a:buChar char="Ø"/>
            </a:pPr>
            <a:r>
              <a:rPr lang="en-US" sz="1800" dirty="0">
                <a:latin typeface="Trebuchet MS" panose="020B0603020202020204" pitchFamily="34" charset="0"/>
              </a:rPr>
              <a:t>Behavioral </a:t>
            </a:r>
            <a:r>
              <a:rPr lang="en-US" sz="1800" dirty="0" smtClean="0">
                <a:latin typeface="Trebuchet MS" panose="020B0603020202020204" pitchFamily="34" charset="0"/>
              </a:rPr>
              <a:t>Contract in agreement with the student</a:t>
            </a:r>
            <a:endParaRPr lang="en-US" sz="1800" dirty="0">
              <a:latin typeface="Trebuchet MS" panose="020B0603020202020204" pitchFamily="34" charset="0"/>
            </a:endParaRPr>
          </a:p>
          <a:p>
            <a:pPr>
              <a:buFont typeface="Wingdings" panose="05000000000000000000" pitchFamily="2" charset="2"/>
              <a:buChar char="Ø"/>
            </a:pPr>
            <a:r>
              <a:rPr lang="en-US" sz="1800" dirty="0" smtClean="0">
                <a:latin typeface="Trebuchet MS" panose="020B0603020202020204" pitchFamily="34" charset="0"/>
              </a:rPr>
              <a:t>Learning skills/tutoring assistance</a:t>
            </a:r>
            <a:endParaRPr lang="en-US" sz="1800" dirty="0">
              <a:latin typeface="Trebuchet MS" panose="020B0603020202020204" pitchFamily="34" charset="0"/>
            </a:endParaRPr>
          </a:p>
          <a:p>
            <a:pPr>
              <a:buFont typeface="Wingdings" panose="05000000000000000000" pitchFamily="2" charset="2"/>
              <a:buChar char="Ø"/>
            </a:pPr>
            <a:r>
              <a:rPr lang="en-US" sz="1800" dirty="0">
                <a:latin typeface="Trebuchet MS" panose="020B0603020202020204" pitchFamily="34" charset="0"/>
              </a:rPr>
              <a:t>Think outside the box</a:t>
            </a:r>
          </a:p>
          <a:p>
            <a:pPr>
              <a:buFont typeface="Wingdings" panose="05000000000000000000" pitchFamily="2" charset="2"/>
              <a:buChar char="Ø"/>
            </a:pPr>
            <a:r>
              <a:rPr lang="en-US" sz="1800" dirty="0" smtClean="0">
                <a:latin typeface="Trebuchet MS" panose="020B0603020202020204" pitchFamily="34" charset="0"/>
              </a:rPr>
              <a:t>Contact </a:t>
            </a:r>
            <a:r>
              <a:rPr lang="en-US" sz="1800" dirty="0">
                <a:latin typeface="Trebuchet MS" panose="020B0603020202020204" pitchFamily="34" charset="0"/>
              </a:rPr>
              <a:t>Disability Support Resources </a:t>
            </a:r>
            <a:r>
              <a:rPr lang="en-US" sz="1800" dirty="0" smtClean="0">
                <a:latin typeface="Trebuchet MS" panose="020B0603020202020204" pitchFamily="34" charset="0"/>
              </a:rPr>
              <a:t> or the advisor who is listed on the DSR memo with </a:t>
            </a:r>
            <a:r>
              <a:rPr lang="en-US" sz="1800" dirty="0">
                <a:latin typeface="Trebuchet MS" panose="020B0603020202020204" pitchFamily="34" charset="0"/>
              </a:rPr>
              <a:t>any </a:t>
            </a:r>
            <a:r>
              <a:rPr lang="en-US" sz="1800" dirty="0" smtClean="0">
                <a:latin typeface="Trebuchet MS" panose="020B0603020202020204" pitchFamily="34" charset="0"/>
              </a:rPr>
              <a:t>questions</a:t>
            </a:r>
          </a:p>
        </p:txBody>
      </p:sp>
    </p:spTree>
    <p:extLst>
      <p:ext uri="{BB962C8B-B14F-4D97-AF65-F5344CB8AC3E}">
        <p14:creationId xmlns:p14="http://schemas.microsoft.com/office/powerpoint/2010/main" val="76455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609600"/>
            <a:ext cx="7467600" cy="1143000"/>
          </a:xfrm>
        </p:spPr>
        <p:txBody>
          <a:bodyPr>
            <a:normAutofit/>
          </a:bodyPr>
          <a:lstStyle/>
          <a:p>
            <a:pPr algn="ctr"/>
            <a:r>
              <a:rPr lang="en-US" dirty="0" smtClean="0">
                <a:latin typeface="Trebuchet MS" panose="020B0603020202020204" pitchFamily="34" charset="0"/>
              </a:rPr>
              <a:t>Solutions </a:t>
            </a:r>
            <a:r>
              <a:rPr lang="en-US" dirty="0">
                <a:latin typeface="Trebuchet MS" panose="020B0603020202020204" pitchFamily="34" charset="0"/>
              </a:rPr>
              <a:t>for the Advising Centers</a:t>
            </a:r>
            <a:br>
              <a:rPr lang="en-US" dirty="0">
                <a:latin typeface="Trebuchet MS" panose="020B0603020202020204" pitchFamily="34" charset="0"/>
              </a:rPr>
            </a:b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r>
              <a:rPr lang="en-US" sz="1800" dirty="0">
                <a:latin typeface="Trebuchet MS" panose="020B0603020202020204" pitchFamily="34" charset="0"/>
              </a:rPr>
              <a:t>Do not assume that the student is registered with the DSR office</a:t>
            </a:r>
          </a:p>
          <a:p>
            <a:pPr>
              <a:buFont typeface="Wingdings" panose="05000000000000000000" pitchFamily="2" charset="2"/>
              <a:buChar char="Ø"/>
            </a:pPr>
            <a:r>
              <a:rPr lang="en-US" sz="1800" dirty="0" smtClean="0">
                <a:latin typeface="Trebuchet MS" panose="020B0603020202020204" pitchFamily="34" charset="0"/>
              </a:rPr>
              <a:t>Be patient</a:t>
            </a:r>
          </a:p>
          <a:p>
            <a:pPr>
              <a:buFont typeface="Wingdings" panose="05000000000000000000" pitchFamily="2" charset="2"/>
              <a:buChar char="Ø"/>
            </a:pPr>
            <a:r>
              <a:rPr lang="en-US" sz="1800" dirty="0" smtClean="0">
                <a:latin typeface="Trebuchet MS" panose="020B0603020202020204" pitchFamily="34" charset="0"/>
              </a:rPr>
              <a:t>Redirect student conversation when discussing advising topic-student may want to talk to you about non related matters </a:t>
            </a:r>
            <a:r>
              <a:rPr lang="en-US" sz="1800" dirty="0" err="1" smtClean="0">
                <a:latin typeface="Trebuchet MS" panose="020B0603020202020204" pitchFamily="34" charset="0"/>
              </a:rPr>
              <a:t>ie</a:t>
            </a:r>
            <a:r>
              <a:rPr lang="en-US" sz="1800" dirty="0" smtClean="0">
                <a:latin typeface="Trebuchet MS" panose="020B0603020202020204" pitchFamily="34" charset="0"/>
              </a:rPr>
              <a:t>, typewriters, trains, Russian Military History, Anime</a:t>
            </a:r>
          </a:p>
          <a:p>
            <a:pPr>
              <a:buFont typeface="Wingdings" panose="05000000000000000000" pitchFamily="2" charset="2"/>
              <a:buChar char="Ø"/>
            </a:pPr>
            <a:r>
              <a:rPr lang="en-US" sz="1800" dirty="0" smtClean="0">
                <a:latin typeface="Trebuchet MS" panose="020B0603020202020204" pitchFamily="34" charset="0"/>
              </a:rPr>
              <a:t>Give clear, literal directions</a:t>
            </a:r>
          </a:p>
          <a:p>
            <a:pPr>
              <a:buFont typeface="Wingdings" panose="05000000000000000000" pitchFamily="2" charset="2"/>
              <a:buChar char="Ø"/>
            </a:pPr>
            <a:r>
              <a:rPr lang="en-US" sz="1800" dirty="0" smtClean="0">
                <a:latin typeface="Trebuchet MS" panose="020B0603020202020204" pitchFamily="34" charset="0"/>
              </a:rPr>
              <a:t>Avoid using metaphors/open ended questions</a:t>
            </a:r>
          </a:p>
          <a:p>
            <a:pPr>
              <a:buFont typeface="Wingdings" panose="05000000000000000000" pitchFamily="2" charset="2"/>
              <a:buChar char="Ø"/>
            </a:pPr>
            <a:r>
              <a:rPr lang="en-US" sz="1800" dirty="0" smtClean="0">
                <a:latin typeface="Trebuchet MS" panose="020B0603020202020204" pitchFamily="34" charset="0"/>
              </a:rPr>
              <a:t>If there are any tasks given to the student, recap at the end of the appointment </a:t>
            </a:r>
          </a:p>
          <a:p>
            <a:pPr>
              <a:buFont typeface="Wingdings" panose="05000000000000000000" pitchFamily="2" charset="2"/>
              <a:buChar char="Ø"/>
            </a:pPr>
            <a:r>
              <a:rPr lang="en-US" sz="1800" dirty="0" smtClean="0">
                <a:latin typeface="Trebuchet MS" panose="020B0603020202020204" pitchFamily="34" charset="0"/>
              </a:rPr>
              <a:t>Affect may not show that attention is being paid in advising session, ask student to repeat</a:t>
            </a:r>
          </a:p>
          <a:p>
            <a:pPr>
              <a:buFont typeface="Wingdings" panose="05000000000000000000" pitchFamily="2" charset="2"/>
              <a:buChar char="Ø"/>
            </a:pPr>
            <a:r>
              <a:rPr lang="en-US" sz="1800" dirty="0" smtClean="0">
                <a:latin typeface="Trebuchet MS" panose="020B0603020202020204" pitchFamily="34" charset="0"/>
              </a:rPr>
              <a:t>Faculty </a:t>
            </a:r>
            <a:r>
              <a:rPr lang="en-US" sz="1800" dirty="0">
                <a:latin typeface="Trebuchet MS" panose="020B0603020202020204" pitchFamily="34" charset="0"/>
              </a:rPr>
              <a:t>may contact you on tips for managing behaviors in the classroom-refer to DSR or FTLC</a:t>
            </a:r>
          </a:p>
          <a:p>
            <a:pPr>
              <a:buFont typeface="Wingdings" panose="05000000000000000000" pitchFamily="2" charset="2"/>
              <a:buChar char="Ø"/>
            </a:pPr>
            <a:endParaRPr lang="en-US" sz="1800" dirty="0" smtClean="0">
              <a:latin typeface="Trebuchet MS" panose="020B0603020202020204" pitchFamily="34" charset="0"/>
            </a:endParaRPr>
          </a:p>
          <a:p>
            <a:pPr>
              <a:buFont typeface="Wingdings" panose="05000000000000000000" pitchFamily="2" charset="2"/>
              <a:buChar char="Ø"/>
            </a:pPr>
            <a:endParaRPr lang="en-US" sz="1800" dirty="0" smtClean="0">
              <a:latin typeface="Trebuchet MS" panose="020B0603020202020204" pitchFamily="34" charset="0"/>
            </a:endParaRPr>
          </a:p>
          <a:p>
            <a:pPr>
              <a:buFont typeface="Wingdings" panose="05000000000000000000" pitchFamily="2" charset="2"/>
              <a:buChar char="Ø"/>
            </a:pPr>
            <a:endParaRPr lang="en-US" sz="1800" dirty="0">
              <a:latin typeface="Trebuchet MS" panose="020B0603020202020204" pitchFamily="34" charset="0"/>
            </a:endParaRPr>
          </a:p>
        </p:txBody>
      </p:sp>
    </p:spTree>
    <p:extLst>
      <p:ext uri="{BB962C8B-B14F-4D97-AF65-F5344CB8AC3E}">
        <p14:creationId xmlns:p14="http://schemas.microsoft.com/office/powerpoint/2010/main" val="321578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algn="ctr"/>
            <a:r>
              <a:rPr lang="en-US" dirty="0" smtClean="0">
                <a:latin typeface="Trebuchet MS" panose="020B0603020202020204" pitchFamily="34" charset="0"/>
              </a:rPr>
              <a:t>Education for Campus Community</a:t>
            </a:r>
            <a:endParaRPr lang="en-US" dirty="0">
              <a:latin typeface="Trebuchet MS" panose="020B0603020202020204" pitchFamily="34" charset="0"/>
            </a:endParaRPr>
          </a:p>
        </p:txBody>
      </p:sp>
      <p:sp>
        <p:nvSpPr>
          <p:cNvPr id="4" name="Content Placeholder 3"/>
          <p:cNvSpPr>
            <a:spLocks noGrp="1"/>
          </p:cNvSpPr>
          <p:nvPr>
            <p:ph sz="quarter" idx="1"/>
          </p:nvPr>
        </p:nvSpPr>
        <p:spPr>
          <a:xfrm>
            <a:off x="647700" y="1600200"/>
            <a:ext cx="7086600" cy="4343400"/>
          </a:xfrm>
        </p:spPr>
        <p:txBody>
          <a:bodyPr>
            <a:normAutofit/>
          </a:bodyPr>
          <a:lstStyle/>
          <a:p>
            <a:pPr>
              <a:buFont typeface="Wingdings" panose="05000000000000000000" pitchFamily="2" charset="2"/>
              <a:buChar char="Ø"/>
            </a:pPr>
            <a:r>
              <a:rPr lang="en-US" sz="1800" dirty="0" smtClean="0">
                <a:latin typeface="Trebuchet MS" panose="020B0603020202020204" pitchFamily="34" charset="0"/>
              </a:rPr>
              <a:t>Faculty Staff Training (new and ongoing)</a:t>
            </a:r>
          </a:p>
          <a:p>
            <a:pPr>
              <a:buFont typeface="Wingdings" panose="05000000000000000000" pitchFamily="2" charset="2"/>
              <a:buChar char="Ø"/>
            </a:pPr>
            <a:r>
              <a:rPr lang="en-US" sz="1800" dirty="0" smtClean="0">
                <a:latin typeface="Trebuchet MS" panose="020B0603020202020204" pitchFamily="34" charset="0"/>
              </a:rPr>
              <a:t>Disability Awareness Month Events</a:t>
            </a:r>
          </a:p>
          <a:p>
            <a:pPr>
              <a:buFont typeface="Wingdings" panose="05000000000000000000" pitchFamily="2" charset="2"/>
              <a:buChar char="Ø"/>
            </a:pPr>
            <a:r>
              <a:rPr lang="en-US" sz="1800" dirty="0" smtClean="0">
                <a:latin typeface="Trebuchet MS" panose="020B0603020202020204" pitchFamily="34" charset="0"/>
              </a:rPr>
              <a:t>Speakers</a:t>
            </a:r>
          </a:p>
          <a:p>
            <a:pPr>
              <a:buFont typeface="Wingdings" panose="05000000000000000000" pitchFamily="2" charset="2"/>
              <a:buChar char="Ø"/>
            </a:pPr>
            <a:r>
              <a:rPr lang="en-US" sz="1800" dirty="0" smtClean="0">
                <a:latin typeface="Trebuchet MS" panose="020B0603020202020204" pitchFamily="34" charset="0"/>
              </a:rPr>
              <a:t>Student Panels/Organizations</a:t>
            </a:r>
          </a:p>
          <a:p>
            <a:pPr>
              <a:buFont typeface="Wingdings" panose="05000000000000000000" pitchFamily="2" charset="2"/>
              <a:buChar char="Ø"/>
            </a:pPr>
            <a:r>
              <a:rPr lang="en-US" sz="1800" dirty="0" smtClean="0">
                <a:latin typeface="Trebuchet MS" panose="020B0603020202020204" pitchFamily="34" charset="0"/>
              </a:rPr>
              <a:t>Campus Links Open House</a:t>
            </a:r>
          </a:p>
          <a:p>
            <a:pPr>
              <a:buFont typeface="Wingdings" panose="05000000000000000000" pitchFamily="2" charset="2"/>
              <a:buChar char="Ø"/>
            </a:pPr>
            <a:r>
              <a:rPr lang="en-US" sz="1800" dirty="0" smtClean="0">
                <a:latin typeface="Trebuchet MS" panose="020B0603020202020204" pitchFamily="34" charset="0"/>
              </a:rPr>
              <a:t>Faculty Teaching Learning Center (FTLC)</a:t>
            </a:r>
          </a:p>
          <a:p>
            <a:pPr>
              <a:buFont typeface="Wingdings" panose="05000000000000000000" pitchFamily="2" charset="2"/>
              <a:buChar char="Ø"/>
            </a:pPr>
            <a:r>
              <a:rPr lang="en-US" sz="1800" dirty="0" smtClean="0">
                <a:latin typeface="Trebuchet MS" panose="020B0603020202020204" pitchFamily="34" charset="0"/>
              </a:rPr>
              <a:t>Teach IN</a:t>
            </a:r>
            <a:endParaRPr lang="en-US" sz="1800" dirty="0">
              <a:latin typeface="Trebuchet MS" panose="020B0603020202020204" pitchFamily="34" charset="0"/>
            </a:endParaRPr>
          </a:p>
          <a:p>
            <a:pPr>
              <a:buFont typeface="Wingdings" panose="05000000000000000000" pitchFamily="2" charset="2"/>
              <a:buChar char="Ø"/>
            </a:pPr>
            <a:r>
              <a:rPr lang="en-US" sz="1800" dirty="0" smtClean="0">
                <a:latin typeface="Trebuchet MS" panose="020B0603020202020204" pitchFamily="34" charset="0"/>
              </a:rPr>
              <a:t>Individual Consultation with faculty by DSR staff </a:t>
            </a:r>
          </a:p>
          <a:p>
            <a:pPr>
              <a:buFont typeface="Wingdings" panose="05000000000000000000" pitchFamily="2" charset="2"/>
              <a:buChar char="Ø"/>
            </a:pPr>
            <a:r>
              <a:rPr lang="en-US" sz="1800" dirty="0" smtClean="0">
                <a:latin typeface="Trebuchet MS" panose="020B0603020202020204" pitchFamily="34" charset="0"/>
              </a:rPr>
              <a:t>Freshman Orientation</a:t>
            </a:r>
          </a:p>
          <a:p>
            <a:pPr>
              <a:buFont typeface="Wingdings" panose="05000000000000000000" pitchFamily="2" charset="2"/>
              <a:buChar char="Ø"/>
            </a:pPr>
            <a:r>
              <a:rPr lang="en-US" sz="1800" dirty="0" smtClean="0">
                <a:latin typeface="Trebuchet MS" panose="020B0603020202020204" pitchFamily="34" charset="0"/>
              </a:rPr>
              <a:t>Laker Visitation Days</a:t>
            </a:r>
          </a:p>
          <a:p>
            <a:pPr>
              <a:buFont typeface="Wingdings" panose="05000000000000000000" pitchFamily="2" charset="2"/>
              <a:buChar char="Ø"/>
            </a:pPr>
            <a:r>
              <a:rPr lang="en-US" sz="1800" dirty="0" smtClean="0">
                <a:latin typeface="Trebuchet MS" panose="020B0603020202020204" pitchFamily="34" charset="0"/>
              </a:rPr>
              <a:t>Resource Fairs</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7059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1981200"/>
          </a:xfrm>
        </p:spPr>
        <p:txBody>
          <a:bodyPr>
            <a:noAutofit/>
          </a:bodyPr>
          <a:lstStyle/>
          <a:p>
            <a:pPr algn="ctr"/>
            <a:r>
              <a:rPr lang="en-US" sz="3200" dirty="0" smtClean="0">
                <a:latin typeface="Trebuchet MS" panose="020B0603020202020204" pitchFamily="34" charset="0"/>
              </a:rPr>
              <a:t/>
            </a:r>
            <a:br>
              <a:rPr lang="en-US" sz="3200" dirty="0" smtClean="0">
                <a:latin typeface="Trebuchet MS" panose="020B0603020202020204" pitchFamily="34" charset="0"/>
              </a:rPr>
            </a:br>
            <a:r>
              <a:rPr lang="en-US" sz="3200" dirty="0">
                <a:latin typeface="Trebuchet MS" panose="020B0603020202020204" pitchFamily="34" charset="0"/>
              </a:rPr>
              <a:t/>
            </a:r>
            <a:br>
              <a:rPr lang="en-US" sz="3200" dirty="0">
                <a:latin typeface="Trebuchet MS" panose="020B0603020202020204" pitchFamily="34" charset="0"/>
              </a:rPr>
            </a:br>
            <a:r>
              <a:rPr lang="en-US" sz="3200" dirty="0" smtClean="0">
                <a:latin typeface="Trebuchet MS" panose="020B0603020202020204" pitchFamily="34" charset="0"/>
              </a:rPr>
              <a:t/>
            </a:r>
            <a:br>
              <a:rPr lang="en-US" sz="3200" dirty="0" smtClean="0">
                <a:latin typeface="Trebuchet MS" panose="020B0603020202020204" pitchFamily="34" charset="0"/>
              </a:rPr>
            </a:br>
            <a:r>
              <a:rPr lang="en-US" sz="3200" dirty="0" smtClean="0">
                <a:latin typeface="Trebuchet MS" panose="020B0603020202020204" pitchFamily="34" charset="0"/>
              </a:rPr>
              <a:t>Disability Support Resources</a:t>
            </a:r>
            <a:r>
              <a:rPr lang="en-US" sz="3600" dirty="0" smtClean="0">
                <a:latin typeface="Trebuchet MS" panose="020B0603020202020204" pitchFamily="34" charset="0"/>
              </a:rPr>
              <a:t/>
            </a:r>
            <a:br>
              <a:rPr lang="en-US" sz="3600" dirty="0" smtClean="0">
                <a:latin typeface="Trebuchet MS" panose="020B0603020202020204" pitchFamily="34" charset="0"/>
              </a:rPr>
            </a:br>
            <a:r>
              <a:rPr lang="en-US" sz="2800" dirty="0" smtClean="0">
                <a:latin typeface="Trebuchet MS" panose="020B0603020202020204" pitchFamily="34" charset="0"/>
              </a:rPr>
              <a:t>4015 James H </a:t>
            </a:r>
            <a:r>
              <a:rPr lang="en-US" sz="2800" dirty="0" err="1" smtClean="0">
                <a:latin typeface="Trebuchet MS" panose="020B0603020202020204" pitchFamily="34" charset="0"/>
              </a:rPr>
              <a:t>Zumberge</a:t>
            </a:r>
            <a:r>
              <a:rPr lang="en-US" sz="2800" dirty="0" smtClean="0">
                <a:latin typeface="Trebuchet MS" panose="020B0603020202020204" pitchFamily="34" charset="0"/>
              </a:rPr>
              <a:t> hall </a:t>
            </a:r>
            <a:br>
              <a:rPr lang="en-US" sz="2800" dirty="0" smtClean="0">
                <a:latin typeface="Trebuchet MS" panose="020B0603020202020204" pitchFamily="34" charset="0"/>
              </a:rPr>
            </a:br>
            <a:r>
              <a:rPr lang="en-US" sz="2800" dirty="0" smtClean="0">
                <a:latin typeface="Trebuchet MS" panose="020B0603020202020204" pitchFamily="34" charset="0"/>
              </a:rPr>
              <a:t>331-2490</a:t>
            </a:r>
            <a:r>
              <a:rPr lang="en-US" sz="2800" dirty="0">
                <a:latin typeface="Trebuchet MS" panose="020B0603020202020204" pitchFamily="34" charset="0"/>
              </a:rPr>
              <a:t/>
            </a:r>
            <a:br>
              <a:rPr lang="en-US" sz="2800" dirty="0">
                <a:latin typeface="Trebuchet MS" panose="020B0603020202020204" pitchFamily="34" charset="0"/>
              </a:rPr>
            </a:br>
            <a:r>
              <a:rPr lang="en-US" sz="1600" dirty="0" smtClean="0">
                <a:solidFill>
                  <a:schemeClr val="tx1"/>
                </a:solidFill>
                <a:latin typeface="Trebuchet MS" panose="020B0603020202020204" pitchFamily="34" charset="0"/>
              </a:rPr>
              <a:t/>
            </a:r>
            <a:br>
              <a:rPr lang="en-US" sz="1600" dirty="0" smtClean="0">
                <a:solidFill>
                  <a:schemeClr val="tx1"/>
                </a:solidFill>
                <a:latin typeface="Trebuchet MS" panose="020B0603020202020204" pitchFamily="34" charset="0"/>
              </a:rPr>
            </a:br>
            <a:endParaRPr lang="en-US" sz="1600" dirty="0">
              <a:solidFill>
                <a:schemeClr val="tx1"/>
              </a:solidFill>
              <a:latin typeface="Trebuchet MS" panose="020B0603020202020204" pitchFamily="34" charset="0"/>
            </a:endParaRPr>
          </a:p>
        </p:txBody>
      </p:sp>
      <p:sp>
        <p:nvSpPr>
          <p:cNvPr id="3" name="Content Placeholder 2"/>
          <p:cNvSpPr>
            <a:spLocks noGrp="1"/>
          </p:cNvSpPr>
          <p:nvPr>
            <p:ph sz="quarter" idx="1"/>
          </p:nvPr>
        </p:nvSpPr>
        <p:spPr>
          <a:xfrm>
            <a:off x="685800" y="1905000"/>
            <a:ext cx="8229600" cy="4873752"/>
          </a:xfrm>
        </p:spPr>
        <p:txBody>
          <a:bodyPr>
            <a:normAutofit/>
          </a:bodyPr>
          <a:lstStyle/>
          <a:p>
            <a:pPr marL="0" indent="0">
              <a:buNone/>
            </a:pPr>
            <a:endParaRPr lang="en-US" sz="1600" dirty="0" smtClean="0">
              <a:latin typeface="Trebuchet MS" panose="020B0603020202020204" pitchFamily="34" charset="0"/>
            </a:endParaRPr>
          </a:p>
          <a:p>
            <a:pPr marL="0" indent="0">
              <a:buNone/>
            </a:pPr>
            <a:r>
              <a:rPr lang="en-US" sz="1800" dirty="0" smtClean="0">
                <a:latin typeface="Trebuchet MS" panose="020B0603020202020204" pitchFamily="34" charset="0"/>
              </a:rPr>
              <a:t>Kathleen </a:t>
            </a:r>
            <a:r>
              <a:rPr lang="en-US" sz="1800" dirty="0">
                <a:latin typeface="Trebuchet MS" panose="020B0603020202020204" pitchFamily="34" charset="0"/>
              </a:rPr>
              <a:t>M. </a:t>
            </a:r>
            <a:r>
              <a:rPr lang="en-US" sz="1800" dirty="0" err="1">
                <a:latin typeface="Trebuchet MS" panose="020B0603020202020204" pitchFamily="34" charset="0"/>
              </a:rPr>
              <a:t>VanderVeen</a:t>
            </a:r>
            <a:r>
              <a:rPr lang="en-US" sz="1800" dirty="0">
                <a:latin typeface="Trebuchet MS" panose="020B0603020202020204" pitchFamily="34" charset="0"/>
              </a:rPr>
              <a:t>, Assistant Vice President for Inclusion </a:t>
            </a:r>
            <a:r>
              <a:rPr lang="en-US" sz="1800" dirty="0" smtClean="0">
                <a:latin typeface="Trebuchet MS" panose="020B0603020202020204" pitchFamily="34" charset="0"/>
              </a:rPr>
              <a:t>Planning</a:t>
            </a:r>
          </a:p>
          <a:p>
            <a:pPr marL="0" indent="0">
              <a:buNone/>
            </a:pPr>
            <a:r>
              <a:rPr lang="en-US" sz="1800" dirty="0" smtClean="0">
                <a:latin typeface="Trebuchet MS" panose="020B0603020202020204" pitchFamily="34" charset="0"/>
              </a:rPr>
              <a:t>Shontaye </a:t>
            </a:r>
            <a:r>
              <a:rPr lang="en-US" sz="1800" dirty="0">
                <a:latin typeface="Trebuchet MS" panose="020B0603020202020204" pitchFamily="34" charset="0"/>
              </a:rPr>
              <a:t>Witcher, </a:t>
            </a:r>
            <a:r>
              <a:rPr lang="en-US" sz="1800" dirty="0" smtClean="0">
                <a:latin typeface="Trebuchet MS" panose="020B0603020202020204" pitchFamily="34" charset="0"/>
              </a:rPr>
              <a:t>Interim Director, Disability </a:t>
            </a:r>
            <a:r>
              <a:rPr lang="en-US" sz="1800" dirty="0">
                <a:latin typeface="Trebuchet MS" panose="020B0603020202020204" pitchFamily="34" charset="0"/>
              </a:rPr>
              <a:t>Support Resources </a:t>
            </a:r>
            <a:endParaRPr lang="en-US" sz="1800" dirty="0" smtClean="0">
              <a:latin typeface="Trebuchet MS" panose="020B0603020202020204" pitchFamily="34" charset="0"/>
            </a:endParaRPr>
          </a:p>
          <a:p>
            <a:pPr marL="0" indent="0">
              <a:buNone/>
            </a:pPr>
            <a:r>
              <a:rPr lang="en-US" sz="1800" dirty="0" smtClean="0">
                <a:latin typeface="Trebuchet MS" panose="020B0603020202020204" pitchFamily="34" charset="0"/>
              </a:rPr>
              <a:t>Jason Osborne, Senior Program Advisor</a:t>
            </a:r>
          </a:p>
          <a:p>
            <a:pPr marL="0" indent="0">
              <a:buNone/>
            </a:pPr>
            <a:r>
              <a:rPr lang="en-US" sz="1800" dirty="0" smtClean="0">
                <a:latin typeface="Trebuchet MS" panose="020B0603020202020204" pitchFamily="34" charset="0"/>
              </a:rPr>
              <a:t>Leijhi Koval, Program Advisor</a:t>
            </a:r>
          </a:p>
          <a:p>
            <a:pPr marL="0" indent="0">
              <a:buNone/>
            </a:pPr>
            <a:r>
              <a:rPr lang="en-US" sz="1800" dirty="0" smtClean="0">
                <a:latin typeface="Trebuchet MS" panose="020B0603020202020204" pitchFamily="34" charset="0"/>
              </a:rPr>
              <a:t>Jeff Sykes, Assistive Technology Coordinator</a:t>
            </a:r>
          </a:p>
          <a:p>
            <a:pPr marL="0" indent="0">
              <a:buNone/>
            </a:pPr>
            <a:r>
              <a:rPr lang="en-US" sz="1800" dirty="0" smtClean="0">
                <a:latin typeface="Trebuchet MS" panose="020B0603020202020204" pitchFamily="34" charset="0"/>
              </a:rPr>
              <a:t>Dori Runyon, Office Coordinator</a:t>
            </a:r>
          </a:p>
          <a:p>
            <a:pPr marL="0" indent="0">
              <a:buNone/>
            </a:pPr>
            <a:r>
              <a:rPr lang="en-US" sz="1800" dirty="0" smtClean="0">
                <a:latin typeface="Trebuchet MS" panose="020B0603020202020204" pitchFamily="34" charset="0"/>
              </a:rPr>
              <a:t>Etonia Todd, Testing Coordinator</a:t>
            </a:r>
          </a:p>
          <a:p>
            <a:pPr marL="0" indent="0">
              <a:buNone/>
            </a:pPr>
            <a:r>
              <a:rPr lang="en-US" sz="1800" dirty="0" smtClean="0">
                <a:latin typeface="Trebuchet MS" panose="020B0603020202020204" pitchFamily="34" charset="0"/>
              </a:rPr>
              <a:t>Sandra Harrier, Testing Coordinator Assistant</a:t>
            </a:r>
          </a:p>
          <a:p>
            <a:pPr marL="0" indent="0">
              <a:buNone/>
            </a:pPr>
            <a:r>
              <a:rPr lang="en-US" sz="1800" dirty="0" smtClean="0">
                <a:latin typeface="Trebuchet MS" panose="020B0603020202020204" pitchFamily="34" charset="0"/>
              </a:rPr>
              <a:t>Aaron Breting, Van Scheduling Coordinator</a:t>
            </a:r>
          </a:p>
          <a:p>
            <a:pPr marL="0" indent="0">
              <a:buNone/>
            </a:pPr>
            <a:r>
              <a:rPr lang="en-US" sz="1800" dirty="0" smtClean="0">
                <a:latin typeface="Trebuchet MS" panose="020B0603020202020204" pitchFamily="34" charset="0"/>
              </a:rPr>
              <a:t>Liz Chase, Graduate Assistant-CSAL</a:t>
            </a:r>
          </a:p>
          <a:p>
            <a:pPr marL="0" indent="0">
              <a:buNone/>
            </a:pPr>
            <a:r>
              <a:rPr lang="en-US" sz="1800" dirty="0" smtClean="0">
                <a:latin typeface="Trebuchet MS" panose="020B0603020202020204" pitchFamily="34" charset="0"/>
              </a:rPr>
              <a:t>Brittania Schreurs, </a:t>
            </a:r>
            <a:r>
              <a:rPr lang="en-US" sz="1800" dirty="0">
                <a:latin typeface="Trebuchet MS" panose="020B0603020202020204" pitchFamily="34" charset="0"/>
              </a:rPr>
              <a:t>Graduate </a:t>
            </a:r>
            <a:r>
              <a:rPr lang="en-US" sz="1800" dirty="0" smtClean="0">
                <a:latin typeface="Trebuchet MS" panose="020B0603020202020204" pitchFamily="34" charset="0"/>
              </a:rPr>
              <a:t>Assistant-CSAL</a:t>
            </a:r>
            <a:endParaRPr lang="en-US" sz="1800" dirty="0">
              <a:latin typeface="Trebuchet MS" panose="020B0603020202020204" pitchFamily="34" charset="0"/>
            </a:endParaRPr>
          </a:p>
          <a:p>
            <a:pPr marL="0" indent="0">
              <a:buNone/>
            </a:pPr>
            <a:endParaRPr lang="en-US" sz="1600" dirty="0" smtClean="0">
              <a:solidFill>
                <a:schemeClr val="tx2"/>
              </a:solidFill>
              <a:latin typeface="Trebuchet MS" panose="020B0603020202020204" pitchFamily="34" charset="0"/>
            </a:endParaRPr>
          </a:p>
          <a:p>
            <a:pPr marL="0" indent="0">
              <a:buNone/>
            </a:pPr>
            <a:endParaRPr lang="en-US" sz="16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263609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rebuchet MS" panose="020B0603020202020204" pitchFamily="34" charset="0"/>
              </a:rPr>
              <a:t>DSR staff involvement</a:t>
            </a:r>
            <a:endParaRPr lang="en-US" dirty="0">
              <a:latin typeface="Trebuchet MS" panose="020B0603020202020204" pitchFamily="34" charset="0"/>
            </a:endParaRPr>
          </a:p>
        </p:txBody>
      </p:sp>
      <p:sp>
        <p:nvSpPr>
          <p:cNvPr id="3" name="Content Placeholder 2"/>
          <p:cNvSpPr>
            <a:spLocks noGrp="1"/>
          </p:cNvSpPr>
          <p:nvPr>
            <p:ph sz="quarter" idx="1"/>
          </p:nvPr>
        </p:nvSpPr>
        <p:spPr>
          <a:xfrm>
            <a:off x="457200" y="1600200"/>
            <a:ext cx="7467600" cy="4953000"/>
          </a:xfrm>
        </p:spPr>
        <p:txBody>
          <a:bodyPr>
            <a:normAutofit/>
          </a:bodyPr>
          <a:lstStyle/>
          <a:p>
            <a:pPr>
              <a:buFont typeface="Wingdings" panose="05000000000000000000" pitchFamily="2" charset="2"/>
              <a:buChar char="Ø"/>
            </a:pPr>
            <a:r>
              <a:rPr lang="en-US" sz="1800" dirty="0" smtClean="0">
                <a:latin typeface="Trebuchet MS" panose="020B0603020202020204" pitchFamily="34" charset="0"/>
              </a:rPr>
              <a:t>Program advising on satellite campuses</a:t>
            </a:r>
          </a:p>
          <a:p>
            <a:pPr>
              <a:buFont typeface="Wingdings" panose="05000000000000000000" pitchFamily="2" charset="2"/>
              <a:buChar char="Ø"/>
            </a:pPr>
            <a:r>
              <a:rPr lang="en-US" sz="1800" dirty="0" smtClean="0">
                <a:latin typeface="Trebuchet MS" panose="020B0603020202020204" pitchFamily="34" charset="0"/>
              </a:rPr>
              <a:t>Program advising in North C</a:t>
            </a:r>
          </a:p>
          <a:p>
            <a:pPr>
              <a:buFont typeface="Wingdings" panose="05000000000000000000" pitchFamily="2" charset="2"/>
              <a:buChar char="Ø"/>
            </a:pPr>
            <a:r>
              <a:rPr lang="en-US" sz="1800" dirty="0" smtClean="0">
                <a:latin typeface="Trebuchet MS" panose="020B0603020202020204" pitchFamily="34" charset="0"/>
              </a:rPr>
              <a:t>Mid and end of semester transcript review outreach</a:t>
            </a:r>
          </a:p>
          <a:p>
            <a:pPr>
              <a:buFont typeface="Wingdings" panose="05000000000000000000" pitchFamily="2" charset="2"/>
              <a:buChar char="Ø"/>
            </a:pPr>
            <a:r>
              <a:rPr lang="en-US" sz="1800" dirty="0" smtClean="0">
                <a:latin typeface="Trebuchet MS" panose="020B0603020202020204" pitchFamily="34" charset="0"/>
              </a:rPr>
              <a:t>Assistive Technology</a:t>
            </a:r>
          </a:p>
          <a:p>
            <a:pPr>
              <a:buFont typeface="Wingdings" panose="05000000000000000000" pitchFamily="2" charset="2"/>
              <a:buChar char="Ø"/>
            </a:pPr>
            <a:r>
              <a:rPr lang="en-US" sz="1800" dirty="0">
                <a:latin typeface="Trebuchet MS" panose="020B0603020202020204" pitchFamily="34" charset="0"/>
              </a:rPr>
              <a:t>S</a:t>
            </a:r>
            <a:r>
              <a:rPr lang="en-US" sz="1800" dirty="0" smtClean="0">
                <a:latin typeface="Trebuchet MS" panose="020B0603020202020204" pitchFamily="34" charset="0"/>
              </a:rPr>
              <a:t>tudy skills/learning skills assessment</a:t>
            </a:r>
          </a:p>
          <a:p>
            <a:pPr>
              <a:buFont typeface="Wingdings" panose="05000000000000000000" pitchFamily="2" charset="2"/>
              <a:buChar char="Ø"/>
            </a:pPr>
            <a:r>
              <a:rPr lang="en-US" sz="1800" dirty="0">
                <a:latin typeface="Trebuchet MS" panose="020B0603020202020204" pitchFamily="34" charset="0"/>
              </a:rPr>
              <a:t>W</a:t>
            </a:r>
            <a:r>
              <a:rPr lang="en-US" sz="1800" dirty="0" smtClean="0">
                <a:latin typeface="Trebuchet MS" panose="020B0603020202020204" pitchFamily="34" charset="0"/>
              </a:rPr>
              <a:t>eekly case review</a:t>
            </a:r>
          </a:p>
          <a:p>
            <a:pPr>
              <a:buFont typeface="Wingdings" panose="05000000000000000000" pitchFamily="2" charset="2"/>
              <a:buChar char="Ø"/>
            </a:pPr>
            <a:r>
              <a:rPr lang="en-US" sz="1800" dirty="0" smtClean="0">
                <a:latin typeface="Trebuchet MS" panose="020B0603020202020204" pitchFamily="34" charset="0"/>
              </a:rPr>
              <a:t>Involvement in Advisory Council, Behavioral Meetings, and Housing Appeal Committees</a:t>
            </a:r>
          </a:p>
          <a:p>
            <a:pPr>
              <a:buFont typeface="Wingdings" panose="05000000000000000000" pitchFamily="2" charset="2"/>
              <a:buChar char="Ø"/>
            </a:pPr>
            <a:r>
              <a:rPr lang="en-US" sz="1800" dirty="0" smtClean="0">
                <a:latin typeface="Trebuchet MS" panose="020B0603020202020204" pitchFamily="34" charset="0"/>
              </a:rPr>
              <a:t>ADA Compliance </a:t>
            </a:r>
          </a:p>
          <a:p>
            <a:pPr>
              <a:buFont typeface="Wingdings" panose="05000000000000000000" pitchFamily="2" charset="2"/>
              <a:buChar char="Ø"/>
            </a:pPr>
            <a:r>
              <a:rPr lang="en-US" sz="1800" dirty="0" smtClean="0">
                <a:latin typeface="Trebuchet MS" panose="020B0603020202020204" pitchFamily="34" charset="0"/>
              </a:rPr>
              <a:t>ADA Advisory Committee</a:t>
            </a:r>
          </a:p>
          <a:p>
            <a:pPr>
              <a:buFont typeface="Wingdings" panose="05000000000000000000" pitchFamily="2" charset="2"/>
              <a:buChar char="Ø"/>
            </a:pPr>
            <a:r>
              <a:rPr lang="en-US" sz="1800" dirty="0" smtClean="0">
                <a:latin typeface="Trebuchet MS" panose="020B0603020202020204" pitchFamily="34" charset="0"/>
              </a:rPr>
              <a:t>Testing Task Force</a:t>
            </a:r>
          </a:p>
          <a:p>
            <a:pPr>
              <a:buFont typeface="Wingdings" panose="05000000000000000000" pitchFamily="2" charset="2"/>
              <a:buChar char="Ø"/>
            </a:pPr>
            <a:r>
              <a:rPr lang="en-US" sz="1800" dirty="0" smtClean="0">
                <a:latin typeface="Trebuchet MS" panose="020B0603020202020204" pitchFamily="34" charset="0"/>
              </a:rPr>
              <a:t>Internship assistance for DSR students</a:t>
            </a:r>
          </a:p>
          <a:p>
            <a:pPr>
              <a:buFont typeface="Wingdings" panose="05000000000000000000" pitchFamily="2" charset="2"/>
              <a:buChar char="Ø"/>
            </a:pPr>
            <a:endParaRPr lang="en-US" sz="2000" dirty="0">
              <a:latin typeface="Trebuchet MS" panose="020B0603020202020204" pitchFamily="34" charset="0"/>
            </a:endParaRPr>
          </a:p>
        </p:txBody>
      </p:sp>
    </p:spTree>
    <p:extLst>
      <p:ext uri="{BB962C8B-B14F-4D97-AF65-F5344CB8AC3E}">
        <p14:creationId xmlns:p14="http://schemas.microsoft.com/office/powerpoint/2010/main" val="267368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rebuchet MS" panose="020B0603020202020204" pitchFamily="34" charset="0"/>
              </a:rPr>
              <a:t>Resources</a:t>
            </a:r>
            <a:endParaRPr lang="en-US" dirty="0">
              <a:latin typeface="Trebuchet MS" panose="020B0603020202020204" pitchFamily="34" charset="0"/>
            </a:endParaRPr>
          </a:p>
        </p:txBody>
      </p:sp>
      <p:sp>
        <p:nvSpPr>
          <p:cNvPr id="3" name="Content Placeholder 2"/>
          <p:cNvSpPr>
            <a:spLocks noGrp="1"/>
          </p:cNvSpPr>
          <p:nvPr>
            <p:ph sz="quarter" idx="1"/>
          </p:nvPr>
        </p:nvSpPr>
        <p:spPr>
          <a:xfrm>
            <a:off x="457200" y="1600200"/>
            <a:ext cx="8305800" cy="4873752"/>
          </a:xfrm>
        </p:spPr>
        <p:txBody>
          <a:bodyPr/>
          <a:lstStyle/>
          <a:p>
            <a:pPr>
              <a:buFont typeface="Wingdings" panose="05000000000000000000" pitchFamily="2" charset="2"/>
              <a:buChar char="Ø"/>
            </a:pPr>
            <a:r>
              <a:rPr lang="en-US" dirty="0">
                <a:hlinkClick r:id="rId2"/>
              </a:rPr>
              <a:t>http://</a:t>
            </a:r>
            <a:r>
              <a:rPr lang="en-US" dirty="0" smtClean="0">
                <a:hlinkClick r:id="rId2"/>
              </a:rPr>
              <a:t>www.gvsu.edu/dsr</a:t>
            </a:r>
            <a:endParaRPr lang="en-US" dirty="0">
              <a:hlinkClick r:id="rId2"/>
            </a:endParaRPr>
          </a:p>
          <a:p>
            <a:pPr>
              <a:buFont typeface="Wingdings" panose="05000000000000000000" pitchFamily="2" charset="2"/>
              <a:buChar char="Ø"/>
            </a:pPr>
            <a:r>
              <a:rPr lang="en-US" dirty="0" smtClean="0">
                <a:hlinkClick r:id="rId2"/>
              </a:rPr>
              <a:t>http</a:t>
            </a:r>
            <a:r>
              <a:rPr lang="en-US" dirty="0">
                <a:hlinkClick r:id="rId2"/>
              </a:rPr>
              <a:t>://</a:t>
            </a:r>
            <a:r>
              <a:rPr lang="en-US" dirty="0" smtClean="0">
                <a:hlinkClick r:id="rId2"/>
              </a:rPr>
              <a:t>www.autism-society.org</a:t>
            </a:r>
            <a:endParaRPr lang="en-US" dirty="0" smtClean="0"/>
          </a:p>
          <a:p>
            <a:pPr>
              <a:buFont typeface="Wingdings" panose="05000000000000000000" pitchFamily="2" charset="2"/>
              <a:buChar char="Ø"/>
            </a:pPr>
            <a:r>
              <a:rPr lang="en-US" dirty="0" smtClean="0">
                <a:hlinkClick r:id="rId3"/>
              </a:rPr>
              <a:t>www.gvsu.edu/integrativelearning</a:t>
            </a:r>
            <a:endParaRPr lang="en-US" dirty="0" smtClean="0"/>
          </a:p>
          <a:p>
            <a:pPr>
              <a:buFont typeface="Wingdings" panose="05000000000000000000" pitchFamily="2" charset="2"/>
              <a:buChar char="Ø"/>
            </a:pPr>
            <a:r>
              <a:rPr lang="en-US" dirty="0">
                <a:hlinkClick r:id="rId4"/>
              </a:rPr>
              <a:t>http://</a:t>
            </a:r>
            <a:r>
              <a:rPr lang="en-US" dirty="0" smtClean="0">
                <a:hlinkClick r:id="rId4"/>
              </a:rPr>
              <a:t>www.gvsu.edu/library/knowledge-market-17.htm</a:t>
            </a:r>
            <a:endParaRPr lang="en-US" dirty="0" smtClean="0"/>
          </a:p>
          <a:p>
            <a:pPr>
              <a:buFont typeface="Wingdings" panose="05000000000000000000" pitchFamily="2" charset="2"/>
              <a:buChar char="Ø"/>
            </a:pPr>
            <a:r>
              <a:rPr lang="en-US" dirty="0">
                <a:hlinkClick r:id="rId5"/>
              </a:rPr>
              <a:t>http://</a:t>
            </a:r>
            <a:r>
              <a:rPr lang="en-US" dirty="0" smtClean="0">
                <a:hlinkClick r:id="rId5"/>
              </a:rPr>
              <a:t>www.gvsu.edu/speechlab</a:t>
            </a:r>
            <a:endParaRPr lang="en-US" dirty="0" smtClean="0"/>
          </a:p>
          <a:p>
            <a:pPr>
              <a:buFont typeface="Wingdings" panose="05000000000000000000" pitchFamily="2" charset="2"/>
              <a:buChar char="Ø"/>
            </a:pPr>
            <a:r>
              <a:rPr lang="en-US" dirty="0">
                <a:hlinkClick r:id="rId6"/>
              </a:rPr>
              <a:t>http://</a:t>
            </a:r>
            <a:r>
              <a:rPr lang="en-US" dirty="0" smtClean="0">
                <a:hlinkClick r:id="rId6"/>
              </a:rPr>
              <a:t>www.johnrobison.com/about-john.php</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6515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a:bodyPr>
          <a:lstStyle/>
          <a:p>
            <a:pPr algn="ctr"/>
            <a:r>
              <a:rPr lang="en-US" sz="4400" dirty="0" smtClean="0"/>
              <a:t>Questions?</a:t>
            </a:r>
            <a:endParaRPr lang="en-US" sz="4400" dirty="0"/>
          </a:p>
        </p:txBody>
      </p:sp>
      <p:pic>
        <p:nvPicPr>
          <p:cNvPr id="4098" name="Picture 2" descr="https://scontent-a.xx.fbcdn.net/hphotos-ash3/553151_10201717558134083_63948669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3219448" cy="24145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2131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660" y="3962401"/>
            <a:ext cx="3067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3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mber of children identified with ASD: 1 in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191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81000"/>
            <a:ext cx="7467600" cy="1981200"/>
          </a:xfrm>
        </p:spPr>
        <p:txBody>
          <a:bodyPr>
            <a:normAutofit/>
          </a:bodyPr>
          <a:lstStyle/>
          <a:p>
            <a:pPr algn="ctr"/>
            <a:r>
              <a:rPr lang="en-US" sz="3200" dirty="0" smtClean="0">
                <a:latin typeface="Trebuchet MS" panose="020B0603020202020204" pitchFamily="34" charset="0"/>
              </a:rPr>
              <a:t>What is Autism Spectrum Disorder (ASD)?</a:t>
            </a:r>
            <a:br>
              <a:rPr lang="en-US" sz="3200" dirty="0" smtClean="0">
                <a:latin typeface="Trebuchet MS" panose="020B0603020202020204" pitchFamily="34" charset="0"/>
              </a:rPr>
            </a:br>
            <a:r>
              <a:rPr lang="en-US" sz="3200" dirty="0" smtClean="0">
                <a:solidFill>
                  <a:schemeClr val="tx1"/>
                </a:solidFill>
                <a:latin typeface="Trebuchet MS" panose="020B0603020202020204" pitchFamily="34" charset="0"/>
              </a:rPr>
              <a:t/>
            </a:r>
            <a:br>
              <a:rPr lang="en-US" sz="3200" dirty="0" smtClean="0">
                <a:solidFill>
                  <a:schemeClr val="tx1"/>
                </a:solidFill>
                <a:latin typeface="Trebuchet MS" panose="020B0603020202020204" pitchFamily="34" charset="0"/>
              </a:rPr>
            </a:br>
            <a:r>
              <a:rPr lang="en-US" sz="1800" i="1" dirty="0" smtClean="0">
                <a:solidFill>
                  <a:schemeClr val="tx1"/>
                </a:solidFill>
                <a:latin typeface="Trebuchet MS" panose="020B0603020202020204" pitchFamily="34" charset="0"/>
              </a:rPr>
              <a:t>Autism Spectrum disorder and autism are both general terms for a group of complex disorders of brain development </a:t>
            </a:r>
            <a:r>
              <a:rPr lang="en-US" sz="2200" i="1" dirty="0">
                <a:solidFill>
                  <a:schemeClr val="tx1"/>
                </a:solidFill>
                <a:latin typeface="Trebuchet MS" panose="020B0603020202020204" pitchFamily="34" charset="0"/>
              </a:rPr>
              <a:t/>
            </a:r>
            <a:br>
              <a:rPr lang="en-US" sz="2200" i="1" dirty="0">
                <a:solidFill>
                  <a:schemeClr val="tx1"/>
                </a:solidFill>
                <a:latin typeface="Trebuchet MS" panose="020B0603020202020204" pitchFamily="34" charset="0"/>
              </a:rPr>
            </a:br>
            <a:endParaRPr lang="en-US" sz="2200" i="1" dirty="0">
              <a:solidFill>
                <a:schemeClr val="tx1"/>
              </a:solidFill>
              <a:latin typeface="Trebuchet MS" panose="020B0603020202020204" pitchFamily="34" charset="0"/>
            </a:endParaRPr>
          </a:p>
        </p:txBody>
      </p:sp>
      <p:sp>
        <p:nvSpPr>
          <p:cNvPr id="4" name="Content Placeholder 3"/>
          <p:cNvSpPr>
            <a:spLocks noGrp="1"/>
          </p:cNvSpPr>
          <p:nvPr>
            <p:ph sz="quarter" idx="1"/>
          </p:nvPr>
        </p:nvSpPr>
        <p:spPr>
          <a:xfrm>
            <a:off x="533400" y="2362200"/>
            <a:ext cx="7620000" cy="4114800"/>
          </a:xfrm>
        </p:spPr>
        <p:txBody>
          <a:bodyPr>
            <a:normAutofit/>
          </a:bodyPr>
          <a:lstStyle/>
          <a:p>
            <a:pPr marL="0" indent="0">
              <a:buNone/>
            </a:pPr>
            <a:r>
              <a:rPr lang="en-US" sz="1800" dirty="0" smtClean="0">
                <a:latin typeface="Trebuchet MS" panose="020B0603020202020204" pitchFamily="34" charset="0"/>
              </a:rPr>
              <a:t>According to the National Institute of Mental Health (2015) Autism Spectrum Disorder is described by: </a:t>
            </a:r>
          </a:p>
          <a:p>
            <a:pPr>
              <a:buFont typeface="Wingdings" panose="05000000000000000000" pitchFamily="2" charset="2"/>
              <a:buChar char="Ø"/>
            </a:pPr>
            <a:r>
              <a:rPr lang="en-US" sz="1800" dirty="0" smtClean="0">
                <a:latin typeface="Trebuchet MS" panose="020B0603020202020204" pitchFamily="34" charset="0"/>
              </a:rPr>
              <a:t>persistent deficits in social communication and social interaction across multiple contexts </a:t>
            </a:r>
          </a:p>
          <a:p>
            <a:pPr>
              <a:buFont typeface="Wingdings" panose="05000000000000000000" pitchFamily="2" charset="2"/>
              <a:buChar char="Ø"/>
            </a:pPr>
            <a:r>
              <a:rPr lang="en-US" sz="1800" dirty="0" smtClean="0">
                <a:latin typeface="Trebuchet MS" panose="020B0603020202020204" pitchFamily="34" charset="0"/>
              </a:rPr>
              <a:t>restricted, repetitive patterns of behavior, interests, or activities </a:t>
            </a:r>
          </a:p>
          <a:p>
            <a:pPr>
              <a:buFont typeface="Wingdings" panose="05000000000000000000" pitchFamily="2" charset="2"/>
              <a:buChar char="Ø"/>
            </a:pPr>
            <a:r>
              <a:rPr lang="en-US" sz="1800" dirty="0" smtClean="0">
                <a:latin typeface="Trebuchet MS" panose="020B0603020202020204" pitchFamily="34" charset="0"/>
              </a:rPr>
              <a:t>symptoms must be present in the early developmental period (typically recognized in the first two years of life) </a:t>
            </a:r>
          </a:p>
          <a:p>
            <a:pPr>
              <a:buFont typeface="Wingdings" panose="05000000000000000000" pitchFamily="2" charset="2"/>
              <a:buChar char="Ø"/>
            </a:pPr>
            <a:r>
              <a:rPr lang="en-US" sz="1800" dirty="0" smtClean="0">
                <a:latin typeface="Trebuchet MS" panose="020B0603020202020204" pitchFamily="34" charset="0"/>
              </a:rPr>
              <a:t>symptoms cause clinically significant impairment in social, occupational, or other important areas of current functioning</a:t>
            </a:r>
          </a:p>
          <a:p>
            <a:pPr marL="0" indent="0">
              <a:buNone/>
            </a:pPr>
            <a:r>
              <a:rPr lang="en-US" sz="1800" dirty="0" smtClean="0">
                <a:latin typeface="Trebuchet MS" panose="020B0603020202020204" pitchFamily="34" charset="0"/>
                <a:hlinkClick r:id="rId2"/>
              </a:rPr>
              <a:t>www.nimh.nih.gov</a:t>
            </a:r>
            <a:r>
              <a:rPr lang="en-US" sz="1800" dirty="0" smtClean="0">
                <a:latin typeface="Trebuchet MS" panose="020B0603020202020204" pitchFamily="34" charset="0"/>
              </a:rPr>
              <a:t> </a:t>
            </a:r>
          </a:p>
          <a:p>
            <a:pPr marL="0" indent="0">
              <a:buNone/>
            </a:pPr>
            <a:endParaRPr lang="en-US" sz="2000" dirty="0" smtClean="0">
              <a:latin typeface="Trebuchet MS" panose="020B0603020202020204" pitchFamily="34"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17849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990600"/>
            <a:ext cx="7467600" cy="3970318"/>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800" dirty="0" smtClean="0"/>
              <a:t>“</a:t>
            </a:r>
            <a:r>
              <a:rPr lang="en-US" sz="2800" dirty="0" smtClean="0">
                <a:solidFill>
                  <a:schemeClr val="tx2"/>
                </a:solidFill>
              </a:rPr>
              <a:t>Because students with ASD appear ‘normal’ and may have obvious talents and abilities, faculty and other students may easily become frustrated by behaviors inherent to the disability. This can lead to social ostracism and ultimately adversely affect learning.”</a:t>
            </a:r>
          </a:p>
          <a:p>
            <a:pPr algn="ctr"/>
            <a:endParaRPr lang="en-US" sz="2800" dirty="0">
              <a:solidFill>
                <a:schemeClr val="tx2"/>
              </a:solidFill>
            </a:endParaRPr>
          </a:p>
          <a:p>
            <a:pPr algn="ctr"/>
            <a:r>
              <a:rPr lang="en-US" sz="2800" dirty="0" smtClean="0">
                <a:solidFill>
                  <a:schemeClr val="tx2"/>
                </a:solidFill>
              </a:rPr>
              <a:t>(</a:t>
            </a:r>
            <a:r>
              <a:rPr lang="en-US" sz="2800" dirty="0" err="1" smtClean="0">
                <a:solidFill>
                  <a:schemeClr val="tx2"/>
                </a:solidFill>
              </a:rPr>
              <a:t>Camarena</a:t>
            </a:r>
            <a:r>
              <a:rPr lang="en-US" sz="2800" dirty="0" smtClean="0">
                <a:solidFill>
                  <a:schemeClr val="tx2"/>
                </a:solidFill>
              </a:rPr>
              <a:t> &amp; </a:t>
            </a:r>
            <a:r>
              <a:rPr lang="en-US" sz="2800" dirty="0" err="1" smtClean="0">
                <a:solidFill>
                  <a:schemeClr val="tx2"/>
                </a:solidFill>
              </a:rPr>
              <a:t>Sarigiani</a:t>
            </a:r>
            <a:r>
              <a:rPr lang="en-US" sz="2800" dirty="0" smtClean="0">
                <a:solidFill>
                  <a:schemeClr val="tx2"/>
                </a:solidFill>
              </a:rPr>
              <a:t>, 2009, p. 177)</a:t>
            </a:r>
            <a:endParaRPr lang="en-US" sz="2800" dirty="0">
              <a:solidFill>
                <a:schemeClr val="tx2"/>
              </a:solidFill>
            </a:endParaRPr>
          </a:p>
        </p:txBody>
      </p:sp>
    </p:spTree>
    <p:extLst>
      <p:ext uri="{BB962C8B-B14F-4D97-AF65-F5344CB8AC3E}">
        <p14:creationId xmlns:p14="http://schemas.microsoft.com/office/powerpoint/2010/main" val="400719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884238"/>
          </a:xfrm>
        </p:spPr>
        <p:txBody>
          <a:bodyPr/>
          <a:lstStyle/>
          <a:p>
            <a:r>
              <a:rPr lang="en-US" dirty="0" smtClean="0"/>
              <a:t>       </a:t>
            </a:r>
            <a:r>
              <a:rPr lang="en-US" dirty="0" smtClean="0">
                <a:latin typeface="Trebuchet MS" panose="020B0603020202020204" pitchFamily="34" charset="0"/>
              </a:rPr>
              <a:t>Students with ASD in College</a:t>
            </a:r>
            <a:endParaRPr lang="en-US" dirty="0">
              <a:latin typeface="Trebuchet MS" panose="020B0603020202020204" pitchFamily="34" charset="0"/>
            </a:endParaRPr>
          </a:p>
        </p:txBody>
      </p:sp>
      <p:sp>
        <p:nvSpPr>
          <p:cNvPr id="3" name="Content Placeholder 2"/>
          <p:cNvSpPr>
            <a:spLocks noGrp="1"/>
          </p:cNvSpPr>
          <p:nvPr>
            <p:ph sz="quarter" idx="1"/>
          </p:nvPr>
        </p:nvSpPr>
        <p:spPr>
          <a:xfrm>
            <a:off x="457200" y="3048000"/>
            <a:ext cx="4290060" cy="2971800"/>
          </a:xfrm>
        </p:spPr>
        <p:txBody>
          <a:bodyPr>
            <a:normAutofit/>
          </a:bodyPr>
          <a:lstStyle/>
          <a:p>
            <a:pPr>
              <a:buFont typeface="Wingdings" panose="05000000000000000000" pitchFamily="2" charset="2"/>
              <a:buChar char="Ø"/>
            </a:pPr>
            <a:r>
              <a:rPr lang="en-US" sz="1800" dirty="0" smtClean="0">
                <a:latin typeface="Trebuchet MS" panose="020B0603020202020204" pitchFamily="34" charset="0"/>
              </a:rPr>
              <a:t>Academic rigor rises</a:t>
            </a:r>
          </a:p>
          <a:p>
            <a:pPr>
              <a:buFont typeface="Wingdings" panose="05000000000000000000" pitchFamily="2" charset="2"/>
              <a:buChar char="Ø"/>
            </a:pPr>
            <a:r>
              <a:rPr lang="en-US" sz="1800" dirty="0" smtClean="0">
                <a:latin typeface="Trebuchet MS" panose="020B0603020202020204" pitchFamily="34" charset="0"/>
              </a:rPr>
              <a:t>Transition issues</a:t>
            </a:r>
          </a:p>
          <a:p>
            <a:pPr>
              <a:buFont typeface="Wingdings" panose="05000000000000000000" pitchFamily="2" charset="2"/>
              <a:buChar char="Ø"/>
            </a:pPr>
            <a:r>
              <a:rPr lang="en-US" sz="1800" dirty="0" smtClean="0">
                <a:latin typeface="Trebuchet MS" panose="020B0603020202020204" pitchFamily="34" charset="0"/>
              </a:rPr>
              <a:t>New college social environment</a:t>
            </a:r>
          </a:p>
          <a:p>
            <a:pPr>
              <a:buFont typeface="Wingdings" panose="05000000000000000000" pitchFamily="2" charset="2"/>
              <a:buChar char="Ø"/>
            </a:pPr>
            <a:r>
              <a:rPr lang="en-US" sz="1800" dirty="0" smtClean="0">
                <a:latin typeface="Trebuchet MS" panose="020B0603020202020204" pitchFamily="34" charset="0"/>
              </a:rPr>
              <a:t>No filters during class time</a:t>
            </a:r>
          </a:p>
          <a:p>
            <a:pPr>
              <a:buFont typeface="Wingdings" panose="05000000000000000000" pitchFamily="2" charset="2"/>
              <a:buChar char="Ø"/>
            </a:pPr>
            <a:endParaRPr lang="en-US" sz="1800" dirty="0" smtClean="0">
              <a:latin typeface="Trebuchet MS" panose="020B0603020202020204" pitchFamily="34" charset="0"/>
            </a:endParaRPr>
          </a:p>
          <a:p>
            <a:pPr marL="0" indent="0">
              <a:buNone/>
            </a:pPr>
            <a:endParaRPr lang="en-US" sz="2000" dirty="0">
              <a:latin typeface="Trebuchet MS" panose="020B0603020202020204" pitchFamily="34" charset="0"/>
            </a:endParaRPr>
          </a:p>
        </p:txBody>
      </p:sp>
      <p:pic>
        <p:nvPicPr>
          <p:cNvPr id="1028" name="Picture 4" descr="C:\Users\marzije\AppData\Local\Microsoft\Windows\Temporary Internet Files\Content.IE5\J2N65RAG\MP900426568[1].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336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8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7467600" cy="503238"/>
          </a:xfrm>
        </p:spPr>
        <p:txBody>
          <a:bodyPr>
            <a:normAutofit fontScale="90000"/>
          </a:bodyPr>
          <a:lstStyle/>
          <a:p>
            <a:pPr algn="ctr"/>
            <a:endParaRPr lang="en-US" dirty="0"/>
          </a:p>
        </p:txBody>
      </p:sp>
      <p:sp>
        <p:nvSpPr>
          <p:cNvPr id="3" name="Content Placeholder 2"/>
          <p:cNvSpPr>
            <a:spLocks noGrp="1"/>
          </p:cNvSpPr>
          <p:nvPr>
            <p:ph sz="quarter" idx="1"/>
          </p:nvPr>
        </p:nvSpPr>
        <p:spPr>
          <a:xfrm>
            <a:off x="762000" y="1676400"/>
            <a:ext cx="7467600" cy="4114800"/>
          </a:xfrm>
        </p:spPr>
        <p:txBody>
          <a:bodyPr>
            <a:noAutofit/>
          </a:bodyPr>
          <a:lstStyle/>
          <a:p>
            <a:pPr marL="0" indent="0">
              <a:buNone/>
            </a:pPr>
            <a:r>
              <a:rPr lang="en-US" sz="2800" dirty="0" smtClean="0">
                <a:latin typeface="Trebuchet MS" panose="020B0603020202020204" pitchFamily="34" charset="0"/>
              </a:rPr>
              <a:t>While </a:t>
            </a:r>
            <a:r>
              <a:rPr lang="en-US" sz="2800" dirty="0">
                <a:latin typeface="Trebuchet MS" panose="020B0603020202020204" pitchFamily="34" charset="0"/>
              </a:rPr>
              <a:t>students with ASD arrive at college with many favorable qualities, certain skill sets are typically underdeveloped and therefore negatively impact the transition into and persistence though college as well as their post-college placement in the workforce. </a:t>
            </a:r>
            <a:endParaRPr lang="en-US" sz="2800" dirty="0" smtClean="0">
              <a:latin typeface="Trebuchet MS" panose="020B0603020202020204" pitchFamily="34" charset="0"/>
            </a:endParaRPr>
          </a:p>
        </p:txBody>
      </p:sp>
    </p:spTree>
    <p:extLst>
      <p:ext uri="{BB962C8B-B14F-4D97-AF65-F5344CB8AC3E}">
        <p14:creationId xmlns:p14="http://schemas.microsoft.com/office/powerpoint/2010/main" val="108472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rebuchet MS" panose="020B0603020202020204" pitchFamily="34" charset="0"/>
              </a:rPr>
              <a:t>Six domains</a:t>
            </a:r>
          </a:p>
        </p:txBody>
      </p:sp>
      <p:sp>
        <p:nvSpPr>
          <p:cNvPr id="3" name="Content Placeholder 2"/>
          <p:cNvSpPr>
            <a:spLocks noGrp="1"/>
          </p:cNvSpPr>
          <p:nvPr>
            <p:ph sz="quarter" idx="1"/>
          </p:nvPr>
        </p:nvSpPr>
        <p:spPr/>
        <p:txBody>
          <a:bodyPr>
            <a:normAutofit lnSpcReduction="10000"/>
          </a:bodyPr>
          <a:lstStyle/>
          <a:p>
            <a:pPr marL="0" indent="0">
              <a:buNone/>
            </a:pPr>
            <a:r>
              <a:rPr lang="en-US" dirty="0">
                <a:latin typeface="Trebuchet MS" panose="020B0603020202020204" pitchFamily="34" charset="0"/>
              </a:rPr>
              <a:t>S</a:t>
            </a:r>
            <a:r>
              <a:rPr lang="en-US" dirty="0" smtClean="0">
                <a:latin typeface="Trebuchet MS" panose="020B0603020202020204" pitchFamily="34" charset="0"/>
              </a:rPr>
              <a:t>ix </a:t>
            </a:r>
            <a:r>
              <a:rPr lang="en-US" dirty="0">
                <a:latin typeface="Trebuchet MS" panose="020B0603020202020204" pitchFamily="34" charset="0"/>
              </a:rPr>
              <a:t>domains represent some of the most prevalent areas of concern as students transition into and strive to find success in college and beyond:</a:t>
            </a:r>
          </a:p>
          <a:p>
            <a:pPr marL="0" indent="0">
              <a:buNone/>
            </a:pPr>
            <a:r>
              <a:rPr lang="en-US" dirty="0">
                <a:latin typeface="Trebuchet MS" panose="020B0603020202020204" pitchFamily="34" charset="0"/>
              </a:rPr>
              <a:t> </a:t>
            </a:r>
          </a:p>
          <a:p>
            <a:pPr>
              <a:buFont typeface="Wingdings" panose="05000000000000000000" pitchFamily="2" charset="2"/>
              <a:buChar char="Ø"/>
            </a:pPr>
            <a:r>
              <a:rPr lang="en-US" dirty="0">
                <a:latin typeface="Trebuchet MS" panose="020B0603020202020204" pitchFamily="34" charset="0"/>
              </a:rPr>
              <a:t>Executive Functioning</a:t>
            </a:r>
          </a:p>
          <a:p>
            <a:pPr>
              <a:buFont typeface="Wingdings" panose="05000000000000000000" pitchFamily="2" charset="2"/>
              <a:buChar char="Ø"/>
            </a:pPr>
            <a:r>
              <a:rPr lang="en-US" dirty="0">
                <a:latin typeface="Trebuchet MS" panose="020B0603020202020204" pitchFamily="34" charset="0"/>
              </a:rPr>
              <a:t>Academic Skills</a:t>
            </a:r>
          </a:p>
          <a:p>
            <a:pPr>
              <a:buFont typeface="Wingdings" panose="05000000000000000000" pitchFamily="2" charset="2"/>
              <a:buChar char="Ø"/>
            </a:pPr>
            <a:r>
              <a:rPr lang="en-US" dirty="0">
                <a:latin typeface="Trebuchet MS" panose="020B0603020202020204" pitchFamily="34" charset="0"/>
              </a:rPr>
              <a:t>Self-Care</a:t>
            </a:r>
          </a:p>
          <a:p>
            <a:pPr>
              <a:buFont typeface="Wingdings" panose="05000000000000000000" pitchFamily="2" charset="2"/>
              <a:buChar char="Ø"/>
            </a:pPr>
            <a:r>
              <a:rPr lang="en-US" dirty="0">
                <a:latin typeface="Trebuchet MS" panose="020B0603020202020204" pitchFamily="34" charset="0"/>
              </a:rPr>
              <a:t>Social Competence</a:t>
            </a:r>
          </a:p>
          <a:p>
            <a:pPr>
              <a:buFont typeface="Wingdings" panose="05000000000000000000" pitchFamily="2" charset="2"/>
              <a:buChar char="Ø"/>
            </a:pPr>
            <a:r>
              <a:rPr lang="en-US" dirty="0">
                <a:latin typeface="Trebuchet MS" panose="020B0603020202020204" pitchFamily="34" charset="0"/>
              </a:rPr>
              <a:t>Self-Advocacy</a:t>
            </a:r>
          </a:p>
          <a:p>
            <a:pPr>
              <a:buFont typeface="Wingdings" panose="05000000000000000000" pitchFamily="2" charset="2"/>
              <a:buChar char="Ø"/>
            </a:pPr>
            <a:r>
              <a:rPr lang="en-US" dirty="0">
                <a:latin typeface="Trebuchet MS" panose="020B0603020202020204" pitchFamily="34" charset="0"/>
              </a:rPr>
              <a:t>Career Preparation </a:t>
            </a:r>
            <a:endParaRPr lang="en-US" dirty="0" smtClean="0">
              <a:latin typeface="Trebuchet MS" panose="020B0603020202020204" pitchFamily="34" charset="0"/>
            </a:endParaRPr>
          </a:p>
          <a:p>
            <a:pPr marL="0" indent="0">
              <a:buNone/>
            </a:pPr>
            <a:endParaRPr lang="en-US" dirty="0" smtClean="0">
              <a:latin typeface="Trebuchet MS" panose="020B0603020202020204" pitchFamily="34" charset="0"/>
            </a:endParaRPr>
          </a:p>
          <a:p>
            <a:pPr marL="0" indent="0">
              <a:buNone/>
            </a:pPr>
            <a:r>
              <a:rPr lang="en-US" sz="1400" cap="small" smtClean="0">
                <a:latin typeface="Trebuchet MS" panose="020B0603020202020204" pitchFamily="34" charset="0"/>
                <a:hlinkClick r:id="rId2"/>
              </a:rPr>
              <a:t>http</a:t>
            </a:r>
            <a:r>
              <a:rPr lang="en-US" sz="1400" cap="small" dirty="0">
                <a:latin typeface="Trebuchet MS" panose="020B0603020202020204" pitchFamily="34" charset="0"/>
                <a:hlinkClick r:id="rId2"/>
              </a:rPr>
              <a:t>://www.rit.edu</a:t>
            </a:r>
            <a:r>
              <a:rPr lang="en-US" sz="1400" cap="small">
                <a:latin typeface="Trebuchet MS" panose="020B0603020202020204" pitchFamily="34" charset="0"/>
                <a:hlinkClick r:id="rId2"/>
              </a:rPr>
              <a:t>/~</a:t>
            </a:r>
            <a:r>
              <a:rPr lang="en-US" sz="1400" cap="small" smtClean="0">
                <a:latin typeface="Trebuchet MS" panose="020B0603020202020204" pitchFamily="34" charset="0"/>
                <a:hlinkClick r:id="rId2"/>
              </a:rPr>
              <a:t>w-ssp/documents/ASDinHigherEdGuide.pdf</a:t>
            </a:r>
            <a:endParaRPr lang="en-US" sz="1400" cap="small" smtClean="0">
              <a:latin typeface="Trebuchet MS" panose="020B0603020202020204" pitchFamily="34" charset="0"/>
            </a:endParaRPr>
          </a:p>
          <a:p>
            <a:pPr marL="0" indent="0">
              <a:buNone/>
            </a:pPr>
            <a:endParaRPr lang="en-US" sz="1400" dirty="0">
              <a:latin typeface="Trebuchet MS" panose="020B0603020202020204" pitchFamily="34" charset="0"/>
            </a:endParaRPr>
          </a:p>
        </p:txBody>
      </p:sp>
    </p:spTree>
    <p:extLst>
      <p:ext uri="{BB962C8B-B14F-4D97-AF65-F5344CB8AC3E}">
        <p14:creationId xmlns:p14="http://schemas.microsoft.com/office/powerpoint/2010/main" val="275913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7680" y="990600"/>
            <a:ext cx="7467600" cy="4873752"/>
          </a:xfrm>
        </p:spPr>
        <p:txBody>
          <a:bodyPr>
            <a:normAutofit/>
          </a:bodyPr>
          <a:lstStyle/>
          <a:p>
            <a:pPr marL="0" indent="0">
              <a:buNone/>
            </a:pPr>
            <a:r>
              <a:rPr lang="en-US" dirty="0" smtClean="0">
                <a:solidFill>
                  <a:schemeClr val="tx2"/>
                </a:solidFill>
                <a:latin typeface="Trebuchet MS" panose="020B0603020202020204" pitchFamily="34" charset="0"/>
              </a:rPr>
              <a:t>Executive Functioning</a:t>
            </a:r>
          </a:p>
          <a:p>
            <a:pPr lvl="2">
              <a:buFont typeface="Wingdings" panose="05000000000000000000" pitchFamily="2" charset="2"/>
              <a:buChar char="Ø"/>
            </a:pPr>
            <a:r>
              <a:rPr lang="en-US" dirty="0" smtClean="0">
                <a:latin typeface="Trebuchet MS" panose="020B0603020202020204" pitchFamily="34" charset="0"/>
              </a:rPr>
              <a:t>Refers </a:t>
            </a:r>
            <a:r>
              <a:rPr lang="en-US" dirty="0">
                <a:latin typeface="Trebuchet MS" panose="020B0603020202020204" pitchFamily="34" charset="0"/>
              </a:rPr>
              <a:t>to brain functions that activate, organize, integrate and manage other functions</a:t>
            </a:r>
            <a:r>
              <a:rPr lang="en-US" dirty="0" smtClean="0">
                <a:latin typeface="Trebuchet MS" panose="020B0603020202020204" pitchFamily="34" charset="0"/>
              </a:rPr>
              <a:t>.</a:t>
            </a:r>
          </a:p>
          <a:p>
            <a:pPr lvl="2">
              <a:buFont typeface="Wingdings" panose="05000000000000000000" pitchFamily="2" charset="2"/>
              <a:buChar char="Ø"/>
            </a:pPr>
            <a:r>
              <a:rPr lang="en-US" dirty="0" smtClean="0">
                <a:latin typeface="Trebuchet MS" panose="020B0603020202020204" pitchFamily="34" charset="0"/>
              </a:rPr>
              <a:t>Enables </a:t>
            </a:r>
            <a:r>
              <a:rPr lang="en-US" dirty="0">
                <a:latin typeface="Trebuchet MS" panose="020B0603020202020204" pitchFamily="34" charset="0"/>
              </a:rPr>
              <a:t>individuals to account for short and long term consequences of their actions and to plan for those results.</a:t>
            </a:r>
          </a:p>
          <a:p>
            <a:pPr lvl="1">
              <a:buFont typeface="Wingdings" panose="05000000000000000000" pitchFamily="2" charset="2"/>
              <a:buChar char="Ø"/>
            </a:pPr>
            <a:endParaRPr lang="en-US" dirty="0">
              <a:latin typeface="Trebuchet MS" panose="020B0603020202020204" pitchFamily="34" charset="0"/>
            </a:endParaRPr>
          </a:p>
          <a:p>
            <a:pPr marL="0" indent="0">
              <a:buNone/>
            </a:pPr>
            <a:r>
              <a:rPr lang="en-US" dirty="0" smtClean="0">
                <a:solidFill>
                  <a:schemeClr val="tx2"/>
                </a:solidFill>
                <a:latin typeface="Trebuchet MS" panose="020B0603020202020204" pitchFamily="34" charset="0"/>
              </a:rPr>
              <a:t>Deficits</a:t>
            </a:r>
          </a:p>
          <a:p>
            <a:pPr lvl="2">
              <a:buFont typeface="Wingdings" panose="05000000000000000000" pitchFamily="2" charset="2"/>
              <a:buChar char="Ø"/>
            </a:pPr>
            <a:r>
              <a:rPr lang="en-US" dirty="0">
                <a:latin typeface="Trebuchet MS" panose="020B0603020202020204" pitchFamily="34" charset="0"/>
              </a:rPr>
              <a:t>D</a:t>
            </a:r>
            <a:r>
              <a:rPr lang="en-US" dirty="0" smtClean="0">
                <a:latin typeface="Trebuchet MS" panose="020B0603020202020204" pitchFamily="34" charset="0"/>
              </a:rPr>
              <a:t>ifficulty with independent </a:t>
            </a:r>
            <a:r>
              <a:rPr lang="en-US" dirty="0">
                <a:latin typeface="Trebuchet MS" panose="020B0603020202020204" pitchFamily="34" charset="0"/>
              </a:rPr>
              <a:t>living and self-directed learning required for college success. </a:t>
            </a:r>
          </a:p>
          <a:p>
            <a:pPr lvl="2">
              <a:buFont typeface="Wingdings" panose="05000000000000000000" pitchFamily="2" charset="2"/>
              <a:buChar char="Ø"/>
            </a:pPr>
            <a:r>
              <a:rPr lang="en-US" dirty="0">
                <a:latin typeface="Trebuchet MS" panose="020B0603020202020204" pitchFamily="34" charset="0"/>
              </a:rPr>
              <a:t>S</a:t>
            </a:r>
            <a:r>
              <a:rPr lang="en-US" dirty="0" smtClean="0">
                <a:latin typeface="Trebuchet MS" panose="020B0603020202020204" pitchFamily="34" charset="0"/>
              </a:rPr>
              <a:t>truggle </a:t>
            </a:r>
            <a:r>
              <a:rPr lang="en-US" dirty="0">
                <a:latin typeface="Trebuchet MS" panose="020B0603020202020204" pitchFamily="34" charset="0"/>
              </a:rPr>
              <a:t>to carry </a:t>
            </a:r>
            <a:r>
              <a:rPr lang="en-US" dirty="0" smtClean="0">
                <a:latin typeface="Trebuchet MS" panose="020B0603020202020204" pitchFamily="34" charset="0"/>
              </a:rPr>
              <a:t>out </a:t>
            </a:r>
            <a:r>
              <a:rPr lang="en-US" dirty="0">
                <a:latin typeface="Trebuchet MS" panose="020B0603020202020204" pitchFamily="34" charset="0"/>
              </a:rPr>
              <a:t>actions </a:t>
            </a:r>
            <a:r>
              <a:rPr lang="en-US" dirty="0" smtClean="0">
                <a:latin typeface="Trebuchet MS" panose="020B0603020202020204" pitchFamily="34" charset="0"/>
              </a:rPr>
              <a:t>such as planning and prioritizing which is </a:t>
            </a:r>
            <a:r>
              <a:rPr lang="en-US" dirty="0">
                <a:latin typeface="Trebuchet MS" panose="020B0603020202020204" pitchFamily="34" charset="0"/>
              </a:rPr>
              <a:t>necessary to initiate and complete academic work</a:t>
            </a:r>
            <a:r>
              <a:rPr lang="en-US" dirty="0" smtClean="0">
                <a:latin typeface="Trebuchet MS" panose="020B0603020202020204" pitchFamily="34" charset="0"/>
              </a:rPr>
              <a:t>.</a:t>
            </a:r>
          </a:p>
          <a:p>
            <a:pPr marL="365760" lvl="1" indent="0">
              <a:buNone/>
            </a:pPr>
            <a:endParaRPr lang="en-US" dirty="0" smtClean="0">
              <a:latin typeface="Trebuchet MS" panose="020B0603020202020204" pitchFamily="34" charset="0"/>
            </a:endParaRPr>
          </a:p>
          <a:p>
            <a:endParaRPr lang="en-US" dirty="0"/>
          </a:p>
        </p:txBody>
      </p:sp>
    </p:spTree>
    <p:extLst>
      <p:ext uri="{BB962C8B-B14F-4D97-AF65-F5344CB8AC3E}">
        <p14:creationId xmlns:p14="http://schemas.microsoft.com/office/powerpoint/2010/main" val="1973685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3391</TotalTime>
  <Words>1293</Words>
  <Application>Microsoft Office PowerPoint</Application>
  <PresentationFormat>On-screen Show (4:3)</PresentationFormat>
  <Paragraphs>173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  Interfacing with Students with Autism Spectrum Disorder: A Campus collaboration</vt:lpstr>
      <vt:lpstr>   Disability Support Resources 4015 James H Zumberge hall  331-2490  </vt:lpstr>
      <vt:lpstr>PowerPoint Presentation</vt:lpstr>
      <vt:lpstr>What is Autism Spectrum Disorder (ASD)?  Autism Spectrum disorder and autism are both general terms for a group of complex disorders of brain development  </vt:lpstr>
      <vt:lpstr>PowerPoint Presentation</vt:lpstr>
      <vt:lpstr>       Students with ASD in College</vt:lpstr>
      <vt:lpstr>PowerPoint Presentation</vt:lpstr>
      <vt:lpstr>Six domains</vt:lpstr>
      <vt:lpstr>PowerPoint Presentation</vt:lpstr>
      <vt:lpstr> </vt:lpstr>
      <vt:lpstr>PowerPoint Presentation</vt:lpstr>
      <vt:lpstr>PowerPoint Presentation</vt:lpstr>
      <vt:lpstr>PowerPoint Presentation</vt:lpstr>
      <vt:lpstr>PowerPoint Presentation</vt:lpstr>
      <vt:lpstr>What are we seeing in Advising Sessions and in the classroom?</vt:lpstr>
      <vt:lpstr> Resources for GVSU students</vt:lpstr>
      <vt:lpstr>Solutions for the classroom </vt:lpstr>
      <vt:lpstr>Solutions for the Advising Centers </vt:lpstr>
      <vt:lpstr>Education for Campus Community</vt:lpstr>
      <vt:lpstr>DSR staff involvement</vt:lpstr>
      <vt:lpstr>Resources</vt:lpstr>
      <vt:lpstr>Questions?</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Links: A Living Learning Community</dc:title>
  <dc:creator>Kathleen Vanderveen</dc:creator>
  <cp:lastModifiedBy>Suzanne Norman</cp:lastModifiedBy>
  <cp:revision>138</cp:revision>
  <cp:lastPrinted>2015-11-11T13:42:53Z</cp:lastPrinted>
  <dcterms:created xsi:type="dcterms:W3CDTF">2013-10-16T14:47:48Z</dcterms:created>
  <dcterms:modified xsi:type="dcterms:W3CDTF">2015-12-07T15:19:10Z</dcterms:modified>
</cp:coreProperties>
</file>