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261" r:id="rId4"/>
    <p:sldId id="260" r:id="rId5"/>
    <p:sldId id="299" r:id="rId6"/>
    <p:sldId id="258" r:id="rId7"/>
    <p:sldId id="298" r:id="rId8"/>
    <p:sldId id="262" r:id="rId9"/>
    <p:sldId id="264" r:id="rId10"/>
    <p:sldId id="265" r:id="rId11"/>
    <p:sldId id="300" r:id="rId12"/>
    <p:sldId id="294" r:id="rId13"/>
    <p:sldId id="295" r:id="rId14"/>
    <p:sldId id="304" r:id="rId15"/>
    <p:sldId id="296" r:id="rId16"/>
    <p:sldId id="268" r:id="rId17"/>
    <p:sldId id="267" r:id="rId18"/>
    <p:sldId id="269" r:id="rId19"/>
    <p:sldId id="305" r:id="rId20"/>
    <p:sldId id="271" r:id="rId21"/>
    <p:sldId id="273" r:id="rId22"/>
    <p:sldId id="274" r:id="rId23"/>
    <p:sldId id="275" r:id="rId24"/>
    <p:sldId id="276" r:id="rId25"/>
    <p:sldId id="307" r:id="rId26"/>
    <p:sldId id="306" r:id="rId27"/>
    <p:sldId id="293" r:id="rId28"/>
    <p:sldId id="301" r:id="rId29"/>
    <p:sldId id="292" r:id="rId30"/>
    <p:sldId id="302" r:id="rId31"/>
    <p:sldId id="297" r:id="rId32"/>
    <p:sldId id="277" r:id="rId33"/>
    <p:sldId id="279" r:id="rId34"/>
    <p:sldId id="278" r:id="rId35"/>
    <p:sldId id="280" r:id="rId36"/>
    <p:sldId id="282" r:id="rId37"/>
    <p:sldId id="308" r:id="rId38"/>
    <p:sldId id="283" r:id="rId39"/>
    <p:sldId id="284" r:id="rId40"/>
    <p:sldId id="285" r:id="rId41"/>
    <p:sldId id="309" r:id="rId42"/>
    <p:sldId id="286" r:id="rId43"/>
    <p:sldId id="287" r:id="rId44"/>
    <p:sldId id="289" r:id="rId45"/>
    <p:sldId id="290" r:id="rId46"/>
    <p:sldId id="291" r:id="rId47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49"/>
      <p:bold r:id="rId50"/>
      <p:italic r:id="rId51"/>
      <p:boldItalic r:id="rId52"/>
    </p:embeddedFont>
    <p:embeddedFont>
      <p:font typeface="Merriweather" panose="00000500000000000000" pitchFamily="2" charset="0"/>
      <p:regular r:id="rId53"/>
      <p:bold r:id="rId54"/>
      <p:italic r:id="rId55"/>
      <p:boldItalic r:id="rId56"/>
    </p:embeddedFont>
    <p:embeddedFont>
      <p:font typeface="Merriweather Light" panose="00000400000000000000" pitchFamily="2" charset="0"/>
      <p:regular r:id="rId57"/>
      <p:bold r:id="rId58"/>
      <p:italic r:id="rId59"/>
      <p:boldItalic r:id="rId60"/>
    </p:embeddedFont>
    <p:embeddedFont>
      <p:font typeface="Roboto" panose="02000000000000000000" pitchFamily="2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84a8b442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84a8b442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84a8b442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84a8b442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579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a5f8942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a5f8942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799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a5f8942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a5f8942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76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a5f8942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a5f8942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240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61445e8a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61445e8a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61445e8a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61445e8a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84a8b442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84a8b442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84a8b442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84a8b442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462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61445e8a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61445e8a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8315b76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b8315b76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c5877360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c5877360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61445e8a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61445e8a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61445e8a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61445e8a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61445e8a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561445e8a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61445e8a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561445e8a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064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61445e8a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61445e8a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589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61445e8a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561445e8a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331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61445e8a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61445e8a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583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80074b93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80074b93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820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61445e8a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561445e8a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61445e8a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61445e8a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84a8b442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484a8b442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80074b93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80074b93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61445e8a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61445e8a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3c7c573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33c7c5738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484a8b442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484a8b442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61445e8a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561445e8a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484a8b442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484a8b442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484a8b442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484a8b442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3976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561445e8a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561445e8a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61445e8a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561445e8a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80074b93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80074b93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61445e8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61445e8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minutes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a635c25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0a635c25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84a8b44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484a8b44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61445e8a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61445e8a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98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84a8b442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84a8b442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61445e8a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61445e8a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7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36e3795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36e3795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a5f8942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a5f8942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onora@educalclearning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ss.com/podcasts/dyscalculia/" TargetMode="External"/><Relationship Id="rId4" Type="http://schemas.openxmlformats.org/officeDocument/2006/relationships/hyperlink" Target="http://www.educalclearning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vsu.edu/mathinaction/math-in-action-program-2023-16.ht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honora@educalclearning.co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ss.com/podcasts/dyscalculia/" TargetMode="External"/><Relationship Id="rId5" Type="http://schemas.openxmlformats.org/officeDocument/2006/relationships/hyperlink" Target="https://educalclearning.thinkific.com/" TargetMode="External"/><Relationship Id="rId4" Type="http://schemas.openxmlformats.org/officeDocument/2006/relationships/hyperlink" Target="http://www.educalclearning.com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</a:rPr>
              <a:t>Hands-On Activities for </a:t>
            </a:r>
            <a:br>
              <a:rPr lang="en" sz="3000" dirty="0">
                <a:solidFill>
                  <a:srgbClr val="000000"/>
                </a:solidFill>
              </a:rPr>
            </a:br>
            <a:r>
              <a:rPr lang="en" sz="3000" dirty="0">
                <a:solidFill>
                  <a:srgbClr val="000000"/>
                </a:solidFill>
              </a:rPr>
              <a:t>Struggling Students </a:t>
            </a:r>
            <a:endParaRPr sz="3000" dirty="0"/>
          </a:p>
        </p:txBody>
      </p:sp>
      <p:sp>
        <p:nvSpPr>
          <p:cNvPr id="65" name="Google Shape;65;p13"/>
          <p:cNvSpPr txBox="1"/>
          <p:nvPr/>
        </p:nvSpPr>
        <p:spPr>
          <a:xfrm>
            <a:off x="128900" y="4679400"/>
            <a:ext cx="221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© EduCalc Learning 2023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369975" y="1615975"/>
            <a:ext cx="6339900" cy="1705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929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By EduCalc Learning</a:t>
            </a: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1929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2023 Math In Action</a:t>
            </a:r>
            <a:endParaRPr sz="1929" dirty="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929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Grand Valley State University</a:t>
            </a:r>
            <a:endParaRPr sz="1929" dirty="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693757" y="311971"/>
            <a:ext cx="7756485" cy="1048097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>
              <a:lnSpc>
                <a:spcPct val="90000"/>
              </a:lnSpc>
            </a:pPr>
            <a:r>
              <a:rPr lang="en-US" sz="3300" b="0" i="0" u="none" strike="noStrike" cap="none" dirty="0">
                <a:latin typeface="Merriweather"/>
                <a:ea typeface="Merriweather"/>
                <a:cs typeface="Merriweather"/>
                <a:sym typeface="Merriweather"/>
              </a:rPr>
              <a:t>Using Number Hangman:</a:t>
            </a:r>
          </a:p>
        </p:txBody>
      </p:sp>
      <p:sp>
        <p:nvSpPr>
          <p:cNvPr id="120" name="Google Shape;120;p22"/>
          <p:cNvSpPr txBox="1"/>
          <p:nvPr/>
        </p:nvSpPr>
        <p:spPr>
          <a:xfrm>
            <a:off x="903642" y="1574800"/>
            <a:ext cx="7546600" cy="1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>
              <a:lnSpc>
                <a:spcPct val="10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For lower grades, do not repeat numbers.</a:t>
            </a:r>
          </a:p>
          <a:p>
            <a:pPr marL="457200" lvl="0" indent="-311150">
              <a:lnSpc>
                <a:spcPct val="10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6th grade and up can repeat numbers.</a:t>
            </a:r>
          </a:p>
          <a:p>
            <a:pPr marL="457200" lvl="0" indent="-311150">
              <a:lnSpc>
                <a:spcPct val="10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Save sequences and use for class or homework.</a:t>
            </a:r>
          </a:p>
          <a:p>
            <a:pPr marL="457200" lvl="1" indent="-311150">
              <a:lnSpc>
                <a:spcPct val="10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Write sequences in order G to L.</a:t>
            </a:r>
          </a:p>
          <a:p>
            <a:pPr marL="457200" lvl="1" indent="-311150">
              <a:lnSpc>
                <a:spcPct val="10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Use one sequence and make all possible combinations.</a:t>
            </a:r>
          </a:p>
          <a:p>
            <a:pPr marL="457200" lvl="1" indent="-311150">
              <a:lnSpc>
                <a:spcPct val="10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Use one sequence and add, subtract, multiply, divide.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693757" y="311971"/>
            <a:ext cx="7756485" cy="1048097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>
              <a:lnSpc>
                <a:spcPct val="90000"/>
              </a:lnSpc>
            </a:pPr>
            <a:r>
              <a:rPr lang="en-US" sz="3300" b="0" i="0" u="none" strike="noStrike" cap="none" dirty="0">
                <a:latin typeface="Merriweather"/>
                <a:ea typeface="Merriweather"/>
                <a:cs typeface="Merriweather"/>
                <a:sym typeface="Merriweather"/>
              </a:rPr>
              <a:t>Using Number Hangman:</a:t>
            </a:r>
          </a:p>
        </p:txBody>
      </p:sp>
      <p:sp>
        <p:nvSpPr>
          <p:cNvPr id="120" name="Google Shape;120;p22"/>
          <p:cNvSpPr txBox="1"/>
          <p:nvPr/>
        </p:nvSpPr>
        <p:spPr>
          <a:xfrm>
            <a:off x="903642" y="1574800"/>
            <a:ext cx="7546600" cy="1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Works great as a center or small group activity.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300"/>
              <a:buFont typeface="Roboto"/>
              <a:buChar char="●"/>
            </a:pPr>
            <a:endParaRPr lang="en-US" sz="2000" b="0" i="0" u="none" strike="noStrike" cap="none" dirty="0">
              <a:solidFill>
                <a:schemeClr val="bg1"/>
              </a:solidFill>
              <a:latin typeface="Merriweather" panose="00000500000000000000" pitchFamily="2" charset="0"/>
              <a:ea typeface="Roboto"/>
              <a:cs typeface="Roboto"/>
              <a:sym typeface="Roboto"/>
            </a:endParaRP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Fills time around fire drills, assemblies, end of lesson.</a:t>
            </a:r>
          </a:p>
          <a:p>
            <a:pPr marL="146050" lvl="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300"/>
            </a:pPr>
            <a:endParaRPr lang="en-US" sz="2000" b="0" i="0" u="none" strike="noStrike" cap="none" dirty="0">
              <a:solidFill>
                <a:schemeClr val="bg1"/>
              </a:solidFill>
              <a:latin typeface="Merriweather" panose="00000500000000000000" pitchFamily="2" charset="0"/>
              <a:ea typeface="Roboto"/>
              <a:cs typeface="Roboto"/>
              <a:sym typeface="Roboto"/>
            </a:endParaRP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Let students run the game!</a:t>
            </a:r>
          </a:p>
        </p:txBody>
      </p:sp>
    </p:spTree>
    <p:extLst>
      <p:ext uri="{BB962C8B-B14F-4D97-AF65-F5344CB8AC3E}">
        <p14:creationId xmlns:p14="http://schemas.microsoft.com/office/powerpoint/2010/main" val="51244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Operation!</a:t>
            </a:r>
            <a:endParaRPr dirty="0"/>
          </a:p>
        </p:txBody>
      </p:sp>
      <p:sp>
        <p:nvSpPr>
          <p:cNvPr id="114" name="Google Shape;114;p21"/>
          <p:cNvSpPr txBox="1"/>
          <p:nvPr/>
        </p:nvSpPr>
        <p:spPr>
          <a:xfrm>
            <a:off x="2817627" y="1533375"/>
            <a:ext cx="5858539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-US" sz="1600" dirty="0">
                <a:latin typeface="Merriweather"/>
                <a:ea typeface="Merriweather"/>
                <a:cs typeface="Merriweather"/>
                <a:sym typeface="Merriweather"/>
              </a:rPr>
              <a:t>Put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 students into teams or with partners.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endParaRPr lang="en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Choose up to 5 numbers for adding/subtracting games, 3 for multiplying/ dividing games.</a:t>
            </a:r>
          </a:p>
          <a:p>
            <a:pPr marL="1143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lang="en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-US" sz="1600" dirty="0">
                <a:latin typeface="Merriweather"/>
                <a:ea typeface="Merriweather"/>
                <a:cs typeface="Merriweather"/>
                <a:sym typeface="Merriweather"/>
              </a:rPr>
              <a:t>U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se dice, cards, online spinners, or have students say random numbers (use numbers less than 20).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Plus Sign 1">
            <a:extLst>
              <a:ext uri="{FF2B5EF4-FFF2-40B4-BE49-F238E27FC236}">
                <a16:creationId xmlns:a16="http://schemas.microsoft.com/office/drawing/2014/main" id="{C04A6EA6-3504-AE85-685E-4C107FB43B4C}"/>
              </a:ext>
            </a:extLst>
          </p:cNvPr>
          <p:cNvSpPr/>
          <p:nvPr/>
        </p:nvSpPr>
        <p:spPr>
          <a:xfrm>
            <a:off x="462517" y="1460879"/>
            <a:ext cx="1127051" cy="10100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12E75D36-21A2-FC26-6F1A-46C780CCEEAF}"/>
              </a:ext>
            </a:extLst>
          </p:cNvPr>
          <p:cNvSpPr/>
          <p:nvPr/>
        </p:nvSpPr>
        <p:spPr>
          <a:xfrm>
            <a:off x="1395523" y="2350026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59B3F96A-B53D-73E0-EE33-FF4B621D6536}"/>
              </a:ext>
            </a:extLst>
          </p:cNvPr>
          <p:cNvSpPr/>
          <p:nvPr/>
        </p:nvSpPr>
        <p:spPr>
          <a:xfrm>
            <a:off x="481123" y="313379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Sign 4">
            <a:extLst>
              <a:ext uri="{FF2B5EF4-FFF2-40B4-BE49-F238E27FC236}">
                <a16:creationId xmlns:a16="http://schemas.microsoft.com/office/drawing/2014/main" id="{FF3D0197-5961-6887-56E4-B8768430EBA3}"/>
              </a:ext>
            </a:extLst>
          </p:cNvPr>
          <p:cNvSpPr/>
          <p:nvPr/>
        </p:nvSpPr>
        <p:spPr>
          <a:xfrm>
            <a:off x="1746398" y="3590998"/>
            <a:ext cx="914400" cy="9144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3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Operation!</a:t>
            </a:r>
            <a:endParaRPr dirty="0"/>
          </a:p>
        </p:txBody>
      </p:sp>
      <p:sp>
        <p:nvSpPr>
          <p:cNvPr id="4" name="Google Shape;114;p21">
            <a:extLst>
              <a:ext uri="{FF2B5EF4-FFF2-40B4-BE49-F238E27FC236}">
                <a16:creationId xmlns:a16="http://schemas.microsoft.com/office/drawing/2014/main" id="{9DF0EECC-D20E-7604-E206-D2E6FE3C8198}"/>
              </a:ext>
            </a:extLst>
          </p:cNvPr>
          <p:cNvSpPr txBox="1"/>
          <p:nvPr/>
        </p:nvSpPr>
        <p:spPr>
          <a:xfrm>
            <a:off x="468011" y="1533375"/>
            <a:ext cx="7506408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-US" sz="1600" dirty="0">
                <a:latin typeface="Merriweather"/>
                <a:ea typeface="Merriweather"/>
                <a:cs typeface="Merriweather"/>
                <a:sym typeface="Merriweather"/>
              </a:rPr>
              <a:t>Team 1 combines the numbers </a:t>
            </a:r>
          </a:p>
          <a:p>
            <a:pPr marL="1143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600" dirty="0">
                <a:latin typeface="Merriweather"/>
                <a:ea typeface="Merriweather"/>
                <a:cs typeface="Merriweather"/>
                <a:sym typeface="Merriweather"/>
              </a:rPr>
              <a:t>	(add, subtract, multiply, or divide)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endParaRPr lang="en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Team 1 gives </a:t>
            </a:r>
            <a:r>
              <a:rPr lang="en" sz="1600" i="1" dirty="0">
                <a:latin typeface="Merriweather"/>
                <a:ea typeface="Merriweather"/>
                <a:cs typeface="Merriweather"/>
                <a:sym typeface="Merriweather"/>
              </a:rPr>
              <a:t>just the answer </a:t>
            </a: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to Team 2.</a:t>
            </a:r>
          </a:p>
          <a:p>
            <a:pPr marL="1143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lang="en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-US" sz="1600" dirty="0">
                <a:latin typeface="Merriweather"/>
                <a:ea typeface="Merriweather"/>
                <a:cs typeface="Merriweather"/>
                <a:sym typeface="Merriweather"/>
              </a:rPr>
              <a:t>Team 2 guesses the operation!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0774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4B277E-2FE9-B9F0-6038-3F11554D56CF}"/>
              </a:ext>
            </a:extLst>
          </p:cNvPr>
          <p:cNvSpPr txBox="1"/>
          <p:nvPr/>
        </p:nvSpPr>
        <p:spPr>
          <a:xfrm>
            <a:off x="3880884" y="1871330"/>
            <a:ext cx="243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406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417536" y="379589"/>
            <a:ext cx="5334900" cy="10477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>
              <a:lnSpc>
                <a:spcPct val="90000"/>
              </a:lnSpc>
            </a:pPr>
            <a:r>
              <a:rPr lang="en-US" sz="4800" b="0" i="0" u="none" strike="noStrike" cap="none" dirty="0">
                <a:latin typeface="Merriweather"/>
                <a:ea typeface="Merriweather"/>
                <a:cs typeface="Merriweather"/>
                <a:sym typeface="Merriweather"/>
              </a:rPr>
              <a:t>Using Operation!</a:t>
            </a:r>
          </a:p>
        </p:txBody>
      </p:sp>
      <p:sp>
        <p:nvSpPr>
          <p:cNvPr id="4" name="Google Shape;114;p21">
            <a:extLst>
              <a:ext uri="{FF2B5EF4-FFF2-40B4-BE49-F238E27FC236}">
                <a16:creationId xmlns:a16="http://schemas.microsoft.com/office/drawing/2014/main" id="{9DF0EECC-D20E-7604-E206-D2E6FE3C8198}"/>
              </a:ext>
            </a:extLst>
          </p:cNvPr>
          <p:cNvSpPr txBox="1"/>
          <p:nvPr/>
        </p:nvSpPr>
        <p:spPr>
          <a:xfrm>
            <a:off x="598778" y="1834346"/>
            <a:ext cx="7290579" cy="1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6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This game is complex– give students time to solve problems.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endParaRPr lang="en-US" sz="2600" b="0" i="0" u="none" strike="noStrike" cap="none" dirty="0">
              <a:solidFill>
                <a:schemeClr val="bg1"/>
              </a:solidFill>
              <a:latin typeface="Merriweather" panose="00000500000000000000" pitchFamily="2" charset="0"/>
              <a:ea typeface="Roboto"/>
              <a:cs typeface="Roboto"/>
              <a:sym typeface="Roboto"/>
            </a:endParaRP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6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The game is more difficult with extra numbers or changing signs.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endParaRPr lang="en-US" sz="2600" b="0" i="0" u="none" strike="noStrike" cap="none" dirty="0">
              <a:solidFill>
                <a:schemeClr val="bg1"/>
              </a:solidFill>
              <a:latin typeface="Merriweather" panose="00000500000000000000" pitchFamily="2" charset="0"/>
              <a:ea typeface="Roboto"/>
              <a:cs typeface="Roboto"/>
              <a:sym typeface="Roboto"/>
            </a:endParaRP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6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Subtraction and division is more difficult, because order matters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endParaRPr lang="en-US" sz="1200" b="0" i="0" u="none" strike="noStrike" cap="none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endParaRPr lang="en-US" sz="1200" b="0" i="0" u="none" strike="noStrike" cap="none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5281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1711841" y="798600"/>
            <a:ext cx="6347637" cy="3546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“Art is the most effective mode of communications that exists.”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– John Dewey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618775" y="500925"/>
            <a:ext cx="3399600" cy="29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Projects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4572000" y="828699"/>
            <a:ext cx="4444800" cy="32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en" sz="2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3. Sierpinski’s Triangle </a:t>
            </a:r>
            <a:endParaRPr sz="26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en" sz="2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4. Pascal’s Triangle </a:t>
            </a: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en" sz="2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5. Mondrian Art</a:t>
            </a:r>
            <a:endParaRPr sz="26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863700" y="36547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Sierpinski’s Triangle</a:t>
            </a:r>
            <a:endParaRPr sz="3100"/>
          </a:p>
        </p:txBody>
      </p:sp>
      <p:sp>
        <p:nvSpPr>
          <p:cNvPr id="144" name="Google Shape;144;p26"/>
          <p:cNvSpPr/>
          <p:nvPr/>
        </p:nvSpPr>
        <p:spPr>
          <a:xfrm>
            <a:off x="2516155" y="1620164"/>
            <a:ext cx="3048000" cy="27771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/>
          <p:nvPr/>
        </p:nvSpPr>
        <p:spPr>
          <a:xfrm rot="3515399">
            <a:off x="3460710" y="2761032"/>
            <a:ext cx="1617370" cy="1243856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45;p26">
            <a:extLst>
              <a:ext uri="{FF2B5EF4-FFF2-40B4-BE49-F238E27FC236}">
                <a16:creationId xmlns:a16="http://schemas.microsoft.com/office/drawing/2014/main" id="{48859F9B-7BD6-1145-4819-92A506DAAAC5}"/>
              </a:ext>
            </a:extLst>
          </p:cNvPr>
          <p:cNvSpPr/>
          <p:nvPr/>
        </p:nvSpPr>
        <p:spPr>
          <a:xfrm rot="10800000">
            <a:off x="2875651" y="3758102"/>
            <a:ext cx="882999" cy="639162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45;p26">
            <a:extLst>
              <a:ext uri="{FF2B5EF4-FFF2-40B4-BE49-F238E27FC236}">
                <a16:creationId xmlns:a16="http://schemas.microsoft.com/office/drawing/2014/main" id="{EDAA6329-60AE-CFE5-DE4D-C666615DDCE0}"/>
              </a:ext>
            </a:extLst>
          </p:cNvPr>
          <p:cNvSpPr/>
          <p:nvPr/>
        </p:nvSpPr>
        <p:spPr>
          <a:xfrm rot="10800000">
            <a:off x="4481653" y="3757207"/>
            <a:ext cx="739985" cy="639162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5;p26">
            <a:extLst>
              <a:ext uri="{FF2B5EF4-FFF2-40B4-BE49-F238E27FC236}">
                <a16:creationId xmlns:a16="http://schemas.microsoft.com/office/drawing/2014/main" id="{C4EEAB25-44BF-685A-2C52-5068AF0E8C22}"/>
              </a:ext>
            </a:extLst>
          </p:cNvPr>
          <p:cNvSpPr/>
          <p:nvPr/>
        </p:nvSpPr>
        <p:spPr>
          <a:xfrm rot="10800000">
            <a:off x="3598655" y="2369552"/>
            <a:ext cx="882999" cy="639162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5;p26">
            <a:extLst>
              <a:ext uri="{FF2B5EF4-FFF2-40B4-BE49-F238E27FC236}">
                <a16:creationId xmlns:a16="http://schemas.microsoft.com/office/drawing/2014/main" id="{716A4A0E-E542-85AB-2B29-0AFCF5FEE518}"/>
              </a:ext>
            </a:extLst>
          </p:cNvPr>
          <p:cNvSpPr/>
          <p:nvPr/>
        </p:nvSpPr>
        <p:spPr>
          <a:xfrm rot="10800000">
            <a:off x="3071487" y="3375506"/>
            <a:ext cx="491326" cy="381701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863700" y="36547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Sierpinski’s Triangle</a:t>
            </a:r>
            <a:endParaRPr sz="3100"/>
          </a:p>
        </p:txBody>
      </p:sp>
      <p:sp>
        <p:nvSpPr>
          <p:cNvPr id="143" name="Google Shape;143;p26"/>
          <p:cNvSpPr txBox="1"/>
          <p:nvPr/>
        </p:nvSpPr>
        <p:spPr>
          <a:xfrm>
            <a:off x="867834" y="2162991"/>
            <a:ext cx="7408331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AutoNum type="arabicPeriod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Draw an equilateral triangle with one vertex pointed up.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AutoNum type="arabicPeriod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Mark the midpoint of each side.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AutoNum type="arabicPeriod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Draw a downward-pointing triangle.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AutoNum type="arabicPeriod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Continue making triangles in the blank spaces.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3162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661596" y="453149"/>
            <a:ext cx="7272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0000"/>
              </a:buClr>
              <a:buSzPts val="770"/>
            </a:pPr>
            <a:r>
              <a:rPr lang="en" sz="2430" dirty="0"/>
              <a:t>Dr. Honora Wall, </a:t>
            </a:r>
            <a:r>
              <a:rPr lang="en-US" sz="2200" i="1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Ed.D. Curriculum &amp; Instruction</a:t>
            </a:r>
            <a:br>
              <a:rPr lang="en-US" sz="3600" dirty="0">
                <a:solidFill>
                  <a:schemeClr val="accent6">
                    <a:lumMod val="10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3300"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4294967295"/>
          </p:nvPr>
        </p:nvSpPr>
        <p:spPr>
          <a:xfrm>
            <a:off x="661596" y="1945758"/>
            <a:ext cx="7820808" cy="2314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uFill>
                  <a:noFill/>
                </a:uFill>
                <a:latin typeface="Merriweather Light"/>
                <a:ea typeface="Merriweather Light"/>
                <a:cs typeface="Merriweather Light"/>
                <a:sym typeface="Merriweather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honora@educalclearning.com</a:t>
            </a:r>
            <a:endParaRPr lang="en-US" sz="1800" dirty="0">
              <a:solidFill>
                <a:schemeClr val="accent6">
                  <a:lumMod val="10000"/>
                </a:schemeClr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accent6">
                  <a:lumMod val="10000"/>
                </a:schemeClr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uFill>
                  <a:noFill/>
                </a:uFill>
                <a:latin typeface="Merriweather Light"/>
                <a:ea typeface="Merriweather Light"/>
                <a:cs typeface="Merriweather Light"/>
                <a:sym typeface="Merriweather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www.educalclearning.com</a:t>
            </a:r>
            <a:endParaRPr lang="en-US" sz="1800" dirty="0">
              <a:solidFill>
                <a:schemeClr val="accent6">
                  <a:lumMod val="10000"/>
                </a:schemeClr>
              </a:solidFill>
              <a:uFill>
                <a:noFill/>
              </a:u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accent6">
                  <a:lumMod val="10000"/>
                </a:schemeClr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latin typeface="Merriweather Light"/>
                <a:ea typeface="Merriweather Light"/>
                <a:cs typeface="Merriweather Light"/>
                <a:sym typeface="Merriweather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https://rss.com/podcasts/dyscalculia/</a:t>
            </a:r>
            <a:r>
              <a:rPr lang="en-US" sz="1800" dirty="0">
                <a:solidFill>
                  <a:schemeClr val="accent6">
                    <a:lumMod val="10000"/>
                  </a:schemeClr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>
                    <a:lumMod val="10000"/>
                  </a:schemeClr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accent6">
                  <a:lumMod val="10000"/>
                </a:schemeClr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9CB6D-DCD5-FA02-7D47-2BFF2E6DE27B}"/>
              </a:ext>
            </a:extLst>
          </p:cNvPr>
          <p:cNvSpPr txBox="1"/>
          <p:nvPr/>
        </p:nvSpPr>
        <p:spPr>
          <a:xfrm>
            <a:off x="6132234" y="2083606"/>
            <a:ext cx="2226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Merriweather" panose="00000500000000000000" pitchFamily="2" charset="0"/>
              </a:rPr>
              <a:t>18+ year teacher</a:t>
            </a:r>
          </a:p>
          <a:p>
            <a:pPr algn="ctr"/>
            <a:endParaRPr lang="en-US" sz="1800" i="1" dirty="0">
              <a:latin typeface="Merriweather" panose="00000500000000000000" pitchFamily="2" charset="0"/>
            </a:endParaRPr>
          </a:p>
          <a:p>
            <a:pPr algn="ctr"/>
            <a:r>
              <a:rPr lang="en-US" sz="1800" i="1" dirty="0">
                <a:latin typeface="Merriweather" panose="00000500000000000000" pitchFamily="2" charset="0"/>
              </a:rPr>
              <a:t>Author</a:t>
            </a:r>
          </a:p>
          <a:p>
            <a:pPr algn="ctr"/>
            <a:endParaRPr lang="en-US" sz="1800" i="1" dirty="0">
              <a:latin typeface="Merriweather" panose="00000500000000000000" pitchFamily="2" charset="0"/>
            </a:endParaRPr>
          </a:p>
          <a:p>
            <a:pPr algn="ctr"/>
            <a:r>
              <a:rPr lang="en-US" sz="1800" i="1" dirty="0">
                <a:latin typeface="Merriweather" panose="00000500000000000000" pitchFamily="2" charset="0"/>
              </a:rPr>
              <a:t>Researcher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Sierpinski’s Triangle:</a:t>
            </a:r>
            <a:endParaRPr/>
          </a:p>
        </p:txBody>
      </p:sp>
      <p:sp>
        <p:nvSpPr>
          <p:cNvPr id="157" name="Google Shape;157;p28"/>
          <p:cNvSpPr txBox="1"/>
          <p:nvPr/>
        </p:nvSpPr>
        <p:spPr>
          <a:xfrm>
            <a:off x="881250" y="1740000"/>
            <a:ext cx="7381500" cy="272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Have students draw free hand or with a ruler.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Older students can use the midpoint formula.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Discuss patterns, fractals, and increasing smaller amounts.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Work with your art teacher.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475" y="259975"/>
            <a:ext cx="4617250" cy="46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/>
        </p:nvSpPr>
        <p:spPr>
          <a:xfrm>
            <a:off x="568300" y="836600"/>
            <a:ext cx="3493500" cy="256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Pascal’s Triangle: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This shows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Binomial Expansion,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an important 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concept in 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higher level math.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0223" y="259962"/>
            <a:ext cx="4617250" cy="46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/>
        </p:nvSpPr>
        <p:spPr>
          <a:xfrm>
            <a:off x="425075" y="741800"/>
            <a:ext cx="3493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Pascal’s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Triangle: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Covering the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Even numbers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Creates the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Same pattern.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5" name="Google Shape;175;p31"/>
          <p:cNvSpPr/>
          <p:nvPr/>
        </p:nvSpPr>
        <p:spPr>
          <a:xfrm rot="3515690">
            <a:off x="3732223" y="2079262"/>
            <a:ext cx="2437599" cy="2043226"/>
          </a:xfrm>
          <a:prstGeom prst="triangle">
            <a:avLst>
              <a:gd name="adj" fmla="val 5138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1"/>
          <p:cNvSpPr/>
          <p:nvPr/>
        </p:nvSpPr>
        <p:spPr>
          <a:xfrm rot="3686598">
            <a:off x="4330895" y="1202195"/>
            <a:ext cx="996761" cy="941810"/>
          </a:xfrm>
          <a:prstGeom prst="triangle">
            <a:avLst>
              <a:gd name="adj" fmla="val 5107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1"/>
          <p:cNvSpPr/>
          <p:nvPr/>
        </p:nvSpPr>
        <p:spPr>
          <a:xfrm rot="3515159">
            <a:off x="5447588" y="3517899"/>
            <a:ext cx="1047546" cy="845802"/>
          </a:xfrm>
          <a:prstGeom prst="triangle">
            <a:avLst>
              <a:gd name="adj" fmla="val 5107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1"/>
          <p:cNvSpPr/>
          <p:nvPr/>
        </p:nvSpPr>
        <p:spPr>
          <a:xfrm rot="3693883">
            <a:off x="4546938" y="743400"/>
            <a:ext cx="409191" cy="400701"/>
          </a:xfrm>
          <a:prstGeom prst="triangle">
            <a:avLst>
              <a:gd name="adj" fmla="val 5107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1"/>
          <p:cNvSpPr/>
          <p:nvPr/>
        </p:nvSpPr>
        <p:spPr>
          <a:xfrm rot="3766886">
            <a:off x="5102238" y="1864400"/>
            <a:ext cx="409191" cy="400701"/>
          </a:xfrm>
          <a:prstGeom prst="triangle">
            <a:avLst>
              <a:gd name="adj" fmla="val 5107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1"/>
          <p:cNvSpPr/>
          <p:nvPr/>
        </p:nvSpPr>
        <p:spPr>
          <a:xfrm rot="3728340">
            <a:off x="3348063" y="3066675"/>
            <a:ext cx="409191" cy="400701"/>
          </a:xfrm>
          <a:prstGeom prst="triangle">
            <a:avLst>
              <a:gd name="adj" fmla="val 5107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1"/>
          <p:cNvSpPr/>
          <p:nvPr/>
        </p:nvSpPr>
        <p:spPr>
          <a:xfrm rot="3782677">
            <a:off x="5657538" y="3066675"/>
            <a:ext cx="409191" cy="400701"/>
          </a:xfrm>
          <a:prstGeom prst="triangle">
            <a:avLst>
              <a:gd name="adj" fmla="val 5107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3;p31">
            <a:extLst>
              <a:ext uri="{FF2B5EF4-FFF2-40B4-BE49-F238E27FC236}">
                <a16:creationId xmlns:a16="http://schemas.microsoft.com/office/drawing/2014/main" id="{389CD41A-F95D-E7AB-523E-89EDFB792C5B}"/>
              </a:ext>
            </a:extLst>
          </p:cNvPr>
          <p:cNvSpPr/>
          <p:nvPr/>
        </p:nvSpPr>
        <p:spPr>
          <a:xfrm rot="3782677">
            <a:off x="2820848" y="4179195"/>
            <a:ext cx="409191" cy="400701"/>
          </a:xfrm>
          <a:prstGeom prst="triangle">
            <a:avLst>
              <a:gd name="adj" fmla="val 5107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3;p31">
            <a:extLst>
              <a:ext uri="{FF2B5EF4-FFF2-40B4-BE49-F238E27FC236}">
                <a16:creationId xmlns:a16="http://schemas.microsoft.com/office/drawing/2014/main" id="{A07DA599-EE22-2019-5304-749CB37353C1}"/>
              </a:ext>
            </a:extLst>
          </p:cNvPr>
          <p:cNvSpPr/>
          <p:nvPr/>
        </p:nvSpPr>
        <p:spPr>
          <a:xfrm rot="3782677">
            <a:off x="5091866" y="4179195"/>
            <a:ext cx="409191" cy="400701"/>
          </a:xfrm>
          <a:prstGeom prst="triangle">
            <a:avLst>
              <a:gd name="adj" fmla="val 5107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31">
            <a:extLst>
              <a:ext uri="{FF2B5EF4-FFF2-40B4-BE49-F238E27FC236}">
                <a16:creationId xmlns:a16="http://schemas.microsoft.com/office/drawing/2014/main" id="{0923B163-7021-D693-2D36-2CC1D195FEA2}"/>
              </a:ext>
            </a:extLst>
          </p:cNvPr>
          <p:cNvSpPr/>
          <p:nvPr/>
        </p:nvSpPr>
        <p:spPr>
          <a:xfrm rot="3782677">
            <a:off x="3955964" y="4188264"/>
            <a:ext cx="409191" cy="400701"/>
          </a:xfrm>
          <a:prstGeom prst="triangle">
            <a:avLst>
              <a:gd name="adj" fmla="val 5107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/>
        </p:nvSpPr>
        <p:spPr>
          <a:xfrm>
            <a:off x="623150" y="1678950"/>
            <a:ext cx="7735200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Ties together math and art.</a:t>
            </a: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Gives struggling students access to math.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Expands the conversation: Math is more than numeracy.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Using Pascal’s Triangle: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9;p32">
            <a:extLst>
              <a:ext uri="{FF2B5EF4-FFF2-40B4-BE49-F238E27FC236}">
                <a16:creationId xmlns:a16="http://schemas.microsoft.com/office/drawing/2014/main" id="{4E96979C-58E9-2998-0287-14D9D8D052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Mondrian-inspired Art</a:t>
            </a:r>
            <a:endParaRPr dirty="0"/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371D557-6774-1C51-F775-192FE2D1C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99" y="2114439"/>
            <a:ext cx="2952750" cy="1552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73149-6BED-40DD-581E-E0D307046CBC}"/>
              </a:ext>
            </a:extLst>
          </p:cNvPr>
          <p:cNvSpPr txBox="1"/>
          <p:nvPr/>
        </p:nvSpPr>
        <p:spPr>
          <a:xfrm>
            <a:off x="4848150" y="1913860"/>
            <a:ext cx="2778325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 Mondrian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Dutch painter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 Stijl” movement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/>
        </p:nvSpPr>
        <p:spPr>
          <a:xfrm>
            <a:off x="814650" y="1380174"/>
            <a:ext cx="75147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>
                <a:latin typeface="Merriweather"/>
                <a:ea typeface="Merriweather"/>
                <a:cs typeface="Merriweather"/>
                <a:sym typeface="Merriweather"/>
              </a:rPr>
              <a:t>Draw 3-4 horizontal lines.</a:t>
            </a:r>
          </a:p>
          <a:p>
            <a:pPr marL="9144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>
                <a:latin typeface="Merriweather"/>
                <a:ea typeface="Merriweather"/>
                <a:cs typeface="Merriweather"/>
                <a:sym typeface="Merriweather"/>
              </a:rPr>
              <a:t>Draw 3-5 vertical lines.</a:t>
            </a:r>
          </a:p>
          <a:p>
            <a:pPr marL="9144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>
                <a:latin typeface="Merriweather"/>
                <a:ea typeface="Merriweather"/>
                <a:cs typeface="Merriweather"/>
                <a:sym typeface="Merriweather"/>
              </a:rPr>
              <a:t>Draw 3 diagonal lines.</a:t>
            </a:r>
          </a:p>
          <a:p>
            <a:pPr marL="9144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>
                <a:latin typeface="Merriweather"/>
                <a:ea typeface="Merriweather"/>
                <a:cs typeface="Merriweather"/>
                <a:sym typeface="Merriweather"/>
              </a:rPr>
              <a:t>Draw 2-4 circles.</a:t>
            </a:r>
          </a:p>
          <a:p>
            <a:pPr marL="9144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>
                <a:latin typeface="Merriweather"/>
                <a:ea typeface="Merriweather"/>
                <a:cs typeface="Merriweather"/>
                <a:sym typeface="Merriweather"/>
              </a:rPr>
              <a:t>Color!</a:t>
            </a:r>
            <a:endParaRPr sz="2000" i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" name="Google Shape;189;p32">
            <a:extLst>
              <a:ext uri="{FF2B5EF4-FFF2-40B4-BE49-F238E27FC236}">
                <a16:creationId xmlns:a16="http://schemas.microsoft.com/office/drawing/2014/main" id="{4E96979C-58E9-2998-0287-14D9D8D052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Mondrian-inspired Art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869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CF343F-230C-1DD0-D60E-78B89F378DA7}"/>
              </a:ext>
            </a:extLst>
          </p:cNvPr>
          <p:cNvCxnSpPr/>
          <p:nvPr/>
        </p:nvCxnSpPr>
        <p:spPr>
          <a:xfrm>
            <a:off x="861237" y="1477926"/>
            <a:ext cx="47421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9B4095-6B90-6AD5-7D7D-9C5306D8159F}"/>
              </a:ext>
            </a:extLst>
          </p:cNvPr>
          <p:cNvCxnSpPr>
            <a:cxnSpLocks/>
          </p:cNvCxnSpPr>
          <p:nvPr/>
        </p:nvCxnSpPr>
        <p:spPr>
          <a:xfrm>
            <a:off x="1492102" y="2289545"/>
            <a:ext cx="62590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EA7B72-5230-75E8-50FC-20E6EB74A5F9}"/>
              </a:ext>
            </a:extLst>
          </p:cNvPr>
          <p:cNvCxnSpPr/>
          <p:nvPr/>
        </p:nvCxnSpPr>
        <p:spPr>
          <a:xfrm>
            <a:off x="2888511" y="3930503"/>
            <a:ext cx="47421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DA7A3A-BD11-4397-5DF2-12BA33CB073A}"/>
              </a:ext>
            </a:extLst>
          </p:cNvPr>
          <p:cNvCxnSpPr/>
          <p:nvPr/>
        </p:nvCxnSpPr>
        <p:spPr>
          <a:xfrm>
            <a:off x="1492102" y="637953"/>
            <a:ext cx="0" cy="355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246AC8-8411-A3B4-B9E1-FEC7B3A2C552}"/>
              </a:ext>
            </a:extLst>
          </p:cNvPr>
          <p:cNvCxnSpPr/>
          <p:nvPr/>
        </p:nvCxnSpPr>
        <p:spPr>
          <a:xfrm>
            <a:off x="1931581" y="1130595"/>
            <a:ext cx="0" cy="355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069DBD-EBB8-B879-9E7C-4FAD6F6FCBBD}"/>
              </a:ext>
            </a:extLst>
          </p:cNvPr>
          <p:cNvCxnSpPr/>
          <p:nvPr/>
        </p:nvCxnSpPr>
        <p:spPr>
          <a:xfrm>
            <a:off x="3519376" y="379228"/>
            <a:ext cx="0" cy="355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44B3AC-F400-42BC-1FC3-348EE4DF8896}"/>
              </a:ext>
            </a:extLst>
          </p:cNvPr>
          <p:cNvCxnSpPr/>
          <p:nvPr/>
        </p:nvCxnSpPr>
        <p:spPr>
          <a:xfrm>
            <a:off x="5603358" y="379228"/>
            <a:ext cx="0" cy="355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1B0F3B-5982-AB21-C386-B70D03F44461}"/>
              </a:ext>
            </a:extLst>
          </p:cNvPr>
          <p:cNvCxnSpPr/>
          <p:nvPr/>
        </p:nvCxnSpPr>
        <p:spPr>
          <a:xfrm flipV="1">
            <a:off x="478465" y="510363"/>
            <a:ext cx="3604437" cy="3125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1E6299-FC1B-5B26-3CF3-A6688DD548DB}"/>
              </a:ext>
            </a:extLst>
          </p:cNvPr>
          <p:cNvCxnSpPr/>
          <p:nvPr/>
        </p:nvCxnSpPr>
        <p:spPr>
          <a:xfrm flipV="1">
            <a:off x="2418906" y="1130595"/>
            <a:ext cx="3604437" cy="3125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7E2046-945E-B043-3658-E5482120CF8A}"/>
              </a:ext>
            </a:extLst>
          </p:cNvPr>
          <p:cNvCxnSpPr/>
          <p:nvPr/>
        </p:nvCxnSpPr>
        <p:spPr>
          <a:xfrm flipV="1">
            <a:off x="4713767" y="1599313"/>
            <a:ext cx="3604437" cy="3125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A7A0CA7-5708-1E93-0828-BA0556DF1AE5}"/>
              </a:ext>
            </a:extLst>
          </p:cNvPr>
          <p:cNvSpPr/>
          <p:nvPr/>
        </p:nvSpPr>
        <p:spPr>
          <a:xfrm>
            <a:off x="1998921" y="2571750"/>
            <a:ext cx="2158407" cy="1876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FA8867-FAD3-3719-EC45-703106412F46}"/>
              </a:ext>
            </a:extLst>
          </p:cNvPr>
          <p:cNvSpPr/>
          <p:nvPr/>
        </p:nvSpPr>
        <p:spPr>
          <a:xfrm>
            <a:off x="4752757" y="975984"/>
            <a:ext cx="1587786" cy="1519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2CCED7-97E9-BB54-B493-5C5889FC0633}"/>
              </a:ext>
            </a:extLst>
          </p:cNvPr>
          <p:cNvSpPr/>
          <p:nvPr/>
        </p:nvSpPr>
        <p:spPr>
          <a:xfrm>
            <a:off x="6560288" y="2932375"/>
            <a:ext cx="960473" cy="9874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586B-90E5-9E1F-4187-93DF4510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EE696-F09C-4CF9-9E3A-4EA0795DB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915" y="812775"/>
            <a:ext cx="3019425" cy="2066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301088-DEFD-F1DA-7078-3394B212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71" y="2490787"/>
            <a:ext cx="3038475" cy="2228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82D7DF-78B0-08EA-F81B-3363A720F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290" y="2805112"/>
            <a:ext cx="28003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86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843303" y="617846"/>
            <a:ext cx="7747804" cy="3546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latin typeface="Merriweather"/>
                <a:ea typeface="Merriweather"/>
                <a:cs typeface="Merriweather"/>
                <a:sym typeface="Merriweather"/>
              </a:rPr>
              <a:t>Struggling students rarely have their work displayed. </a:t>
            </a:r>
            <a:br>
              <a:rPr lang="en-US" sz="3600" i="1" dirty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-US" sz="3600" i="1" dirty="0">
                <a:latin typeface="Merriweather"/>
                <a:ea typeface="Merriweather"/>
                <a:cs typeface="Merriweather"/>
                <a:sym typeface="Merriweather"/>
              </a:rPr>
              <a:t>Be sure to post the projects!</a:t>
            </a:r>
          </a:p>
        </p:txBody>
      </p:sp>
    </p:spTree>
    <p:extLst>
      <p:ext uri="{BB962C8B-B14F-4D97-AF65-F5344CB8AC3E}">
        <p14:creationId xmlns:p14="http://schemas.microsoft.com/office/powerpoint/2010/main" val="3588543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/>
        </p:nvSpPr>
        <p:spPr>
          <a:xfrm>
            <a:off x="601999" y="1586683"/>
            <a:ext cx="75147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latin typeface="Merriweather"/>
                <a:ea typeface="Merriweather"/>
                <a:cs typeface="Merriweather"/>
                <a:sym typeface="Merriweather"/>
              </a:rPr>
              <a:t>Be messy. Struggling students need to be right, be included, and be successful, without being perfect. </a:t>
            </a:r>
          </a:p>
          <a:p>
            <a:pPr marL="45720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>
                <a:latin typeface="Merriweather"/>
                <a:ea typeface="Merriweather"/>
                <a:cs typeface="Merriweather"/>
                <a:sym typeface="Merriweather"/>
              </a:rPr>
              <a:t>High-achieving students need to see this also.</a:t>
            </a:r>
            <a:endParaRPr sz="2000" u="sng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22216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5090918" y="895813"/>
            <a:ext cx="3415129" cy="28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Today’s goal: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500" i="1" dirty="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Activities that work in any setting, for any student, at any level.</a:t>
            </a:r>
            <a:endParaRPr sz="2500" i="1" dirty="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1212111" y="628479"/>
            <a:ext cx="7410893" cy="3546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“Education is a social process.”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– John Dewey</a:t>
            </a:r>
          </a:p>
        </p:txBody>
      </p:sp>
    </p:spTree>
    <p:extLst>
      <p:ext uri="{BB962C8B-B14F-4D97-AF65-F5344CB8AC3E}">
        <p14:creationId xmlns:p14="http://schemas.microsoft.com/office/powerpoint/2010/main" val="2836651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226600" y="732975"/>
            <a:ext cx="3864900" cy="32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Movement reinforces memory and recall and increases oxygen to the brain.</a:t>
            </a:r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1"/>
          </p:nvPr>
        </p:nvSpPr>
        <p:spPr>
          <a:xfrm>
            <a:off x="4644675" y="73297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Movement can be:</a:t>
            </a: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800100" indent="-342900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Out of seat;</a:t>
            </a:r>
          </a:p>
          <a:p>
            <a:pPr marL="800100" indent="-342900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Raising hands;</a:t>
            </a:r>
          </a:p>
          <a:p>
            <a:pPr marL="800100" indent="-342900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On the playground.</a:t>
            </a:r>
            <a:endParaRPr sz="20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243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618774" y="500925"/>
            <a:ext cx="3612984" cy="29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Movement Activities</a:t>
            </a:r>
            <a:endParaRPr sz="2600" dirty="0"/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4786411" y="734281"/>
            <a:ext cx="4036526" cy="32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en" sz="2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6. Back It Up </a:t>
            </a:r>
            <a:endParaRPr sz="26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en" sz="2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7. To the Left</a:t>
            </a:r>
            <a:endParaRPr sz="26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8. Who Can…</a:t>
            </a:r>
            <a:endParaRPr sz="26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endParaRPr sz="19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It Up!</a:t>
            </a:r>
            <a:endParaRPr/>
          </a:p>
        </p:txBody>
      </p:sp>
      <p:sp>
        <p:nvSpPr>
          <p:cNvPr id="212" name="Google Shape;212;p36"/>
          <p:cNvSpPr txBox="1"/>
          <p:nvPr/>
        </p:nvSpPr>
        <p:spPr>
          <a:xfrm>
            <a:off x="863700" y="1650025"/>
            <a:ext cx="67419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00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Start at 0. 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800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Add 2 every time you step forward.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800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After ten steps, stop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800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Back it up: Subtract 2 when you step back. 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864900" cy="32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Any “backwards” math is more difficult to do, just like walking backwards or saying the alphabet backwards.</a:t>
            </a:r>
            <a:endParaRPr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1"/>
          </p:nvPr>
        </p:nvSpPr>
        <p:spPr>
          <a:xfrm>
            <a:off x="4644675" y="73297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Backward Math: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Subtraction,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Division,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Roots,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Factoring.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1672717" y="405825"/>
            <a:ext cx="5334900" cy="12447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>
              <a:lnSpc>
                <a:spcPct val="90000"/>
              </a:lnSpc>
            </a:pPr>
            <a:r>
              <a:rPr lang="en-US" sz="4800" b="0" i="0" u="none" strike="noStrike" cap="none" dirty="0">
                <a:latin typeface="Merriweather"/>
                <a:ea typeface="Merriweather"/>
                <a:cs typeface="Merriweather"/>
                <a:sym typeface="Merriweather"/>
              </a:rPr>
              <a:t>Using Back It Up!</a:t>
            </a:r>
          </a:p>
        </p:txBody>
      </p:sp>
      <p:sp>
        <p:nvSpPr>
          <p:cNvPr id="218" name="Google Shape;218;p37"/>
          <p:cNvSpPr txBox="1"/>
          <p:nvPr/>
        </p:nvSpPr>
        <p:spPr>
          <a:xfrm>
            <a:off x="1481280" y="2015099"/>
            <a:ext cx="6450607" cy="1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Addition and subtraction,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Multiplication and division, 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Allow number lines, times tables lists, etc.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>
            <a:spLocks noGrp="1"/>
          </p:cNvSpPr>
          <p:nvPr>
            <p:ph type="title"/>
          </p:nvPr>
        </p:nvSpPr>
        <p:spPr>
          <a:xfrm>
            <a:off x="565612" y="798636"/>
            <a:ext cx="3399600" cy="31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Make up numbers or have a deck of cards or sets of dice to play with. </a:t>
            </a:r>
            <a:endParaRPr i="1" dirty="0"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1"/>
          </p:nvPr>
        </p:nvSpPr>
        <p:spPr>
          <a:xfrm>
            <a:off x="4572000" y="936300"/>
            <a:ext cx="4335600" cy="32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1"/>
                </a:solidFill>
                <a:latin typeface="Merriweather" panose="00000500000000000000" pitchFamily="2" charset="0"/>
              </a:rPr>
              <a:t>Card and dice games increase number sense, illustrate inequalities, and support probability. </a:t>
            </a:r>
            <a:endParaRPr sz="2800" dirty="0">
              <a:solidFill>
                <a:schemeClr val="accent1"/>
              </a:solidFill>
              <a:latin typeface="Merriweather" panose="00000500000000000000" pitchFamily="2" charset="0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92DDA-94D1-096F-3496-059076165157}"/>
              </a:ext>
            </a:extLst>
          </p:cNvPr>
          <p:cNvSpPr txBox="1"/>
          <p:nvPr/>
        </p:nvSpPr>
        <p:spPr>
          <a:xfrm>
            <a:off x="1860698" y="1105787"/>
            <a:ext cx="5422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a card.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color, suit, and number.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 = 1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cards = 11</a:t>
            </a:r>
          </a:p>
        </p:txBody>
      </p:sp>
    </p:spTree>
    <p:extLst>
      <p:ext uri="{BB962C8B-B14F-4D97-AF65-F5344CB8AC3E}">
        <p14:creationId xmlns:p14="http://schemas.microsoft.com/office/powerpoint/2010/main" val="2382118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the Left</a:t>
            </a:r>
            <a:endParaRPr/>
          </a:p>
        </p:txBody>
      </p:sp>
      <p:sp>
        <p:nvSpPr>
          <p:cNvPr id="235" name="Google Shape;235;p40"/>
          <p:cNvSpPr txBox="1"/>
          <p:nvPr/>
        </p:nvSpPr>
        <p:spPr>
          <a:xfrm>
            <a:off x="863700" y="1650025"/>
            <a:ext cx="6987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Odd numbers to the left, even to the right.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Prime numbers to the left, composite to the right (the Ace should stay in the middle).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Less than 3 to the left, greater than 3 to the right (3 should stay in the middle).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1981061" y="554728"/>
            <a:ext cx="5334900" cy="12447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>
              <a:lnSpc>
                <a:spcPct val="90000"/>
              </a:lnSpc>
            </a:pPr>
            <a:r>
              <a:rPr lang="en-US" sz="4000" b="0" i="0" u="none" strike="noStrike" cap="none" dirty="0">
                <a:latin typeface="Merriweather"/>
                <a:ea typeface="Merriweather"/>
                <a:cs typeface="Merriweather"/>
                <a:sym typeface="Merriweather"/>
              </a:rPr>
              <a:t>Using To the Left</a:t>
            </a:r>
          </a:p>
        </p:txBody>
      </p:sp>
      <p:sp>
        <p:nvSpPr>
          <p:cNvPr id="241" name="Google Shape;241;p41"/>
          <p:cNvSpPr txBox="1"/>
          <p:nvPr/>
        </p:nvSpPr>
        <p:spPr>
          <a:xfrm>
            <a:off x="1371600" y="2132058"/>
            <a:ext cx="6443330" cy="1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Students can see if they are right or wrong. 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Students can change groups quickly.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Removes embarrassment of being wrong.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Stores memory in multiple places.</a:t>
            </a:r>
          </a:p>
          <a:p>
            <a:pPr marL="146050" lvl="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</a:pPr>
            <a:endParaRPr lang="en-US" sz="1300" b="0" i="0" u="none" strike="noStrike" cap="none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4679425" y="842650"/>
            <a:ext cx="42153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Math struggles come from: 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Low numeracy;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Weak foundation;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endParaRPr lang="en"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ELL students;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Dyscalculia, the math learning disability.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29550" y="942725"/>
            <a:ext cx="30564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“I’ve tried everything, why isn’t anything working?”</a:t>
            </a:r>
            <a:endParaRPr sz="2500" i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Can….</a:t>
            </a:r>
            <a:endParaRPr/>
          </a:p>
        </p:txBody>
      </p:sp>
      <p:sp>
        <p:nvSpPr>
          <p:cNvPr id="247" name="Google Shape;247;p42"/>
          <p:cNvSpPr txBox="1"/>
          <p:nvPr/>
        </p:nvSpPr>
        <p:spPr>
          <a:xfrm>
            <a:off x="930300" y="2140711"/>
            <a:ext cx="72834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Merriweather"/>
                <a:ea typeface="Merriweather"/>
                <a:cs typeface="Merriweather"/>
                <a:sym typeface="Merriweather"/>
              </a:rPr>
              <a:t>Use cards, dice, or random numbers.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Merriweather"/>
                <a:ea typeface="Merriweather"/>
                <a:cs typeface="Merriweather"/>
                <a:sym typeface="Merriweather"/>
              </a:rPr>
              <a:t>Ask questions, have students group together.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Can….</a:t>
            </a:r>
            <a:endParaRPr/>
          </a:p>
        </p:txBody>
      </p:sp>
      <p:sp>
        <p:nvSpPr>
          <p:cNvPr id="247" name="Google Shape;247;p42"/>
          <p:cNvSpPr txBox="1"/>
          <p:nvPr/>
        </p:nvSpPr>
        <p:spPr>
          <a:xfrm>
            <a:off x="683225" y="1598450"/>
            <a:ext cx="72834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Who can add to 12?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Who can subtract to a number less than 8?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Who can multiply to a number greater than 15?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Who can add to a prime number?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018827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>
            <a:spLocks noGrp="1"/>
          </p:cNvSpPr>
          <p:nvPr>
            <p:ph type="title"/>
          </p:nvPr>
        </p:nvSpPr>
        <p:spPr>
          <a:xfrm>
            <a:off x="2023592" y="565361"/>
            <a:ext cx="5334900" cy="12447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>
              <a:lnSpc>
                <a:spcPct val="90000"/>
              </a:lnSpc>
            </a:pPr>
            <a:r>
              <a:rPr lang="en-US" sz="4000" b="0" i="0" u="none" strike="noStrike" cap="none" dirty="0">
                <a:latin typeface="Merriweather"/>
                <a:ea typeface="Merriweather"/>
                <a:cs typeface="Merriweather"/>
                <a:sym typeface="Merriweather"/>
              </a:rPr>
              <a:t>Using Who Can….</a:t>
            </a:r>
          </a:p>
        </p:txBody>
      </p:sp>
      <p:sp>
        <p:nvSpPr>
          <p:cNvPr id="253" name="Google Shape;253;p43"/>
          <p:cNvSpPr txBox="1"/>
          <p:nvPr/>
        </p:nvSpPr>
        <p:spPr>
          <a:xfrm>
            <a:off x="1904206" y="2132057"/>
            <a:ext cx="5335588" cy="1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Students work together. 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They practice being right and being wrong.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Removes embarrassment of being wrong.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erriweather" panose="00000500000000000000" pitchFamily="2" charset="0"/>
                <a:ea typeface="Roboto"/>
                <a:cs typeface="Roboto"/>
                <a:sym typeface="Roboto"/>
              </a:rPr>
              <a:t>Stores memory in multiple places.</a:t>
            </a:r>
          </a:p>
          <a:p>
            <a:pPr marL="457200" lvl="0" indent="-31115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ts val="1300"/>
              <a:buFont typeface="Roboto"/>
              <a:buChar char="●"/>
            </a:pPr>
            <a:endParaRPr lang="en-US" sz="1300" b="0" i="0" u="none" strike="noStrike" cap="none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Unique Activities:</a:t>
            </a:r>
            <a:endParaRPr/>
          </a:p>
        </p:txBody>
      </p:sp>
      <p:sp>
        <p:nvSpPr>
          <p:cNvPr id="259" name="Google Shape;259;p44"/>
          <p:cNvSpPr txBox="1"/>
          <p:nvPr/>
        </p:nvSpPr>
        <p:spPr>
          <a:xfrm>
            <a:off x="1374225" y="1637150"/>
            <a:ext cx="67140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latin typeface="Merriweather"/>
                <a:ea typeface="Merriweather"/>
                <a:cs typeface="Merriweather"/>
                <a:sym typeface="Merriweather"/>
              </a:rPr>
              <a:t>Using one activity in multiple ways is a true real-world experience for students.</a:t>
            </a:r>
            <a:endParaRPr sz="20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latin typeface="Merriweather"/>
                <a:ea typeface="Merriweather"/>
                <a:cs typeface="Merriweather"/>
                <a:sym typeface="Merriweather"/>
              </a:rPr>
              <a:t>Using activities where everyone can win gives struggling students space to succeed!</a:t>
            </a:r>
            <a:endParaRPr sz="2000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i="1" dirty="0"/>
              <a:t>Thank you for being here today!</a:t>
            </a:r>
            <a:endParaRPr sz="2600" i="1" dirty="0"/>
          </a:p>
        </p:txBody>
      </p:sp>
      <p:sp>
        <p:nvSpPr>
          <p:cNvPr id="271" name="Google Shape;271;p46"/>
          <p:cNvSpPr txBox="1">
            <a:spLocks noGrp="1"/>
          </p:cNvSpPr>
          <p:nvPr>
            <p:ph type="body" idx="1"/>
          </p:nvPr>
        </p:nvSpPr>
        <p:spPr>
          <a:xfrm>
            <a:off x="4644675" y="5224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Session evaluation:</a:t>
            </a:r>
            <a:endParaRPr sz="20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0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0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https://www.gvsu.edu/mathinaction/math-in-action-program-2023-16.htm</a:t>
            </a:r>
            <a:endParaRPr lang="en-US" sz="20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0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lang="en-US" sz="2000" dirty="0">
              <a:solidFill>
                <a:srgbClr val="000000"/>
              </a:solidFill>
              <a:latin typeface="Merriweather"/>
              <a:sym typeface="Merriweather"/>
            </a:endParaRPr>
          </a:p>
          <a:p>
            <a:pPr marL="10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Amasis MT Pro" panose="020B0604020202020204" pitchFamily="18" charset="0"/>
                <a:sym typeface="Merriweather"/>
              </a:rPr>
              <a:t>“</a:t>
            </a:r>
            <a:r>
              <a:rPr lang="en" sz="2000" dirty="0">
                <a:solidFill>
                  <a:srgbClr val="000000"/>
                </a:solidFill>
                <a:latin typeface="Amasis MT Pro" panose="020B0604020202020204" pitchFamily="18" charset="0"/>
              </a:rPr>
              <a:t>Hands-On Activities for </a:t>
            </a:r>
            <a:br>
              <a:rPr lang="en" sz="2000" dirty="0">
                <a:solidFill>
                  <a:srgbClr val="000000"/>
                </a:solidFill>
                <a:latin typeface="Amasis MT Pro" panose="020B0604020202020204" pitchFamily="18" charset="0"/>
              </a:rPr>
            </a:br>
            <a:r>
              <a:rPr lang="en" sz="2000" dirty="0">
                <a:solidFill>
                  <a:srgbClr val="000000"/>
                </a:solidFill>
                <a:latin typeface="Amasis MT Pro" panose="020B0604020202020204" pitchFamily="18" charset="0"/>
              </a:rPr>
              <a:t>Struggling Students</a:t>
            </a:r>
            <a:r>
              <a:rPr lang="en-US" sz="2000" dirty="0">
                <a:solidFill>
                  <a:srgbClr val="000000"/>
                </a:solidFill>
                <a:latin typeface="Amasis MT Pro" panose="020B0604020202020204" pitchFamily="18" charset="0"/>
                <a:sym typeface="Merriweather"/>
              </a:rPr>
              <a:t>”</a:t>
            </a:r>
            <a:endParaRPr dirty="0">
              <a:latin typeface="Amasis MT Pro" panose="020B06040202020202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continue the conversation…</a:t>
            </a:r>
            <a:endParaRPr/>
          </a:p>
        </p:txBody>
      </p:sp>
      <p:sp>
        <p:nvSpPr>
          <p:cNvPr id="277" name="Google Shape;277;p47"/>
          <p:cNvSpPr txBox="1"/>
          <p:nvPr/>
        </p:nvSpPr>
        <p:spPr>
          <a:xfrm>
            <a:off x="648050" y="1456700"/>
            <a:ext cx="7628100" cy="317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erriweather"/>
                <a:ea typeface="Merriweather"/>
                <a:cs typeface="Merriweather"/>
                <a:sym typeface="Merriweather"/>
              </a:rPr>
              <a:t>Dr. Honora Wall, Ed.D.</a:t>
            </a:r>
            <a:endParaRPr sz="20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6">
                    <a:lumMod val="10000"/>
                  </a:schemeClr>
                </a:solidFill>
                <a:uFill>
                  <a:noFill/>
                </a:uFill>
                <a:latin typeface="Merriweather Light"/>
                <a:ea typeface="Merriweather Light"/>
                <a:cs typeface="Merriweather Light"/>
                <a:sym typeface="Merriweather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honora@educalclearning.com</a:t>
            </a:r>
            <a:endParaRPr sz="1800" dirty="0">
              <a:solidFill>
                <a:schemeClr val="accent6">
                  <a:lumMod val="10000"/>
                </a:schemeClr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6">
                  <a:lumMod val="10000"/>
                </a:schemeClr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6">
                    <a:lumMod val="10000"/>
                  </a:schemeClr>
                </a:solidFill>
                <a:uFill>
                  <a:noFill/>
                </a:uFill>
                <a:latin typeface="Merriweather Light"/>
                <a:ea typeface="Merriweather Light"/>
                <a:cs typeface="Merriweather Light"/>
                <a:sym typeface="Merriweather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www.educalclearning.com</a:t>
            </a:r>
            <a:r>
              <a:rPr lang="en" sz="1800" dirty="0">
                <a:solidFill>
                  <a:schemeClr val="accent6">
                    <a:lumMod val="10000"/>
                  </a:schemeClr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endParaRPr sz="1800" dirty="0">
              <a:solidFill>
                <a:schemeClr val="accent6">
                  <a:lumMod val="10000"/>
                </a:schemeClr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6">
                  <a:lumMod val="10000"/>
                </a:schemeClr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6">
                    <a:lumMod val="10000"/>
                  </a:schemeClr>
                </a:solidFill>
                <a:uFill>
                  <a:noFill/>
                </a:uFill>
                <a:latin typeface="Merriweather Light"/>
                <a:ea typeface="Merriweather Light"/>
                <a:cs typeface="Merriweather Light"/>
                <a:sym typeface="Merriweather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https://educalclearning.thinkific.com/</a:t>
            </a:r>
            <a:r>
              <a:rPr lang="en" sz="1800" dirty="0">
                <a:solidFill>
                  <a:schemeClr val="accent6">
                    <a:lumMod val="10000"/>
                  </a:schemeClr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endParaRPr sz="1800" dirty="0">
              <a:solidFill>
                <a:schemeClr val="accent6">
                  <a:lumMod val="10000"/>
                </a:schemeClr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6">
                  <a:lumMod val="10000"/>
                </a:schemeClr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9384"/>
                </a:solidFill>
                <a:latin typeface="Merriweather Light"/>
                <a:ea typeface="Merriweather Light"/>
                <a:cs typeface="Merriweather Light"/>
                <a:sym typeface="Merriweather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https://rss.com/podcasts/dyscalculia</a:t>
            </a:r>
            <a:r>
              <a:rPr lang="en" sz="1800" dirty="0">
                <a:solidFill>
                  <a:schemeClr val="accent6">
                    <a:lumMod val="10000"/>
                  </a:schemeClr>
                </a:solidFill>
                <a:latin typeface="Merriweather Light"/>
                <a:ea typeface="Merriweather Light"/>
                <a:cs typeface="Merriweather Light"/>
                <a:sym typeface="Merriweather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sz="1800" dirty="0">
                <a:solidFill>
                  <a:schemeClr val="accent6">
                    <a:lumMod val="10000"/>
                  </a:schemeClr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endParaRPr sz="1800" dirty="0">
              <a:solidFill>
                <a:schemeClr val="accent6">
                  <a:lumMod val="10000"/>
                </a:schemeClr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endParaRPr dirty="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8"/>
          <p:cNvSpPr txBox="1">
            <a:spLocks noGrp="1"/>
          </p:cNvSpPr>
          <p:nvPr>
            <p:ph type="title"/>
          </p:nvPr>
        </p:nvSpPr>
        <p:spPr>
          <a:xfrm>
            <a:off x="648049" y="500925"/>
            <a:ext cx="8184275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283" name="Google Shape;283;p48"/>
          <p:cNvSpPr txBox="1"/>
          <p:nvPr/>
        </p:nvSpPr>
        <p:spPr>
          <a:xfrm>
            <a:off x="648050" y="1456700"/>
            <a:ext cx="80790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Brigham, F.J. Scruggs, T.E., and Mastropieri, M. A. (2011). Science Education and Students with Learning Disabilities, </a:t>
            </a:r>
            <a:r>
              <a:rPr lang="en" sz="1200" i="1">
                <a:latin typeface="Merriweather"/>
                <a:ea typeface="Merriweather"/>
                <a:cs typeface="Merriweather"/>
                <a:sym typeface="Merriweather"/>
              </a:rPr>
              <a:t>Learning Disabilities Research &amp; Practice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. 26(</a:t>
            </a:r>
            <a:r>
              <a:rPr lang="en" sz="1200" i="1"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), 223–232.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Elster, A. and Ward, P. (2007). Learning math through the arts, </a:t>
            </a:r>
            <a:r>
              <a:rPr lang="en" sz="1200" i="1">
                <a:latin typeface="Merriweather"/>
                <a:ea typeface="Merriweather"/>
                <a:cs typeface="Merriweather"/>
                <a:sym typeface="Merriweather"/>
              </a:rPr>
              <a:t>Mathematics and Culture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, M. Emmer, Ed., Springer, New York, NY, USA.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Lai, Y., Zhu, X., Chen, Y., and Li, Y. (2015). Effects of mathematics anxiety and mathematical metacogntiion on word problem solving in children with and without mathematical learning difficulties, </a:t>
            </a:r>
            <a:r>
              <a:rPr lang="en" sz="1200" i="1">
                <a:latin typeface="Merriweather"/>
                <a:ea typeface="Merriweather"/>
                <a:cs typeface="Merriweather"/>
                <a:sym typeface="Merriweather"/>
              </a:rPr>
              <a:t>PLOS ONE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 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 Light"/>
                <a:ea typeface="Merriweather Light"/>
                <a:cs typeface="Merriweather Light"/>
                <a:sym typeface="Merriweather Light"/>
              </a:rPr>
              <a:t>Oppenheimer, F. (1968). 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A rationale for a science museum, </a:t>
            </a:r>
            <a:r>
              <a:rPr lang="en" sz="1200" i="1">
                <a:latin typeface="Merriweather"/>
                <a:ea typeface="Merriweather"/>
                <a:cs typeface="Merriweather"/>
                <a:sym typeface="Merriweather"/>
              </a:rPr>
              <a:t>Curator: The Museum Journal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. 11(</a:t>
            </a:r>
            <a:r>
              <a:rPr lang="en" sz="1200" i="1"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), 206–209.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Thuneberg, H., Salmi, H., &amp; Fenyvesi, K. (2017). Hands-on math and art exhibition promoting science attitudes and educational plans. </a:t>
            </a:r>
            <a:r>
              <a:rPr lang="en" sz="1200" i="1">
                <a:latin typeface="Merriweather"/>
                <a:ea typeface="Merriweather"/>
                <a:cs typeface="Merriweather"/>
                <a:sym typeface="Merriweather"/>
              </a:rPr>
              <a:t>Education Research International</a:t>
            </a:r>
            <a:r>
              <a:rPr lang="en" sz="120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712381" y="798600"/>
            <a:ext cx="7347098" cy="3546300"/>
          </a:xfr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lang="en" sz="3100" i="1" dirty="0">
                <a:latin typeface="Merriweather"/>
                <a:ea typeface="Merriweather"/>
                <a:cs typeface="Merriweather"/>
                <a:sym typeface="Merriweather"/>
              </a:rPr>
              <a:t>Give the pupils something to do, not something to learn; and the doing is of such a nature as to demand thinking; learning naturally results.</a:t>
            </a:r>
            <a:r>
              <a:rPr lang="en" sz="3100" dirty="0"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br>
              <a:rPr lang="en-US" sz="3600" i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– John Dewey</a:t>
            </a:r>
          </a:p>
        </p:txBody>
      </p:sp>
    </p:spTree>
    <p:extLst>
      <p:ext uri="{BB962C8B-B14F-4D97-AF65-F5344CB8AC3E}">
        <p14:creationId xmlns:p14="http://schemas.microsoft.com/office/powerpoint/2010/main" val="325769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4666525" y="509250"/>
            <a:ext cx="42153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Using unusual activities… 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… increases engagement,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… helps form memories,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… increases metacognition, and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erriweather"/>
              <a:buChar char="●"/>
            </a:pPr>
            <a:r>
              <a:rPr lang="en" sz="1900" dirty="0">
                <a:latin typeface="Merriweather"/>
                <a:ea typeface="Merriweather"/>
                <a:cs typeface="Merriweather"/>
                <a:sym typeface="Merriweather"/>
              </a:rPr>
              <a:t>…. helps students at all levels, with and without learning disabilities.</a:t>
            </a:r>
            <a:endParaRPr sz="19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29550" y="942725"/>
            <a:ext cx="3056400" cy="2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Research shows that art, music, projects, and explorative activities work!</a:t>
            </a:r>
            <a:endParaRPr sz="2500" i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1127051" y="798600"/>
            <a:ext cx="6932428" cy="3546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latin typeface="Merriweather"/>
                <a:ea typeface="Merriweather"/>
                <a:cs typeface="Merriweather"/>
                <a:sym typeface="Merriweather"/>
              </a:rPr>
              <a:t>“We only think when confronted with a problem.”</a:t>
            </a:r>
            <a:br>
              <a:rPr lang="en-US" sz="3600" i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– John Dewey</a:t>
            </a:r>
          </a:p>
        </p:txBody>
      </p:sp>
    </p:spTree>
    <p:extLst>
      <p:ext uri="{BB962C8B-B14F-4D97-AF65-F5344CB8AC3E}">
        <p14:creationId xmlns:p14="http://schemas.microsoft.com/office/powerpoint/2010/main" val="359524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18775" y="500925"/>
            <a:ext cx="3399600" cy="29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Numeracy Games</a:t>
            </a:r>
            <a:endParaRPr sz="2600" dirty="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572000" y="836800"/>
            <a:ext cx="4335600" cy="32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en" sz="2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1. Number Hangman </a:t>
            </a:r>
            <a:endParaRPr sz="2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	2. Operation!</a:t>
            </a:r>
            <a:endParaRPr sz="2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863700" y="500925"/>
            <a:ext cx="7968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Hangman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7025"/>
            <a:ext cx="4318976" cy="386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4724700" y="1518175"/>
            <a:ext cx="42666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Choose 3 to 5 numbers (0 to 9).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Write down your sequence!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Have students guess the numbers.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Track the sequences used and the incorrect guesses.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1350</Words>
  <Application>Microsoft Office PowerPoint</Application>
  <PresentationFormat>On-screen Show (16:9)</PresentationFormat>
  <Paragraphs>249</Paragraphs>
  <Slides>46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Merriweather</vt:lpstr>
      <vt:lpstr>Times New Roman</vt:lpstr>
      <vt:lpstr>Roboto</vt:lpstr>
      <vt:lpstr>Amasis MT Pro</vt:lpstr>
      <vt:lpstr>Arial</vt:lpstr>
      <vt:lpstr>Merriweather Light</vt:lpstr>
      <vt:lpstr>Paradigm</vt:lpstr>
      <vt:lpstr>Hands-On Activities for  Struggling Students </vt:lpstr>
      <vt:lpstr>Dr. Honora Wall, Ed.D. Curriculum &amp; Instruction </vt:lpstr>
      <vt:lpstr>PowerPoint Presentation</vt:lpstr>
      <vt:lpstr>PowerPoint Presentation</vt:lpstr>
      <vt:lpstr>“Give the pupils something to do, not something to learn; and the doing is of such a nature as to demand thinking; learning naturally results.”  – John Dewey</vt:lpstr>
      <vt:lpstr>PowerPoint Presentation</vt:lpstr>
      <vt:lpstr>“We only think when confronted with a problem.”  – John Dewey</vt:lpstr>
      <vt:lpstr> Numeracy Games</vt:lpstr>
      <vt:lpstr>Number Hangman</vt:lpstr>
      <vt:lpstr>Using Number Hangman:</vt:lpstr>
      <vt:lpstr>Using Number Hangman:</vt:lpstr>
      <vt:lpstr>Operation!</vt:lpstr>
      <vt:lpstr>Operation!</vt:lpstr>
      <vt:lpstr>PowerPoint Presentation</vt:lpstr>
      <vt:lpstr>Using Operation!</vt:lpstr>
      <vt:lpstr>“Art is the most effective mode of communications that exists.”  – John Dewey</vt:lpstr>
      <vt:lpstr> Art Projects</vt:lpstr>
      <vt:lpstr>Sierpinski’s Triangle</vt:lpstr>
      <vt:lpstr>Sierpinski’s Triangle</vt:lpstr>
      <vt:lpstr>Using Sierpinski’s Triangle:</vt:lpstr>
      <vt:lpstr>PowerPoint Presentation</vt:lpstr>
      <vt:lpstr>PowerPoint Presentation</vt:lpstr>
      <vt:lpstr>Using Pascal’s Triangle:</vt:lpstr>
      <vt:lpstr>Mondrian-inspired Art</vt:lpstr>
      <vt:lpstr>Mondrian-inspired Art</vt:lpstr>
      <vt:lpstr>PowerPoint Presentation</vt:lpstr>
      <vt:lpstr>Student work</vt:lpstr>
      <vt:lpstr>Struggling students rarely have their work displayed.  Be sure to post the projects!</vt:lpstr>
      <vt:lpstr>PowerPoint Presentation</vt:lpstr>
      <vt:lpstr>“Education is a social process.”  – John Dewey</vt:lpstr>
      <vt:lpstr>Movement reinforces memory and recall and increases oxygen to the brain.</vt:lpstr>
      <vt:lpstr> Movement Activities</vt:lpstr>
      <vt:lpstr>Back It Up!</vt:lpstr>
      <vt:lpstr>Any “backwards” math is more difficult to do, just like walking backwards or saying the alphabet backwards.</vt:lpstr>
      <vt:lpstr>Using Back It Up!</vt:lpstr>
      <vt:lpstr>Make up numbers or have a deck of cards or sets of dice to play with. </vt:lpstr>
      <vt:lpstr>PowerPoint Presentation</vt:lpstr>
      <vt:lpstr>To the Left</vt:lpstr>
      <vt:lpstr>Using To the Left</vt:lpstr>
      <vt:lpstr>Who Can….</vt:lpstr>
      <vt:lpstr>Who Can….</vt:lpstr>
      <vt:lpstr>Using Who Can….</vt:lpstr>
      <vt:lpstr>Using Unique Activities:</vt:lpstr>
      <vt:lpstr>  Thank you for being here today!</vt:lpstr>
      <vt:lpstr>Let’s continue the conversation…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Struggling Students through Unusual Activities</dc:title>
  <dc:creator>Nonya</dc:creator>
  <cp:lastModifiedBy>Nora Wall</cp:lastModifiedBy>
  <cp:revision>48</cp:revision>
  <dcterms:modified xsi:type="dcterms:W3CDTF">2023-02-25T15:51:09Z</dcterms:modified>
</cp:coreProperties>
</file>