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itczak" userId="b9b27922beb8da86" providerId="LiveId" clId="{D8E771EB-6CD9-45EE-9F45-F115C3CFC30A}"/>
    <pc:docChg chg="custSel addSld modSld">
      <pc:chgData name="Andrew Witczak" userId="b9b27922beb8da86" providerId="LiveId" clId="{D8E771EB-6CD9-45EE-9F45-F115C3CFC30A}" dt="2020-02-17T20:06:45.201" v="144" actId="27636"/>
      <pc:docMkLst>
        <pc:docMk/>
      </pc:docMkLst>
      <pc:sldChg chg="addSp delSp modSp mod">
        <pc:chgData name="Andrew Witczak" userId="b9b27922beb8da86" providerId="LiveId" clId="{D8E771EB-6CD9-45EE-9F45-F115C3CFC30A}" dt="2020-02-17T20:01:03.651" v="47" actId="1076"/>
        <pc:sldMkLst>
          <pc:docMk/>
          <pc:sldMk cId="725953272" sldId="257"/>
        </pc:sldMkLst>
        <pc:spChg chg="mod">
          <ac:chgData name="Andrew Witczak" userId="b9b27922beb8da86" providerId="LiveId" clId="{D8E771EB-6CD9-45EE-9F45-F115C3CFC30A}" dt="2020-02-17T20:00:35.065" v="39" actId="20577"/>
          <ac:spMkLst>
            <pc:docMk/>
            <pc:sldMk cId="725953272" sldId="257"/>
            <ac:spMk id="2" creationId="{FA841664-494D-4414-ABC7-C41309BAE738}"/>
          </ac:spMkLst>
        </pc:spChg>
        <pc:spChg chg="mod">
          <ac:chgData name="Andrew Witczak" userId="b9b27922beb8da86" providerId="LiveId" clId="{D8E771EB-6CD9-45EE-9F45-F115C3CFC30A}" dt="2020-02-17T20:00:55.366" v="45" actId="27636"/>
          <ac:spMkLst>
            <pc:docMk/>
            <pc:sldMk cId="725953272" sldId="257"/>
            <ac:spMk id="3" creationId="{FE99EBF1-CA6F-4D3F-B3CA-6B6CD8978942}"/>
          </ac:spMkLst>
        </pc:spChg>
        <pc:spChg chg="add mod">
          <ac:chgData name="Andrew Witczak" userId="b9b27922beb8da86" providerId="LiveId" clId="{D8E771EB-6CD9-45EE-9F45-F115C3CFC30A}" dt="2020-02-17T20:00:58.080" v="46" actId="478"/>
          <ac:spMkLst>
            <pc:docMk/>
            <pc:sldMk cId="725953272" sldId="257"/>
            <ac:spMk id="7" creationId="{036B1AD6-D339-4FC5-9ABE-E6F2C2B3B0E2}"/>
          </ac:spMkLst>
        </pc:spChg>
        <pc:picChg chg="add mod">
          <ac:chgData name="Andrew Witczak" userId="b9b27922beb8da86" providerId="LiveId" clId="{D8E771EB-6CD9-45EE-9F45-F115C3CFC30A}" dt="2020-02-17T20:01:03.651" v="47" actId="1076"/>
          <ac:picMkLst>
            <pc:docMk/>
            <pc:sldMk cId="725953272" sldId="257"/>
            <ac:picMk id="4" creationId="{0F0230AB-9FF9-4F47-99E4-B017D5DA6649}"/>
          </ac:picMkLst>
        </pc:picChg>
        <pc:picChg chg="del">
          <ac:chgData name="Andrew Witczak" userId="b9b27922beb8da86" providerId="LiveId" clId="{D8E771EB-6CD9-45EE-9F45-F115C3CFC30A}" dt="2020-02-17T20:00:58.080" v="46" actId="478"/>
          <ac:picMkLst>
            <pc:docMk/>
            <pc:sldMk cId="725953272" sldId="257"/>
            <ac:picMk id="6" creationId="{9E07E993-80EB-4DB1-A2E0-A52490B19065}"/>
          </ac:picMkLst>
        </pc:picChg>
      </pc:sldChg>
      <pc:sldChg chg="modSp mod">
        <pc:chgData name="Andrew Witczak" userId="b9b27922beb8da86" providerId="LiveId" clId="{D8E771EB-6CD9-45EE-9F45-F115C3CFC30A}" dt="2020-02-17T20:04:49.387" v="103" actId="20577"/>
        <pc:sldMkLst>
          <pc:docMk/>
          <pc:sldMk cId="278365070" sldId="258"/>
        </pc:sldMkLst>
        <pc:spChg chg="mod">
          <ac:chgData name="Andrew Witczak" userId="b9b27922beb8da86" providerId="LiveId" clId="{D8E771EB-6CD9-45EE-9F45-F115C3CFC30A}" dt="2020-02-17T20:03:49.021" v="82" actId="5793"/>
          <ac:spMkLst>
            <pc:docMk/>
            <pc:sldMk cId="278365070" sldId="258"/>
            <ac:spMk id="2" creationId="{84E38142-946E-44CD-ADA2-9E74BDADDBAA}"/>
          </ac:spMkLst>
        </pc:spChg>
        <pc:spChg chg="mod">
          <ac:chgData name="Andrew Witczak" userId="b9b27922beb8da86" providerId="LiveId" clId="{D8E771EB-6CD9-45EE-9F45-F115C3CFC30A}" dt="2020-02-17T20:04:45.481" v="101" actId="27636"/>
          <ac:spMkLst>
            <pc:docMk/>
            <pc:sldMk cId="278365070" sldId="258"/>
            <ac:spMk id="3" creationId="{9150E1DD-7698-48DD-82E9-0845627A0F69}"/>
          </ac:spMkLst>
        </pc:spChg>
        <pc:spChg chg="mod">
          <ac:chgData name="Andrew Witczak" userId="b9b27922beb8da86" providerId="LiveId" clId="{D8E771EB-6CD9-45EE-9F45-F115C3CFC30A}" dt="2020-02-17T20:04:49.387" v="103" actId="20577"/>
          <ac:spMkLst>
            <pc:docMk/>
            <pc:sldMk cId="278365070" sldId="258"/>
            <ac:spMk id="4" creationId="{B9846361-B96B-4679-960B-089A21A6ACD9}"/>
          </ac:spMkLst>
        </pc:spChg>
      </pc:sldChg>
      <pc:sldChg chg="modSp add mod">
        <pc:chgData name="Andrew Witczak" userId="b9b27922beb8da86" providerId="LiveId" clId="{D8E771EB-6CD9-45EE-9F45-F115C3CFC30A}" dt="2020-02-17T20:06:45.201" v="144" actId="27636"/>
        <pc:sldMkLst>
          <pc:docMk/>
          <pc:sldMk cId="2986809144" sldId="259"/>
        </pc:sldMkLst>
        <pc:spChg chg="mod">
          <ac:chgData name="Andrew Witczak" userId="b9b27922beb8da86" providerId="LiveId" clId="{D8E771EB-6CD9-45EE-9F45-F115C3CFC30A}" dt="2020-02-17T20:05:27.190" v="122" actId="5793"/>
          <ac:spMkLst>
            <pc:docMk/>
            <pc:sldMk cId="2986809144" sldId="259"/>
            <ac:spMk id="2" creationId="{C1B2566E-77A3-451E-9C1B-C35B03210C68}"/>
          </ac:spMkLst>
        </pc:spChg>
        <pc:spChg chg="mod">
          <ac:chgData name="Andrew Witczak" userId="b9b27922beb8da86" providerId="LiveId" clId="{D8E771EB-6CD9-45EE-9F45-F115C3CFC30A}" dt="2020-02-17T20:06:45.198" v="143" actId="27636"/>
          <ac:spMkLst>
            <pc:docMk/>
            <pc:sldMk cId="2986809144" sldId="259"/>
            <ac:spMk id="3" creationId="{536B6672-E05A-47BC-A826-590E55011BD4}"/>
          </ac:spMkLst>
        </pc:spChg>
        <pc:spChg chg="mod">
          <ac:chgData name="Andrew Witczak" userId="b9b27922beb8da86" providerId="LiveId" clId="{D8E771EB-6CD9-45EE-9F45-F115C3CFC30A}" dt="2020-02-17T20:06:45.201" v="144" actId="27636"/>
          <ac:spMkLst>
            <pc:docMk/>
            <pc:sldMk cId="2986809144" sldId="259"/>
            <ac:spMk id="4" creationId="{8A59AE4E-8CE6-47EB-AD75-EF865F166F4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D86E930-E45A-40E5-9194-B4AF883BCF5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15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4B53E-A024-40F9-B925-E71ACC18059F}"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181505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65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74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246444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91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85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7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28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112494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34B53E-A024-40F9-B925-E71ACC18059F}"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6E930-E45A-40E5-9194-B4AF883BCF5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9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34B53E-A024-40F9-B925-E71ACC18059F}"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129080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34B53E-A024-40F9-B925-E71ACC18059F}"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6E930-E45A-40E5-9194-B4AF883BCF5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2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34B53E-A024-40F9-B925-E71ACC18059F}"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6E930-E45A-40E5-9194-B4AF883BCF5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29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4B53E-A024-40F9-B925-E71ACC18059F}"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284539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4B53E-A024-40F9-B925-E71ACC18059F}"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6E930-E45A-40E5-9194-B4AF883BCF5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52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4B53E-A024-40F9-B925-E71ACC18059F}"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6E930-E45A-40E5-9194-B4AF883BCF50}" type="slidenum">
              <a:rPr lang="en-US" smtClean="0"/>
              <a:t>‹#›</a:t>
            </a:fld>
            <a:endParaRPr lang="en-US"/>
          </a:p>
        </p:txBody>
      </p:sp>
    </p:spTree>
    <p:extLst>
      <p:ext uri="{BB962C8B-B14F-4D97-AF65-F5344CB8AC3E}">
        <p14:creationId xmlns:p14="http://schemas.microsoft.com/office/powerpoint/2010/main" val="280778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34B53E-A024-40F9-B925-E71ACC18059F}" type="datetimeFigureOut">
              <a:rPr lang="en-US" smtClean="0"/>
              <a:t>2/17/2020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86E930-E45A-40E5-9194-B4AF883BCF50}" type="slidenum">
              <a:rPr lang="en-US" smtClean="0"/>
              <a:t>‹#›</a:t>
            </a:fld>
            <a:endParaRPr lang="en-US"/>
          </a:p>
        </p:txBody>
      </p:sp>
    </p:spTree>
    <p:extLst>
      <p:ext uri="{BB962C8B-B14F-4D97-AF65-F5344CB8AC3E}">
        <p14:creationId xmlns:p14="http://schemas.microsoft.com/office/powerpoint/2010/main" val="1315466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BD1A-6B2A-45EC-86C2-506F3A629A4B}"/>
              </a:ext>
            </a:extLst>
          </p:cNvPr>
          <p:cNvSpPr>
            <a:spLocks noGrp="1"/>
          </p:cNvSpPr>
          <p:nvPr>
            <p:ph type="ctrTitle"/>
          </p:nvPr>
        </p:nvSpPr>
        <p:spPr/>
        <p:txBody>
          <a:bodyPr/>
          <a:lstStyle/>
          <a:p>
            <a:r>
              <a:rPr lang="en-US" dirty="0"/>
              <a:t>Jump Start Math Routines</a:t>
            </a:r>
            <a:r>
              <a:rPr lang="en-US" sz="1200" dirty="0"/>
              <a:t>  Eric </a:t>
            </a:r>
            <a:r>
              <a:rPr lang="en-US" sz="1200" dirty="0" err="1"/>
              <a:t>Milou</a:t>
            </a:r>
            <a:endParaRPr lang="en-US" dirty="0"/>
          </a:p>
        </p:txBody>
      </p:sp>
      <p:sp>
        <p:nvSpPr>
          <p:cNvPr id="3" name="Subtitle 2">
            <a:extLst>
              <a:ext uri="{FF2B5EF4-FFF2-40B4-BE49-F238E27FC236}">
                <a16:creationId xmlns:a16="http://schemas.microsoft.com/office/drawing/2014/main" id="{DB33E7E6-E951-4779-AA9A-4E9E08D27D9A}"/>
              </a:ext>
            </a:extLst>
          </p:cNvPr>
          <p:cNvSpPr>
            <a:spLocks noGrp="1"/>
          </p:cNvSpPr>
          <p:nvPr>
            <p:ph type="subTitle" idx="1"/>
          </p:nvPr>
        </p:nvSpPr>
        <p:spPr/>
        <p:txBody>
          <a:bodyPr/>
          <a:lstStyle/>
          <a:p>
            <a:r>
              <a:rPr lang="en-US" dirty="0"/>
              <a:t>Andy Witczak</a:t>
            </a:r>
          </a:p>
          <a:p>
            <a:r>
              <a:rPr lang="en-US" dirty="0"/>
              <a:t>Kentwood Public  Schools</a:t>
            </a:r>
          </a:p>
        </p:txBody>
      </p:sp>
      <p:pic>
        <p:nvPicPr>
          <p:cNvPr id="4" name="Picture 3">
            <a:extLst>
              <a:ext uri="{FF2B5EF4-FFF2-40B4-BE49-F238E27FC236}">
                <a16:creationId xmlns:a16="http://schemas.microsoft.com/office/drawing/2014/main" id="{40EC351E-08AE-4B9F-9004-DBF59A641356}"/>
              </a:ext>
            </a:extLst>
          </p:cNvPr>
          <p:cNvPicPr>
            <a:picLocks noChangeAspect="1"/>
          </p:cNvPicPr>
          <p:nvPr/>
        </p:nvPicPr>
        <p:blipFill>
          <a:blip r:embed="rId2"/>
          <a:stretch>
            <a:fillRect/>
          </a:stretch>
        </p:blipFill>
        <p:spPr>
          <a:xfrm>
            <a:off x="318810" y="219072"/>
            <a:ext cx="1895475" cy="2409825"/>
          </a:xfrm>
          <a:prstGeom prst="rect">
            <a:avLst/>
          </a:prstGeom>
        </p:spPr>
      </p:pic>
      <p:pic>
        <p:nvPicPr>
          <p:cNvPr id="5" name="Picture 4">
            <a:extLst>
              <a:ext uri="{FF2B5EF4-FFF2-40B4-BE49-F238E27FC236}">
                <a16:creationId xmlns:a16="http://schemas.microsoft.com/office/drawing/2014/main" id="{9F445B1E-4745-415A-AEED-93A4F9F2E9D4}"/>
              </a:ext>
            </a:extLst>
          </p:cNvPr>
          <p:cNvPicPr>
            <a:picLocks noChangeAspect="1"/>
          </p:cNvPicPr>
          <p:nvPr/>
        </p:nvPicPr>
        <p:blipFill>
          <a:blip r:embed="rId3"/>
          <a:stretch>
            <a:fillRect/>
          </a:stretch>
        </p:blipFill>
        <p:spPr>
          <a:xfrm>
            <a:off x="5298952" y="4661425"/>
            <a:ext cx="1771650" cy="1352550"/>
          </a:xfrm>
          <a:prstGeom prst="rect">
            <a:avLst/>
          </a:prstGeom>
        </p:spPr>
      </p:pic>
    </p:spTree>
    <p:extLst>
      <p:ext uri="{BB962C8B-B14F-4D97-AF65-F5344CB8AC3E}">
        <p14:creationId xmlns:p14="http://schemas.microsoft.com/office/powerpoint/2010/main" val="144931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1664-494D-4414-ABC7-C41309BAE738}"/>
              </a:ext>
            </a:extLst>
          </p:cNvPr>
          <p:cNvSpPr>
            <a:spLocks noGrp="1"/>
          </p:cNvSpPr>
          <p:nvPr>
            <p:ph type="title"/>
          </p:nvPr>
        </p:nvSpPr>
        <p:spPr>
          <a:xfrm>
            <a:off x="1295402" y="982133"/>
            <a:ext cx="9601196" cy="793402"/>
          </a:xfrm>
        </p:spPr>
        <p:txBody>
          <a:bodyPr>
            <a:normAutofit fontScale="90000"/>
          </a:bodyPr>
          <a:lstStyle/>
          <a:p>
            <a:r>
              <a:rPr lang="en-US" dirty="0"/>
              <a:t>More or Less</a:t>
            </a:r>
            <a:br>
              <a:rPr lang="en-US" dirty="0"/>
            </a:br>
            <a:br>
              <a:rPr lang="en-US" dirty="0"/>
            </a:br>
            <a:r>
              <a:rPr lang="en-US" dirty="0"/>
              <a:t>www.openmiddle.com</a:t>
            </a:r>
          </a:p>
        </p:txBody>
      </p:sp>
      <p:sp>
        <p:nvSpPr>
          <p:cNvPr id="3" name="Content Placeholder 2">
            <a:extLst>
              <a:ext uri="{FF2B5EF4-FFF2-40B4-BE49-F238E27FC236}">
                <a16:creationId xmlns:a16="http://schemas.microsoft.com/office/drawing/2014/main" id="{FE99EBF1-CA6F-4D3F-B3CA-6B6CD8978942}"/>
              </a:ext>
            </a:extLst>
          </p:cNvPr>
          <p:cNvSpPr>
            <a:spLocks noGrp="1"/>
          </p:cNvSpPr>
          <p:nvPr>
            <p:ph sz="half" idx="1"/>
          </p:nvPr>
        </p:nvSpPr>
        <p:spPr>
          <a:xfrm>
            <a:off x="1295402" y="2494626"/>
            <a:ext cx="4718304" cy="3310128"/>
          </a:xfrm>
        </p:spPr>
        <p:txBody>
          <a:bodyPr>
            <a:normAutofit/>
          </a:bodyPr>
          <a:lstStyle/>
          <a:p>
            <a:endParaRPr lang="en-US" dirty="0"/>
          </a:p>
        </p:txBody>
      </p:sp>
      <p:pic>
        <p:nvPicPr>
          <p:cNvPr id="4" name="Picture 3">
            <a:extLst>
              <a:ext uri="{FF2B5EF4-FFF2-40B4-BE49-F238E27FC236}">
                <a16:creationId xmlns:a16="http://schemas.microsoft.com/office/drawing/2014/main" id="{0F0230AB-9FF9-4F47-99E4-B017D5DA6649}"/>
              </a:ext>
            </a:extLst>
          </p:cNvPr>
          <p:cNvPicPr>
            <a:picLocks noChangeAspect="1"/>
          </p:cNvPicPr>
          <p:nvPr/>
        </p:nvPicPr>
        <p:blipFill>
          <a:blip r:embed="rId2"/>
          <a:stretch>
            <a:fillRect/>
          </a:stretch>
        </p:blipFill>
        <p:spPr>
          <a:xfrm>
            <a:off x="3526762" y="1171701"/>
            <a:ext cx="4588062" cy="4711176"/>
          </a:xfrm>
          <a:prstGeom prst="rect">
            <a:avLst/>
          </a:prstGeom>
        </p:spPr>
      </p:pic>
      <p:sp>
        <p:nvSpPr>
          <p:cNvPr id="7" name="Content Placeholder 6">
            <a:extLst>
              <a:ext uri="{FF2B5EF4-FFF2-40B4-BE49-F238E27FC236}">
                <a16:creationId xmlns:a16="http://schemas.microsoft.com/office/drawing/2014/main" id="{036B1AD6-D339-4FC5-9ABE-E6F2C2B3B0E2}"/>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72595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566E-77A3-451E-9C1B-C35B03210C68}"/>
              </a:ext>
            </a:extLst>
          </p:cNvPr>
          <p:cNvSpPr>
            <a:spLocks noGrp="1"/>
          </p:cNvSpPr>
          <p:nvPr>
            <p:ph type="title"/>
          </p:nvPr>
        </p:nvSpPr>
        <p:spPr/>
        <p:txBody>
          <a:bodyPr/>
          <a:lstStyle/>
          <a:p>
            <a:r>
              <a:rPr lang="en-US" dirty="0"/>
              <a:t>Why it Matters…</a:t>
            </a:r>
          </a:p>
        </p:txBody>
      </p:sp>
      <p:sp>
        <p:nvSpPr>
          <p:cNvPr id="3" name="Content Placeholder 2">
            <a:extLst>
              <a:ext uri="{FF2B5EF4-FFF2-40B4-BE49-F238E27FC236}">
                <a16:creationId xmlns:a16="http://schemas.microsoft.com/office/drawing/2014/main" id="{536B6672-E05A-47BC-A826-590E55011BD4}"/>
              </a:ext>
            </a:extLst>
          </p:cNvPr>
          <p:cNvSpPr>
            <a:spLocks noGrp="1"/>
          </p:cNvSpPr>
          <p:nvPr>
            <p:ph sz="half" idx="1"/>
          </p:nvPr>
        </p:nvSpPr>
        <p:spPr/>
        <p:txBody>
          <a:bodyPr>
            <a:normAutofit fontScale="70000" lnSpcReduction="20000"/>
          </a:bodyPr>
          <a:lstStyle/>
          <a:p>
            <a:r>
              <a:rPr lang="en-US" dirty="0"/>
              <a:t>This routine helps students with Mathematical  Practice 2 (reason abstractly and quantitatively)  and Mathematical Practice 7 (look for and make  use of structure).</a:t>
            </a:r>
          </a:p>
          <a:p>
            <a:r>
              <a:rPr lang="en-US" dirty="0"/>
              <a:t> In addition, it asks students to  </a:t>
            </a:r>
          </a:p>
          <a:p>
            <a:r>
              <a:rPr lang="en-US" dirty="0"/>
              <a:t>1. determine efficient strategies for computing;  </a:t>
            </a:r>
          </a:p>
          <a:p>
            <a:r>
              <a:rPr lang="en-US" dirty="0"/>
              <a:t>2. compare estimates with actual results;  </a:t>
            </a:r>
          </a:p>
          <a:p>
            <a:r>
              <a:rPr lang="en-US" dirty="0"/>
              <a:t>3. estimate sums, differences, products, and  quotients;  </a:t>
            </a:r>
          </a:p>
        </p:txBody>
      </p:sp>
      <p:sp>
        <p:nvSpPr>
          <p:cNvPr id="4" name="Content Placeholder 3">
            <a:extLst>
              <a:ext uri="{FF2B5EF4-FFF2-40B4-BE49-F238E27FC236}">
                <a16:creationId xmlns:a16="http://schemas.microsoft.com/office/drawing/2014/main" id="{8A59AE4E-8CE6-47EB-AD75-EF865F166F44}"/>
              </a:ext>
            </a:extLst>
          </p:cNvPr>
          <p:cNvSpPr>
            <a:spLocks noGrp="1"/>
          </p:cNvSpPr>
          <p:nvPr>
            <p:ph sz="half" idx="2"/>
          </p:nvPr>
        </p:nvSpPr>
        <p:spPr/>
        <p:txBody>
          <a:bodyPr>
            <a:normAutofit fontScale="70000" lnSpcReduction="20000"/>
          </a:bodyPr>
          <a:lstStyle/>
          <a:p>
            <a:r>
              <a:rPr lang="en-US" dirty="0"/>
              <a:t>4. ask themselves if an answer is reasonable;  </a:t>
            </a:r>
          </a:p>
          <a:p>
            <a:r>
              <a:rPr lang="en-US" dirty="0"/>
              <a:t>5. consider when and whether a calculation  tool is needed; </a:t>
            </a:r>
          </a:p>
          <a:p>
            <a:r>
              <a:rPr lang="en-US" dirty="0"/>
              <a:t> 6. identify whether their computations are  accurate; and  </a:t>
            </a:r>
          </a:p>
          <a:p>
            <a:r>
              <a:rPr lang="en-US" dirty="0"/>
              <a:t>7. defend their reasoning and the approaches  of others. </a:t>
            </a:r>
          </a:p>
          <a:p>
            <a:endParaRPr lang="en-US" dirty="0"/>
          </a:p>
          <a:p>
            <a:r>
              <a:rPr lang="en-US" dirty="0" err="1"/>
              <a:t>Milou</a:t>
            </a:r>
            <a:r>
              <a:rPr lang="en-US" dirty="0"/>
              <a:t>, Eric. Daily Routines to Jump-Start Math Class, High School (Corwin Mathematics Series) (p. 41). SAGE Publications. Kindle Edition. </a:t>
            </a:r>
          </a:p>
          <a:p>
            <a:endParaRPr lang="en-US" dirty="0"/>
          </a:p>
        </p:txBody>
      </p:sp>
    </p:spTree>
    <p:extLst>
      <p:ext uri="{BB962C8B-B14F-4D97-AF65-F5344CB8AC3E}">
        <p14:creationId xmlns:p14="http://schemas.microsoft.com/office/powerpoint/2010/main" val="298680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8142-946E-44CD-ADA2-9E74BDADDBAA}"/>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9150E1DD-7698-48DD-82E9-0845627A0F69}"/>
              </a:ext>
            </a:extLst>
          </p:cNvPr>
          <p:cNvSpPr>
            <a:spLocks noGrp="1"/>
          </p:cNvSpPr>
          <p:nvPr>
            <p:ph sz="half" idx="1"/>
          </p:nvPr>
        </p:nvSpPr>
        <p:spPr/>
        <p:txBody>
          <a:bodyPr>
            <a:normAutofit fontScale="47500" lnSpcReduction="20000"/>
          </a:bodyPr>
          <a:lstStyle/>
          <a:p>
            <a:r>
              <a:rPr lang="en-US" dirty="0"/>
              <a:t>WHAT TO DO </a:t>
            </a:r>
          </a:p>
          <a:p>
            <a:r>
              <a:rPr lang="en-US" dirty="0"/>
              <a:t> 1. Present a few expressions, equations, or graphs  to students. </a:t>
            </a:r>
          </a:p>
          <a:p>
            <a:r>
              <a:rPr lang="en-US" dirty="0"/>
              <a:t> 2. Have them decide how the results will compare  to a given benchmark. As noted, this is a  mental mathematics opportunity. Students  should not use tools to find exact values.  </a:t>
            </a:r>
          </a:p>
          <a:p>
            <a:r>
              <a:rPr lang="en-US" dirty="0"/>
              <a:t>3. Provide time for students to reason.  </a:t>
            </a:r>
          </a:p>
          <a:p>
            <a:r>
              <a:rPr lang="en-US" dirty="0"/>
              <a:t>4. Have students share their ideas with a partner  before having a whole-class discussion.  </a:t>
            </a:r>
          </a:p>
        </p:txBody>
      </p:sp>
      <p:sp>
        <p:nvSpPr>
          <p:cNvPr id="4" name="Content Placeholder 3">
            <a:extLst>
              <a:ext uri="{FF2B5EF4-FFF2-40B4-BE49-F238E27FC236}">
                <a16:creationId xmlns:a16="http://schemas.microsoft.com/office/drawing/2014/main" id="{B9846361-B96B-4679-960B-089A21A6ACD9}"/>
              </a:ext>
            </a:extLst>
          </p:cNvPr>
          <p:cNvSpPr>
            <a:spLocks noGrp="1"/>
          </p:cNvSpPr>
          <p:nvPr>
            <p:ph sz="half" idx="2"/>
          </p:nvPr>
        </p:nvSpPr>
        <p:spPr/>
        <p:txBody>
          <a:bodyPr>
            <a:normAutofit fontScale="47500" lnSpcReduction="20000"/>
          </a:bodyPr>
          <a:lstStyle/>
          <a:p>
            <a:r>
              <a:rPr lang="en-US" dirty="0"/>
              <a:t>5. Begin the whole-class discussion by identifying  who believed which of the choices met the  benchmark question.  </a:t>
            </a:r>
          </a:p>
          <a:p>
            <a:r>
              <a:rPr lang="en-US" dirty="0"/>
              <a:t>6. Ask students to share how they made their  decisions. As students share their thinking, it is  important to probe thinking and ask clarifying  questions rather than ask questions to establish  how they thought about the expression. Here  are some questions you might ask:  • How did you estimate your solution?  • Might there have been a more precise  estimate?  • Did you approach the expression in a  different way?  • How are different strategies similar?  </a:t>
            </a:r>
          </a:p>
          <a:p>
            <a:r>
              <a:rPr lang="en-US" dirty="0"/>
              <a:t>7. Honor and explore both accurate and flawed  reasoning.  </a:t>
            </a:r>
          </a:p>
          <a:p>
            <a:r>
              <a:rPr lang="en-US" dirty="0"/>
              <a:t>8. Consider providing exact values after  discussion so that students can compare and  confirm their more or less estimates. </a:t>
            </a:r>
          </a:p>
          <a:p>
            <a:endParaRPr lang="en-US" dirty="0"/>
          </a:p>
          <a:p>
            <a:r>
              <a:rPr lang="en-US" dirty="0" err="1"/>
              <a:t>Milou</a:t>
            </a:r>
            <a:r>
              <a:rPr lang="en-US" dirty="0"/>
              <a:t>, Eric. Daily Routines to Jump-Start Math Class, High School (Corwin Mathematics Series) (p. 42). SAGE Publications. Kindle Edition. </a:t>
            </a:r>
          </a:p>
          <a:p>
            <a:endParaRPr lang="en-US" dirty="0"/>
          </a:p>
        </p:txBody>
      </p:sp>
    </p:spTree>
    <p:extLst>
      <p:ext uri="{BB962C8B-B14F-4D97-AF65-F5344CB8AC3E}">
        <p14:creationId xmlns:p14="http://schemas.microsoft.com/office/powerpoint/2010/main" val="2783650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1826</TotalTime>
  <Words>409</Words>
  <Application>Microsoft Office PowerPoint</Application>
  <PresentationFormat>Widescreen</PresentationFormat>
  <Paragraphs>28</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Jump Start Math Routines  Eric Milou</vt:lpstr>
      <vt:lpstr>More or Less  www.openmiddle.com</vt:lpstr>
      <vt:lpstr>Why it Matters…</vt:lpstr>
      <vt:lpstr>What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Jump Start Math Routines  Eric Milou</dc:title>
  <dc:creator>Andrew Witczak</dc:creator>
  <cp:lastModifiedBy>Andrew Witczak</cp:lastModifiedBy>
  <cp:revision>5</cp:revision>
  <dcterms:created xsi:type="dcterms:W3CDTF">2020-02-10T22:38:43Z</dcterms:created>
  <dcterms:modified xsi:type="dcterms:W3CDTF">2020-02-18T14:43:13Z</dcterms:modified>
</cp:coreProperties>
</file>