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0" r:id="rId1"/>
  </p:sldMasterIdLst>
  <p:notesMasterIdLst>
    <p:notesMasterId r:id="rId36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5" r:id="rId10"/>
    <p:sldId id="276" r:id="rId11"/>
    <p:sldId id="278" r:id="rId12"/>
    <p:sldId id="271" r:id="rId13"/>
    <p:sldId id="283" r:id="rId14"/>
    <p:sldId id="285" r:id="rId15"/>
    <p:sldId id="286" r:id="rId16"/>
    <p:sldId id="296" r:id="rId17"/>
    <p:sldId id="293" r:id="rId18"/>
    <p:sldId id="289" r:id="rId19"/>
    <p:sldId id="290" r:id="rId20"/>
    <p:sldId id="301" r:id="rId21"/>
    <p:sldId id="300" r:id="rId22"/>
    <p:sldId id="292" r:id="rId23"/>
    <p:sldId id="258" r:id="rId24"/>
    <p:sldId id="294" r:id="rId25"/>
    <p:sldId id="295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26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0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3708C-6D2F-462E-A854-9EC21F29CE07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765E0-1DE7-45D1-A74E-1DF4268EA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7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765E0-1DE7-45D1-A74E-1DF4268EA4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0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A5C4-6968-4096-A73B-A6472909CB5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4D3-59D4-4CFA-A380-7ACFD79E2E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A5C4-6968-4096-A73B-A6472909CB5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4D3-59D4-4CFA-A380-7ACFD79E2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A5C4-6968-4096-A73B-A6472909CB5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4D3-59D4-4CFA-A380-7ACFD79E2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A5C4-6968-4096-A73B-A6472909CB5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4D3-59D4-4CFA-A380-7ACFD79E2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A5C4-6968-4096-A73B-A6472909CB5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4D3-59D4-4CFA-A380-7ACFD79E2E8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A5C4-6968-4096-A73B-A6472909CB5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4D3-59D4-4CFA-A380-7ACFD79E2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A5C4-6968-4096-A73B-A6472909CB5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4D3-59D4-4CFA-A380-7ACFD79E2E8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A5C4-6968-4096-A73B-A6472909CB5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4D3-59D4-4CFA-A380-7ACFD79E2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A5C4-6968-4096-A73B-A6472909CB5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4D3-59D4-4CFA-A380-7ACFD79E2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A5C4-6968-4096-A73B-A6472909CB5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4D3-59D4-4CFA-A380-7ACFD79E2E8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A5C4-6968-4096-A73B-A6472909CB5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4D3-59D4-4CFA-A380-7ACFD79E2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0AA5C4-6968-4096-A73B-A6472909CB5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214C4D3-59D4-4CFA-A380-7ACFD79E2E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ckn@gv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590799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Number Pattern Pictures </a:t>
            </a:r>
            <a:r>
              <a:rPr lang="en-US" sz="3200" b="1" dirty="0"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(more than Quick Images)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0386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/>
              <a:t>				</a:t>
            </a:r>
            <a:r>
              <a:rPr lang="en-US" sz="2000" b="1" dirty="0"/>
              <a:t>Nancy K. Mack, Ph.D.</a:t>
            </a:r>
          </a:p>
          <a:p>
            <a:pPr algn="r"/>
            <a:r>
              <a:rPr lang="en-US" sz="2000" b="1" dirty="0"/>
              <a:t>		Grand Valley State University</a:t>
            </a:r>
          </a:p>
          <a:p>
            <a:pPr algn="r"/>
            <a:r>
              <a:rPr lang="en-US" sz="2000" b="1" dirty="0"/>
              <a:t>				</a:t>
            </a:r>
            <a:r>
              <a:rPr lang="en-US" sz="2000" b="1" dirty="0">
                <a:hlinkClick r:id="rId3"/>
              </a:rPr>
              <a:t>mackn@gvsu.edu</a:t>
            </a:r>
            <a:endParaRPr lang="en-US" sz="2000" b="1" dirty="0"/>
          </a:p>
          <a:p>
            <a:pPr algn="r"/>
            <a:endParaRPr lang="en-US" sz="2000" b="1" dirty="0"/>
          </a:p>
          <a:p>
            <a:pPr algn="r"/>
            <a:r>
              <a:rPr lang="en-US" sz="2000" b="1" dirty="0"/>
              <a:t>Math in Action </a:t>
            </a:r>
          </a:p>
          <a:p>
            <a:pPr algn="r"/>
            <a:r>
              <a:rPr lang="en-US" sz="2000" b="1" dirty="0"/>
              <a:t>February 22,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2362200" cy="230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31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Structure &amp;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lvl="1" indent="0">
              <a:buNone/>
            </a:pPr>
            <a:endParaRPr lang="en-US" sz="2400" b="1" dirty="0"/>
          </a:p>
          <a:p>
            <a:pPr lvl="1"/>
            <a:r>
              <a:rPr lang="en-US" sz="2400" b="1" dirty="0"/>
              <a:t>Solve problem mentally or with pencil &amp; paper.  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Students suggested use strategies other than counting by ones, if possible.</a:t>
            </a:r>
          </a:p>
          <a:p>
            <a:pPr marL="393192" lvl="1" indent="0">
              <a:buNone/>
            </a:pPr>
            <a:endParaRPr lang="en-US" sz="2400" b="1" dirty="0"/>
          </a:p>
          <a:p>
            <a:pPr lvl="1"/>
            <a:r>
              <a:rPr lang="en-US" sz="2400" b="1" dirty="0"/>
              <a:t>Silent thumbs up when ready to share strategy &amp; answer.</a:t>
            </a:r>
          </a:p>
          <a:p>
            <a:pPr marL="393192" lvl="1" indent="0">
              <a:buNone/>
            </a:pPr>
            <a:endParaRPr lang="en-US" sz="2400" b="1" dirty="0"/>
          </a:p>
          <a:p>
            <a:pPr lvl="1"/>
            <a:r>
              <a:rPr lang="en-US" sz="2400" b="1" dirty="0"/>
              <a:t>Class shares 3-5 different strategies in detail.</a:t>
            </a:r>
          </a:p>
          <a:p>
            <a:pPr marL="393192" lvl="1" indent="0">
              <a:buNone/>
            </a:pPr>
            <a:endParaRPr lang="en-US" sz="2400" b="1" dirty="0"/>
          </a:p>
          <a:p>
            <a:pPr lvl="1"/>
            <a:r>
              <a:rPr lang="en-US" sz="2400" b="1" dirty="0"/>
              <a:t>Discuss how various strategies are similar/different as shared.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Determine who used author’s strategy or how it could be used to solve the problem.</a:t>
            </a:r>
          </a:p>
          <a:p>
            <a:pPr marL="274320" lvl="1" indent="0">
              <a:buNone/>
            </a:pP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3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Creating Pictures – My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/>
              <a:t>Accessible to all students.</a:t>
            </a:r>
          </a:p>
          <a:p>
            <a:endParaRPr lang="en-US" sz="2000" b="1" dirty="0"/>
          </a:p>
          <a:p>
            <a:r>
              <a:rPr lang="en-US" sz="2000" b="1" dirty="0"/>
              <a:t>Vary problem being solved, sometimes determining the total number of dots and sometimes not.</a:t>
            </a:r>
          </a:p>
          <a:p>
            <a:endParaRPr lang="en-US" sz="2000" b="1" dirty="0"/>
          </a:p>
          <a:p>
            <a:r>
              <a:rPr lang="en-US" sz="2000" b="1" dirty="0"/>
              <a:t>Use at least one number pattern all students know.</a:t>
            </a:r>
          </a:p>
          <a:p>
            <a:endParaRPr lang="en-US" sz="2000" b="1" dirty="0"/>
          </a:p>
          <a:p>
            <a:r>
              <a:rPr lang="en-US" sz="2000" b="1" dirty="0"/>
              <a:t>Picture involves portions that can be decomposed or composed in various ways based on number patterns.</a:t>
            </a:r>
          </a:p>
          <a:p>
            <a:endParaRPr lang="en-US" sz="2000" b="1" dirty="0"/>
          </a:p>
          <a:p>
            <a:r>
              <a:rPr lang="en-US" sz="2000" b="1" dirty="0"/>
              <a:t>Sometimes color matters and sometimes it does not.</a:t>
            </a:r>
          </a:p>
          <a:p>
            <a:endParaRPr lang="en-US" sz="2000" b="1" dirty="0"/>
          </a:p>
          <a:p>
            <a:r>
              <a:rPr lang="en-US" sz="2000" b="1" dirty="0"/>
              <a:t>Think ahead for ways to gradually extend to more complex pictures. (ex:  work towards array)</a:t>
            </a:r>
          </a:p>
          <a:p>
            <a:endParaRPr lang="en-US" sz="2000" b="1" dirty="0"/>
          </a:p>
          <a:p>
            <a:r>
              <a:rPr lang="en-US" sz="2000" b="1" dirty="0"/>
              <a:t>Sources of inspiration for pictures – nature, quilt patterns, animals, mathematical representations, &amp; etc.</a:t>
            </a:r>
          </a:p>
          <a:p>
            <a:endParaRPr lang="en-US" sz="2000" b="1" dirty="0"/>
          </a:p>
          <a:p>
            <a:endParaRPr lang="en-US" sz="2000" b="1" dirty="0"/>
          </a:p>
          <a:p>
            <a:pPr marL="109728" indent="0">
              <a:buNone/>
            </a:pPr>
            <a:endParaRPr lang="en-US" sz="2000" dirty="0"/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06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Red &amp; Blue – Total Number of Dots?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95400"/>
            <a:ext cx="4032196" cy="515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6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Red &amp; Blue – Update on My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All students worked with groups of five in some way and very comfortable doing this. 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Some students beginning to see arrays and some relating arrays and multiplication.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All students asked for something more challenging next time.</a:t>
            </a:r>
          </a:p>
          <a:p>
            <a:endParaRPr lang="en-US" b="1" dirty="0"/>
          </a:p>
          <a:p>
            <a:r>
              <a:rPr lang="en-US" b="1" dirty="0"/>
              <a:t>Need to include groups of five and extend beyond this.</a:t>
            </a:r>
          </a:p>
          <a:p>
            <a:pPr marL="109728" indent="0">
              <a:buNone/>
            </a:pPr>
            <a:endParaRPr lang="en-US" sz="2000" b="1" dirty="0"/>
          </a:p>
          <a:p>
            <a:pPr lvl="1"/>
            <a:endParaRPr lang="en-US" b="1" dirty="0"/>
          </a:p>
          <a:p>
            <a:pPr marL="393192" lvl="1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1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4 pointed-Star – What Problem Should We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4953000" cy="501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1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Children’s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	Emma					Aniyah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/>
              <a:t>	Isabella				Christina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3909058" cy="1763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57400"/>
            <a:ext cx="3518077" cy="2034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8" y="4739575"/>
            <a:ext cx="3769881" cy="1843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33" y="4628008"/>
            <a:ext cx="3477844" cy="192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4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4-pointed Star Strategy 1 – Michael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There’s a 5 by 5 array in the middle.  Five times 5 is 25.  Then I counted the blue by 4’s: 4, 8, 12, 16. Sixteen plus 25 is 41.  Next, I counted the yellow by 3’s and got 12. Twelve plus 41 is 53.  I counted the green by 2’s and got 8. Eight plus 53 is 61.  Then I counted the orange, 1, 2, 3, 4.  Four plus 61 is 65.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2335140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354338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4-pointed Star Strategy 2 – Lacey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300" dirty="0"/>
              <a:t>I counted the orange first by ones and got 4.</a:t>
            </a:r>
          </a:p>
          <a:p>
            <a:endParaRPr lang="en-US" sz="2300" dirty="0"/>
          </a:p>
          <a:p>
            <a:r>
              <a:rPr lang="en-US" sz="2300" dirty="0"/>
              <a:t>Then I counted the greens by twos, 6, 8, 10, 12.</a:t>
            </a:r>
          </a:p>
          <a:p>
            <a:endParaRPr lang="en-US" sz="2300" dirty="0"/>
          </a:p>
          <a:p>
            <a:r>
              <a:rPr lang="en-US" sz="2300" dirty="0"/>
              <a:t>Then I counted the yellow by threes, 15, 18, 21, 24.</a:t>
            </a:r>
          </a:p>
          <a:p>
            <a:endParaRPr lang="en-US" sz="2300" dirty="0"/>
          </a:p>
          <a:p>
            <a:r>
              <a:rPr lang="en-US" sz="2300" dirty="0"/>
              <a:t>Then I counted the blues by fours, 28, 32, 36, 40.</a:t>
            </a:r>
          </a:p>
          <a:p>
            <a:endParaRPr lang="en-US" sz="2300" dirty="0"/>
          </a:p>
          <a:p>
            <a:r>
              <a:rPr lang="en-US" sz="2300" dirty="0"/>
              <a:t>Then I counted the red in the middle by fives, 5, 10, 15, 20, 25.</a:t>
            </a:r>
          </a:p>
          <a:p>
            <a:endParaRPr lang="en-US" sz="2300" dirty="0"/>
          </a:p>
          <a:p>
            <a:r>
              <a:rPr lang="en-US" sz="2300" dirty="0"/>
              <a:t>Then I added 25 and 40 and got 65.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2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19200"/>
            <a:ext cx="2895600" cy="29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52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4-pointed Star Strategy 3 – Emma &amp; Gabby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3300" b="1" dirty="0"/>
              <a:t>Emma</a:t>
            </a:r>
            <a:r>
              <a:rPr lang="en-US" sz="3300" dirty="0"/>
              <a:t>:  The red in the middle is 25 because it’s a 5 x 5 array.  One star (point) is 10.  I did 4 plus 3 plus 3. That’s ten.  There are four tens, that’s 40.  Forty and 25 are 65.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b="1" dirty="0"/>
              <a:t>Gabby</a:t>
            </a:r>
            <a:r>
              <a:rPr lang="en-US" sz="3300" dirty="0"/>
              <a:t>:  I did almost the same thing as Emma but I did it in a different way. I counted the red by fives and I made fives in each star so there are 10 in a star.. 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2335140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60" y="1371600"/>
            <a:ext cx="354186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4-pointed Star Strategy 4 – Elijah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2600" dirty="0"/>
          </a:p>
          <a:p>
            <a:pPr marL="0" indent="0">
              <a:buNone/>
            </a:pPr>
            <a:r>
              <a:rPr lang="en-US" sz="3400" dirty="0"/>
              <a:t>There’s 3 groups of 15 and 2 groups of 10.  Three groups of 15 is 45 and 2 groups of 10 is 20.  Twenty plus 45 is 65.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2335140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77" y="1371600"/>
            <a:ext cx="354182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Snowflake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82" y="1600200"/>
            <a:ext cx="4602635" cy="4876800"/>
          </a:xfrm>
        </p:spPr>
      </p:pic>
    </p:spTree>
    <p:extLst>
      <p:ext uri="{BB962C8B-B14F-4D97-AF65-F5344CB8AC3E}">
        <p14:creationId xmlns:p14="http://schemas.microsoft.com/office/powerpoint/2010/main" val="3804084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4-pointed Star - Author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2600" dirty="0"/>
          </a:p>
          <a:p>
            <a:pPr marL="0" indent="0">
              <a:buNone/>
            </a:pPr>
            <a:r>
              <a:rPr lang="en-US" sz="3400" dirty="0"/>
              <a:t>I made groups of 5 and groups of 10.   How might I have done this?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2335140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77" y="1371617"/>
            <a:ext cx="3541826" cy="358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4-pointed Star Strategy – Aniyah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/>
              <a:t>I did the red in the middle first.  I counted by 5’s: 5, 10, 15, 20, 25.  Next, I saw there were four stars (points on the stars) so I did those by the colors.  First, I counted the blues (by ones) that was 16.  Then I counted the yellow (by ones), that’s 12.  I counted the green (by ones), that was 8, and then I counted the orange (by ones) that was 4.  I got…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2335140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566476"/>
            <a:ext cx="3733800" cy="33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0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Too Ambitious?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79742"/>
            <a:ext cx="5292611" cy="536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63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Liked Solving Picture Problems</a:t>
            </a:r>
            <a:endParaRPr lang="en-US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	Emma				Maria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Isabella				Jesse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0" y="2061424"/>
            <a:ext cx="4038600" cy="2129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061424"/>
            <a:ext cx="3709466" cy="2129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20" y="4648200"/>
            <a:ext cx="3657600" cy="1902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74" y="4800599"/>
            <a:ext cx="4229931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72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Learned from Picture Problems</a:t>
            </a:r>
            <a:endParaRPr lang="en-US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	Christina				Jesse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			Emma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0" y="2183655"/>
            <a:ext cx="4038600" cy="1885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183655"/>
            <a:ext cx="3709466" cy="1885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61024"/>
            <a:ext cx="3657600" cy="160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45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Project  - Create Own Picture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Choose two number patterns.</a:t>
            </a:r>
          </a:p>
          <a:p>
            <a:pPr marL="457200" indent="-457200">
              <a:buFont typeface="+mj-lt"/>
              <a:buAutoNum type="arabicPeriod"/>
            </a:pPr>
            <a:endParaRPr lang="en-US" sz="1600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Create a physical model or picture model.  Explain where each number pattern is in the model.</a:t>
            </a:r>
          </a:p>
          <a:p>
            <a:pPr marL="457200" indent="-457200">
              <a:buFont typeface="+mj-lt"/>
              <a:buAutoNum type="arabicPeriod"/>
            </a:pPr>
            <a:endParaRPr lang="en-US" sz="1600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Create a model on graph paper.  Revisions okay.</a:t>
            </a:r>
          </a:p>
          <a:p>
            <a:pPr marL="457200" indent="-457200">
              <a:buFont typeface="+mj-lt"/>
              <a:buAutoNum type="arabicPeriod"/>
            </a:pPr>
            <a:endParaRPr lang="en-US" sz="1600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Create the final picture on poster board. Revisions okay.</a:t>
            </a:r>
          </a:p>
          <a:p>
            <a:pPr marL="457200" indent="-457200">
              <a:buFont typeface="+mj-lt"/>
              <a:buAutoNum type="arabicPeriod"/>
            </a:pPr>
            <a:endParaRPr lang="en-US" sz="1800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Pose a problem to solve and show two different ways to solve the problem.</a:t>
            </a:r>
          </a:p>
          <a:p>
            <a:pPr marL="457200" indent="-457200">
              <a:buFont typeface="+mj-lt"/>
              <a:buAutoNum type="arabicPeriod"/>
            </a:pPr>
            <a:endParaRPr lang="en-US" sz="1600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Extension:  Write an equation for the picture.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12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– Project Parts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8" y="1600200"/>
            <a:ext cx="7969544" cy="4876800"/>
          </a:xfrm>
        </p:spPr>
      </p:pic>
    </p:spTree>
    <p:extLst>
      <p:ext uri="{BB962C8B-B14F-4D97-AF65-F5344CB8AC3E}">
        <p14:creationId xmlns:p14="http://schemas.microsoft.com/office/powerpoint/2010/main" val="2249844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– Project Parts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600200"/>
            <a:ext cx="7639050" cy="4876800"/>
          </a:xfrm>
        </p:spPr>
      </p:pic>
    </p:spTree>
    <p:extLst>
      <p:ext uri="{BB962C8B-B14F-4D97-AF65-F5344CB8AC3E}">
        <p14:creationId xmlns:p14="http://schemas.microsoft.com/office/powerpoint/2010/main" val="841196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Project – Jessica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9150" y="1102050"/>
            <a:ext cx="2127900" cy="3124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49" y="3124200"/>
            <a:ext cx="5498342" cy="316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41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Project – Abdullah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723551" cy="4566030"/>
          </a:xfrm>
        </p:spPr>
      </p:pic>
    </p:spTree>
    <p:extLst>
      <p:ext uri="{BB962C8B-B14F-4D97-AF65-F5344CB8AC3E}">
        <p14:creationId xmlns:p14="http://schemas.microsoft.com/office/powerpoint/2010/main" val="184919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Snowflake Strategy 1 - </a:t>
            </a:r>
            <a:r>
              <a:rPr lang="en-US" sz="3200" dirty="0" err="1"/>
              <a:t>Maleigha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First I counted by 5’s:  5, 10, 15, 20, 25, 30. Then I counted by 2’s:  2, 4, 6, 8, 10, 12, 14, 16, 18, 20, 22, 24.  Then I added 24 plus 30 and got 54.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600201"/>
            <a:ext cx="2362199" cy="2504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1"/>
            <a:ext cx="309369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Pictures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76600"/>
            <a:ext cx="3828324" cy="305409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799"/>
            <a:ext cx="4376216" cy="25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35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Project - Arianna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2116520" cy="4876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1507218" cy="4724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12726"/>
            <a:ext cx="32575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45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Project - Emma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8" y="1600200"/>
            <a:ext cx="2233245" cy="2340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26282"/>
            <a:ext cx="2225939" cy="242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00200"/>
            <a:ext cx="4191000" cy="46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73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Final Student Pictures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600201"/>
            <a:ext cx="2362199" cy="2328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186" y="4062953"/>
            <a:ext cx="1691014" cy="2526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600201"/>
            <a:ext cx="2267529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186" y="1535714"/>
            <a:ext cx="2086410" cy="23925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17" y="4297642"/>
            <a:ext cx="2516112" cy="2057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6" y="4297642"/>
            <a:ext cx="202971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88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9728" indent="0"/>
            <a:r>
              <a:rPr lang="en-US" dirty="0"/>
              <a:t>Thank You for Coming!!!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4800" dirty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531583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8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/>
              <a:t>Snowflake Strategy 2 - Michael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 saw 6 groups of 2, that’s 12.</a:t>
            </a:r>
          </a:p>
          <a:p>
            <a:pPr marL="0" indent="0">
              <a:buNone/>
            </a:pPr>
            <a:r>
              <a:rPr lang="en-US" dirty="0"/>
              <a:t>Then I saw groups of three and there were 6 of those.  I know that’s 18.  Eighteen plus 12, hmm.  Well, 18 plus 10 is 28 and there’s 2 more, so it’s 30.  Then there are 6 groups of 4.  I know that’s 24 and 24 plus 30 is 54.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624644"/>
            <a:ext cx="2012743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1624644"/>
            <a:ext cx="2805856" cy="29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0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Snowflake Strategy 3 – Elijah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 did 3 groups of 9 then doubled it.  Three groups of 9 is 27 and 27 plus 27 is 54.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1"/>
            <a:ext cx="2372161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7198"/>
            <a:ext cx="3276600" cy="34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Snowflake Strategy 4 - Riley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 counted by 3’s:  3, 6, 9, 12, 15, 18…42, 45, 48, 51, 54.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1"/>
            <a:ext cx="2372161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1"/>
            <a:ext cx="352537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Snowflake Strategy 5 - Emma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There’s 6 groups of 7, that’s 42 and there’s six groups of 2, that’s 12.  Forty-two plus 12 is 54.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1"/>
            <a:ext cx="2372161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1"/>
            <a:ext cx="3505200" cy="371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Snowflake – Author’s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 made groups of five and groups of four.  How might I have done this?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1"/>
            <a:ext cx="2372161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1"/>
            <a:ext cx="3581400" cy="37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My Goals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Engage </a:t>
            </a:r>
            <a:r>
              <a:rPr lang="en-US" b="1" u="sng" dirty="0"/>
              <a:t>all</a:t>
            </a:r>
            <a:r>
              <a:rPr lang="en-US" b="1" dirty="0"/>
              <a:t> students in</a:t>
            </a:r>
          </a:p>
          <a:p>
            <a:pPr marL="109728" indent="0">
              <a:buNone/>
            </a:pPr>
            <a:endParaRPr lang="en-US" sz="2000" dirty="0"/>
          </a:p>
          <a:p>
            <a:pPr lvl="1"/>
            <a:r>
              <a:rPr lang="en-US" b="1" dirty="0"/>
              <a:t>Successfully solving problems beginning on Day 1.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Developing understanding of concepts related to number facts.</a:t>
            </a:r>
          </a:p>
          <a:p>
            <a:pPr marL="736092" lvl="1" indent="-342900"/>
            <a:endParaRPr lang="en-US" sz="1400" b="1" dirty="0"/>
          </a:p>
          <a:p>
            <a:pPr lvl="2"/>
            <a:r>
              <a:rPr lang="en-US" b="1" dirty="0"/>
              <a:t>Looking for &amp; using patterns to solve problems.</a:t>
            </a:r>
          </a:p>
          <a:p>
            <a:pPr marL="736092" lvl="1" indent="-342900"/>
            <a:endParaRPr lang="en-US" sz="1400" b="1" dirty="0"/>
          </a:p>
          <a:p>
            <a:pPr lvl="2"/>
            <a:r>
              <a:rPr lang="en-US" b="1" dirty="0"/>
              <a:t>Realizing that problems can be solved in a variety of ways and using various strategies to solve problems.</a:t>
            </a:r>
          </a:p>
          <a:p>
            <a:pPr marL="736092" lvl="1" indent="-342900"/>
            <a:endParaRPr lang="en-US" sz="1400" b="1" dirty="0"/>
          </a:p>
          <a:p>
            <a:pPr lvl="2"/>
            <a:r>
              <a:rPr lang="en-US" b="1" dirty="0"/>
              <a:t>Describing, discussing, and comparing strategies.  </a:t>
            </a:r>
          </a:p>
          <a:p>
            <a:pPr lvl="2"/>
            <a:endParaRPr lang="en-US" b="1" dirty="0"/>
          </a:p>
          <a:p>
            <a:pPr lvl="1"/>
            <a:r>
              <a:rPr lang="en-US" b="1" dirty="0"/>
              <a:t>Seeing mathematics as creative and beautiful.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48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8">
      <a:dk1>
        <a:srgbClr val="292934"/>
      </a:dk1>
      <a:lt1>
        <a:srgbClr val="FFFFFF"/>
      </a:lt1>
      <a:dk2>
        <a:srgbClr val="0070C0"/>
      </a:dk2>
      <a:lt2>
        <a:srgbClr val="F3F2DC"/>
      </a:lt2>
      <a:accent1>
        <a:srgbClr val="005390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1153</Words>
  <Application>Microsoft Office PowerPoint</Application>
  <PresentationFormat>On-screen Show (4:3)</PresentationFormat>
  <Paragraphs>357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Arial Unicode MS</vt:lpstr>
      <vt:lpstr>Calibri</vt:lpstr>
      <vt:lpstr>Clarity</vt:lpstr>
      <vt:lpstr>Number Pattern Pictures (more than Quick Images) </vt:lpstr>
      <vt:lpstr>Snowflake</vt:lpstr>
      <vt:lpstr>Snowflake Strategy 1 - Maleigha</vt:lpstr>
      <vt:lpstr>Snowflake Strategy 2 - Michael</vt:lpstr>
      <vt:lpstr>Snowflake Strategy 3 – Elijah</vt:lpstr>
      <vt:lpstr>Snowflake Strategy 4 - Riley</vt:lpstr>
      <vt:lpstr>Snowflake Strategy 5 - Emma </vt:lpstr>
      <vt:lpstr>Snowflake – Author’s Strategy</vt:lpstr>
      <vt:lpstr>My Goals</vt:lpstr>
      <vt:lpstr>Structure &amp; Procedures</vt:lpstr>
      <vt:lpstr>Creating Pictures – My Thinking</vt:lpstr>
      <vt:lpstr>Red &amp; Blue – Total Number of Dots?</vt:lpstr>
      <vt:lpstr>Red &amp; Blue – Update on My Thinking</vt:lpstr>
      <vt:lpstr>4 pointed-Star – What Problem Should We Solve?</vt:lpstr>
      <vt:lpstr>Children’s Questions</vt:lpstr>
      <vt:lpstr>4-pointed Star Strategy 1 – Michael</vt:lpstr>
      <vt:lpstr>4-pointed Star Strategy 2 – Lacey</vt:lpstr>
      <vt:lpstr>4-pointed Star Strategy 3 – Emma &amp; Gabby</vt:lpstr>
      <vt:lpstr>4-pointed Star Strategy 4 – Elijah</vt:lpstr>
      <vt:lpstr>4-pointed Star - Author Strategy</vt:lpstr>
      <vt:lpstr>4-pointed Star Strategy – Aniyah</vt:lpstr>
      <vt:lpstr>Too Ambitious?</vt:lpstr>
      <vt:lpstr>Why Liked Solving Picture Problems</vt:lpstr>
      <vt:lpstr>What Learned from Picture Problems</vt:lpstr>
      <vt:lpstr>Student Project  - Create Own Picture</vt:lpstr>
      <vt:lpstr>Example 1 – Project Parts</vt:lpstr>
      <vt:lpstr>Example 2 – Project Parts</vt:lpstr>
      <vt:lpstr>Student Project – Jessica</vt:lpstr>
      <vt:lpstr>Student Project – Abdullah</vt:lpstr>
      <vt:lpstr>Comparing Pictures</vt:lpstr>
      <vt:lpstr>Student Project - Arianna</vt:lpstr>
      <vt:lpstr>Student Project - Emma</vt:lpstr>
      <vt:lpstr>Other Final Student Pictures</vt:lpstr>
      <vt:lpstr>Thank You for Coming!!!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 Pictures, Mathematical Discourse, &amp; a Variety of Strategies</dc:title>
  <dc:creator>Nancy Mack</dc:creator>
  <cp:lastModifiedBy>Nancy Mack</cp:lastModifiedBy>
  <cp:revision>114</cp:revision>
  <dcterms:created xsi:type="dcterms:W3CDTF">2018-02-22T23:41:55Z</dcterms:created>
  <dcterms:modified xsi:type="dcterms:W3CDTF">2020-02-21T17:49:31Z</dcterms:modified>
</cp:coreProperties>
</file>