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9" r:id="rId3"/>
    <p:sldId id="293" r:id="rId4"/>
    <p:sldId id="270" r:id="rId5"/>
    <p:sldId id="304" r:id="rId6"/>
    <p:sldId id="299" r:id="rId7"/>
    <p:sldId id="266" r:id="rId8"/>
    <p:sldId id="264" r:id="rId9"/>
    <p:sldId id="258" r:id="rId10"/>
    <p:sldId id="324" r:id="rId11"/>
    <p:sldId id="314" r:id="rId12"/>
    <p:sldId id="315" r:id="rId13"/>
    <p:sldId id="303" r:id="rId14"/>
    <p:sldId id="262" r:id="rId15"/>
    <p:sldId id="263" r:id="rId16"/>
    <p:sldId id="333" r:id="rId17"/>
    <p:sldId id="309" r:id="rId18"/>
    <p:sldId id="271" r:id="rId19"/>
    <p:sldId id="318" r:id="rId20"/>
    <p:sldId id="317" r:id="rId21"/>
    <p:sldId id="272" r:id="rId22"/>
    <p:sldId id="278" r:id="rId23"/>
    <p:sldId id="280" r:id="rId24"/>
    <p:sldId id="307" r:id="rId25"/>
    <p:sldId id="306" r:id="rId26"/>
    <p:sldId id="281" r:id="rId27"/>
    <p:sldId id="284" r:id="rId28"/>
    <p:sldId id="285" r:id="rId29"/>
    <p:sldId id="286" r:id="rId30"/>
    <p:sldId id="288"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4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0C11077C-0C98-47BA-8713-5379812CD532}"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1856631161"/>
      </p:ext>
    </p:extLst>
  </p:cSld>
  <p:clrMapOvr>
    <a:overrideClrMapping bg1="dk1" tx1="lt1" bg2="dk2" tx2="lt2" accent1="accent1" accent2="accent2" accent3="accent3" accent4="accent4" accent5="accent5" accent6="accent6" hlink="hlink" folHlink="folHlink"/>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11077C-0C98-47BA-8713-5379812CD532}"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334740525"/>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11077C-0C98-47BA-8713-5379812CD532}"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126323119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11077C-0C98-47BA-8713-5379812CD532}"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61294388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0C11077C-0C98-47BA-8713-5379812CD532}"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2260536443"/>
      </p:ext>
    </p:extLst>
  </p:cSld>
  <p:clrMapOvr>
    <a:overrideClrMapping bg1="dk1" tx1="lt1" bg2="dk2" tx2="lt2" accent1="accent1" accent2="accent2" accent3="accent3" accent4="accent4" accent5="accent5" accent6="accent6" hlink="hlink" folHlink="folHlink"/>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0C11077C-0C98-47BA-8713-5379812CD532}" type="datetimeFigureOut">
              <a:rPr lang="en-US" smtClean="0"/>
              <a:t>2/24/2020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142170125"/>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0C11077C-0C98-47BA-8713-5379812CD532}"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245487-EE63-4D86-8810-EF18DB3FD921}"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424814302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11077C-0C98-47BA-8713-5379812CD532}" type="datetimeFigureOut">
              <a:rPr lang="en-US" smtClean="0"/>
              <a:t>2/24/2020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3415242929"/>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11077C-0C98-47BA-8713-5379812CD532}" type="datetimeFigureOut">
              <a:rPr lang="en-US" smtClean="0"/>
              <a:t>2/24/2020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3580199421"/>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0C11077C-0C98-47BA-8713-5379812CD532}" type="datetimeFigureOut">
              <a:rPr lang="en-US" smtClean="0"/>
              <a:t>2/24/2020</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2539943913"/>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C11077C-0C98-47BA-8713-5379812CD532}" type="datetimeFigureOut">
              <a:rPr lang="en-US" smtClean="0"/>
              <a:t>2/24/2020</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F0245487-EE63-4D86-8810-EF18DB3FD921}" type="slidenum">
              <a:rPr lang="en-US" smtClean="0"/>
              <a:t>‹#›</a:t>
            </a:fld>
            <a:endParaRPr lang="en-US"/>
          </a:p>
        </p:txBody>
      </p:sp>
    </p:spTree>
    <p:extLst>
      <p:ext uri="{BB962C8B-B14F-4D97-AF65-F5344CB8AC3E}">
        <p14:creationId xmlns:p14="http://schemas.microsoft.com/office/powerpoint/2010/main" val="4168395619"/>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0C11077C-0C98-47BA-8713-5379812CD532}" type="datetimeFigureOut">
              <a:rPr lang="en-US" smtClean="0"/>
              <a:t>2/24/2020</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F0245487-EE63-4D86-8810-EF18DB3FD921}" type="slidenum">
              <a:rPr lang="en-US" smtClean="0"/>
              <a:t>‹#›</a:t>
            </a:fld>
            <a:endParaRPr lang="en-US"/>
          </a:p>
        </p:txBody>
      </p:sp>
    </p:spTree>
    <p:extLst>
      <p:ext uri="{BB962C8B-B14F-4D97-AF65-F5344CB8AC3E}">
        <p14:creationId xmlns:p14="http://schemas.microsoft.com/office/powerpoint/2010/main" val="36944990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912274"/>
            <a:ext cx="8991600" cy="1645920"/>
          </a:xfrm>
          <a:solidFill>
            <a:schemeClr val="accent1">
              <a:lumMod val="60000"/>
              <a:lumOff val="40000"/>
            </a:schemeClr>
          </a:solidFill>
        </p:spPr>
        <p:txBody>
          <a:bodyPr/>
          <a:lstStyle/>
          <a:p>
            <a:r>
              <a:rPr lang="en-US" dirty="0"/>
              <a:t>Mathematical Puzzles and Games</a:t>
            </a:r>
          </a:p>
        </p:txBody>
      </p:sp>
      <p:sp>
        <p:nvSpPr>
          <p:cNvPr id="3" name="Subtitle 2"/>
          <p:cNvSpPr>
            <a:spLocks noGrp="1"/>
          </p:cNvSpPr>
          <p:nvPr>
            <p:ph type="subTitle" idx="1"/>
          </p:nvPr>
        </p:nvSpPr>
        <p:spPr>
          <a:xfrm>
            <a:off x="2695194" y="4679155"/>
            <a:ext cx="6801612" cy="1239894"/>
          </a:xfrm>
          <a:solidFill>
            <a:schemeClr val="accent4">
              <a:lumMod val="20000"/>
              <a:lumOff val="80000"/>
            </a:schemeClr>
          </a:solidFill>
        </p:spPr>
        <p:txBody>
          <a:bodyPr>
            <a:normAutofit lnSpcReduction="10000"/>
          </a:bodyPr>
          <a:lstStyle/>
          <a:p>
            <a:r>
              <a:rPr lang="en-US" dirty="0" smtClean="0">
                <a:solidFill>
                  <a:schemeClr val="bg1"/>
                </a:solidFill>
              </a:rPr>
              <a:t>Joseph J. Spencer, Ph. D.</a:t>
            </a:r>
          </a:p>
          <a:p>
            <a:r>
              <a:rPr lang="en-US" dirty="0" smtClean="0">
                <a:solidFill>
                  <a:schemeClr val="bg1"/>
                </a:solidFill>
              </a:rPr>
              <a:t>Aquinas </a:t>
            </a:r>
            <a:r>
              <a:rPr lang="en-US" dirty="0" smtClean="0">
                <a:solidFill>
                  <a:schemeClr val="bg1"/>
                </a:solidFill>
              </a:rPr>
              <a:t>College</a:t>
            </a:r>
          </a:p>
          <a:p>
            <a:r>
              <a:rPr lang="en-US" dirty="0">
                <a:solidFill>
                  <a:schemeClr val="bg1"/>
                </a:solidFill>
              </a:rPr>
              <a:t>s</a:t>
            </a:r>
            <a:r>
              <a:rPr lang="en-US" dirty="0" smtClean="0">
                <a:solidFill>
                  <a:schemeClr val="bg1"/>
                </a:solidFill>
              </a:rPr>
              <a:t>pencjos@Aquinas.edu</a:t>
            </a:r>
            <a:endParaRPr lang="en-US" dirty="0">
              <a:solidFill>
                <a:schemeClr val="bg1"/>
              </a:solidFill>
            </a:endParaRPr>
          </a:p>
        </p:txBody>
      </p:sp>
      <p:sp>
        <p:nvSpPr>
          <p:cNvPr id="4" name="TextBox 3"/>
          <p:cNvSpPr txBox="1"/>
          <p:nvPr/>
        </p:nvSpPr>
        <p:spPr>
          <a:xfrm>
            <a:off x="3011214" y="2901371"/>
            <a:ext cx="6169572" cy="1077218"/>
          </a:xfrm>
          <a:prstGeom prst="rect">
            <a:avLst/>
          </a:prstGeom>
          <a:solidFill>
            <a:schemeClr val="tx1">
              <a:lumMod val="85000"/>
            </a:schemeClr>
          </a:solidFill>
        </p:spPr>
        <p:txBody>
          <a:bodyPr wrap="square" rtlCol="0">
            <a:spAutoFit/>
          </a:bodyPr>
          <a:lstStyle/>
          <a:p>
            <a:pPr algn="ctr"/>
            <a:r>
              <a:rPr lang="en-US" sz="3200" dirty="0" smtClean="0">
                <a:solidFill>
                  <a:schemeClr val="bg1"/>
                </a:solidFill>
              </a:rPr>
              <a:t>Math in Action</a:t>
            </a:r>
          </a:p>
          <a:p>
            <a:pPr algn="ctr"/>
            <a:r>
              <a:rPr lang="en-US" sz="3200" dirty="0" smtClean="0">
                <a:solidFill>
                  <a:schemeClr val="bg1"/>
                </a:solidFill>
              </a:rPr>
              <a:t>Saturday, February 22, 2020</a:t>
            </a:r>
            <a:endParaRPr lang="en-US" sz="3200" dirty="0">
              <a:solidFill>
                <a:schemeClr val="bg1"/>
              </a:solidFill>
            </a:endParaRPr>
          </a:p>
        </p:txBody>
      </p:sp>
    </p:spTree>
    <p:extLst>
      <p:ext uri="{BB962C8B-B14F-4D97-AF65-F5344CB8AC3E}">
        <p14:creationId xmlns:p14="http://schemas.microsoft.com/office/powerpoint/2010/main" val="2392176237"/>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normAutofit lnSpcReduction="10000"/>
          </a:bodyPr>
          <a:lstStyle/>
          <a:p>
            <a:pPr marL="0" indent="0" algn="ctr">
              <a:buNone/>
            </a:pPr>
            <a:r>
              <a:rPr lang="en-US" sz="3600" dirty="0" err="1"/>
              <a:t>Digitellus</a:t>
            </a:r>
            <a:r>
              <a:rPr lang="en-US" sz="3600" dirty="0"/>
              <a:t> </a:t>
            </a:r>
          </a:p>
          <a:p>
            <a:pPr marL="342900" indent="-342900">
              <a:buAutoNum type="arabicPeriod"/>
            </a:pPr>
            <a:r>
              <a:rPr lang="en-US" sz="3000" dirty="0"/>
              <a:t>Write down a four </a:t>
            </a:r>
            <a:r>
              <a:rPr lang="en-US" sz="3000" dirty="0" smtClean="0"/>
              <a:t>digit number.</a:t>
            </a:r>
            <a:endParaRPr lang="en-US" sz="3000" dirty="0"/>
          </a:p>
          <a:p>
            <a:pPr marL="342900" indent="-342900">
              <a:buFont typeface="Arial" panose="020B0604020202020204" pitchFamily="34" charset="0"/>
              <a:buAutoNum type="arabicPeriod"/>
            </a:pPr>
            <a:r>
              <a:rPr lang="en-US" sz="3000" dirty="0"/>
              <a:t>Now write down the first two digits of that number</a:t>
            </a:r>
            <a:r>
              <a:rPr lang="en-US" sz="3000" dirty="0" smtClean="0"/>
              <a:t>.</a:t>
            </a:r>
            <a:endParaRPr lang="en-US" sz="3000" dirty="0"/>
          </a:p>
          <a:p>
            <a:pPr marL="342900" indent="-342900">
              <a:buAutoNum type="arabicPeriod"/>
            </a:pPr>
            <a:r>
              <a:rPr lang="en-US" sz="3000" dirty="0"/>
              <a:t>For the number from part 2, add to it the </a:t>
            </a:r>
            <a:r>
              <a:rPr lang="en-US" sz="3000" dirty="0" smtClean="0"/>
              <a:t>next </a:t>
            </a:r>
            <a:r>
              <a:rPr lang="en-US" sz="3000" dirty="0"/>
              <a:t>integer.</a:t>
            </a:r>
          </a:p>
          <a:p>
            <a:pPr marL="342900" indent="-342900">
              <a:buAutoNum type="arabicPeriod"/>
            </a:pPr>
            <a:r>
              <a:rPr lang="en-US" sz="3000" dirty="0"/>
              <a:t>Multiply the sum from part 3 by 5.</a:t>
            </a:r>
          </a:p>
          <a:p>
            <a:pPr marL="342900" indent="-342900">
              <a:buAutoNum type="arabicPeriod"/>
            </a:pPr>
            <a:r>
              <a:rPr lang="en-US" sz="3000" dirty="0"/>
              <a:t>Add a zero to the end of the number from </a:t>
            </a:r>
            <a:r>
              <a:rPr lang="en-US" sz="3000"/>
              <a:t>part </a:t>
            </a:r>
            <a:r>
              <a:rPr lang="en-US" sz="3000" smtClean="0"/>
              <a:t>4.</a:t>
            </a:r>
            <a:endParaRPr lang="en-US" sz="3000" dirty="0"/>
          </a:p>
          <a:p>
            <a:pPr marL="342900" indent="-342900">
              <a:buAutoNum type="arabicPeriod"/>
            </a:pPr>
            <a:r>
              <a:rPr lang="en-US" sz="3000" dirty="0"/>
              <a:t>Tell me any number from 10 to 99 and add it to the number from part 5.  </a:t>
            </a:r>
          </a:p>
          <a:p>
            <a:pPr marL="342900" indent="-342900">
              <a:buAutoNum type="arabicPeriod"/>
            </a:pPr>
            <a:r>
              <a:rPr lang="en-US" sz="3000" dirty="0"/>
              <a:t>Add the last two digits from the original number from part 1.</a:t>
            </a:r>
          </a:p>
          <a:p>
            <a:pPr marL="342900" indent="-342900">
              <a:buAutoNum type="arabicPeriod"/>
            </a:pPr>
            <a:r>
              <a:rPr lang="en-US" sz="3000" dirty="0"/>
              <a:t>Tell me the number from part 7</a:t>
            </a:r>
            <a:r>
              <a:rPr lang="en-US" sz="3000" dirty="0" smtClean="0"/>
              <a:t>.  Your original number is… </a:t>
            </a:r>
            <a:endParaRPr lang="en-US" sz="3000" dirty="0"/>
          </a:p>
        </p:txBody>
      </p:sp>
    </p:spTree>
    <p:extLst>
      <p:ext uri="{BB962C8B-B14F-4D97-AF65-F5344CB8AC3E}">
        <p14:creationId xmlns:p14="http://schemas.microsoft.com/office/powerpoint/2010/main" val="2298776772"/>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normAutofit/>
          </a:bodyPr>
          <a:lstStyle/>
          <a:p>
            <a:pPr marL="0" indent="0" algn="ctr">
              <a:buNone/>
            </a:pPr>
            <a:r>
              <a:rPr lang="en-US" sz="3600" dirty="0" err="1"/>
              <a:t>Digitellus</a:t>
            </a:r>
            <a:r>
              <a:rPr lang="en-US" sz="3600" dirty="0"/>
              <a:t> </a:t>
            </a:r>
          </a:p>
          <a:p>
            <a:pPr marL="0" indent="0">
              <a:buNone/>
            </a:pPr>
            <a:r>
              <a:rPr lang="en-US" sz="3200" u="sng" dirty="0" smtClean="0"/>
              <a:t>How it Works</a:t>
            </a:r>
            <a:r>
              <a:rPr lang="en-US" sz="3200" u="sng" dirty="0"/>
              <a:t>:</a:t>
            </a:r>
          </a:p>
          <a:p>
            <a:pPr marL="0" indent="0">
              <a:buNone/>
            </a:pPr>
            <a:r>
              <a:rPr lang="en-US" sz="3200" dirty="0"/>
              <a:t>By subtracting the </a:t>
            </a:r>
            <a:r>
              <a:rPr lang="en-US" sz="3200" dirty="0" smtClean="0"/>
              <a:t>sum of </a:t>
            </a:r>
            <a:r>
              <a:rPr lang="en-US" sz="3200" dirty="0"/>
              <a:t>50 and the number picked in part 6 we find the original </a:t>
            </a:r>
            <a:r>
              <a:rPr lang="en-US" sz="3200" dirty="0" smtClean="0"/>
              <a:t>number</a:t>
            </a:r>
            <a:endParaRPr lang="en-US" sz="3200" dirty="0"/>
          </a:p>
        </p:txBody>
      </p:sp>
    </p:spTree>
    <p:extLst>
      <p:ext uri="{BB962C8B-B14F-4D97-AF65-F5344CB8AC3E}">
        <p14:creationId xmlns:p14="http://schemas.microsoft.com/office/powerpoint/2010/main" val="139604133"/>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normAutofit fontScale="85000" lnSpcReduction="20000"/>
          </a:bodyPr>
          <a:lstStyle/>
          <a:p>
            <a:pPr marL="0" indent="0" algn="ctr">
              <a:buNone/>
            </a:pPr>
            <a:r>
              <a:rPr lang="en-US" sz="3600" dirty="0" err="1"/>
              <a:t>Digitellus</a:t>
            </a:r>
            <a:r>
              <a:rPr lang="en-US" sz="3600" dirty="0"/>
              <a:t> </a:t>
            </a:r>
            <a:endParaRPr lang="en-US" sz="3600" dirty="0" smtClean="0"/>
          </a:p>
          <a:p>
            <a:pPr marL="0" indent="0">
              <a:buNone/>
            </a:pPr>
            <a:r>
              <a:rPr lang="en-US" sz="3600" u="sng" dirty="0"/>
              <a:t>The Math:</a:t>
            </a:r>
          </a:p>
          <a:p>
            <a:pPr marL="0" indent="0">
              <a:buNone/>
            </a:pPr>
            <a:r>
              <a:rPr lang="en-US" sz="3600" dirty="0"/>
              <a:t>We will write a four digit number expanded as 1000a + 100b + 10c + d,</a:t>
            </a:r>
          </a:p>
          <a:p>
            <a:pPr marL="0" indent="0">
              <a:buNone/>
            </a:pPr>
            <a:r>
              <a:rPr lang="en-US" sz="3600" dirty="0"/>
              <a:t>Where the a, b, c and d are the digits.  Writing the first two digits as number is 10a + b.  </a:t>
            </a:r>
          </a:p>
          <a:p>
            <a:pPr marL="0" indent="0">
              <a:buNone/>
            </a:pPr>
            <a:r>
              <a:rPr lang="en-US" sz="3600" dirty="0"/>
              <a:t>Adding the next: 20a + 2b + 1.  </a:t>
            </a:r>
          </a:p>
          <a:p>
            <a:pPr marL="0" indent="0">
              <a:buNone/>
            </a:pPr>
            <a:r>
              <a:rPr lang="en-US" sz="3600" dirty="0"/>
              <a:t>Multiplying by 5: 100a + 10b + 5.</a:t>
            </a:r>
          </a:p>
          <a:p>
            <a:pPr marL="0" indent="0">
              <a:buNone/>
            </a:pPr>
            <a:r>
              <a:rPr lang="en-US" sz="3600" dirty="0"/>
              <a:t>Adding the zero: 1000a + 100b + 50.</a:t>
            </a:r>
          </a:p>
          <a:p>
            <a:pPr marL="0" indent="0">
              <a:buNone/>
            </a:pPr>
            <a:r>
              <a:rPr lang="en-US" sz="3600" dirty="0"/>
              <a:t>Adding the extra number x and the original last two digits gives</a:t>
            </a:r>
          </a:p>
          <a:p>
            <a:pPr marL="0" indent="0">
              <a:buNone/>
            </a:pPr>
            <a:r>
              <a:rPr lang="en-US" sz="3600" dirty="0"/>
              <a:t>1000a + 100b + 10c </a:t>
            </a:r>
            <a:r>
              <a:rPr lang="en-US" sz="3600" dirty="0" smtClean="0"/>
              <a:t>+ d </a:t>
            </a:r>
            <a:r>
              <a:rPr lang="en-US" sz="3600" dirty="0"/>
              <a:t>+ x + 50.</a:t>
            </a:r>
          </a:p>
          <a:p>
            <a:pPr marL="0" indent="0">
              <a:buNone/>
            </a:pPr>
            <a:endParaRPr lang="en-US" sz="3600" dirty="0"/>
          </a:p>
        </p:txBody>
      </p:sp>
    </p:spTree>
    <p:extLst>
      <p:ext uri="{BB962C8B-B14F-4D97-AF65-F5344CB8AC3E}">
        <p14:creationId xmlns:p14="http://schemas.microsoft.com/office/powerpoint/2010/main" val="2276681201"/>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lstStyle/>
          <a:p>
            <a:pPr marL="0" indent="0" algn="ctr">
              <a:buNone/>
            </a:pPr>
            <a:r>
              <a:rPr lang="en-US" sz="3200" dirty="0" smtClean="0"/>
              <a:t>The Lost Digit</a:t>
            </a:r>
          </a:p>
          <a:p>
            <a:pPr marL="342900" indent="-342900">
              <a:buAutoNum type="arabicPeriod"/>
            </a:pPr>
            <a:r>
              <a:rPr lang="en-US" sz="2800" dirty="0" smtClean="0"/>
              <a:t>Write down a four digit number with no zeros.</a:t>
            </a:r>
          </a:p>
          <a:p>
            <a:pPr marL="342900" indent="-342900">
              <a:buAutoNum type="arabicPeriod"/>
            </a:pPr>
            <a:r>
              <a:rPr lang="en-US" sz="2800" dirty="0" smtClean="0"/>
              <a:t>Add the digits and write down the sum.</a:t>
            </a:r>
          </a:p>
          <a:p>
            <a:pPr marL="342900" indent="-342900">
              <a:buAutoNum type="arabicPeriod"/>
            </a:pPr>
            <a:r>
              <a:rPr lang="en-US" sz="2800" dirty="0" smtClean="0"/>
              <a:t>Cross out one of the digits in the original four digit number and write down the resulting three digit number.</a:t>
            </a:r>
          </a:p>
          <a:p>
            <a:pPr marL="342900" indent="-342900">
              <a:buAutoNum type="arabicPeriod"/>
            </a:pPr>
            <a:r>
              <a:rPr lang="en-US" sz="2800" dirty="0" smtClean="0"/>
              <a:t>Subtract the sum of the digits from step 2 from the three digit number from step 3.</a:t>
            </a:r>
          </a:p>
          <a:p>
            <a:pPr marL="342900" indent="-342900">
              <a:buAutoNum type="arabicPeriod"/>
            </a:pPr>
            <a:r>
              <a:rPr lang="en-US" sz="2800" dirty="0" smtClean="0"/>
              <a:t>What is the number from step 4? I will tell you the value of the digit you crossed out in step 3.    </a:t>
            </a:r>
          </a:p>
        </p:txBody>
      </p:sp>
    </p:spTree>
    <p:extLst>
      <p:ext uri="{BB962C8B-B14F-4D97-AF65-F5344CB8AC3E}">
        <p14:creationId xmlns:p14="http://schemas.microsoft.com/office/powerpoint/2010/main" val="2003392368"/>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lstStyle/>
          <a:p>
            <a:pPr marL="0" indent="0" algn="ctr">
              <a:buNone/>
            </a:pPr>
            <a:r>
              <a:rPr lang="en-US" sz="3200" dirty="0" smtClean="0"/>
              <a:t>The Lost Digit</a:t>
            </a:r>
          </a:p>
          <a:p>
            <a:pPr marL="0" indent="0">
              <a:buNone/>
            </a:pPr>
            <a:r>
              <a:rPr lang="en-US" sz="2400" u="sng" dirty="0" smtClean="0"/>
              <a:t>How it works:</a:t>
            </a:r>
          </a:p>
          <a:p>
            <a:pPr marL="0" indent="0">
              <a:buNone/>
            </a:pPr>
            <a:r>
              <a:rPr lang="en-US" sz="2400" dirty="0" smtClean="0"/>
              <a:t>Take the sum of the number given step 5.  Then subtract this sum from the smallest multiple of 9 greater than the sum.</a:t>
            </a:r>
          </a:p>
          <a:p>
            <a:pPr marL="0" indent="0">
              <a:buNone/>
            </a:pPr>
            <a:r>
              <a:rPr lang="en-US" sz="2400" u="sng" dirty="0" smtClean="0"/>
              <a:t>The Math:</a:t>
            </a:r>
          </a:p>
          <a:p>
            <a:pPr marL="0" indent="0">
              <a:buNone/>
            </a:pPr>
            <a:r>
              <a:rPr lang="en-US" sz="2400" dirty="0" smtClean="0"/>
              <a:t>This could be used in studying place value and modular arithmetic.  The main idea used here is that for any positive integer N, N is congruent mod 9 with the sum of its digits.  You may recall the rule that a number is divisible by 9 (or by 3) if and only if the sum of the digits of the number is divisible by 9 (or 3).   Explaining this is a good way to cover place value if your students need reinforcement of this topic.  </a:t>
            </a:r>
            <a:endParaRPr lang="en-US" sz="2400" dirty="0"/>
          </a:p>
          <a:p>
            <a:pPr marL="0" indent="0">
              <a:buNone/>
            </a:pPr>
            <a:endParaRPr lang="en-US" sz="2400" dirty="0" smtClean="0"/>
          </a:p>
        </p:txBody>
      </p:sp>
    </p:spTree>
    <p:extLst>
      <p:ext uri="{BB962C8B-B14F-4D97-AF65-F5344CB8AC3E}">
        <p14:creationId xmlns:p14="http://schemas.microsoft.com/office/powerpoint/2010/main" val="395955138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lstStyle/>
          <a:p>
            <a:pPr marL="0" indent="0" algn="ctr">
              <a:buNone/>
            </a:pPr>
            <a:r>
              <a:rPr lang="en-US" sz="3200" dirty="0" smtClean="0"/>
              <a:t>The Lost Digit</a:t>
            </a:r>
          </a:p>
          <a:p>
            <a:pPr marL="0" indent="0">
              <a:buNone/>
            </a:pPr>
            <a:r>
              <a:rPr lang="en-US" u="sng" dirty="0" smtClean="0"/>
              <a:t>The Math: (continued)</a:t>
            </a:r>
          </a:p>
          <a:p>
            <a:pPr marL="0" indent="0">
              <a:buNone/>
            </a:pPr>
            <a:r>
              <a:rPr lang="en-US" dirty="0" smtClean="0"/>
              <a:t>So how does this find the lost digit?  Let us define the following:</a:t>
            </a:r>
          </a:p>
          <a:p>
            <a:pPr marL="0" indent="0">
              <a:buNone/>
            </a:pPr>
            <a:r>
              <a:rPr lang="en-US" dirty="0" smtClean="0"/>
              <a:t>N = original four digit number</a:t>
            </a:r>
          </a:p>
          <a:p>
            <a:pPr marL="0" indent="0">
              <a:buNone/>
            </a:pPr>
            <a:r>
              <a:rPr lang="en-US" dirty="0" smtClean="0"/>
              <a:t>S = sum of the four digit number</a:t>
            </a:r>
          </a:p>
          <a:p>
            <a:pPr marL="0" indent="0">
              <a:buNone/>
            </a:pPr>
            <a:r>
              <a:rPr lang="en-US" dirty="0" smtClean="0"/>
              <a:t>d = the digit removed from N</a:t>
            </a:r>
          </a:p>
          <a:p>
            <a:pPr marL="0" indent="0">
              <a:buNone/>
            </a:pPr>
            <a:r>
              <a:rPr lang="en-US" dirty="0" smtClean="0"/>
              <a:t>R = the three digit number that resulted from removing d from N.</a:t>
            </a:r>
          </a:p>
          <a:p>
            <a:pPr marL="0" indent="0">
              <a:buNone/>
            </a:pPr>
            <a:r>
              <a:rPr lang="en-US" dirty="0" smtClean="0"/>
              <a:t>We now can note the following:</a:t>
            </a:r>
          </a:p>
          <a:p>
            <a:pPr marL="0" indent="0">
              <a:buNone/>
            </a:pPr>
            <a:r>
              <a:rPr lang="en-US" dirty="0" smtClean="0"/>
              <a:t>N – R ≡ d (mod 9)		since the sum of N’s digits is d greater than the sum of R’s digits</a:t>
            </a:r>
          </a:p>
          <a:p>
            <a:pPr marL="0" indent="0">
              <a:buNone/>
            </a:pPr>
            <a:r>
              <a:rPr lang="en-US" dirty="0" smtClean="0"/>
              <a:t>S – R ≡ d (mod 9)		since N ≡ S (mod 9)</a:t>
            </a:r>
          </a:p>
          <a:p>
            <a:pPr marL="0" indent="0">
              <a:buNone/>
            </a:pPr>
            <a:r>
              <a:rPr lang="en-US" dirty="0" smtClean="0"/>
              <a:t>R – S ≡ -d (mod 9)</a:t>
            </a:r>
          </a:p>
          <a:p>
            <a:pPr marL="0" indent="0">
              <a:buNone/>
            </a:pPr>
            <a:r>
              <a:rPr lang="en-US" dirty="0" smtClean="0"/>
              <a:t>And –d would then be congruent to the sum of the digits of R – S.  The additive inverse of d (mod 9) is easily found by subtracting d from the smallest multiple of greater than d.  </a:t>
            </a:r>
            <a:endParaRPr lang="en-US" dirty="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368758771"/>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40000"/>
              <a:lumOff val="60000"/>
            </a:schemeClr>
          </a:solidFill>
        </p:spPr>
        <p:txBody>
          <a:bodyPr>
            <a:normAutofit fontScale="77500" lnSpcReduction="20000"/>
          </a:bodyPr>
          <a:lstStyle/>
          <a:p>
            <a:pPr marL="0" indent="0" algn="ctr">
              <a:buNone/>
            </a:pPr>
            <a:r>
              <a:rPr lang="en-US" sz="4100" dirty="0" smtClean="0"/>
              <a:t>Time Travel</a:t>
            </a:r>
          </a:p>
          <a:p>
            <a:pPr marL="342900" indent="-342900">
              <a:buAutoNum type="arabicPeriod"/>
            </a:pPr>
            <a:r>
              <a:rPr lang="en-US" sz="2800" dirty="0"/>
              <a:t>T</a:t>
            </a:r>
            <a:r>
              <a:rPr lang="en-US" sz="2800" dirty="0" smtClean="0"/>
              <a:t>he Detroit Tigers were in the 1909 World Series, 111 years ago.</a:t>
            </a:r>
          </a:p>
          <a:p>
            <a:pPr marL="342900" indent="-342900">
              <a:buAutoNum type="arabicPeriod"/>
            </a:pPr>
            <a:r>
              <a:rPr lang="en-US" sz="2800" dirty="0" smtClean="0"/>
              <a:t>Write down a secret four digit time travel code.</a:t>
            </a:r>
          </a:p>
          <a:p>
            <a:pPr marL="342900" indent="-342900">
              <a:buAutoNum type="arabicPeriod"/>
            </a:pPr>
            <a:r>
              <a:rPr lang="en-US" sz="2800" dirty="0" smtClean="0"/>
              <a:t>Subtract 111 from your code.</a:t>
            </a:r>
          </a:p>
          <a:p>
            <a:pPr marL="342900" indent="-342900">
              <a:buAutoNum type="arabicPeriod"/>
            </a:pPr>
            <a:r>
              <a:rPr lang="en-US" sz="2800" dirty="0" smtClean="0"/>
              <a:t>Rearrange the digits from the result in step 3.</a:t>
            </a:r>
          </a:p>
          <a:p>
            <a:pPr marL="342900" indent="-342900">
              <a:buAutoNum type="arabicPeriod"/>
            </a:pPr>
            <a:r>
              <a:rPr lang="en-US" sz="2800" dirty="0" smtClean="0"/>
              <a:t>Subtract the smaller of the numbers from steps 3 and 4 from the larger number.</a:t>
            </a:r>
          </a:p>
          <a:p>
            <a:pPr marL="342900" indent="-342900">
              <a:buAutoNum type="arabicPeriod"/>
            </a:pPr>
            <a:r>
              <a:rPr lang="en-US" sz="2800" dirty="0" smtClean="0"/>
              <a:t>Add the digits from this difference.  If you do not have a one digit number, add the digits from the sum you found, which should now be a one digit number.</a:t>
            </a:r>
          </a:p>
          <a:p>
            <a:pPr marL="342900" indent="-342900">
              <a:buAutoNum type="arabicPeriod"/>
            </a:pPr>
            <a:r>
              <a:rPr lang="en-US" sz="2800" dirty="0" smtClean="0"/>
              <a:t>Now add 111 to this one digit number you found in step 6.</a:t>
            </a:r>
          </a:p>
          <a:p>
            <a:pPr marL="342900" indent="-342900">
              <a:buAutoNum type="arabicPeriod"/>
            </a:pPr>
            <a:r>
              <a:rPr lang="en-US" sz="2800" dirty="0" smtClean="0"/>
              <a:t>Subtract the age you will be at the end of this year.</a:t>
            </a:r>
          </a:p>
          <a:p>
            <a:pPr marL="342900" indent="-342900">
              <a:buAutoNum type="arabicPeriod"/>
            </a:pPr>
            <a:r>
              <a:rPr lang="en-US" sz="2800" dirty="0" smtClean="0"/>
              <a:t>The last two digits of this number will be the last two digits of the year you were born.</a:t>
            </a:r>
          </a:p>
          <a:p>
            <a:pPr marL="342900" indent="-342900">
              <a:buAutoNum type="arabicPeriod"/>
            </a:pPr>
            <a:endParaRPr lang="en-US" sz="2400" dirty="0" smtClean="0"/>
          </a:p>
          <a:p>
            <a:pPr marL="342900" indent="-342900">
              <a:buAutoNum type="arabicPeriod"/>
            </a:pPr>
            <a:endParaRPr lang="en-US" sz="2800" dirty="0" smtClean="0"/>
          </a:p>
          <a:p>
            <a:pPr marL="0" indent="0">
              <a:buNone/>
            </a:pPr>
            <a:r>
              <a:rPr lang="en-US" sz="2800" dirty="0" smtClean="0"/>
              <a:t>    </a:t>
            </a:r>
          </a:p>
        </p:txBody>
      </p:sp>
    </p:spTree>
    <p:extLst>
      <p:ext uri="{BB962C8B-B14F-4D97-AF65-F5344CB8AC3E}">
        <p14:creationId xmlns:p14="http://schemas.microsoft.com/office/powerpoint/2010/main" val="423393423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40000"/>
              <a:lumOff val="60000"/>
            </a:schemeClr>
          </a:solidFill>
        </p:spPr>
        <p:txBody>
          <a:bodyPr>
            <a:normAutofit/>
          </a:bodyPr>
          <a:lstStyle/>
          <a:p>
            <a:pPr marL="0" indent="0" algn="ctr">
              <a:buNone/>
            </a:pPr>
            <a:r>
              <a:rPr lang="en-US" sz="3200" dirty="0" smtClean="0"/>
              <a:t>Time Travel</a:t>
            </a:r>
          </a:p>
          <a:p>
            <a:pPr marL="0" indent="0">
              <a:buNone/>
            </a:pPr>
            <a:r>
              <a:rPr lang="en-US" sz="2400" u="sng" dirty="0" smtClean="0"/>
              <a:t>The Math</a:t>
            </a:r>
          </a:p>
          <a:p>
            <a:pPr marL="0" indent="0">
              <a:buNone/>
            </a:pPr>
            <a:r>
              <a:rPr lang="en-US" sz="2400" dirty="0" smtClean="0"/>
              <a:t>Steps 1 and 2 don’t matter.  If you take any integer 10 or greater and rearrange the digits, the difference in the numbers will be a multiple of 9.  As with </a:t>
            </a:r>
            <a:r>
              <a:rPr lang="en-US" sz="2400" dirty="0" err="1" smtClean="0"/>
              <a:t>Digitellus</a:t>
            </a:r>
            <a:r>
              <a:rPr lang="en-US" sz="2400" dirty="0" smtClean="0"/>
              <a:t> and Lost Digit, place value can be used to explain this.  We see that using the same digits will give number that are congruent modulo 9.  So the sum of the difference will always be 9.  Adding 111 to 9 gives 120 (“current” year) and subtracting your age from the “current” year gives a number with the last two digit of the year you were born.</a:t>
            </a:r>
          </a:p>
          <a:p>
            <a:pPr marL="342900" indent="-342900">
              <a:buAutoNum type="arabicPeriod"/>
            </a:pPr>
            <a:endParaRPr lang="en-US" sz="2800" dirty="0" smtClean="0"/>
          </a:p>
          <a:p>
            <a:pPr marL="0" indent="0">
              <a:buNone/>
            </a:pPr>
            <a:r>
              <a:rPr lang="en-US" sz="2800" dirty="0" smtClean="0"/>
              <a:t>    </a:t>
            </a:r>
          </a:p>
        </p:txBody>
      </p:sp>
    </p:spTree>
    <p:extLst>
      <p:ext uri="{BB962C8B-B14F-4D97-AF65-F5344CB8AC3E}">
        <p14:creationId xmlns:p14="http://schemas.microsoft.com/office/powerpoint/2010/main" val="480948049"/>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p>
          <a:p>
            <a:pPr marL="0" indent="0">
              <a:buNone/>
            </a:pPr>
            <a:r>
              <a:rPr lang="en-US" sz="2800" dirty="0"/>
              <a:t>1-9 Takeaway</a:t>
            </a:r>
          </a:p>
          <a:p>
            <a:pPr marL="0" indent="0">
              <a:buNone/>
            </a:pPr>
            <a:r>
              <a:rPr lang="en-US" sz="2800" u="sng" dirty="0"/>
              <a:t>Rules:</a:t>
            </a:r>
          </a:p>
          <a:p>
            <a:pPr marL="0" indent="0">
              <a:buNone/>
            </a:pPr>
            <a:r>
              <a:rPr lang="en-US" sz="2800" dirty="0"/>
              <a:t>A game for two players.  Start with a pile of tokens. (Just writing the number down works as well.)  Players alternate turns taking any number from 1 to 9 tokens away.  The player who takes the last token wins.  </a:t>
            </a:r>
          </a:p>
          <a:p>
            <a:pPr marL="0" indent="0">
              <a:buNone/>
            </a:pPr>
            <a:r>
              <a:rPr lang="en-US" sz="2800" dirty="0"/>
              <a:t>Play a game that starts with 47 token.  Then </a:t>
            </a:r>
            <a:r>
              <a:rPr lang="en-US" sz="2800" dirty="0" smtClean="0"/>
              <a:t>try 50.</a:t>
            </a:r>
          </a:p>
        </p:txBody>
      </p:sp>
    </p:spTree>
    <p:extLst>
      <p:ext uri="{BB962C8B-B14F-4D97-AF65-F5344CB8AC3E}">
        <p14:creationId xmlns:p14="http://schemas.microsoft.com/office/powerpoint/2010/main" val="935790678"/>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p>
          <a:p>
            <a:pPr marL="0" indent="0">
              <a:buNone/>
            </a:pPr>
            <a:r>
              <a:rPr lang="en-US" sz="2800" dirty="0"/>
              <a:t>1-9 </a:t>
            </a:r>
            <a:r>
              <a:rPr lang="en-US" sz="2800" dirty="0" smtClean="0"/>
              <a:t>Takeaway</a:t>
            </a:r>
          </a:p>
          <a:p>
            <a:pPr marL="0" indent="0">
              <a:buNone/>
            </a:pPr>
            <a:r>
              <a:rPr lang="en-US" sz="2800" u="sng" dirty="0"/>
              <a:t>Winning Strategy:</a:t>
            </a:r>
          </a:p>
          <a:p>
            <a:pPr marL="0" indent="0">
              <a:buNone/>
            </a:pPr>
            <a:r>
              <a:rPr lang="en-US" sz="2800" dirty="0"/>
              <a:t>Always take tokens away leaving a multiple of 10.  Eventually you will 10 and your opponent will have to leave you with fewer than 10 tokens.</a:t>
            </a:r>
          </a:p>
          <a:p>
            <a:pPr marL="0" indent="0">
              <a:buNone/>
            </a:pPr>
            <a:endParaRPr lang="en-US" sz="2800" dirty="0"/>
          </a:p>
        </p:txBody>
      </p:sp>
    </p:spTree>
    <p:extLst>
      <p:ext uri="{BB962C8B-B14F-4D97-AF65-F5344CB8AC3E}">
        <p14:creationId xmlns:p14="http://schemas.microsoft.com/office/powerpoint/2010/main" val="597252239"/>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06805" y="477773"/>
            <a:ext cx="9708340" cy="3337481"/>
          </a:xfrm>
          <a:solidFill>
            <a:schemeClr val="accent4">
              <a:lumMod val="20000"/>
              <a:lumOff val="80000"/>
            </a:schemeClr>
          </a:solidFill>
        </p:spPr>
        <p:txBody>
          <a:bodyPr>
            <a:noAutofit/>
          </a:bodyPr>
          <a:lstStyle/>
          <a:p>
            <a:pPr algn="l"/>
            <a:r>
              <a:rPr lang="en-US" sz="3200" dirty="0" smtClean="0">
                <a:solidFill>
                  <a:schemeClr val="bg1"/>
                </a:solidFill>
              </a:rPr>
              <a:t>I want to present a collection of short activities I have found over the years that can be done in a relatively short time with little preparation but have interesting mathematical content.  The activities will include games, puzzles and “tricks”.  </a:t>
            </a:r>
          </a:p>
        </p:txBody>
      </p:sp>
    </p:spTree>
    <p:extLst>
      <p:ext uri="{BB962C8B-B14F-4D97-AF65-F5344CB8AC3E}">
        <p14:creationId xmlns:p14="http://schemas.microsoft.com/office/powerpoint/2010/main" val="897085785"/>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1-3-4 Take Away</a:t>
            </a:r>
          </a:p>
          <a:p>
            <a:pPr marL="0" indent="0">
              <a:buNone/>
            </a:pPr>
            <a:r>
              <a:rPr lang="en-US" sz="2800" dirty="0" smtClean="0"/>
              <a:t>Rules:</a:t>
            </a:r>
          </a:p>
          <a:p>
            <a:pPr marL="0" indent="0">
              <a:buNone/>
            </a:pPr>
            <a:r>
              <a:rPr lang="en-US" sz="2800" dirty="0" smtClean="0"/>
              <a:t>A game for two players.  Start with a pile of tokens.  Players alternate turns taking either 1, 3, or 4 tokens from the pile.  The player who takes the last token wins.  </a:t>
            </a:r>
          </a:p>
          <a:p>
            <a:pPr marL="0" indent="0">
              <a:buNone/>
            </a:pPr>
            <a:r>
              <a:rPr lang="en-US" sz="2800" dirty="0" smtClean="0"/>
              <a:t>(Alternate rules, the player who takes the last token loses.)</a:t>
            </a:r>
          </a:p>
          <a:p>
            <a:pPr marL="0" indent="0">
              <a:buNone/>
            </a:pPr>
            <a:r>
              <a:rPr lang="en-US" sz="2800" dirty="0" smtClean="0"/>
              <a:t>Play a game that starts with 15 token.  Then try 12. </a:t>
            </a:r>
            <a:endParaRPr lang="en-US" sz="2800" dirty="0"/>
          </a:p>
        </p:txBody>
      </p:sp>
    </p:spTree>
    <p:extLst>
      <p:ext uri="{BB962C8B-B14F-4D97-AF65-F5344CB8AC3E}">
        <p14:creationId xmlns:p14="http://schemas.microsoft.com/office/powerpoint/2010/main" val="512619282"/>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1-3-4 Take Away</a:t>
            </a:r>
          </a:p>
          <a:p>
            <a:pPr marL="0" indent="0">
              <a:buNone/>
            </a:pPr>
            <a:r>
              <a:rPr lang="en-US" sz="2800" u="sng" dirty="0" smtClean="0"/>
              <a:t>Winning Strategy:</a:t>
            </a:r>
          </a:p>
          <a:p>
            <a:pPr marL="0" indent="0">
              <a:buNone/>
            </a:pPr>
            <a:r>
              <a:rPr lang="en-US" sz="2800" dirty="0" smtClean="0"/>
              <a:t>Every number of tokens can be classified as a winning or losing position.  Once identified, a player just needs to always take tokens to leave their opponent in a losing position.  The skill developed with this game is “thinking backwards”.  </a:t>
            </a:r>
          </a:p>
        </p:txBody>
      </p:sp>
    </p:spTree>
    <p:extLst>
      <p:ext uri="{BB962C8B-B14F-4D97-AF65-F5344CB8AC3E}">
        <p14:creationId xmlns:p14="http://schemas.microsoft.com/office/powerpoint/2010/main" val="986038108"/>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1-3-4 Take Away</a:t>
            </a:r>
          </a:p>
          <a:p>
            <a:pPr marL="0" indent="0">
              <a:buNone/>
            </a:pPr>
            <a:r>
              <a:rPr lang="en-US" sz="2000" dirty="0" smtClean="0"/>
              <a:t>Let’s make a table to identify losing positions.  We will use this convention:</a:t>
            </a:r>
          </a:p>
          <a:p>
            <a:pPr marL="0" indent="0">
              <a:buNone/>
            </a:pPr>
            <a:r>
              <a:rPr lang="en-US" sz="2000" dirty="0" smtClean="0"/>
              <a:t>O – </a:t>
            </a:r>
            <a:r>
              <a:rPr lang="en-US" sz="2000" u="sng" dirty="0" smtClean="0"/>
              <a:t>After</a:t>
            </a:r>
            <a:r>
              <a:rPr lang="en-US" sz="2000" dirty="0" smtClean="0"/>
              <a:t> your turn your opponent is in a losing position</a:t>
            </a:r>
          </a:p>
          <a:p>
            <a:pPr marL="0" indent="0">
              <a:buNone/>
            </a:pPr>
            <a:r>
              <a:rPr lang="en-US" sz="2000" dirty="0" smtClean="0"/>
              <a:t>X – </a:t>
            </a:r>
            <a:r>
              <a:rPr lang="en-US" sz="2000" u="sng" dirty="0" smtClean="0"/>
              <a:t>After</a:t>
            </a:r>
            <a:r>
              <a:rPr lang="en-US" sz="2000" dirty="0" smtClean="0"/>
              <a:t> your turn your opponent is in a winning position</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sz="2000" dirty="0" smtClean="0"/>
              <a:t>Continuing this line of thought we can find the winning and losing positions.  </a:t>
            </a:r>
          </a:p>
          <a:p>
            <a:pPr marL="0" indent="0">
              <a:buNone/>
            </a:pPr>
            <a:r>
              <a:rPr lang="en-US" sz="2000" dirty="0" smtClean="0"/>
              <a:t>(Note there are more sophisticated ways to analyze this game.)</a:t>
            </a:r>
          </a:p>
        </p:txBody>
      </p:sp>
      <p:graphicFrame>
        <p:nvGraphicFramePr>
          <p:cNvPr id="2" name="Table 1"/>
          <p:cNvGraphicFramePr>
            <a:graphicFrameLocks noGrp="1"/>
          </p:cNvGraphicFramePr>
          <p:nvPr>
            <p:extLst>
              <p:ext uri="{D42A27DB-BD31-4B8C-83A1-F6EECF244321}">
                <p14:modId xmlns:p14="http://schemas.microsoft.com/office/powerpoint/2010/main" val="2373050427"/>
              </p:ext>
            </p:extLst>
          </p:nvPr>
        </p:nvGraphicFramePr>
        <p:xfrm>
          <a:off x="1288418" y="3202792"/>
          <a:ext cx="9615164" cy="1161110"/>
        </p:xfrm>
        <a:graphic>
          <a:graphicData uri="http://schemas.openxmlformats.org/drawingml/2006/table">
            <a:tbl>
              <a:tblPr firstRow="1" bandRow="1">
                <a:tableStyleId>{073A0DAA-6AF3-43AB-8588-CEC1D06C72B9}</a:tableStyleId>
              </a:tblPr>
              <a:tblGrid>
                <a:gridCol w="739628">
                  <a:extLst>
                    <a:ext uri="{9D8B030D-6E8A-4147-A177-3AD203B41FA5}">
                      <a16:colId xmlns:a16="http://schemas.microsoft.com/office/drawing/2014/main" val="3421708662"/>
                    </a:ext>
                  </a:extLst>
                </a:gridCol>
                <a:gridCol w="739628">
                  <a:extLst>
                    <a:ext uri="{9D8B030D-6E8A-4147-A177-3AD203B41FA5}">
                      <a16:colId xmlns:a16="http://schemas.microsoft.com/office/drawing/2014/main" val="2404628276"/>
                    </a:ext>
                  </a:extLst>
                </a:gridCol>
                <a:gridCol w="739628">
                  <a:extLst>
                    <a:ext uri="{9D8B030D-6E8A-4147-A177-3AD203B41FA5}">
                      <a16:colId xmlns:a16="http://schemas.microsoft.com/office/drawing/2014/main" val="993468976"/>
                    </a:ext>
                  </a:extLst>
                </a:gridCol>
                <a:gridCol w="739628">
                  <a:extLst>
                    <a:ext uri="{9D8B030D-6E8A-4147-A177-3AD203B41FA5}">
                      <a16:colId xmlns:a16="http://schemas.microsoft.com/office/drawing/2014/main" val="1080364023"/>
                    </a:ext>
                  </a:extLst>
                </a:gridCol>
                <a:gridCol w="739628">
                  <a:extLst>
                    <a:ext uri="{9D8B030D-6E8A-4147-A177-3AD203B41FA5}">
                      <a16:colId xmlns:a16="http://schemas.microsoft.com/office/drawing/2014/main" val="84725956"/>
                    </a:ext>
                  </a:extLst>
                </a:gridCol>
                <a:gridCol w="739628">
                  <a:extLst>
                    <a:ext uri="{9D8B030D-6E8A-4147-A177-3AD203B41FA5}">
                      <a16:colId xmlns:a16="http://schemas.microsoft.com/office/drawing/2014/main" val="1843874962"/>
                    </a:ext>
                  </a:extLst>
                </a:gridCol>
                <a:gridCol w="739628">
                  <a:extLst>
                    <a:ext uri="{9D8B030D-6E8A-4147-A177-3AD203B41FA5}">
                      <a16:colId xmlns:a16="http://schemas.microsoft.com/office/drawing/2014/main" val="2642663520"/>
                    </a:ext>
                  </a:extLst>
                </a:gridCol>
                <a:gridCol w="739628">
                  <a:extLst>
                    <a:ext uri="{9D8B030D-6E8A-4147-A177-3AD203B41FA5}">
                      <a16:colId xmlns:a16="http://schemas.microsoft.com/office/drawing/2014/main" val="2080126022"/>
                    </a:ext>
                  </a:extLst>
                </a:gridCol>
                <a:gridCol w="739628">
                  <a:extLst>
                    <a:ext uri="{9D8B030D-6E8A-4147-A177-3AD203B41FA5}">
                      <a16:colId xmlns:a16="http://schemas.microsoft.com/office/drawing/2014/main" val="2354518665"/>
                    </a:ext>
                  </a:extLst>
                </a:gridCol>
                <a:gridCol w="739628">
                  <a:extLst>
                    <a:ext uri="{9D8B030D-6E8A-4147-A177-3AD203B41FA5}">
                      <a16:colId xmlns:a16="http://schemas.microsoft.com/office/drawing/2014/main" val="1657699176"/>
                    </a:ext>
                  </a:extLst>
                </a:gridCol>
                <a:gridCol w="739628">
                  <a:extLst>
                    <a:ext uri="{9D8B030D-6E8A-4147-A177-3AD203B41FA5}">
                      <a16:colId xmlns:a16="http://schemas.microsoft.com/office/drawing/2014/main" val="1500455682"/>
                    </a:ext>
                  </a:extLst>
                </a:gridCol>
                <a:gridCol w="739628">
                  <a:extLst>
                    <a:ext uri="{9D8B030D-6E8A-4147-A177-3AD203B41FA5}">
                      <a16:colId xmlns:a16="http://schemas.microsoft.com/office/drawing/2014/main" val="2167112179"/>
                    </a:ext>
                  </a:extLst>
                </a:gridCol>
                <a:gridCol w="739628">
                  <a:extLst>
                    <a:ext uri="{9D8B030D-6E8A-4147-A177-3AD203B41FA5}">
                      <a16:colId xmlns:a16="http://schemas.microsoft.com/office/drawing/2014/main" val="766988577"/>
                    </a:ext>
                  </a:extLst>
                </a:gridCol>
              </a:tblGrid>
              <a:tr h="429590">
                <a:tc gridSpan="2">
                  <a:txBody>
                    <a:bodyPr/>
                    <a:lstStyle/>
                    <a:p>
                      <a:r>
                        <a:rPr lang="en-US" dirty="0" smtClean="0"/>
                        <a:t>#</a:t>
                      </a:r>
                      <a:r>
                        <a:rPr lang="en-US" baseline="0" dirty="0" smtClean="0"/>
                        <a:t> of tokens</a:t>
                      </a:r>
                      <a:endParaRPr lang="en-US" dirty="0"/>
                    </a:p>
                  </a:txBody>
                  <a:tcPr/>
                </a:tc>
                <a:tc hMerge="1">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235795586"/>
                  </a:ext>
                </a:extLst>
              </a:tr>
              <a:tr h="321236">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6</a:t>
                      </a:r>
                      <a:endParaRPr lang="en-US" dirty="0"/>
                    </a:p>
                  </a:txBody>
                  <a:tcPr/>
                </a:tc>
                <a:tc>
                  <a:txBody>
                    <a:bodyPr/>
                    <a:lstStyle/>
                    <a:p>
                      <a:pPr algn="ctr"/>
                      <a:r>
                        <a:rPr lang="en-US" dirty="0" smtClean="0"/>
                        <a:t>7</a:t>
                      </a:r>
                      <a:endParaRPr lang="en-US" dirty="0"/>
                    </a:p>
                  </a:txBody>
                  <a:tcPr/>
                </a:tc>
                <a:tc>
                  <a:txBody>
                    <a:bodyPr/>
                    <a:lstStyle/>
                    <a:p>
                      <a:pPr algn="ctr"/>
                      <a:r>
                        <a:rPr lang="en-US" dirty="0" smtClean="0"/>
                        <a:t>8</a:t>
                      </a:r>
                      <a:endParaRPr lang="en-US" dirty="0"/>
                    </a:p>
                  </a:txBody>
                  <a:tcPr/>
                </a:tc>
                <a:tc>
                  <a:txBody>
                    <a:bodyPr/>
                    <a:lstStyle/>
                    <a:p>
                      <a:pPr algn="ctr"/>
                      <a:r>
                        <a:rPr lang="en-US" dirty="0" smtClean="0"/>
                        <a:t>9</a:t>
                      </a:r>
                      <a:endParaRPr lang="en-US" dirty="0"/>
                    </a:p>
                  </a:txBody>
                  <a:tcPr/>
                </a:tc>
                <a:tc>
                  <a:txBody>
                    <a:bodyPr/>
                    <a:lstStyle/>
                    <a:p>
                      <a:pPr algn="ctr"/>
                      <a:r>
                        <a:rPr lang="en-US" dirty="0" smtClean="0"/>
                        <a:t>10</a:t>
                      </a:r>
                      <a:endParaRPr lang="en-US" dirty="0"/>
                    </a:p>
                  </a:txBody>
                  <a:tcPr/>
                </a:tc>
                <a:tc>
                  <a:txBody>
                    <a:bodyPr/>
                    <a:lstStyle/>
                    <a:p>
                      <a:pPr algn="ctr"/>
                      <a:r>
                        <a:rPr lang="en-US" dirty="0" smtClean="0"/>
                        <a:t>11</a:t>
                      </a:r>
                      <a:endParaRPr lang="en-US" dirty="0"/>
                    </a:p>
                  </a:txBody>
                  <a:tcPr/>
                </a:tc>
                <a:tc>
                  <a:txBody>
                    <a:bodyPr/>
                    <a:lstStyle/>
                    <a:p>
                      <a:pPr algn="ctr"/>
                      <a:r>
                        <a:rPr lang="en-US" dirty="0" smtClean="0"/>
                        <a:t>12</a:t>
                      </a:r>
                      <a:endParaRPr lang="en-US" dirty="0"/>
                    </a:p>
                  </a:txBody>
                  <a:tcPr/>
                </a:tc>
                <a:extLst>
                  <a:ext uri="{0D108BD9-81ED-4DB2-BD59-A6C34878D82A}">
                    <a16:rowId xmlns:a16="http://schemas.microsoft.com/office/drawing/2014/main" val="762045263"/>
                  </a:ext>
                </a:extLst>
              </a:tr>
              <a:tr h="321236">
                <a:tc>
                  <a:txBody>
                    <a:bodyPr/>
                    <a:lstStyle/>
                    <a:p>
                      <a:pPr algn="ctr"/>
                      <a:r>
                        <a:rPr lang="en-US" dirty="0" smtClean="0"/>
                        <a:t>O</a:t>
                      </a:r>
                      <a:endParaRPr lang="en-US" dirty="0"/>
                    </a:p>
                  </a:txBody>
                  <a:tcPr/>
                </a:tc>
                <a:tc>
                  <a:txBody>
                    <a:bodyPr/>
                    <a:lstStyle/>
                    <a:p>
                      <a:pPr algn="ctr"/>
                      <a:r>
                        <a:rPr lang="en-US" dirty="0" smtClean="0"/>
                        <a:t>X</a:t>
                      </a:r>
                      <a:endParaRPr lang="en-US" dirty="0"/>
                    </a:p>
                  </a:txBody>
                  <a:tcPr/>
                </a:tc>
                <a:tc>
                  <a:txBody>
                    <a:bodyPr/>
                    <a:lstStyle/>
                    <a:p>
                      <a:pPr algn="ctr"/>
                      <a:r>
                        <a:rPr lang="en-US" dirty="0" smtClean="0"/>
                        <a:t>O</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c>
                  <a:txBody>
                    <a:bodyPr/>
                    <a:lstStyle/>
                    <a:p>
                      <a:pPr algn="ctr"/>
                      <a:r>
                        <a:rPr lang="en-US" dirty="0" smtClean="0"/>
                        <a:t>O</a:t>
                      </a:r>
                      <a:endParaRPr lang="en-US" dirty="0"/>
                    </a:p>
                  </a:txBody>
                  <a:tcPr/>
                </a:tc>
                <a:tc>
                  <a:txBody>
                    <a:bodyPr/>
                    <a:lstStyle/>
                    <a:p>
                      <a:pPr algn="ctr"/>
                      <a:r>
                        <a:rPr lang="en-US" dirty="0" smtClean="0"/>
                        <a:t>X</a:t>
                      </a:r>
                      <a:endParaRPr lang="en-US" dirty="0"/>
                    </a:p>
                  </a:txBody>
                  <a:tcPr/>
                </a:tc>
                <a:tc>
                  <a:txBody>
                    <a:bodyPr/>
                    <a:lstStyle/>
                    <a:p>
                      <a:pPr algn="ctr"/>
                      <a:r>
                        <a:rPr lang="en-US" dirty="0" smtClean="0"/>
                        <a:t>O</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extLst>
                  <a:ext uri="{0D108BD9-81ED-4DB2-BD59-A6C34878D82A}">
                    <a16:rowId xmlns:a16="http://schemas.microsoft.com/office/drawing/2014/main" val="1916918180"/>
                  </a:ext>
                </a:extLst>
              </a:tr>
            </a:tbl>
          </a:graphicData>
        </a:graphic>
      </p:graphicFrame>
    </p:spTree>
    <p:extLst>
      <p:ext uri="{BB962C8B-B14F-4D97-AF65-F5344CB8AC3E}">
        <p14:creationId xmlns:p14="http://schemas.microsoft.com/office/powerpoint/2010/main" val="2417071735"/>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Two Pile, 1, 3 4</a:t>
            </a:r>
          </a:p>
          <a:p>
            <a:pPr marL="0" indent="0">
              <a:buNone/>
            </a:pPr>
            <a:r>
              <a:rPr lang="en-US" sz="2800" dirty="0" smtClean="0"/>
              <a:t>Rules:</a:t>
            </a:r>
          </a:p>
          <a:p>
            <a:pPr marL="0" indent="0">
              <a:buNone/>
            </a:pPr>
            <a:r>
              <a:rPr lang="en-US" sz="2800" dirty="0" smtClean="0"/>
              <a:t>A game for two players.  Start with two piles of tokens. Players alternate turns taking 1, 3, or 4 tokens from </a:t>
            </a:r>
            <a:r>
              <a:rPr lang="en-US" sz="2800" u="sng" dirty="0" smtClean="0"/>
              <a:t>one</a:t>
            </a:r>
            <a:r>
              <a:rPr lang="en-US" sz="2800" dirty="0" smtClean="0"/>
              <a:t> of the two piles.  The player who takes the last token wins.</a:t>
            </a:r>
          </a:p>
          <a:p>
            <a:pPr marL="0" indent="0">
              <a:buNone/>
            </a:pPr>
            <a:endParaRPr lang="en-US" sz="2800" dirty="0"/>
          </a:p>
          <a:p>
            <a:pPr marL="0" indent="0">
              <a:buNone/>
            </a:pPr>
            <a:r>
              <a:rPr lang="en-US" sz="2800" dirty="0" smtClean="0"/>
              <a:t>Play a game that starts with 9 and 12 tokens.  Then try 11 and 11. </a:t>
            </a:r>
            <a:endParaRPr lang="en-US" sz="2800" dirty="0"/>
          </a:p>
        </p:txBody>
      </p:sp>
    </p:spTree>
    <p:extLst>
      <p:ext uri="{BB962C8B-B14F-4D97-AF65-F5344CB8AC3E}">
        <p14:creationId xmlns:p14="http://schemas.microsoft.com/office/powerpoint/2010/main" val="3812680036"/>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Two Pile, 1, 3 4</a:t>
            </a:r>
          </a:p>
          <a:p>
            <a:pPr marL="0" indent="0">
              <a:buNone/>
            </a:pPr>
            <a:r>
              <a:rPr lang="en-US" sz="2400" u="sng" dirty="0" smtClean="0"/>
              <a:t>Winning Strategy:</a:t>
            </a:r>
          </a:p>
          <a:p>
            <a:pPr marL="0" indent="0">
              <a:buNone/>
            </a:pPr>
            <a:r>
              <a:rPr lang="en-US" sz="2400" dirty="0" smtClean="0"/>
              <a:t>Similar to the one pile game you need to think backwards.</a:t>
            </a:r>
            <a:endParaRPr lang="en-US" sz="2400" dirty="0"/>
          </a:p>
        </p:txBody>
      </p:sp>
      <p:graphicFrame>
        <p:nvGraphicFramePr>
          <p:cNvPr id="5" name="Table 4"/>
          <p:cNvGraphicFramePr>
            <a:graphicFrameLocks noGrp="1"/>
          </p:cNvGraphicFramePr>
          <p:nvPr>
            <p:extLst>
              <p:ext uri="{D42A27DB-BD31-4B8C-83A1-F6EECF244321}">
                <p14:modId xmlns:p14="http://schemas.microsoft.com/office/powerpoint/2010/main" val="2546627966"/>
              </p:ext>
            </p:extLst>
          </p:nvPr>
        </p:nvGraphicFramePr>
        <p:xfrm>
          <a:off x="2921876" y="2932386"/>
          <a:ext cx="5283204" cy="3048000"/>
        </p:xfrm>
        <a:graphic>
          <a:graphicData uri="http://schemas.openxmlformats.org/drawingml/2006/table">
            <a:tbl>
              <a:tblPr>
                <a:tableStyleId>{5C22544A-7EE6-4342-B048-85BDC9FD1C3A}</a:tableStyleId>
              </a:tblPr>
              <a:tblGrid>
                <a:gridCol w="330996">
                  <a:extLst>
                    <a:ext uri="{9D8B030D-6E8A-4147-A177-3AD203B41FA5}">
                      <a16:colId xmlns:a16="http://schemas.microsoft.com/office/drawing/2014/main" val="1137226676"/>
                    </a:ext>
                  </a:extLst>
                </a:gridCol>
                <a:gridCol w="330996">
                  <a:extLst>
                    <a:ext uri="{9D8B030D-6E8A-4147-A177-3AD203B41FA5}">
                      <a16:colId xmlns:a16="http://schemas.microsoft.com/office/drawing/2014/main" val="2179502792"/>
                    </a:ext>
                  </a:extLst>
                </a:gridCol>
                <a:gridCol w="324630">
                  <a:extLst>
                    <a:ext uri="{9D8B030D-6E8A-4147-A177-3AD203B41FA5}">
                      <a16:colId xmlns:a16="http://schemas.microsoft.com/office/drawing/2014/main" val="3616798793"/>
                    </a:ext>
                  </a:extLst>
                </a:gridCol>
                <a:gridCol w="324630">
                  <a:extLst>
                    <a:ext uri="{9D8B030D-6E8A-4147-A177-3AD203B41FA5}">
                      <a16:colId xmlns:a16="http://schemas.microsoft.com/office/drawing/2014/main" val="1174098290"/>
                    </a:ext>
                  </a:extLst>
                </a:gridCol>
                <a:gridCol w="330996">
                  <a:extLst>
                    <a:ext uri="{9D8B030D-6E8A-4147-A177-3AD203B41FA5}">
                      <a16:colId xmlns:a16="http://schemas.microsoft.com/office/drawing/2014/main" val="3874901893"/>
                    </a:ext>
                  </a:extLst>
                </a:gridCol>
                <a:gridCol w="330996">
                  <a:extLst>
                    <a:ext uri="{9D8B030D-6E8A-4147-A177-3AD203B41FA5}">
                      <a16:colId xmlns:a16="http://schemas.microsoft.com/office/drawing/2014/main" val="1624898520"/>
                    </a:ext>
                  </a:extLst>
                </a:gridCol>
                <a:gridCol w="330996">
                  <a:extLst>
                    <a:ext uri="{9D8B030D-6E8A-4147-A177-3AD203B41FA5}">
                      <a16:colId xmlns:a16="http://schemas.microsoft.com/office/drawing/2014/main" val="1546488824"/>
                    </a:ext>
                  </a:extLst>
                </a:gridCol>
                <a:gridCol w="330996">
                  <a:extLst>
                    <a:ext uri="{9D8B030D-6E8A-4147-A177-3AD203B41FA5}">
                      <a16:colId xmlns:a16="http://schemas.microsoft.com/office/drawing/2014/main" val="2777166890"/>
                    </a:ext>
                  </a:extLst>
                </a:gridCol>
                <a:gridCol w="330996">
                  <a:extLst>
                    <a:ext uri="{9D8B030D-6E8A-4147-A177-3AD203B41FA5}">
                      <a16:colId xmlns:a16="http://schemas.microsoft.com/office/drawing/2014/main" val="550910335"/>
                    </a:ext>
                  </a:extLst>
                </a:gridCol>
                <a:gridCol w="330996">
                  <a:extLst>
                    <a:ext uri="{9D8B030D-6E8A-4147-A177-3AD203B41FA5}">
                      <a16:colId xmlns:a16="http://schemas.microsoft.com/office/drawing/2014/main" val="3014293613"/>
                    </a:ext>
                  </a:extLst>
                </a:gridCol>
                <a:gridCol w="330996">
                  <a:extLst>
                    <a:ext uri="{9D8B030D-6E8A-4147-A177-3AD203B41FA5}">
                      <a16:colId xmlns:a16="http://schemas.microsoft.com/office/drawing/2014/main" val="4276290467"/>
                    </a:ext>
                  </a:extLst>
                </a:gridCol>
                <a:gridCol w="330996">
                  <a:extLst>
                    <a:ext uri="{9D8B030D-6E8A-4147-A177-3AD203B41FA5}">
                      <a16:colId xmlns:a16="http://schemas.microsoft.com/office/drawing/2014/main" val="1629257930"/>
                    </a:ext>
                  </a:extLst>
                </a:gridCol>
                <a:gridCol w="330996">
                  <a:extLst>
                    <a:ext uri="{9D8B030D-6E8A-4147-A177-3AD203B41FA5}">
                      <a16:colId xmlns:a16="http://schemas.microsoft.com/office/drawing/2014/main" val="3534933575"/>
                    </a:ext>
                  </a:extLst>
                </a:gridCol>
                <a:gridCol w="330996">
                  <a:extLst>
                    <a:ext uri="{9D8B030D-6E8A-4147-A177-3AD203B41FA5}">
                      <a16:colId xmlns:a16="http://schemas.microsoft.com/office/drawing/2014/main" val="1750342535"/>
                    </a:ext>
                  </a:extLst>
                </a:gridCol>
                <a:gridCol w="330996">
                  <a:extLst>
                    <a:ext uri="{9D8B030D-6E8A-4147-A177-3AD203B41FA5}">
                      <a16:colId xmlns:a16="http://schemas.microsoft.com/office/drawing/2014/main" val="3888396551"/>
                    </a:ext>
                  </a:extLst>
                </a:gridCol>
                <a:gridCol w="330996">
                  <a:extLst>
                    <a:ext uri="{9D8B030D-6E8A-4147-A177-3AD203B41FA5}">
                      <a16:colId xmlns:a16="http://schemas.microsoft.com/office/drawing/2014/main" val="3570799951"/>
                    </a:ext>
                  </a:extLst>
                </a:gridCol>
              </a:tblGrid>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100" u="none" strike="noStrike">
                          <a:effectLst/>
                        </a:rPr>
                        <a:t>Pile 1</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9918944"/>
                  </a:ext>
                </a:extLst>
              </a:tr>
              <a:tr h="190500">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smtClean="0">
                          <a:effectLst/>
                        </a:rPr>
                        <a:t>6</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11</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ctr" fontAlgn="b"/>
                      <a:r>
                        <a:rPr lang="en-US" sz="1100" u="none" strike="noStrike" dirty="0">
                          <a:effectLst/>
                        </a:rPr>
                        <a:t>12</a:t>
                      </a:r>
                      <a:endParaRPr lang="en-US" sz="11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10533785"/>
                  </a:ext>
                </a:extLst>
              </a:tr>
              <a:tr h="190500">
                <a:tc>
                  <a:txBody>
                    <a:bodyPr/>
                    <a:lstStyle/>
                    <a:p>
                      <a:pPr algn="l" fontAlgn="b"/>
                      <a:r>
                        <a:rPr lang="en-US" sz="1100" u="none" strike="noStrike">
                          <a:effectLst/>
                        </a:rPr>
                        <a:t>Pile 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X</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X</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X</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X</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ctr" fontAlgn="b"/>
                      <a:r>
                        <a:rPr lang="en-US" sz="1100" u="none" strike="noStrike" dirty="0">
                          <a:effectLst/>
                        </a:rPr>
                        <a:t>X</a:t>
                      </a:r>
                      <a:endParaRPr lang="en-US" sz="11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7268459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0266674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8086159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3637157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3396430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1717334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6</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561005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14464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73392279"/>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9094409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8050415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11</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9606410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12</a:t>
                      </a:r>
                      <a:endParaRPr lang="en-US" sz="11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tcPr>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X</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0161058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81084228"/>
                  </a:ext>
                </a:extLst>
              </a:tr>
            </a:tbl>
          </a:graphicData>
        </a:graphic>
      </p:graphicFrame>
    </p:spTree>
    <p:extLst>
      <p:ext uri="{BB962C8B-B14F-4D97-AF65-F5344CB8AC3E}">
        <p14:creationId xmlns:p14="http://schemas.microsoft.com/office/powerpoint/2010/main" val="131569700"/>
      </p:ext>
    </p:extLst>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Two Pile Any Number</a:t>
            </a:r>
          </a:p>
          <a:p>
            <a:pPr marL="0" indent="0">
              <a:buNone/>
            </a:pPr>
            <a:r>
              <a:rPr lang="en-US" sz="2800" dirty="0" smtClean="0"/>
              <a:t>Rules:</a:t>
            </a:r>
          </a:p>
          <a:p>
            <a:pPr marL="0" indent="0">
              <a:buNone/>
            </a:pPr>
            <a:r>
              <a:rPr lang="en-US" sz="2800" dirty="0" smtClean="0"/>
              <a:t>A game for two players.  Start with two piles of tokens. Players alternate turns taking any number of tokens from </a:t>
            </a:r>
            <a:r>
              <a:rPr lang="en-US" sz="2800" u="sng" dirty="0" smtClean="0"/>
              <a:t>one</a:t>
            </a:r>
            <a:r>
              <a:rPr lang="en-US" sz="2800" dirty="0" smtClean="0"/>
              <a:t> of the two piles.  The player who takes the last token wins.</a:t>
            </a:r>
          </a:p>
          <a:p>
            <a:pPr marL="0" indent="0">
              <a:buNone/>
            </a:pPr>
            <a:endParaRPr lang="en-US" sz="2800" dirty="0"/>
          </a:p>
          <a:p>
            <a:pPr marL="0" indent="0">
              <a:buNone/>
            </a:pPr>
            <a:r>
              <a:rPr lang="en-US" sz="2800" dirty="0" smtClean="0"/>
              <a:t>Play a game that starts with 9 and 12 tokens.  Then try 11 and 11. </a:t>
            </a:r>
            <a:endParaRPr lang="en-US" sz="2800" dirty="0"/>
          </a:p>
        </p:txBody>
      </p:sp>
    </p:spTree>
    <p:extLst>
      <p:ext uri="{BB962C8B-B14F-4D97-AF65-F5344CB8AC3E}">
        <p14:creationId xmlns:p14="http://schemas.microsoft.com/office/powerpoint/2010/main" val="923062803"/>
      </p:ext>
    </p:extLst>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Take Away Games</a:t>
            </a:r>
            <a:endParaRPr lang="en-US" sz="1400" dirty="0" smtClean="0"/>
          </a:p>
          <a:p>
            <a:pPr marL="0" indent="0">
              <a:buNone/>
            </a:pPr>
            <a:r>
              <a:rPr lang="en-US" sz="2800" dirty="0" smtClean="0"/>
              <a:t>Two Pile Any Number</a:t>
            </a:r>
          </a:p>
          <a:p>
            <a:pPr marL="0" indent="0">
              <a:buNone/>
            </a:pPr>
            <a:r>
              <a:rPr lang="en-US" sz="2800" u="sng" dirty="0" smtClean="0"/>
              <a:t>Winning Strategy:</a:t>
            </a:r>
          </a:p>
          <a:p>
            <a:pPr marL="0" indent="0">
              <a:buNone/>
            </a:pPr>
            <a:r>
              <a:rPr lang="en-US" sz="2800" dirty="0" smtClean="0"/>
              <a:t>The winning strategy is not complex.  You want force your opponent to take the last token from one of the piles, leaving you to take all the tokens from the remaining pile and win.  To do this, take tokens so both piles have the same number of tokens.  If your opponent does not take all the tokens from one pile on their own, eventually you will leave them with one token in each pile.</a:t>
            </a:r>
          </a:p>
        </p:txBody>
      </p:sp>
    </p:spTree>
    <p:extLst>
      <p:ext uri="{BB962C8B-B14F-4D97-AF65-F5344CB8AC3E}">
        <p14:creationId xmlns:p14="http://schemas.microsoft.com/office/powerpoint/2010/main" val="4000165935"/>
      </p:ext>
    </p:extLst>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Logic Problems</a:t>
            </a:r>
          </a:p>
          <a:p>
            <a:pPr marL="0" indent="0">
              <a:buNone/>
            </a:pPr>
            <a:r>
              <a:rPr lang="en-US" sz="2800" dirty="0" smtClean="0"/>
              <a:t>In the land of knights and knaves,  knights </a:t>
            </a:r>
            <a:r>
              <a:rPr lang="en-US" sz="2800" dirty="0"/>
              <a:t>always tell the truth, knaves always lie.</a:t>
            </a:r>
          </a:p>
          <a:p>
            <a:pPr marL="0" lvl="0" indent="0">
              <a:buNone/>
            </a:pPr>
            <a:r>
              <a:rPr lang="en-US" sz="2800" dirty="0" smtClean="0"/>
              <a:t>1.  Two </a:t>
            </a:r>
            <a:r>
              <a:rPr lang="en-US" sz="2800" dirty="0"/>
              <a:t>natives A and B address you as </a:t>
            </a:r>
            <a:r>
              <a:rPr lang="en-US" sz="2800" dirty="0" smtClean="0"/>
              <a:t>follows:</a:t>
            </a:r>
          </a:p>
          <a:p>
            <a:pPr marL="0" lvl="0" indent="0">
              <a:buNone/>
            </a:pPr>
            <a:r>
              <a:rPr lang="en-US" sz="2800" dirty="0" smtClean="0"/>
              <a:t>    A </a:t>
            </a:r>
            <a:r>
              <a:rPr lang="en-US" sz="2800" dirty="0"/>
              <a:t>says: Both of us are knights.</a:t>
            </a:r>
          </a:p>
          <a:p>
            <a:pPr marL="0" indent="0">
              <a:buNone/>
            </a:pPr>
            <a:r>
              <a:rPr lang="en-US" sz="2800" dirty="0" smtClean="0"/>
              <a:t>    B </a:t>
            </a:r>
            <a:r>
              <a:rPr lang="en-US" sz="2800" dirty="0"/>
              <a:t>says: A is a knave.</a:t>
            </a:r>
          </a:p>
          <a:p>
            <a:pPr marL="0" indent="0">
              <a:buNone/>
            </a:pPr>
            <a:r>
              <a:rPr lang="en-US" sz="2800" dirty="0" smtClean="0"/>
              <a:t>    What </a:t>
            </a:r>
            <a:r>
              <a:rPr lang="en-US" sz="2800" dirty="0"/>
              <a:t>are A and B</a:t>
            </a:r>
            <a:r>
              <a:rPr lang="en-US" sz="2800" dirty="0" smtClean="0"/>
              <a:t>?</a:t>
            </a:r>
          </a:p>
          <a:p>
            <a:pPr marL="0" lvl="0" indent="0">
              <a:buNone/>
            </a:pPr>
            <a:endParaRPr lang="en-US" sz="1400" dirty="0" smtClean="0"/>
          </a:p>
        </p:txBody>
      </p:sp>
    </p:spTree>
    <p:extLst>
      <p:ext uri="{BB962C8B-B14F-4D97-AF65-F5344CB8AC3E}">
        <p14:creationId xmlns:p14="http://schemas.microsoft.com/office/powerpoint/2010/main" val="1560161461"/>
      </p:ext>
    </p:extLst>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Logic Problems</a:t>
            </a:r>
          </a:p>
          <a:p>
            <a:pPr marL="0" lvl="0" indent="0">
              <a:buNone/>
            </a:pPr>
            <a:r>
              <a:rPr lang="en-US" sz="2800" dirty="0" smtClean="0"/>
              <a:t>2.  Another </a:t>
            </a:r>
            <a:r>
              <a:rPr lang="en-US" sz="2800" dirty="0"/>
              <a:t>two natives C and D approach you but only C speaks.</a:t>
            </a:r>
          </a:p>
          <a:p>
            <a:pPr marL="0" indent="0">
              <a:buNone/>
            </a:pPr>
            <a:r>
              <a:rPr lang="en-US" sz="2800" dirty="0" smtClean="0"/>
              <a:t>   C </a:t>
            </a:r>
            <a:r>
              <a:rPr lang="en-US" sz="2800" dirty="0"/>
              <a:t>says: Both of us are knaves.</a:t>
            </a:r>
          </a:p>
          <a:p>
            <a:pPr marL="0" indent="0">
              <a:buNone/>
            </a:pPr>
            <a:r>
              <a:rPr lang="en-US" sz="2800" dirty="0" smtClean="0"/>
              <a:t>    What </a:t>
            </a:r>
            <a:r>
              <a:rPr lang="en-US" sz="2800" dirty="0"/>
              <a:t>are C and D?</a:t>
            </a:r>
          </a:p>
          <a:p>
            <a:pPr marL="0" indent="0">
              <a:buNone/>
            </a:pPr>
            <a:endParaRPr lang="en-US" sz="1400" dirty="0" smtClean="0"/>
          </a:p>
        </p:txBody>
      </p:sp>
    </p:spTree>
    <p:extLst>
      <p:ext uri="{BB962C8B-B14F-4D97-AF65-F5344CB8AC3E}">
        <p14:creationId xmlns:p14="http://schemas.microsoft.com/office/powerpoint/2010/main" val="3369626941"/>
      </p:ext>
    </p:extLst>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Logic Problems</a:t>
            </a:r>
          </a:p>
          <a:p>
            <a:pPr marL="0" lvl="0" indent="0">
              <a:buNone/>
            </a:pPr>
            <a:r>
              <a:rPr lang="en-US" sz="2800" dirty="0" smtClean="0"/>
              <a:t>3.  You </a:t>
            </a:r>
            <a:r>
              <a:rPr lang="en-US" sz="2800" dirty="0"/>
              <a:t>then encounter natives E and F.</a:t>
            </a:r>
          </a:p>
          <a:p>
            <a:pPr marL="0" indent="0">
              <a:buNone/>
            </a:pPr>
            <a:r>
              <a:rPr lang="en-US" sz="2800" dirty="0" smtClean="0"/>
              <a:t>    E </a:t>
            </a:r>
            <a:r>
              <a:rPr lang="en-US" sz="2800" dirty="0"/>
              <a:t>says: F is a knave.</a:t>
            </a:r>
          </a:p>
          <a:p>
            <a:pPr marL="0" indent="0">
              <a:buNone/>
            </a:pPr>
            <a:r>
              <a:rPr lang="en-US" sz="2800" dirty="0" smtClean="0"/>
              <a:t>    F </a:t>
            </a:r>
            <a:r>
              <a:rPr lang="en-US" sz="2800" dirty="0"/>
              <a:t>says: E is a knave.</a:t>
            </a:r>
          </a:p>
          <a:p>
            <a:pPr marL="0" indent="0">
              <a:buNone/>
            </a:pPr>
            <a:r>
              <a:rPr lang="en-US" sz="2800" dirty="0" smtClean="0"/>
              <a:t>    How </a:t>
            </a:r>
            <a:r>
              <a:rPr lang="en-US" sz="2800" dirty="0"/>
              <a:t>many knaves are there?</a:t>
            </a:r>
          </a:p>
          <a:p>
            <a:pPr marL="0" indent="0">
              <a:buNone/>
            </a:pPr>
            <a:endParaRPr lang="en-US" sz="2800" dirty="0" smtClean="0"/>
          </a:p>
        </p:txBody>
      </p:sp>
    </p:spTree>
    <p:extLst>
      <p:ext uri="{BB962C8B-B14F-4D97-AF65-F5344CB8AC3E}">
        <p14:creationId xmlns:p14="http://schemas.microsoft.com/office/powerpoint/2010/main" val="403649528"/>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696607"/>
          </a:xfrm>
          <a:solidFill>
            <a:schemeClr val="accent2">
              <a:lumMod val="20000"/>
              <a:lumOff val="80000"/>
            </a:schemeClr>
          </a:solidFill>
        </p:spPr>
        <p:txBody>
          <a:bodyPr>
            <a:normAutofit/>
          </a:bodyPr>
          <a:lstStyle/>
          <a:p>
            <a:pPr marL="0" indent="0" algn="ctr">
              <a:buNone/>
            </a:pPr>
            <a:r>
              <a:rPr lang="en-US" sz="3200" dirty="0" smtClean="0"/>
              <a:t>5 Alive</a:t>
            </a:r>
          </a:p>
          <a:p>
            <a:pPr marL="342900" indent="-342900">
              <a:buAutoNum type="arabicPeriod"/>
            </a:pPr>
            <a:r>
              <a:rPr lang="en-US" sz="2400" dirty="0" smtClean="0"/>
              <a:t>Write down any natural number.</a:t>
            </a:r>
          </a:p>
          <a:p>
            <a:pPr marL="342900" indent="-342900">
              <a:buAutoNum type="arabicPeriod"/>
            </a:pPr>
            <a:r>
              <a:rPr lang="en-US" sz="2400" dirty="0" smtClean="0"/>
              <a:t>Add the next natural number.</a:t>
            </a:r>
          </a:p>
          <a:p>
            <a:pPr marL="342900" indent="-342900">
              <a:buAutoNum type="arabicPeriod"/>
            </a:pPr>
            <a:r>
              <a:rPr lang="en-US" sz="2400" dirty="0" smtClean="0"/>
              <a:t>Add 9 to this sum.</a:t>
            </a:r>
          </a:p>
          <a:p>
            <a:pPr marL="342900" indent="-342900">
              <a:buAutoNum type="arabicPeriod"/>
            </a:pPr>
            <a:r>
              <a:rPr lang="en-US" sz="2400" dirty="0" smtClean="0"/>
              <a:t>Divide by 2.</a:t>
            </a:r>
          </a:p>
          <a:p>
            <a:pPr marL="342900" indent="-342900">
              <a:buAutoNum type="arabicPeriod"/>
            </a:pPr>
            <a:r>
              <a:rPr lang="en-US" sz="2400" dirty="0" smtClean="0"/>
              <a:t>Subtract your original number.</a:t>
            </a:r>
          </a:p>
          <a:p>
            <a:pPr marL="342900" indent="-342900">
              <a:buAutoNum type="arabicPeriod"/>
            </a:pPr>
            <a:endParaRPr lang="en-US" sz="2400" dirty="0"/>
          </a:p>
          <a:p>
            <a:pPr marL="0" indent="0">
              <a:buNone/>
            </a:pPr>
            <a:endParaRPr lang="en-US" dirty="0" smtClean="0"/>
          </a:p>
        </p:txBody>
      </p:sp>
    </p:spTree>
    <p:extLst>
      <p:ext uri="{BB962C8B-B14F-4D97-AF65-F5344CB8AC3E}">
        <p14:creationId xmlns:p14="http://schemas.microsoft.com/office/powerpoint/2010/main" val="3456265046"/>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Logic Problems</a:t>
            </a:r>
          </a:p>
          <a:p>
            <a:pPr marL="0" lvl="0" indent="0">
              <a:buNone/>
            </a:pPr>
            <a:r>
              <a:rPr lang="en-US" sz="2800" dirty="0" smtClean="0"/>
              <a:t>4.  A stranger meets three natives and asks the first of them "Are you a knave?"  The first native answers the question.  The second native then reports that the first native denied being a knave.  The third native says the first native is a knave.  How many of these three natives are knaves?  Explain you reasoning.</a:t>
            </a:r>
          </a:p>
          <a:p>
            <a:pPr marL="0" indent="0">
              <a:buNone/>
            </a:pPr>
            <a:endParaRPr lang="en-US" sz="2800" dirty="0" smtClean="0"/>
          </a:p>
        </p:txBody>
      </p:sp>
    </p:spTree>
    <p:extLst>
      <p:ext uri="{BB962C8B-B14F-4D97-AF65-F5344CB8AC3E}">
        <p14:creationId xmlns:p14="http://schemas.microsoft.com/office/powerpoint/2010/main" val="682209684"/>
      </p:ext>
    </p:extLst>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4">
              <a:lumMod val="20000"/>
              <a:lumOff val="80000"/>
            </a:schemeClr>
          </a:solidFill>
        </p:spPr>
        <p:txBody>
          <a:bodyPr/>
          <a:lstStyle/>
          <a:p>
            <a:pPr marL="0" indent="0" algn="ctr">
              <a:buNone/>
            </a:pPr>
            <a:r>
              <a:rPr lang="en-US" sz="3200" dirty="0" smtClean="0"/>
              <a:t>Logic Problems</a:t>
            </a:r>
          </a:p>
          <a:p>
            <a:pPr marL="0" indent="0">
              <a:buNone/>
            </a:pPr>
            <a:r>
              <a:rPr lang="en-US" sz="2800" dirty="0"/>
              <a:t>A box contains three white hats and two black hats.  The hats are put on three people’s heads without them knowing the color of the hats.  Then the three people are put in a line where the person in the back can see the other two people’s hat, the middle person can see the front person’s hat and the person in the front can see no one’s hat.  The person in the back says “I do not know what color my hat is”.  Then the middle person says “I do not know what color my hat is”.  The person in the front says “I know what color my hat is.”  What color is the front person’s hat?</a:t>
            </a:r>
          </a:p>
          <a:p>
            <a:pPr marL="0" indent="0">
              <a:buNone/>
            </a:pPr>
            <a:endParaRPr lang="en-US" sz="2800" dirty="0" smtClean="0"/>
          </a:p>
        </p:txBody>
      </p:sp>
    </p:spTree>
    <p:extLst>
      <p:ext uri="{BB962C8B-B14F-4D97-AF65-F5344CB8AC3E}">
        <p14:creationId xmlns:p14="http://schemas.microsoft.com/office/powerpoint/2010/main" val="54837061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696607"/>
          </a:xfrm>
          <a:solidFill>
            <a:schemeClr val="accent2">
              <a:lumMod val="20000"/>
              <a:lumOff val="80000"/>
            </a:schemeClr>
          </a:solidFill>
        </p:spPr>
        <p:txBody>
          <a:bodyPr>
            <a:normAutofit/>
          </a:bodyPr>
          <a:lstStyle/>
          <a:p>
            <a:pPr marL="0" indent="0" algn="ctr">
              <a:buNone/>
            </a:pPr>
            <a:r>
              <a:rPr lang="en-US" sz="3200" dirty="0" smtClean="0"/>
              <a:t>5 Alive</a:t>
            </a:r>
          </a:p>
          <a:p>
            <a:pPr marL="0" indent="0">
              <a:buNone/>
            </a:pPr>
            <a:r>
              <a:rPr lang="en-US" sz="2400" u="sng" dirty="0" smtClean="0"/>
              <a:t>What happens:</a:t>
            </a:r>
          </a:p>
          <a:p>
            <a:pPr marL="0" indent="0">
              <a:buNone/>
            </a:pPr>
            <a:r>
              <a:rPr lang="en-US" sz="2400" dirty="0" smtClean="0"/>
              <a:t>The result will always be 5.  </a:t>
            </a:r>
            <a:endParaRPr lang="en-US" dirty="0"/>
          </a:p>
          <a:p>
            <a:pPr marL="0" indent="0">
              <a:buNone/>
            </a:pPr>
            <a:endParaRPr lang="en-US" dirty="0" smtClean="0"/>
          </a:p>
        </p:txBody>
      </p:sp>
    </p:spTree>
    <p:extLst>
      <p:ext uri="{BB962C8B-B14F-4D97-AF65-F5344CB8AC3E}">
        <p14:creationId xmlns:p14="http://schemas.microsoft.com/office/powerpoint/2010/main" val="3986415120"/>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641131"/>
                <a:ext cx="10515600" cy="5696607"/>
              </a:xfrm>
              <a:solidFill>
                <a:schemeClr val="accent2">
                  <a:lumMod val="20000"/>
                  <a:lumOff val="80000"/>
                </a:schemeClr>
              </a:solidFill>
            </p:spPr>
            <p:txBody>
              <a:bodyPr>
                <a:normAutofit/>
              </a:bodyPr>
              <a:lstStyle/>
              <a:p>
                <a:pPr marL="0" indent="0" algn="ctr">
                  <a:buNone/>
                </a:pPr>
                <a:r>
                  <a:rPr lang="en-US" sz="3200" dirty="0" smtClean="0"/>
                  <a:t>5 Alive</a:t>
                </a:r>
              </a:p>
              <a:p>
                <a:pPr marL="0" indent="0">
                  <a:buNone/>
                </a:pPr>
                <a:r>
                  <a:rPr lang="en-US" sz="2400" u="sng" dirty="0" smtClean="0"/>
                  <a:t>What happens:</a:t>
                </a:r>
              </a:p>
              <a:p>
                <a:pPr marL="0" indent="0">
                  <a:buNone/>
                </a:pPr>
                <a:r>
                  <a:rPr lang="en-US" sz="2400" dirty="0" smtClean="0"/>
                  <a:t>The result will always be 5.  </a:t>
                </a:r>
                <a:endParaRPr lang="en-US" sz="2400" dirty="0"/>
              </a:p>
              <a:p>
                <a:pPr marL="0" indent="0">
                  <a:buNone/>
                </a:pPr>
                <a:r>
                  <a:rPr lang="en-US" sz="2400" u="sng" dirty="0" smtClean="0"/>
                  <a:t>The Math:</a:t>
                </a:r>
                <a:endParaRPr lang="en-US" sz="2400" dirty="0" smtClean="0"/>
              </a:p>
              <a:p>
                <a:pPr marL="0" indent="0">
                  <a:buNone/>
                </a:pPr>
                <a:r>
                  <a:rPr lang="en-US" sz="2400" dirty="0" smtClean="0"/>
                  <a:t>This is basic algebra.  Following the steps it is easy to see how this works.  Let n be the number chosen.</a:t>
                </a:r>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𝑛</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r>
                                <a:rPr lang="en-US" b="0" i="1" smtClean="0">
                                  <a:latin typeface="Cambria Math" panose="02040503050406030204" pitchFamily="18" charset="0"/>
                                </a:rPr>
                                <m:t>+9</m:t>
                              </m:r>
                            </m:num>
                            <m:den>
                              <m:r>
                                <a:rPr lang="en-US" b="0" i="1" smtClean="0">
                                  <a:latin typeface="Cambria Math" panose="02040503050406030204" pitchFamily="18" charset="0"/>
                                </a:rPr>
                                <m:t>2</m:t>
                              </m:r>
                            </m:den>
                          </m:f>
                        </m:e>
                      </m:d>
                      <m:r>
                        <a:rPr lang="en-US" b="0" i="1" smtClean="0">
                          <a:latin typeface="Cambria Math" panose="02040503050406030204" pitchFamily="18" charset="0"/>
                        </a:rPr>
                        <m:t>−</m:t>
                      </m:r>
                      <m:r>
                        <a:rPr lang="en-US" b="0" i="1" smtClean="0">
                          <a:latin typeface="Cambria Math" panose="02040503050406030204" pitchFamily="18" charset="0"/>
                        </a:rPr>
                        <m:t>𝑛</m:t>
                      </m:r>
                    </m:oMath>
                  </m:oMathPara>
                </a14:m>
                <a:endParaRPr lang="en-US" b="0" dirty="0" smtClean="0"/>
              </a:p>
              <a:p>
                <a:pPr marL="0" indent="0">
                  <a:buNone/>
                </a:pPr>
                <a14:m>
                  <m:oMathPara xmlns:m="http://schemas.openxmlformats.org/officeDocument/2006/math">
                    <m:oMathParaPr>
                      <m:jc m:val="centerGroup"/>
                    </m:oMathParaPr>
                    <m:oMath xmlns:m="http://schemas.openxmlformats.org/officeDocument/2006/math">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b="0" i="1" smtClean="0">
                                  <a:latin typeface="Cambria Math" panose="02040503050406030204" pitchFamily="18" charset="0"/>
                                </a:rPr>
                                <m:t>2</m:t>
                              </m:r>
                              <m:r>
                                <a:rPr lang="en-US" i="1">
                                  <a:latin typeface="Cambria Math" panose="02040503050406030204" pitchFamily="18" charset="0"/>
                                </a:rPr>
                                <m:t>𝑛</m:t>
                              </m:r>
                              <m:r>
                                <a:rPr lang="en-US" i="1">
                                  <a:latin typeface="Cambria Math" panose="02040503050406030204" pitchFamily="18" charset="0"/>
                                </a:rPr>
                                <m:t>+10</m:t>
                              </m:r>
                            </m:num>
                            <m:den>
                              <m:r>
                                <a:rPr lang="en-US" i="1">
                                  <a:latin typeface="Cambria Math" panose="02040503050406030204" pitchFamily="18" charset="0"/>
                                </a:rPr>
                                <m:t>2</m:t>
                              </m:r>
                            </m:den>
                          </m:f>
                        </m:e>
                      </m:d>
                      <m:r>
                        <a:rPr lang="en-US" i="1">
                          <a:latin typeface="Cambria Math" panose="02040503050406030204" pitchFamily="18" charset="0"/>
                        </a:rPr>
                        <m:t>−</m:t>
                      </m:r>
                      <m:r>
                        <a:rPr lang="en-US" i="1">
                          <a:latin typeface="Cambria Math" panose="02040503050406030204" pitchFamily="18" charset="0"/>
                        </a:rPr>
                        <m:t>𝑛</m:t>
                      </m:r>
                    </m:oMath>
                  </m:oMathPara>
                </a14:m>
                <a:endParaRPr lang="en-US" dirty="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5</m:t>
                      </m:r>
                    </m:oMath>
                  </m:oMathPara>
                </a14:m>
                <a:endParaRPr lang="en-US" dirty="0" smtClean="0"/>
              </a:p>
              <a:p>
                <a:pPr marL="0" indent="0">
                  <a:buNone/>
                </a:pPr>
                <a:endParaRPr lang="en-US" dirty="0"/>
              </a:p>
              <a:p>
                <a:pPr marL="0"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641131"/>
                <a:ext cx="10515600" cy="5696607"/>
              </a:xfrm>
              <a:blipFill>
                <a:blip r:embed="rId2"/>
                <a:stretch>
                  <a:fillRect l="-928" t="-1390" r="-464"/>
                </a:stretch>
              </a:blipFill>
            </p:spPr>
            <p:txBody>
              <a:bodyPr/>
              <a:lstStyle/>
              <a:p>
                <a:r>
                  <a:rPr lang="en-US">
                    <a:noFill/>
                  </a:rPr>
                  <a:t> </a:t>
                </a:r>
              </a:p>
            </p:txBody>
          </p:sp>
        </mc:Fallback>
      </mc:AlternateContent>
    </p:spTree>
    <p:extLst>
      <p:ext uri="{BB962C8B-B14F-4D97-AF65-F5344CB8AC3E}">
        <p14:creationId xmlns:p14="http://schemas.microsoft.com/office/powerpoint/2010/main" val="1989261377"/>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lstStyle/>
          <a:p>
            <a:pPr marL="0" indent="0" algn="ctr">
              <a:buNone/>
            </a:pPr>
            <a:r>
              <a:rPr lang="en-US" sz="3200" dirty="0" smtClean="0"/>
              <a:t>I Predict!</a:t>
            </a:r>
          </a:p>
          <a:p>
            <a:pPr marL="342900" indent="-342900">
              <a:buAutoNum type="arabicPeriod"/>
            </a:pPr>
            <a:r>
              <a:rPr lang="en-US" sz="2400" dirty="0" smtClean="0"/>
              <a:t>On this paper is a number, don’t look at it.</a:t>
            </a:r>
          </a:p>
          <a:p>
            <a:pPr marL="342900" indent="-342900">
              <a:buAutoNum type="arabicPeriod"/>
            </a:pPr>
            <a:r>
              <a:rPr lang="en-US" sz="2400" dirty="0" smtClean="0"/>
              <a:t>Write down any natural number from 50 to 100.</a:t>
            </a:r>
          </a:p>
          <a:p>
            <a:pPr marL="342900" indent="-342900">
              <a:buAutoNum type="arabicPeriod"/>
            </a:pPr>
            <a:r>
              <a:rPr lang="en-US" sz="2400" dirty="0" smtClean="0"/>
              <a:t>Add the number I tell you to your number.</a:t>
            </a:r>
          </a:p>
          <a:p>
            <a:pPr marL="342900" indent="-342900">
              <a:buAutoNum type="arabicPeriod"/>
            </a:pPr>
            <a:r>
              <a:rPr lang="en-US" sz="2400" dirty="0" smtClean="0"/>
              <a:t>Remove the leading digit of the sum from step 3 and add the digit to this resulting number.</a:t>
            </a:r>
          </a:p>
          <a:p>
            <a:pPr marL="342900" indent="-342900">
              <a:buAutoNum type="arabicPeriod"/>
            </a:pPr>
            <a:r>
              <a:rPr lang="en-US" sz="2400" dirty="0" smtClean="0"/>
              <a:t>Compare number from part 4 from you original number you wrote down in part 2, subtract the smaller one from the larger one.</a:t>
            </a:r>
          </a:p>
          <a:p>
            <a:pPr marL="342900" indent="-342900">
              <a:buAutoNum type="arabicPeriod"/>
            </a:pPr>
            <a:r>
              <a:rPr lang="en-US" sz="2400" dirty="0" smtClean="0"/>
              <a:t>Look at the number predicted on the paper from part 1.  </a:t>
            </a:r>
            <a:endParaRPr lang="en-US" sz="2400" dirty="0"/>
          </a:p>
          <a:p>
            <a:pPr marL="0" indent="0">
              <a:buNone/>
            </a:pPr>
            <a:endParaRPr lang="en-US" dirty="0" smtClean="0"/>
          </a:p>
        </p:txBody>
      </p:sp>
    </p:spTree>
    <p:extLst>
      <p:ext uri="{BB962C8B-B14F-4D97-AF65-F5344CB8AC3E}">
        <p14:creationId xmlns:p14="http://schemas.microsoft.com/office/powerpoint/2010/main" val="2114695342"/>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675586"/>
          </a:xfrm>
          <a:solidFill>
            <a:schemeClr val="accent2">
              <a:lumMod val="20000"/>
              <a:lumOff val="80000"/>
            </a:schemeClr>
          </a:solidFill>
        </p:spPr>
        <p:txBody>
          <a:bodyPr>
            <a:normAutofit/>
          </a:bodyPr>
          <a:lstStyle/>
          <a:p>
            <a:pPr marL="0" indent="0" algn="ctr">
              <a:buNone/>
            </a:pPr>
            <a:r>
              <a:rPr lang="en-US" sz="3200" dirty="0"/>
              <a:t>I Predict!</a:t>
            </a:r>
          </a:p>
          <a:p>
            <a:pPr marL="0" indent="0">
              <a:buNone/>
            </a:pPr>
            <a:r>
              <a:rPr lang="en-US" sz="2000" u="sng" dirty="0" smtClean="0"/>
              <a:t>How It works:</a:t>
            </a:r>
          </a:p>
          <a:p>
            <a:pPr marL="0" indent="0">
              <a:buNone/>
            </a:pPr>
            <a:r>
              <a:rPr lang="en-US" sz="2000" dirty="0" smtClean="0"/>
              <a:t>On the piece of paper, write a number from 1 to 50.  In step 3, have the person add the number that is 99 minus your number.  </a:t>
            </a:r>
          </a:p>
          <a:p>
            <a:pPr marL="0" indent="0">
              <a:buNone/>
            </a:pPr>
            <a:endParaRPr lang="en-US" sz="2000" dirty="0"/>
          </a:p>
          <a:p>
            <a:pPr marL="0" indent="0">
              <a:buNone/>
            </a:pPr>
            <a:r>
              <a:rPr lang="en-US" sz="2000" u="sng" dirty="0" smtClean="0"/>
              <a:t>The Math:</a:t>
            </a:r>
            <a:endParaRPr lang="en-US" sz="2000" dirty="0" smtClean="0"/>
          </a:p>
          <a:p>
            <a:pPr marL="0" indent="0">
              <a:buNone/>
            </a:pPr>
            <a:r>
              <a:rPr lang="en-US" sz="2000" dirty="0" smtClean="0"/>
              <a:t>We notice that the sum of the number the person chose and the number you will have them add will always be between 100 and 199.  So when removing the first digit you will be subtracting 100.  Let’s let s = the secret number and x the number chosen by the person.  When you comparing the numbers in step 5, the original number will always be the larger one.  The calculations work out to be</a:t>
            </a:r>
            <a:endParaRPr lang="en-US" sz="2000" dirty="0"/>
          </a:p>
          <a:p>
            <a:pPr marL="0" indent="0">
              <a:buNone/>
            </a:pPr>
            <a:r>
              <a:rPr lang="en-US" sz="2000" dirty="0" smtClean="0"/>
              <a:t>x – (x + (99 – s) – 100 + 1)  = s </a:t>
            </a:r>
          </a:p>
          <a:p>
            <a:pPr marL="0" indent="0">
              <a:buNone/>
            </a:pPr>
            <a:endParaRPr lang="en-US" dirty="0"/>
          </a:p>
          <a:p>
            <a:pPr marL="0" indent="0">
              <a:buNone/>
            </a:pPr>
            <a:endParaRPr lang="en-US" dirty="0" smtClean="0"/>
          </a:p>
        </p:txBody>
      </p:sp>
      <p:sp>
        <p:nvSpPr>
          <p:cNvPr id="2" name="TextBox 1"/>
          <p:cNvSpPr txBox="1"/>
          <p:nvPr/>
        </p:nvSpPr>
        <p:spPr>
          <a:xfrm>
            <a:off x="1061545" y="5818267"/>
            <a:ext cx="1376855" cy="369332"/>
          </a:xfrm>
          <a:prstGeom prst="rect">
            <a:avLst/>
          </a:prstGeom>
          <a:noFill/>
          <a:ln>
            <a:solidFill>
              <a:schemeClr val="tx1"/>
            </a:solidFill>
          </a:ln>
        </p:spPr>
        <p:txBody>
          <a:bodyPr wrap="square" rtlCol="0">
            <a:spAutoFit/>
          </a:bodyPr>
          <a:lstStyle/>
          <a:p>
            <a:r>
              <a:rPr lang="en-US" dirty="0" smtClean="0"/>
              <a:t>From step 5</a:t>
            </a:r>
            <a:endParaRPr lang="en-US" dirty="0"/>
          </a:p>
        </p:txBody>
      </p:sp>
      <p:cxnSp>
        <p:nvCxnSpPr>
          <p:cNvPr id="5" name="Straight Arrow Connector 4"/>
          <p:cNvCxnSpPr/>
          <p:nvPr/>
        </p:nvCxnSpPr>
        <p:spPr>
          <a:xfrm flipH="1" flipV="1">
            <a:off x="1061545" y="5255173"/>
            <a:ext cx="420414" cy="563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30789654"/>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98591029"/>
              </p:ext>
            </p:extLst>
          </p:nvPr>
        </p:nvGraphicFramePr>
        <p:xfrm>
          <a:off x="864093" y="1499519"/>
          <a:ext cx="4308000" cy="1582425"/>
        </p:xfrm>
        <a:graphic>
          <a:graphicData uri="http://schemas.openxmlformats.org/drawingml/2006/table">
            <a:tbl>
              <a:tblPr>
                <a:tableStyleId>{5C22544A-7EE6-4342-B048-85BDC9FD1C3A}</a:tableStyleId>
              </a:tblPr>
              <a:tblGrid>
                <a:gridCol w="538500">
                  <a:extLst>
                    <a:ext uri="{9D8B030D-6E8A-4147-A177-3AD203B41FA5}">
                      <a16:colId xmlns:a16="http://schemas.microsoft.com/office/drawing/2014/main" val="1791092301"/>
                    </a:ext>
                  </a:extLst>
                </a:gridCol>
                <a:gridCol w="538500">
                  <a:extLst>
                    <a:ext uri="{9D8B030D-6E8A-4147-A177-3AD203B41FA5}">
                      <a16:colId xmlns:a16="http://schemas.microsoft.com/office/drawing/2014/main" val="1516138676"/>
                    </a:ext>
                  </a:extLst>
                </a:gridCol>
                <a:gridCol w="538500">
                  <a:extLst>
                    <a:ext uri="{9D8B030D-6E8A-4147-A177-3AD203B41FA5}">
                      <a16:colId xmlns:a16="http://schemas.microsoft.com/office/drawing/2014/main" val="789249302"/>
                    </a:ext>
                  </a:extLst>
                </a:gridCol>
                <a:gridCol w="538500">
                  <a:extLst>
                    <a:ext uri="{9D8B030D-6E8A-4147-A177-3AD203B41FA5}">
                      <a16:colId xmlns:a16="http://schemas.microsoft.com/office/drawing/2014/main" val="1375754152"/>
                    </a:ext>
                  </a:extLst>
                </a:gridCol>
                <a:gridCol w="538500">
                  <a:extLst>
                    <a:ext uri="{9D8B030D-6E8A-4147-A177-3AD203B41FA5}">
                      <a16:colId xmlns:a16="http://schemas.microsoft.com/office/drawing/2014/main" val="1235626189"/>
                    </a:ext>
                  </a:extLst>
                </a:gridCol>
                <a:gridCol w="538500">
                  <a:extLst>
                    <a:ext uri="{9D8B030D-6E8A-4147-A177-3AD203B41FA5}">
                      <a16:colId xmlns:a16="http://schemas.microsoft.com/office/drawing/2014/main" val="3246905283"/>
                    </a:ext>
                  </a:extLst>
                </a:gridCol>
                <a:gridCol w="538500">
                  <a:extLst>
                    <a:ext uri="{9D8B030D-6E8A-4147-A177-3AD203B41FA5}">
                      <a16:colId xmlns:a16="http://schemas.microsoft.com/office/drawing/2014/main" val="4041402242"/>
                    </a:ext>
                  </a:extLst>
                </a:gridCol>
                <a:gridCol w="538500">
                  <a:extLst>
                    <a:ext uri="{9D8B030D-6E8A-4147-A177-3AD203B41FA5}">
                      <a16:colId xmlns:a16="http://schemas.microsoft.com/office/drawing/2014/main" val="3128293598"/>
                    </a:ext>
                  </a:extLst>
                </a:gridCol>
              </a:tblGrid>
              <a:tr h="316485">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A</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3542286"/>
                  </a:ext>
                </a:extLst>
              </a:tr>
              <a:tr h="316485">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1</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11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13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15</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0540610"/>
                  </a:ext>
                </a:extLst>
              </a:tr>
              <a:tr h="316485">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17</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19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31</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39731994"/>
                  </a:ext>
                </a:extLst>
              </a:tr>
              <a:tr h="316485">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33</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35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37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39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41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43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45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47</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51043940"/>
                  </a:ext>
                </a:extLst>
              </a:tr>
              <a:tr h="316485">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49</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51</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53</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55</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57</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59</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61</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63</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343106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953935211"/>
              </p:ext>
            </p:extLst>
          </p:nvPr>
        </p:nvGraphicFramePr>
        <p:xfrm>
          <a:off x="6203348" y="1499520"/>
          <a:ext cx="4308000" cy="1582425"/>
        </p:xfrm>
        <a:graphic>
          <a:graphicData uri="http://schemas.openxmlformats.org/drawingml/2006/table">
            <a:tbl>
              <a:tblPr>
                <a:tableStyleId>{5C22544A-7EE6-4342-B048-85BDC9FD1C3A}</a:tableStyleId>
              </a:tblPr>
              <a:tblGrid>
                <a:gridCol w="538500">
                  <a:extLst>
                    <a:ext uri="{9D8B030D-6E8A-4147-A177-3AD203B41FA5}">
                      <a16:colId xmlns:a16="http://schemas.microsoft.com/office/drawing/2014/main" val="2122553753"/>
                    </a:ext>
                  </a:extLst>
                </a:gridCol>
                <a:gridCol w="538500">
                  <a:extLst>
                    <a:ext uri="{9D8B030D-6E8A-4147-A177-3AD203B41FA5}">
                      <a16:colId xmlns:a16="http://schemas.microsoft.com/office/drawing/2014/main" val="1179225217"/>
                    </a:ext>
                  </a:extLst>
                </a:gridCol>
                <a:gridCol w="538500">
                  <a:extLst>
                    <a:ext uri="{9D8B030D-6E8A-4147-A177-3AD203B41FA5}">
                      <a16:colId xmlns:a16="http://schemas.microsoft.com/office/drawing/2014/main" val="2392162612"/>
                    </a:ext>
                  </a:extLst>
                </a:gridCol>
                <a:gridCol w="538500">
                  <a:extLst>
                    <a:ext uri="{9D8B030D-6E8A-4147-A177-3AD203B41FA5}">
                      <a16:colId xmlns:a16="http://schemas.microsoft.com/office/drawing/2014/main" val="726190180"/>
                    </a:ext>
                  </a:extLst>
                </a:gridCol>
                <a:gridCol w="538500">
                  <a:extLst>
                    <a:ext uri="{9D8B030D-6E8A-4147-A177-3AD203B41FA5}">
                      <a16:colId xmlns:a16="http://schemas.microsoft.com/office/drawing/2014/main" val="3651059366"/>
                    </a:ext>
                  </a:extLst>
                </a:gridCol>
                <a:gridCol w="538500">
                  <a:extLst>
                    <a:ext uri="{9D8B030D-6E8A-4147-A177-3AD203B41FA5}">
                      <a16:colId xmlns:a16="http://schemas.microsoft.com/office/drawing/2014/main" val="4158580587"/>
                    </a:ext>
                  </a:extLst>
                </a:gridCol>
                <a:gridCol w="538500">
                  <a:extLst>
                    <a:ext uri="{9D8B030D-6E8A-4147-A177-3AD203B41FA5}">
                      <a16:colId xmlns:a16="http://schemas.microsoft.com/office/drawing/2014/main" val="1436100590"/>
                    </a:ext>
                  </a:extLst>
                </a:gridCol>
                <a:gridCol w="538500">
                  <a:extLst>
                    <a:ext uri="{9D8B030D-6E8A-4147-A177-3AD203B41FA5}">
                      <a16:colId xmlns:a16="http://schemas.microsoft.com/office/drawing/2014/main" val="1290850183"/>
                    </a:ext>
                  </a:extLst>
                </a:gridCol>
              </a:tblGrid>
              <a:tr h="316485">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B</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71245551"/>
                  </a:ext>
                </a:extLst>
              </a:tr>
              <a:tr h="316485">
                <a:tc>
                  <a:txBody>
                    <a:bodyPr/>
                    <a:lstStyle/>
                    <a:p>
                      <a:pPr algn="ctr" fontAlgn="b"/>
                      <a:r>
                        <a:rPr lang="en-US" sz="1800" u="none" strike="noStrike" dirty="0">
                          <a:effectLst/>
                        </a:rPr>
                        <a:t>2</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7</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10</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11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14</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15</a:t>
                      </a:r>
                      <a:endParaRPr lang="en-US" sz="1800" b="0" i="0" u="none" strike="noStrike">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08359068"/>
                  </a:ext>
                </a:extLst>
              </a:tr>
              <a:tr h="316485">
                <a:tc>
                  <a:txBody>
                    <a:bodyPr/>
                    <a:lstStyle/>
                    <a:p>
                      <a:pPr algn="ctr" fontAlgn="b"/>
                      <a:r>
                        <a:rPr lang="en-US" sz="1800" u="none" strike="noStrike" dirty="0">
                          <a:effectLst/>
                        </a:rPr>
                        <a:t>18</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19</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27</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30</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31</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71122615"/>
                  </a:ext>
                </a:extLst>
              </a:tr>
              <a:tr h="316485">
                <a:tc>
                  <a:txBody>
                    <a:bodyPr/>
                    <a:lstStyle/>
                    <a:p>
                      <a:pPr algn="ctr" fontAlgn="b"/>
                      <a:r>
                        <a:rPr lang="en-US" sz="1800" u="none" strike="noStrike">
                          <a:effectLst/>
                        </a:rPr>
                        <a:t>34</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35</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38</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39</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47</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55869340"/>
                  </a:ext>
                </a:extLst>
              </a:tr>
              <a:tr h="316485">
                <a:tc>
                  <a:txBody>
                    <a:bodyPr/>
                    <a:lstStyle/>
                    <a:p>
                      <a:pPr algn="ctr" fontAlgn="b"/>
                      <a:r>
                        <a:rPr lang="en-US" sz="1800" u="none" strike="noStrike">
                          <a:effectLst/>
                        </a:rPr>
                        <a:t>50</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54</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55</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58</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59</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63</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3544707"/>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278426268"/>
              </p:ext>
            </p:extLst>
          </p:nvPr>
        </p:nvGraphicFramePr>
        <p:xfrm>
          <a:off x="864093" y="3091261"/>
          <a:ext cx="4308000" cy="1585972"/>
        </p:xfrm>
        <a:graphic>
          <a:graphicData uri="http://schemas.openxmlformats.org/drawingml/2006/table">
            <a:tbl>
              <a:tblPr>
                <a:tableStyleId>{5C22544A-7EE6-4342-B048-85BDC9FD1C3A}</a:tableStyleId>
              </a:tblPr>
              <a:tblGrid>
                <a:gridCol w="538500">
                  <a:extLst>
                    <a:ext uri="{9D8B030D-6E8A-4147-A177-3AD203B41FA5}">
                      <a16:colId xmlns:a16="http://schemas.microsoft.com/office/drawing/2014/main" val="3006918003"/>
                    </a:ext>
                  </a:extLst>
                </a:gridCol>
                <a:gridCol w="538500">
                  <a:extLst>
                    <a:ext uri="{9D8B030D-6E8A-4147-A177-3AD203B41FA5}">
                      <a16:colId xmlns:a16="http://schemas.microsoft.com/office/drawing/2014/main" val="319927626"/>
                    </a:ext>
                  </a:extLst>
                </a:gridCol>
                <a:gridCol w="538500">
                  <a:extLst>
                    <a:ext uri="{9D8B030D-6E8A-4147-A177-3AD203B41FA5}">
                      <a16:colId xmlns:a16="http://schemas.microsoft.com/office/drawing/2014/main" val="3288676810"/>
                    </a:ext>
                  </a:extLst>
                </a:gridCol>
                <a:gridCol w="538500">
                  <a:extLst>
                    <a:ext uri="{9D8B030D-6E8A-4147-A177-3AD203B41FA5}">
                      <a16:colId xmlns:a16="http://schemas.microsoft.com/office/drawing/2014/main" val="1612511712"/>
                    </a:ext>
                  </a:extLst>
                </a:gridCol>
                <a:gridCol w="538500">
                  <a:extLst>
                    <a:ext uri="{9D8B030D-6E8A-4147-A177-3AD203B41FA5}">
                      <a16:colId xmlns:a16="http://schemas.microsoft.com/office/drawing/2014/main" val="640559091"/>
                    </a:ext>
                  </a:extLst>
                </a:gridCol>
                <a:gridCol w="538500">
                  <a:extLst>
                    <a:ext uri="{9D8B030D-6E8A-4147-A177-3AD203B41FA5}">
                      <a16:colId xmlns:a16="http://schemas.microsoft.com/office/drawing/2014/main" val="1502498541"/>
                    </a:ext>
                  </a:extLst>
                </a:gridCol>
                <a:gridCol w="538500">
                  <a:extLst>
                    <a:ext uri="{9D8B030D-6E8A-4147-A177-3AD203B41FA5}">
                      <a16:colId xmlns:a16="http://schemas.microsoft.com/office/drawing/2014/main" val="3743259023"/>
                    </a:ext>
                  </a:extLst>
                </a:gridCol>
                <a:gridCol w="538500">
                  <a:extLst>
                    <a:ext uri="{9D8B030D-6E8A-4147-A177-3AD203B41FA5}">
                      <a16:colId xmlns:a16="http://schemas.microsoft.com/office/drawing/2014/main" val="1745788903"/>
                    </a:ext>
                  </a:extLst>
                </a:gridCol>
              </a:tblGrid>
              <a:tr h="312348">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C</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7078331"/>
                  </a:ext>
                </a:extLst>
              </a:tr>
              <a:tr h="318406">
                <a:tc>
                  <a:txBody>
                    <a:bodyPr/>
                    <a:lstStyle/>
                    <a:p>
                      <a:pPr algn="ctr" fontAlgn="b"/>
                      <a:r>
                        <a:rPr lang="en-US" sz="1800" u="none" strike="noStrike" dirty="0">
                          <a:effectLst/>
                        </a:rPr>
                        <a:t>4</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5</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7</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14</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15</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48162498"/>
                  </a:ext>
                </a:extLst>
              </a:tr>
              <a:tr h="318406">
                <a:tc>
                  <a:txBody>
                    <a:bodyPr/>
                    <a:lstStyle/>
                    <a:p>
                      <a:pPr algn="ctr" fontAlgn="b"/>
                      <a:r>
                        <a:rPr lang="en-US" sz="1800" u="none" strike="noStrike">
                          <a:effectLst/>
                        </a:rPr>
                        <a:t>20</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21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28</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29</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30</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31</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77487814"/>
                  </a:ext>
                </a:extLst>
              </a:tr>
              <a:tr h="318406">
                <a:tc>
                  <a:txBody>
                    <a:bodyPr/>
                    <a:lstStyle/>
                    <a:p>
                      <a:pPr algn="ctr" fontAlgn="b"/>
                      <a:r>
                        <a:rPr lang="en-US" sz="1800" u="none" strike="noStrike">
                          <a:effectLst/>
                        </a:rPr>
                        <a:t>36</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37</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38</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39</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44</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45</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47</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5204960"/>
                  </a:ext>
                </a:extLst>
              </a:tr>
              <a:tr h="318406">
                <a:tc>
                  <a:txBody>
                    <a:bodyPr/>
                    <a:lstStyle/>
                    <a:p>
                      <a:pPr algn="ctr" fontAlgn="b"/>
                      <a:r>
                        <a:rPr lang="en-US" sz="1800" u="none" strike="noStrike">
                          <a:effectLst/>
                        </a:rPr>
                        <a:t>52</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53</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54</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55</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60</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61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63</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96913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46679714"/>
              </p:ext>
            </p:extLst>
          </p:nvPr>
        </p:nvGraphicFramePr>
        <p:xfrm>
          <a:off x="6203348" y="3091261"/>
          <a:ext cx="4308000" cy="1585808"/>
        </p:xfrm>
        <a:graphic>
          <a:graphicData uri="http://schemas.openxmlformats.org/drawingml/2006/table">
            <a:tbl>
              <a:tblPr>
                <a:tableStyleId>{5C22544A-7EE6-4342-B048-85BDC9FD1C3A}</a:tableStyleId>
              </a:tblPr>
              <a:tblGrid>
                <a:gridCol w="538500">
                  <a:extLst>
                    <a:ext uri="{9D8B030D-6E8A-4147-A177-3AD203B41FA5}">
                      <a16:colId xmlns:a16="http://schemas.microsoft.com/office/drawing/2014/main" val="1192845235"/>
                    </a:ext>
                  </a:extLst>
                </a:gridCol>
                <a:gridCol w="538500">
                  <a:extLst>
                    <a:ext uri="{9D8B030D-6E8A-4147-A177-3AD203B41FA5}">
                      <a16:colId xmlns:a16="http://schemas.microsoft.com/office/drawing/2014/main" val="1547766170"/>
                    </a:ext>
                  </a:extLst>
                </a:gridCol>
                <a:gridCol w="538500">
                  <a:extLst>
                    <a:ext uri="{9D8B030D-6E8A-4147-A177-3AD203B41FA5}">
                      <a16:colId xmlns:a16="http://schemas.microsoft.com/office/drawing/2014/main" val="2110673036"/>
                    </a:ext>
                  </a:extLst>
                </a:gridCol>
                <a:gridCol w="538500">
                  <a:extLst>
                    <a:ext uri="{9D8B030D-6E8A-4147-A177-3AD203B41FA5}">
                      <a16:colId xmlns:a16="http://schemas.microsoft.com/office/drawing/2014/main" val="1398835380"/>
                    </a:ext>
                  </a:extLst>
                </a:gridCol>
                <a:gridCol w="538500">
                  <a:extLst>
                    <a:ext uri="{9D8B030D-6E8A-4147-A177-3AD203B41FA5}">
                      <a16:colId xmlns:a16="http://schemas.microsoft.com/office/drawing/2014/main" val="2836187702"/>
                    </a:ext>
                  </a:extLst>
                </a:gridCol>
                <a:gridCol w="538500">
                  <a:extLst>
                    <a:ext uri="{9D8B030D-6E8A-4147-A177-3AD203B41FA5}">
                      <a16:colId xmlns:a16="http://schemas.microsoft.com/office/drawing/2014/main" val="920210716"/>
                    </a:ext>
                  </a:extLst>
                </a:gridCol>
                <a:gridCol w="538500">
                  <a:extLst>
                    <a:ext uri="{9D8B030D-6E8A-4147-A177-3AD203B41FA5}">
                      <a16:colId xmlns:a16="http://schemas.microsoft.com/office/drawing/2014/main" val="4278440002"/>
                    </a:ext>
                  </a:extLst>
                </a:gridCol>
                <a:gridCol w="538500">
                  <a:extLst>
                    <a:ext uri="{9D8B030D-6E8A-4147-A177-3AD203B41FA5}">
                      <a16:colId xmlns:a16="http://schemas.microsoft.com/office/drawing/2014/main" val="498174930"/>
                    </a:ext>
                  </a:extLst>
                </a:gridCol>
              </a:tblGrid>
              <a:tr h="312316">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smtClean="0">
                          <a:effectLst/>
                        </a:rPr>
                        <a:t>D</a:t>
                      </a:r>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54336943"/>
                  </a:ext>
                </a:extLst>
              </a:tr>
              <a:tr h="318373">
                <a:tc>
                  <a:txBody>
                    <a:bodyPr/>
                    <a:lstStyle/>
                    <a:p>
                      <a:pPr algn="ctr" fontAlgn="b"/>
                      <a:r>
                        <a:rPr lang="en-US" sz="1800" u="none" strike="noStrike">
                          <a:effectLst/>
                        </a:rPr>
                        <a:t>8</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9</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10</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11</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13</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14</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15</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46755970"/>
                  </a:ext>
                </a:extLst>
              </a:tr>
              <a:tr h="318373">
                <a:tc>
                  <a:txBody>
                    <a:bodyPr/>
                    <a:lstStyle/>
                    <a:p>
                      <a:pPr algn="ctr" fontAlgn="b"/>
                      <a:r>
                        <a:rPr lang="en-US" sz="1800" u="none" strike="noStrike">
                          <a:effectLst/>
                        </a:rPr>
                        <a:t>24</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25</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26</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27</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28</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29</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30</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31</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71038289"/>
                  </a:ext>
                </a:extLst>
              </a:tr>
              <a:tr h="318373">
                <a:tc>
                  <a:txBody>
                    <a:bodyPr/>
                    <a:lstStyle/>
                    <a:p>
                      <a:pPr algn="ctr" fontAlgn="b"/>
                      <a:r>
                        <a:rPr lang="en-US" sz="1800" u="none" strike="noStrike">
                          <a:effectLst/>
                        </a:rPr>
                        <a:t>40</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41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42</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43</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44</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45</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47</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47772170"/>
                  </a:ext>
                </a:extLst>
              </a:tr>
              <a:tr h="318373">
                <a:tc>
                  <a:txBody>
                    <a:bodyPr/>
                    <a:lstStyle/>
                    <a:p>
                      <a:pPr algn="ctr" fontAlgn="b"/>
                      <a:r>
                        <a:rPr lang="en-US" sz="1800" u="none" strike="noStrike">
                          <a:effectLst/>
                        </a:rPr>
                        <a:t>56</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57</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58</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59</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60</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61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63</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500376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45002715"/>
              </p:ext>
            </p:extLst>
          </p:nvPr>
        </p:nvGraphicFramePr>
        <p:xfrm>
          <a:off x="864093" y="4685700"/>
          <a:ext cx="4308000" cy="1589370"/>
        </p:xfrm>
        <a:graphic>
          <a:graphicData uri="http://schemas.openxmlformats.org/drawingml/2006/table">
            <a:tbl>
              <a:tblPr>
                <a:tableStyleId>{5C22544A-7EE6-4342-B048-85BDC9FD1C3A}</a:tableStyleId>
              </a:tblPr>
              <a:tblGrid>
                <a:gridCol w="538500">
                  <a:extLst>
                    <a:ext uri="{9D8B030D-6E8A-4147-A177-3AD203B41FA5}">
                      <a16:colId xmlns:a16="http://schemas.microsoft.com/office/drawing/2014/main" val="3138019100"/>
                    </a:ext>
                  </a:extLst>
                </a:gridCol>
                <a:gridCol w="538500">
                  <a:extLst>
                    <a:ext uri="{9D8B030D-6E8A-4147-A177-3AD203B41FA5}">
                      <a16:colId xmlns:a16="http://schemas.microsoft.com/office/drawing/2014/main" val="2438021966"/>
                    </a:ext>
                  </a:extLst>
                </a:gridCol>
                <a:gridCol w="538500">
                  <a:extLst>
                    <a:ext uri="{9D8B030D-6E8A-4147-A177-3AD203B41FA5}">
                      <a16:colId xmlns:a16="http://schemas.microsoft.com/office/drawing/2014/main" val="1047799924"/>
                    </a:ext>
                  </a:extLst>
                </a:gridCol>
                <a:gridCol w="538500">
                  <a:extLst>
                    <a:ext uri="{9D8B030D-6E8A-4147-A177-3AD203B41FA5}">
                      <a16:colId xmlns:a16="http://schemas.microsoft.com/office/drawing/2014/main" val="957827518"/>
                    </a:ext>
                  </a:extLst>
                </a:gridCol>
                <a:gridCol w="538500">
                  <a:extLst>
                    <a:ext uri="{9D8B030D-6E8A-4147-A177-3AD203B41FA5}">
                      <a16:colId xmlns:a16="http://schemas.microsoft.com/office/drawing/2014/main" val="1736354120"/>
                    </a:ext>
                  </a:extLst>
                </a:gridCol>
                <a:gridCol w="538500">
                  <a:extLst>
                    <a:ext uri="{9D8B030D-6E8A-4147-A177-3AD203B41FA5}">
                      <a16:colId xmlns:a16="http://schemas.microsoft.com/office/drawing/2014/main" val="3029740056"/>
                    </a:ext>
                  </a:extLst>
                </a:gridCol>
                <a:gridCol w="538500">
                  <a:extLst>
                    <a:ext uri="{9D8B030D-6E8A-4147-A177-3AD203B41FA5}">
                      <a16:colId xmlns:a16="http://schemas.microsoft.com/office/drawing/2014/main" val="250465664"/>
                    </a:ext>
                  </a:extLst>
                </a:gridCol>
                <a:gridCol w="538500">
                  <a:extLst>
                    <a:ext uri="{9D8B030D-6E8A-4147-A177-3AD203B41FA5}">
                      <a16:colId xmlns:a16="http://schemas.microsoft.com/office/drawing/2014/main" val="1967538276"/>
                    </a:ext>
                  </a:extLst>
                </a:gridCol>
              </a:tblGrid>
              <a:tr h="317874">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E</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 </a:t>
                      </a: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 </a:t>
                      </a:r>
                    </a:p>
                  </a:txBody>
                  <a:tcPr marL="9525" marR="9525" marT="9525"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76426636"/>
                  </a:ext>
                </a:extLst>
              </a:tr>
              <a:tr h="317874">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16</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17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18</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19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22</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23</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44115244"/>
                  </a:ext>
                </a:extLst>
              </a:tr>
              <a:tr h="317874">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24</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25</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26</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28</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29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30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31</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91867875"/>
                  </a:ext>
                </a:extLst>
              </a:tr>
              <a:tr h="317874">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48</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49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52</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53</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54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55</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223928"/>
                  </a:ext>
                </a:extLst>
              </a:tr>
              <a:tr h="317874">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56</a:t>
                      </a: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57</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58</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59</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60</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a:solidFill>
                            <a:schemeClr val="dk1"/>
                          </a:solidFill>
                          <a:effectLst/>
                          <a:latin typeface="+mn-lt"/>
                          <a:ea typeface="+mn-ea"/>
                          <a:cs typeface="+mn-cs"/>
                        </a:rPr>
                        <a:t>61</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62</a:t>
                      </a: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b" latinLnBrk="0" hangingPunct="1"/>
                      <a:r>
                        <a:rPr lang="en-US" sz="1800" u="none" strike="noStrike" kern="1200" dirty="0">
                          <a:solidFill>
                            <a:schemeClr val="dk1"/>
                          </a:solidFill>
                          <a:effectLst/>
                          <a:latin typeface="+mn-lt"/>
                          <a:ea typeface="+mn-ea"/>
                          <a:cs typeface="+mn-cs"/>
                        </a:rPr>
                        <a:t>63</a:t>
                      </a: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766926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135119982"/>
              </p:ext>
            </p:extLst>
          </p:nvPr>
        </p:nvGraphicFramePr>
        <p:xfrm>
          <a:off x="6203348" y="4686029"/>
          <a:ext cx="4308000" cy="1589040"/>
        </p:xfrm>
        <a:graphic>
          <a:graphicData uri="http://schemas.openxmlformats.org/drawingml/2006/table">
            <a:tbl>
              <a:tblPr>
                <a:tableStyleId>{5C22544A-7EE6-4342-B048-85BDC9FD1C3A}</a:tableStyleId>
              </a:tblPr>
              <a:tblGrid>
                <a:gridCol w="538500">
                  <a:extLst>
                    <a:ext uri="{9D8B030D-6E8A-4147-A177-3AD203B41FA5}">
                      <a16:colId xmlns:a16="http://schemas.microsoft.com/office/drawing/2014/main" val="1833961087"/>
                    </a:ext>
                  </a:extLst>
                </a:gridCol>
                <a:gridCol w="538500">
                  <a:extLst>
                    <a:ext uri="{9D8B030D-6E8A-4147-A177-3AD203B41FA5}">
                      <a16:colId xmlns:a16="http://schemas.microsoft.com/office/drawing/2014/main" val="3532494779"/>
                    </a:ext>
                  </a:extLst>
                </a:gridCol>
                <a:gridCol w="538500">
                  <a:extLst>
                    <a:ext uri="{9D8B030D-6E8A-4147-A177-3AD203B41FA5}">
                      <a16:colId xmlns:a16="http://schemas.microsoft.com/office/drawing/2014/main" val="30497893"/>
                    </a:ext>
                  </a:extLst>
                </a:gridCol>
                <a:gridCol w="538500">
                  <a:extLst>
                    <a:ext uri="{9D8B030D-6E8A-4147-A177-3AD203B41FA5}">
                      <a16:colId xmlns:a16="http://schemas.microsoft.com/office/drawing/2014/main" val="4138016381"/>
                    </a:ext>
                  </a:extLst>
                </a:gridCol>
                <a:gridCol w="538500">
                  <a:extLst>
                    <a:ext uri="{9D8B030D-6E8A-4147-A177-3AD203B41FA5}">
                      <a16:colId xmlns:a16="http://schemas.microsoft.com/office/drawing/2014/main" val="3076399526"/>
                    </a:ext>
                  </a:extLst>
                </a:gridCol>
                <a:gridCol w="538500">
                  <a:extLst>
                    <a:ext uri="{9D8B030D-6E8A-4147-A177-3AD203B41FA5}">
                      <a16:colId xmlns:a16="http://schemas.microsoft.com/office/drawing/2014/main" val="1362533194"/>
                    </a:ext>
                  </a:extLst>
                </a:gridCol>
                <a:gridCol w="538500">
                  <a:extLst>
                    <a:ext uri="{9D8B030D-6E8A-4147-A177-3AD203B41FA5}">
                      <a16:colId xmlns:a16="http://schemas.microsoft.com/office/drawing/2014/main" val="2003695767"/>
                    </a:ext>
                  </a:extLst>
                </a:gridCol>
                <a:gridCol w="538500">
                  <a:extLst>
                    <a:ext uri="{9D8B030D-6E8A-4147-A177-3AD203B41FA5}">
                      <a16:colId xmlns:a16="http://schemas.microsoft.com/office/drawing/2014/main" val="3463435656"/>
                    </a:ext>
                  </a:extLst>
                </a:gridCol>
              </a:tblGrid>
              <a:tr h="317808">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F</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 </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 </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99200528"/>
                  </a:ext>
                </a:extLst>
              </a:tr>
              <a:tr h="317808">
                <a:tc>
                  <a:txBody>
                    <a:bodyPr/>
                    <a:lstStyle/>
                    <a:p>
                      <a:pPr algn="ctr" fontAlgn="b"/>
                      <a:r>
                        <a:rPr lang="en-US" sz="1800" u="none" strike="noStrike">
                          <a:effectLst/>
                        </a:rPr>
                        <a:t>32</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34</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35</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37</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38</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39</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72909116"/>
                  </a:ext>
                </a:extLst>
              </a:tr>
              <a:tr h="317808">
                <a:tc>
                  <a:txBody>
                    <a:bodyPr/>
                    <a:lstStyle/>
                    <a:p>
                      <a:pPr algn="ctr" fontAlgn="b"/>
                      <a:r>
                        <a:rPr lang="en-US" sz="1800" u="none" strike="noStrike">
                          <a:effectLst/>
                        </a:rPr>
                        <a:t>40</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41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44</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45</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46</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47</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26717847"/>
                  </a:ext>
                </a:extLst>
              </a:tr>
              <a:tr h="317808">
                <a:tc>
                  <a:txBody>
                    <a:bodyPr/>
                    <a:lstStyle/>
                    <a:p>
                      <a:pPr algn="ctr" fontAlgn="b"/>
                      <a:r>
                        <a:rPr lang="en-US" sz="1800" u="none" strike="noStrike">
                          <a:effectLst/>
                        </a:rPr>
                        <a:t>48</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49</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50</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a:effectLst/>
                        </a:rPr>
                        <a:t>51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52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53</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54</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u="none" strike="noStrike" dirty="0">
                          <a:effectLst/>
                        </a:rPr>
                        <a:t>55</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44806462"/>
                  </a:ext>
                </a:extLst>
              </a:tr>
              <a:tr h="317808">
                <a:tc>
                  <a:txBody>
                    <a:bodyPr/>
                    <a:lstStyle/>
                    <a:p>
                      <a:pPr algn="ctr" fontAlgn="b"/>
                      <a:r>
                        <a:rPr lang="en-US" sz="1800" u="none" strike="noStrike">
                          <a:effectLst/>
                        </a:rPr>
                        <a:t>56</a:t>
                      </a:r>
                      <a:endParaRPr lang="en-US" sz="18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57</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58</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59</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60</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a:effectLst/>
                        </a:rPr>
                        <a:t>61</a:t>
                      </a:r>
                      <a:endParaRPr lang="en-US" sz="1800" b="0" i="0" u="none" strike="noStrike">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62</a:t>
                      </a:r>
                      <a:endParaRPr lang="en-US" sz="1800" b="0" i="0" u="none" strike="noStrike" dirty="0">
                        <a:effectLst/>
                        <a:latin typeface="Arial" panose="020B0604020202020204" pitchFamily="34" charset="0"/>
                      </a:endParaRPr>
                    </a:p>
                  </a:txBody>
                  <a:tcPr marL="9525" marR="9525" marT="9525"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800" u="none" strike="noStrike" dirty="0">
                          <a:effectLst/>
                        </a:rPr>
                        <a:t>63</a:t>
                      </a:r>
                      <a:endParaRPr lang="en-US" sz="1800" b="0" i="0" u="none" strike="noStrike" dirty="0">
                        <a:effectLst/>
                        <a:latin typeface="Arial" panose="020B0604020202020204" pitchFamily="34" charset="0"/>
                      </a:endParaRPr>
                    </a:p>
                  </a:txBody>
                  <a:tcPr marL="9525" marR="9525" marT="9525"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7120440"/>
                  </a:ext>
                </a:extLst>
              </a:tr>
            </a:tbl>
          </a:graphicData>
        </a:graphic>
      </p:graphicFrame>
      <p:sp>
        <p:nvSpPr>
          <p:cNvPr id="8" name="Title 7"/>
          <p:cNvSpPr>
            <a:spLocks noGrp="1"/>
          </p:cNvSpPr>
          <p:nvPr>
            <p:ph type="title"/>
          </p:nvPr>
        </p:nvSpPr>
        <p:spPr>
          <a:xfrm>
            <a:off x="2094502" y="160032"/>
            <a:ext cx="7729728" cy="522976"/>
          </a:xfrm>
          <a:solidFill>
            <a:schemeClr val="accent2">
              <a:lumMod val="60000"/>
              <a:lumOff val="40000"/>
            </a:schemeClr>
          </a:solidFill>
        </p:spPr>
        <p:txBody>
          <a:bodyPr>
            <a:normAutofit fontScale="90000"/>
          </a:bodyPr>
          <a:lstStyle/>
          <a:p>
            <a:r>
              <a:rPr lang="en-US" dirty="0" smtClean="0"/>
              <a:t>Magic Cards</a:t>
            </a:r>
            <a:endParaRPr lang="en-US" dirty="0"/>
          </a:p>
        </p:txBody>
      </p:sp>
      <p:sp>
        <p:nvSpPr>
          <p:cNvPr id="9" name="TextBox 8"/>
          <p:cNvSpPr txBox="1"/>
          <p:nvPr/>
        </p:nvSpPr>
        <p:spPr>
          <a:xfrm>
            <a:off x="2535555" y="891540"/>
            <a:ext cx="7120890" cy="369332"/>
          </a:xfrm>
          <a:prstGeom prst="rect">
            <a:avLst/>
          </a:prstGeom>
          <a:noFill/>
        </p:spPr>
        <p:txBody>
          <a:bodyPr wrap="square" rtlCol="0">
            <a:spAutoFit/>
          </a:bodyPr>
          <a:lstStyle/>
          <a:p>
            <a:pPr algn="ctr"/>
            <a:r>
              <a:rPr lang="en-US" dirty="0" smtClean="0"/>
              <a:t>Silently pick an integer from 1 to 63.  Tell which cards the number is on.</a:t>
            </a:r>
            <a:endParaRPr lang="en-US" dirty="0"/>
          </a:p>
        </p:txBody>
      </p:sp>
    </p:spTree>
    <p:extLst>
      <p:ext uri="{BB962C8B-B14F-4D97-AF65-F5344CB8AC3E}">
        <p14:creationId xmlns:p14="http://schemas.microsoft.com/office/powerpoint/2010/main" val="925348415"/>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1131"/>
            <a:ext cx="10515600" cy="5535832"/>
          </a:xfrm>
          <a:solidFill>
            <a:schemeClr val="accent2">
              <a:lumMod val="20000"/>
              <a:lumOff val="80000"/>
            </a:schemeClr>
          </a:solidFill>
        </p:spPr>
        <p:txBody>
          <a:bodyPr>
            <a:normAutofit fontScale="92500" lnSpcReduction="20000"/>
          </a:bodyPr>
          <a:lstStyle/>
          <a:p>
            <a:pPr marL="0" indent="0">
              <a:buNone/>
            </a:pPr>
            <a:r>
              <a:rPr lang="en-US" sz="2600" u="sng" dirty="0" smtClean="0"/>
              <a:t>How it works:</a:t>
            </a:r>
          </a:p>
          <a:p>
            <a:pPr marL="0" indent="0">
              <a:buNone/>
            </a:pPr>
            <a:r>
              <a:rPr lang="en-US" sz="2600" dirty="0" smtClean="0"/>
              <a:t>Add the upper left hand numbers in each “card” that was indicated.</a:t>
            </a:r>
            <a:endParaRPr lang="en-US" sz="2600" dirty="0"/>
          </a:p>
          <a:p>
            <a:pPr marL="0" indent="0">
              <a:buNone/>
            </a:pPr>
            <a:r>
              <a:rPr lang="en-US" sz="2600" u="sng" dirty="0" smtClean="0"/>
              <a:t>The Math:</a:t>
            </a:r>
          </a:p>
          <a:p>
            <a:pPr marL="0" indent="0">
              <a:buNone/>
            </a:pPr>
            <a:r>
              <a:rPr lang="en-US" sz="2600" dirty="0" smtClean="0"/>
              <a:t>This could be used in introducing different bases, or just base 2.  Or just the idea that every positive integer can be represented uniquely as the sum of powers of 2.</a:t>
            </a:r>
          </a:p>
          <a:p>
            <a:pPr marL="0" indent="0">
              <a:buNone/>
            </a:pPr>
            <a:r>
              <a:rPr lang="en-US" sz="2600" dirty="0" smtClean="0"/>
              <a:t>Each of the cards represents a value in base 2.</a:t>
            </a:r>
          </a:p>
          <a:p>
            <a:pPr marL="0" indent="0">
              <a:buNone/>
            </a:pPr>
            <a:endParaRPr lang="en-US" sz="2600" dirty="0"/>
          </a:p>
          <a:p>
            <a:pPr marL="0" indent="0">
              <a:buNone/>
            </a:pPr>
            <a:endParaRPr lang="en-US" sz="2600" dirty="0" smtClean="0"/>
          </a:p>
          <a:p>
            <a:pPr marL="0" indent="0">
              <a:buNone/>
            </a:pPr>
            <a:endParaRPr lang="en-US" sz="2600" dirty="0" smtClean="0"/>
          </a:p>
          <a:p>
            <a:pPr marL="0" indent="0">
              <a:buNone/>
            </a:pPr>
            <a:endParaRPr lang="en-US" sz="2600" dirty="0" smtClean="0"/>
          </a:p>
          <a:p>
            <a:pPr marL="0" indent="0">
              <a:buNone/>
            </a:pPr>
            <a:r>
              <a:rPr lang="en-US" sz="2600" dirty="0" smtClean="0"/>
              <a:t>For example, in binary </a:t>
            </a:r>
            <a:r>
              <a:rPr lang="en-US" sz="2600" dirty="0"/>
              <a:t>43 = 101011</a:t>
            </a:r>
            <a:r>
              <a:rPr lang="en-US" sz="2600" baseline="-25000" dirty="0"/>
              <a:t>2</a:t>
            </a:r>
            <a:r>
              <a:rPr lang="en-US" sz="2600" dirty="0"/>
              <a:t> since 43 = 32 + 8 + 2 + 1.  So 43 appears on cards F, D, B and A only.  </a:t>
            </a:r>
          </a:p>
          <a:p>
            <a:pPr marL="0" indent="0">
              <a:buNone/>
            </a:pPr>
            <a:endParaRPr lang="en-US" dirty="0" smtClean="0"/>
          </a:p>
          <a:p>
            <a:pPr marL="0" indent="0">
              <a:buNone/>
            </a:pPr>
            <a:r>
              <a:rPr lang="en-US" dirty="0" smtClean="0"/>
              <a:t>.</a:t>
            </a:r>
          </a:p>
        </p:txBody>
      </p:sp>
      <p:graphicFrame>
        <p:nvGraphicFramePr>
          <p:cNvPr id="4" name="Table 3"/>
          <p:cNvGraphicFramePr>
            <a:graphicFrameLocks noGrp="1"/>
          </p:cNvGraphicFramePr>
          <p:nvPr>
            <p:extLst>
              <p:ext uri="{D42A27DB-BD31-4B8C-83A1-F6EECF244321}">
                <p14:modId xmlns:p14="http://schemas.microsoft.com/office/powerpoint/2010/main" val="1380976803"/>
              </p:ext>
            </p:extLst>
          </p:nvPr>
        </p:nvGraphicFramePr>
        <p:xfrm>
          <a:off x="3545906" y="3005960"/>
          <a:ext cx="5100188" cy="1481956"/>
        </p:xfrm>
        <a:graphic>
          <a:graphicData uri="http://schemas.openxmlformats.org/drawingml/2006/table">
            <a:tbl>
              <a:tblPr firstRow="1" firstCol="1" bandRow="1">
                <a:tableStyleId>{5C22544A-7EE6-4342-B048-85BDC9FD1C3A}</a:tableStyleId>
              </a:tblPr>
              <a:tblGrid>
                <a:gridCol w="849580">
                  <a:extLst>
                    <a:ext uri="{9D8B030D-6E8A-4147-A177-3AD203B41FA5}">
                      <a16:colId xmlns:a16="http://schemas.microsoft.com/office/drawing/2014/main" val="510376638"/>
                    </a:ext>
                  </a:extLst>
                </a:gridCol>
                <a:gridCol w="849580">
                  <a:extLst>
                    <a:ext uri="{9D8B030D-6E8A-4147-A177-3AD203B41FA5}">
                      <a16:colId xmlns:a16="http://schemas.microsoft.com/office/drawing/2014/main" val="3609646668"/>
                    </a:ext>
                  </a:extLst>
                </a:gridCol>
                <a:gridCol w="850257">
                  <a:extLst>
                    <a:ext uri="{9D8B030D-6E8A-4147-A177-3AD203B41FA5}">
                      <a16:colId xmlns:a16="http://schemas.microsoft.com/office/drawing/2014/main" val="1525748267"/>
                    </a:ext>
                  </a:extLst>
                </a:gridCol>
                <a:gridCol w="850257">
                  <a:extLst>
                    <a:ext uri="{9D8B030D-6E8A-4147-A177-3AD203B41FA5}">
                      <a16:colId xmlns:a16="http://schemas.microsoft.com/office/drawing/2014/main" val="150727615"/>
                    </a:ext>
                  </a:extLst>
                </a:gridCol>
                <a:gridCol w="850257">
                  <a:extLst>
                    <a:ext uri="{9D8B030D-6E8A-4147-A177-3AD203B41FA5}">
                      <a16:colId xmlns:a16="http://schemas.microsoft.com/office/drawing/2014/main" val="1480218267"/>
                    </a:ext>
                  </a:extLst>
                </a:gridCol>
                <a:gridCol w="850257">
                  <a:extLst>
                    <a:ext uri="{9D8B030D-6E8A-4147-A177-3AD203B41FA5}">
                      <a16:colId xmlns:a16="http://schemas.microsoft.com/office/drawing/2014/main" val="1220706152"/>
                    </a:ext>
                  </a:extLst>
                </a:gridCol>
              </a:tblGrid>
              <a:tr h="318360">
                <a:tc>
                  <a:txBody>
                    <a:bodyPr/>
                    <a:lstStyle/>
                    <a:p>
                      <a:pPr marL="0" marR="0" algn="ctr">
                        <a:lnSpc>
                          <a:spcPct val="107000"/>
                        </a:lnSpc>
                        <a:spcBef>
                          <a:spcPts val="0"/>
                        </a:spcBef>
                        <a:spcAft>
                          <a:spcPts val="0"/>
                        </a:spcAft>
                      </a:pPr>
                      <a:r>
                        <a:rPr lang="en-US" sz="1400" dirty="0">
                          <a:effectLst/>
                        </a:rPr>
                        <a:t>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1"/>
                    </a:solidFill>
                  </a:tcPr>
                </a:tc>
                <a:tc>
                  <a:txBody>
                    <a:bodyPr/>
                    <a:lstStyle/>
                    <a:p>
                      <a:pPr marL="0" marR="0" algn="ctr">
                        <a:lnSpc>
                          <a:spcPct val="107000"/>
                        </a:lnSpc>
                        <a:spcBef>
                          <a:spcPts val="0"/>
                        </a:spcBef>
                        <a:spcAft>
                          <a:spcPts val="0"/>
                        </a:spcAft>
                      </a:pPr>
                      <a:r>
                        <a:rPr lang="en-US" sz="1400" dirty="0">
                          <a:effectLst/>
                        </a:rPr>
                        <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1"/>
                    </a:solidFill>
                  </a:tcPr>
                </a:tc>
                <a:tc>
                  <a:txBody>
                    <a:bodyPr/>
                    <a:lstStyle/>
                    <a:p>
                      <a:pPr marL="0" marR="0" algn="ctr">
                        <a:lnSpc>
                          <a:spcPct val="107000"/>
                        </a:lnSpc>
                        <a:spcBef>
                          <a:spcPts val="0"/>
                        </a:spcBef>
                        <a:spcAft>
                          <a:spcPts val="0"/>
                        </a:spcAft>
                      </a:pPr>
                      <a:r>
                        <a:rPr lang="en-US" sz="1400" dirty="0">
                          <a:effectLst/>
                        </a:rPr>
                        <a:t>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1"/>
                    </a:solidFill>
                  </a:tcPr>
                </a:tc>
                <a:tc>
                  <a:txBody>
                    <a:bodyPr/>
                    <a:lstStyle/>
                    <a:p>
                      <a:pPr marL="0" marR="0" algn="ctr">
                        <a:lnSpc>
                          <a:spcPct val="107000"/>
                        </a:lnSpc>
                        <a:spcBef>
                          <a:spcPts val="0"/>
                        </a:spcBef>
                        <a:spcAft>
                          <a:spcPts val="0"/>
                        </a:spcAft>
                      </a:pPr>
                      <a:r>
                        <a:rPr lang="en-US" sz="1400" dirty="0">
                          <a:effectLst/>
                        </a:rPr>
                        <a:t>C</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1"/>
                    </a:solidFill>
                  </a:tcPr>
                </a:tc>
                <a:tc>
                  <a:txBody>
                    <a:bodyPr/>
                    <a:lstStyle/>
                    <a:p>
                      <a:pPr marL="0" marR="0" algn="ctr">
                        <a:lnSpc>
                          <a:spcPct val="107000"/>
                        </a:lnSpc>
                        <a:spcBef>
                          <a:spcPts val="0"/>
                        </a:spcBef>
                        <a:spcAft>
                          <a:spcPts val="0"/>
                        </a:spcAft>
                      </a:pPr>
                      <a:r>
                        <a:rPr lang="en-US" sz="1400" dirty="0">
                          <a:effectLst/>
                        </a:rPr>
                        <a:t>B</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1"/>
                    </a:solidFill>
                  </a:tcPr>
                </a:tc>
                <a:tc>
                  <a:txBody>
                    <a:bodyPr/>
                    <a:lstStyle/>
                    <a:p>
                      <a:pPr marL="0" marR="0" algn="ctr">
                        <a:lnSpc>
                          <a:spcPct val="107000"/>
                        </a:lnSpc>
                        <a:spcBef>
                          <a:spcPts val="0"/>
                        </a:spcBef>
                        <a:spcAft>
                          <a:spcPts val="0"/>
                        </a:spcAft>
                      </a:pPr>
                      <a:r>
                        <a:rPr lang="en-US" sz="1400" dirty="0">
                          <a:effectLst/>
                        </a:rPr>
                        <a: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1"/>
                    </a:solidFill>
                  </a:tcPr>
                </a:tc>
                <a:extLst>
                  <a:ext uri="{0D108BD9-81ED-4DB2-BD59-A6C34878D82A}">
                    <a16:rowId xmlns:a16="http://schemas.microsoft.com/office/drawing/2014/main" val="743265774"/>
                  </a:ext>
                </a:extLst>
              </a:tr>
              <a:tr h="581798">
                <a:tc>
                  <a:txBody>
                    <a:bodyPr/>
                    <a:lstStyle/>
                    <a:p>
                      <a:pPr marL="0" marR="0" algn="ctr">
                        <a:lnSpc>
                          <a:spcPct val="107000"/>
                        </a:lnSpc>
                        <a:spcBef>
                          <a:spcPts val="0"/>
                        </a:spcBef>
                        <a:spcAft>
                          <a:spcPts val="0"/>
                        </a:spcAft>
                      </a:pPr>
                      <a:r>
                        <a:rPr lang="en-US" sz="1800" dirty="0">
                          <a:solidFill>
                            <a:schemeClr val="tx1"/>
                          </a:solidFill>
                          <a:effectLst/>
                        </a:rPr>
                        <a:t>2</a:t>
                      </a:r>
                      <a:r>
                        <a:rPr lang="en-US" sz="1800" baseline="30000" dirty="0">
                          <a:solidFill>
                            <a:schemeClr val="tx1"/>
                          </a:solidFill>
                          <a:effectLst/>
                        </a:rPr>
                        <a:t>5</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800" dirty="0">
                          <a:effectLst/>
                        </a:rPr>
                        <a:t>2</a:t>
                      </a:r>
                      <a:r>
                        <a:rPr lang="en-US" sz="1800" baseline="30000" dirty="0">
                          <a:effectLst/>
                        </a:rPr>
                        <a:t>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800" dirty="0">
                          <a:effectLst/>
                        </a:rPr>
                        <a:t>2</a:t>
                      </a:r>
                      <a:r>
                        <a:rPr lang="en-US" sz="1800" baseline="30000" dirty="0">
                          <a:effectLst/>
                        </a:rPr>
                        <a:t>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800" dirty="0">
                          <a:effectLst/>
                        </a:rPr>
                        <a:t>2</a:t>
                      </a:r>
                      <a:r>
                        <a:rPr lang="en-US" sz="1800" baseline="30000" dirty="0">
                          <a:effectLst/>
                        </a:rPr>
                        <a: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800" dirty="0">
                          <a:effectLst/>
                        </a:rPr>
                        <a:t>2</a:t>
                      </a:r>
                      <a:r>
                        <a:rPr lang="en-US" sz="1800" baseline="30000" dirty="0">
                          <a:effectLst/>
                        </a:rPr>
                        <a:t>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800" dirty="0">
                          <a:effectLst/>
                        </a:rPr>
                        <a:t>2</a:t>
                      </a:r>
                      <a:r>
                        <a:rPr lang="en-US" sz="1800" baseline="30000" dirty="0">
                          <a:effectLst/>
                        </a:rPr>
                        <a:t>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20000"/>
                        <a:lumOff val="80000"/>
                      </a:schemeClr>
                    </a:solidFill>
                  </a:tcPr>
                </a:tc>
                <a:extLst>
                  <a:ext uri="{0D108BD9-81ED-4DB2-BD59-A6C34878D82A}">
                    <a16:rowId xmlns:a16="http://schemas.microsoft.com/office/drawing/2014/main" val="334504218"/>
                  </a:ext>
                </a:extLst>
              </a:tr>
              <a:tr h="581798">
                <a:tc>
                  <a:txBody>
                    <a:bodyPr/>
                    <a:lstStyle/>
                    <a:p>
                      <a:pPr marL="0" marR="0" algn="ctr">
                        <a:lnSpc>
                          <a:spcPct val="107000"/>
                        </a:lnSpc>
                        <a:spcBef>
                          <a:spcPts val="0"/>
                        </a:spcBef>
                        <a:spcAft>
                          <a:spcPts val="0"/>
                        </a:spcAft>
                      </a:pPr>
                      <a:r>
                        <a:rPr lang="en-US" sz="1800" dirty="0">
                          <a:solidFill>
                            <a:schemeClr val="tx1"/>
                          </a:solidFill>
                          <a:effectLst/>
                        </a:rPr>
                        <a:t>32</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dirty="0">
                          <a:effectLst/>
                        </a:rPr>
                        <a:t>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dirty="0">
                          <a:effectLst/>
                        </a:rPr>
                        <a:t>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dirty="0">
                          <a:effectLst/>
                        </a:rPr>
                        <a:t>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dirty="0">
                          <a:effectLst/>
                        </a:rPr>
                        <a: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tc>
                  <a:txBody>
                    <a:bodyPr/>
                    <a:lstStyle/>
                    <a:p>
                      <a:pPr marL="0" marR="0" algn="ctr">
                        <a:lnSpc>
                          <a:spcPct val="107000"/>
                        </a:lnSpc>
                        <a:spcBef>
                          <a:spcPts val="0"/>
                        </a:spcBef>
                        <a:spcAft>
                          <a:spcPts val="0"/>
                        </a:spcAft>
                      </a:pPr>
                      <a:r>
                        <a:rPr lang="en-US" sz="1800" dirty="0">
                          <a:effectLst/>
                        </a:rPr>
                        <a:t>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val="1912548654"/>
                  </a:ext>
                </a:extLst>
              </a:tr>
            </a:tbl>
          </a:graphicData>
        </a:graphic>
      </p:graphicFrame>
    </p:spTree>
    <p:extLst>
      <p:ext uri="{BB962C8B-B14F-4D97-AF65-F5344CB8AC3E}">
        <p14:creationId xmlns:p14="http://schemas.microsoft.com/office/powerpoint/2010/main" val="2458764356"/>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
  <TotalTime>718</TotalTime>
  <Words>2583</Words>
  <Application>Microsoft Office PowerPoint</Application>
  <PresentationFormat>Widescreen</PresentationFormat>
  <Paragraphs>666</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Cambria Math</vt:lpstr>
      <vt:lpstr>Gill Sans MT</vt:lpstr>
      <vt:lpstr>Times New Roman</vt:lpstr>
      <vt:lpstr>Parcel</vt:lpstr>
      <vt:lpstr>Mathematical Puzzles and Games</vt:lpstr>
      <vt:lpstr>PowerPoint Presentation</vt:lpstr>
      <vt:lpstr>PowerPoint Presentation</vt:lpstr>
      <vt:lpstr>PowerPoint Presentation</vt:lpstr>
      <vt:lpstr>PowerPoint Presentation</vt:lpstr>
      <vt:lpstr>PowerPoint Presentation</vt:lpstr>
      <vt:lpstr>PowerPoint Presentation</vt:lpstr>
      <vt:lpstr>Magic Cards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Aquinas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SPENCJOS</dc:creator>
  <cp:lastModifiedBy>SPENCJOS</cp:lastModifiedBy>
  <cp:revision>71</cp:revision>
  <dcterms:created xsi:type="dcterms:W3CDTF">2019-11-13T18:33:05Z</dcterms:created>
  <dcterms:modified xsi:type="dcterms:W3CDTF">2020-02-24T17:19:07Z</dcterms:modified>
</cp:coreProperties>
</file>