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14"/>
  </p:handoutMasterIdLst>
  <p:sldIdLst>
    <p:sldId id="257" r:id="rId2"/>
    <p:sldId id="267" r:id="rId3"/>
    <p:sldId id="258" r:id="rId4"/>
    <p:sldId id="259" r:id="rId5"/>
    <p:sldId id="260" r:id="rId6"/>
    <p:sldId id="261" r:id="rId7"/>
    <p:sldId id="269" r:id="rId8"/>
    <p:sldId id="263" r:id="rId9"/>
    <p:sldId id="264" r:id="rId10"/>
    <p:sldId id="265" r:id="rId11"/>
    <p:sldId id="266" r:id="rId12"/>
    <p:sldId id="268"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8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6ECE05D8-8329-4FD0-9104-AB3DF9396177}" type="datetimeFigureOut">
              <a:rPr lang="en-US" smtClean="0"/>
              <a:t>2/20/2019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E5ECDC86-515F-4053-835E-0B4E1DB190C5}" type="slidenum">
              <a:rPr lang="en-US" smtClean="0"/>
              <a:t>‹#›</a:t>
            </a:fld>
            <a:endParaRPr lang="en-US"/>
          </a:p>
        </p:txBody>
      </p:sp>
    </p:spTree>
    <p:extLst>
      <p:ext uri="{BB962C8B-B14F-4D97-AF65-F5344CB8AC3E}">
        <p14:creationId xmlns:p14="http://schemas.microsoft.com/office/powerpoint/2010/main" val="16836545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2/20/2019</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ECB6C2-1084-4AED-A74A-DF028B0094EA}"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591C5AD9-787D-40FA-8A4D-16A055B9AF81}" type="slidenum">
              <a:rPr lang="en-US" smtClean="0">
                <a:solidFill>
                  <a:srgbClr val="000000">
                    <a:lumMod val="50000"/>
                    <a:lumOff val="50000"/>
                  </a:srgbClr>
                </a:solidFill>
              </a:rPr>
              <a:pPr/>
              <a:t>‹#›</a:t>
            </a:fld>
            <a:endParaRPr lang="en-US">
              <a:solidFill>
                <a:srgbClr val="000000">
                  <a:lumMod val="50000"/>
                  <a:lumOff val="50000"/>
                </a:srgbClr>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91C5AD9-787D-40FA-8A4D-16A055B9AF81}"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ECB6C2-1084-4AED-A74A-DF028B0094EA}"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a:solidFill>
                <a:srgbClr val="000000">
                  <a:lumMod val="50000"/>
                  <a:lumOff val="50000"/>
                </a:srgbClr>
              </a:solidFill>
            </a:endParaRP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B5A30F4-0B4E-4E4B-BC36-C30CD13F4E17}"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a:solidFill>
                <a:srgbClr val="000000">
                  <a:lumMod val="50000"/>
                  <a:lumOff val="50000"/>
                </a:srgbClr>
              </a:solidFill>
            </a:endParaRPr>
          </a:p>
        </p:txBody>
      </p:sp>
      <p:sp>
        <p:nvSpPr>
          <p:cNvPr id="6" name="Slide Number Placeholder 5"/>
          <p:cNvSpPr>
            <a:spLocks noGrp="1"/>
          </p:cNvSpPr>
          <p:nvPr>
            <p:ph type="sldNum" sz="quarter" idx="12"/>
          </p:nvPr>
        </p:nvSpPr>
        <p:spPr>
          <a:xfrm>
            <a:off x="4361688" y="1026372"/>
            <a:ext cx="457200" cy="441325"/>
          </a:xfrm>
        </p:spPr>
        <p:txBody>
          <a:bodyPr/>
          <a:lstStyle/>
          <a:p>
            <a:fld id="{DA60BA0E-20D0-4E7C-B286-26C960A6788F}"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2/20/2019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2DD204D1-F9BD-4643-8480-6EA41EB484F1}"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US">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EB37DED6-D4C7-42EE-AB49-D2E39E64FDE4}"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8" name="Footer Placeholder 7"/>
          <p:cNvSpPr>
            <a:spLocks noGrp="1"/>
          </p:cNvSpPr>
          <p:nvPr>
            <p:ph type="ftr" sz="quarter" idx="11"/>
          </p:nvPr>
        </p:nvSpPr>
        <p:spPr>
          <a:xfrm>
            <a:off x="304800" y="6409944"/>
            <a:ext cx="3581400" cy="365760"/>
          </a:xfrm>
        </p:spPr>
        <p:txBody>
          <a:bodyPr/>
          <a:lstStyle/>
          <a:p>
            <a:endParaRPr lang="en-US">
              <a:solidFill>
                <a:srgbClr val="000000">
                  <a:lumMod val="50000"/>
                  <a:lumOff val="50000"/>
                </a:srgbClr>
              </a:solidFill>
            </a:endParaRP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37DED6-D4C7-42EE-AB49-D2E39E64FDE4}"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4" name="Footer Placeholder 3"/>
          <p:cNvSpPr>
            <a:spLocks noGrp="1"/>
          </p:cNvSpPr>
          <p:nvPr>
            <p:ph type="ftr" sz="quarter" idx="11"/>
          </p:nvPr>
        </p:nvSpPr>
        <p:spPr/>
        <p:txBody>
          <a:bodyPr/>
          <a:lstStyle/>
          <a:p>
            <a:endParaRPr lang="en-US">
              <a:solidFill>
                <a:srgbClr val="000000">
                  <a:lumMod val="50000"/>
                  <a:lumOff val="50000"/>
                </a:srgbClr>
              </a:solidFill>
            </a:endParaRPr>
          </a:p>
        </p:txBody>
      </p:sp>
      <p:sp>
        <p:nvSpPr>
          <p:cNvPr id="5" name="Slide Number Placeholder 4"/>
          <p:cNvSpPr>
            <a:spLocks noGrp="1"/>
          </p:cNvSpPr>
          <p:nvPr>
            <p:ph type="sldNum" sz="quarter" idx="12"/>
          </p:nvPr>
        </p:nvSpPr>
        <p:spPr>
          <a:xfrm>
            <a:off x="4343400" y="1036020"/>
            <a:ext cx="457200" cy="441325"/>
          </a:xfrm>
        </p:spPr>
        <p:txBody>
          <a:bodyPr/>
          <a:lstStyle/>
          <a:p>
            <a:fld id="{EB37DED6-D4C7-42EE-AB49-D2E39E64FDE4}" type="slidenum">
              <a:rPr lang="en-US" smtClean="0">
                <a:solidFill>
                  <a:srgbClr val="000000">
                    <a:lumMod val="50000"/>
                    <a:lumOff val="50000"/>
                  </a:srgbClr>
                </a:solidFill>
              </a:rPr>
              <a:pPr/>
              <a:t>‹#›</a:t>
            </a:fld>
            <a:endParaRPr lang="en-US">
              <a:solidFill>
                <a:srgbClr val="000000">
                  <a:lumMod val="50000"/>
                  <a:lumOff val="5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DD204D1-F9BD-4643-8480-6EA41EB484F1}"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3" name="Footer Placeholder 2"/>
          <p:cNvSpPr>
            <a:spLocks noGrp="1"/>
          </p:cNvSpPr>
          <p:nvPr>
            <p:ph type="ftr" sz="quarter" idx="11"/>
          </p:nvPr>
        </p:nvSpPr>
        <p:spPr/>
        <p:txBody>
          <a:bodyPr/>
          <a:lstStyle/>
          <a:p>
            <a:endParaRPr lang="en-US">
              <a:solidFill>
                <a:srgbClr val="000000">
                  <a:lumMod val="50000"/>
                  <a:lumOff val="50000"/>
                </a:srgbClr>
              </a:solidFill>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37DED6-D4C7-42EE-AB49-D2E39E64FDE4}" type="slidenum">
              <a:rPr lang="en-US" smtClean="0">
                <a:solidFill>
                  <a:srgbClr val="000000">
                    <a:lumMod val="50000"/>
                    <a:lumOff val="50000"/>
                  </a:srgbClr>
                </a:solidFill>
              </a:rPr>
              <a:pPr/>
              <a:t>‹#›</a:t>
            </a:fld>
            <a:endParaRPr lang="en-US">
              <a:solidFill>
                <a:srgbClr val="000000">
                  <a:lumMod val="50000"/>
                  <a:lumOff val="5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DFBB78A-01B4-41F2-96B0-677A4A282832}"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26BF754-515F-40B9-8D24-D54D5825B3D0}"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en-US">
              <a:solidFill>
                <a:srgbClr val="000000">
                  <a:lumMod val="50000"/>
                  <a:lumOff val="50000"/>
                </a:srgbClr>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DFBB78A-01B4-41F2-96B0-677A4A282832}" type="slidenum">
              <a:rPr lang="en-US" smtClean="0">
                <a:solidFill>
                  <a:srgbClr val="000000">
                    <a:lumMod val="50000"/>
                    <a:lumOff val="50000"/>
                  </a:srgbClr>
                </a:solidFill>
              </a:rPr>
              <a:pPr/>
              <a:t>‹#›</a:t>
            </a:fld>
            <a:endParaRPr lang="en-US">
              <a:solidFill>
                <a:srgbClr val="000000">
                  <a:lumMod val="50000"/>
                  <a:lumOff val="50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26BF754-515F-40B9-8D24-D54D5825B3D0}" type="datetimeFigureOut">
              <a:rPr lang="en-US" smtClean="0">
                <a:solidFill>
                  <a:srgbClr val="000000">
                    <a:lumMod val="50000"/>
                    <a:lumOff val="50000"/>
                  </a:srgbClr>
                </a:solidFill>
              </a:rPr>
              <a:pPr/>
              <a:t>2/20/2019</a:t>
            </a:fld>
            <a:endParaRPr lang="en-US">
              <a:solidFill>
                <a:srgbClr val="000000">
                  <a:lumMod val="50000"/>
                  <a:lumOff val="50000"/>
                </a:srgbClr>
              </a:solidFill>
            </a:endParaRPr>
          </a:p>
        </p:txBody>
      </p:sp>
      <p:sp>
        <p:nvSpPr>
          <p:cNvPr id="6" name="Footer Placeholder 5"/>
          <p:cNvSpPr>
            <a:spLocks noGrp="1"/>
          </p:cNvSpPr>
          <p:nvPr>
            <p:ph type="ftr" sz="quarter" idx="11"/>
          </p:nvPr>
        </p:nvSpPr>
        <p:spPr>
          <a:xfrm>
            <a:off x="301752" y="6410848"/>
            <a:ext cx="3584448" cy="365760"/>
          </a:xfrm>
        </p:spPr>
        <p:txBody>
          <a:bodyPr/>
          <a:lstStyle/>
          <a:p>
            <a:endParaRPr lang="en-US">
              <a:solidFill>
                <a:srgbClr val="000000">
                  <a:lumMod val="50000"/>
                  <a:lumOff val="5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defTabSz="1218987"/>
            <a:fld id="{2DD204D1-F9BD-4643-8480-6EA41EB484F1}" type="datetimeFigureOut">
              <a:rPr lang="en-US" smtClean="0">
                <a:solidFill>
                  <a:srgbClr val="000000">
                    <a:lumMod val="50000"/>
                    <a:lumOff val="50000"/>
                  </a:srgbClr>
                </a:solidFill>
              </a:rPr>
              <a:pPr defTabSz="1218987"/>
              <a:t>2/20/2019</a:t>
            </a:fld>
            <a:endParaRPr lang="en-US">
              <a:solidFill>
                <a:srgbClr val="000000">
                  <a:lumMod val="50000"/>
                  <a:lumOff val="50000"/>
                </a:srgbClr>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defTabSz="1218987"/>
            <a:endParaRPr lang="en-US">
              <a:solidFill>
                <a:srgbClr val="000000">
                  <a:lumMod val="50000"/>
                  <a:lumOff val="50000"/>
                </a:srgbClr>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defTabSz="1218987"/>
            <a:fld id="{EB37DED6-D4C7-42EE-AB49-D2E39E64FDE4}" type="slidenum">
              <a:rPr lang="en-US" smtClean="0">
                <a:solidFill>
                  <a:srgbClr val="000000">
                    <a:lumMod val="50000"/>
                    <a:lumOff val="50000"/>
                  </a:srgbClr>
                </a:solidFill>
              </a:rPr>
              <a:pPr defTabSz="1218987"/>
              <a:t>‹#›</a:t>
            </a:fld>
            <a:endParaRPr lang="en-US">
              <a:solidFill>
                <a:srgbClr val="000000">
                  <a:lumMod val="50000"/>
                  <a:lumOff val="50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mathedleadership.org/resources/shop.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www.whatsupwithmath.com/" TargetMode="External"/><Relationship Id="rId2" Type="http://schemas.openxmlformats.org/officeDocument/2006/relationships/hyperlink" Target="mailto:jgauthier@alleganaesa.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mathedleadership.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whatsupwithmath.com/" TargetMode="External"/><Relationship Id="rId2" Type="http://schemas.openxmlformats.org/officeDocument/2006/relationships/hyperlink" Target="mailto:jgauthier@alleganaesa.org" TargetMode="External"/><Relationship Id="rId1" Type="http://schemas.openxmlformats.org/officeDocument/2006/relationships/slideLayout" Target="../slideLayouts/slideLayout2.xml"/><Relationship Id="rId4" Type="http://schemas.openxmlformats.org/officeDocument/2006/relationships/hyperlink" Target="http://www.mathedleadership.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nrich.maths.org/566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rich.maths.org/556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895600"/>
            <a:ext cx="6858000" cy="2819400"/>
          </a:xfrm>
        </p:spPr>
        <p:txBody>
          <a:bodyPr>
            <a:normAutofit/>
          </a:bodyPr>
          <a:lstStyle/>
          <a:p>
            <a:r>
              <a:rPr lang="en-US" sz="2000" dirty="0"/>
              <a:t>2019 Math in Action Conference</a:t>
            </a:r>
          </a:p>
          <a:p>
            <a:r>
              <a:rPr lang="en-US" sz="2000" dirty="0"/>
              <a:t>GVSU</a:t>
            </a:r>
          </a:p>
          <a:p>
            <a:r>
              <a:rPr lang="en-US" sz="2000" dirty="0"/>
              <a:t>Allendale, MI</a:t>
            </a:r>
          </a:p>
          <a:p>
            <a:endParaRPr lang="en-US" sz="2000" dirty="0"/>
          </a:p>
        </p:txBody>
      </p:sp>
      <p:sp>
        <p:nvSpPr>
          <p:cNvPr id="2" name="Title 1"/>
          <p:cNvSpPr>
            <a:spLocks noGrp="1"/>
          </p:cNvSpPr>
          <p:nvPr>
            <p:ph type="ctrTitle"/>
          </p:nvPr>
        </p:nvSpPr>
        <p:spPr>
          <a:xfrm>
            <a:off x="914400" y="381000"/>
            <a:ext cx="7391400" cy="1752597"/>
          </a:xfrm>
        </p:spPr>
        <p:txBody>
          <a:bodyPr>
            <a:noAutofit/>
          </a:bodyPr>
          <a:lstStyle/>
          <a:p>
            <a:r>
              <a:rPr lang="en-US" sz="3200" b="1" i="1" dirty="0"/>
              <a:t>NCSM’s Great Tasks for Mathematics 6 - 12:</a:t>
            </a:r>
            <a:br>
              <a:rPr lang="en-US" sz="3200" b="1" i="1" dirty="0"/>
            </a:br>
            <a:endParaRPr lang="en-US" sz="3200" i="1" dirty="0"/>
          </a:p>
        </p:txBody>
      </p:sp>
      <p:pic>
        <p:nvPicPr>
          <p:cNvPr id="5" name="Picture 4">
            <a:extLst>
              <a:ext uri="{FF2B5EF4-FFF2-40B4-BE49-F238E27FC236}">
                <a16:creationId xmlns:a16="http://schemas.microsoft.com/office/drawing/2014/main" id="{A547559D-F971-4E05-B5BA-1EB456AEAFAA}"/>
              </a:ext>
            </a:extLst>
          </p:cNvPr>
          <p:cNvPicPr>
            <a:picLocks noChangeAspect="1"/>
          </p:cNvPicPr>
          <p:nvPr/>
        </p:nvPicPr>
        <p:blipFill>
          <a:blip r:embed="rId2"/>
          <a:stretch>
            <a:fillRect/>
          </a:stretch>
        </p:blipFill>
        <p:spPr>
          <a:xfrm>
            <a:off x="6629400" y="5673436"/>
            <a:ext cx="2343150" cy="1038225"/>
          </a:xfrm>
          <a:prstGeom prst="rect">
            <a:avLst/>
          </a:prstGeom>
        </p:spPr>
      </p:pic>
    </p:spTree>
    <p:extLst>
      <p:ext uri="{BB962C8B-B14F-4D97-AF65-F5344CB8AC3E}">
        <p14:creationId xmlns:p14="http://schemas.microsoft.com/office/powerpoint/2010/main" val="330702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Shrinking Square</a:t>
            </a:r>
          </a:p>
        </p:txBody>
      </p:sp>
      <p:sp>
        <p:nvSpPr>
          <p:cNvPr id="3" name="Content Placeholder 2"/>
          <p:cNvSpPr>
            <a:spLocks noGrp="1"/>
          </p:cNvSpPr>
          <p:nvPr>
            <p:ph sz="quarter" idx="1"/>
          </p:nvPr>
        </p:nvSpPr>
        <p:spPr/>
        <p:txBody>
          <a:bodyPr/>
          <a:lstStyle/>
          <a:p>
            <a:r>
              <a:rPr lang="en-US" dirty="0"/>
              <a:t>Let’s do this!</a:t>
            </a:r>
          </a:p>
          <a:p>
            <a:pPr lvl="1"/>
            <a:r>
              <a:rPr lang="en-US" dirty="0"/>
              <a:t>Explore Activity – 30 minutes</a:t>
            </a:r>
          </a:p>
          <a:p>
            <a:pPr lvl="1"/>
            <a:r>
              <a:rPr lang="en-US" dirty="0"/>
              <a:t>Summary discussion – 15 minutes</a:t>
            </a:r>
          </a:p>
          <a:p>
            <a:r>
              <a:rPr lang="en-US" dirty="0"/>
              <a:t>How could you use this task in your classroom?</a:t>
            </a:r>
          </a:p>
          <a:p>
            <a:r>
              <a:rPr lang="en-US" dirty="0"/>
              <a:t>What mathematical connections could be made to this task?</a:t>
            </a:r>
          </a:p>
          <a:p>
            <a:pPr lvl="1"/>
            <a:r>
              <a:rPr lang="en-US" dirty="0"/>
              <a:t>Lower grade level?</a:t>
            </a:r>
          </a:p>
          <a:p>
            <a:pPr lvl="1"/>
            <a:r>
              <a:rPr lang="en-US" dirty="0"/>
              <a:t>In Algebra 1? Algebra 2?</a:t>
            </a:r>
          </a:p>
        </p:txBody>
      </p:sp>
    </p:spTree>
    <p:extLst>
      <p:ext uri="{BB962C8B-B14F-4D97-AF65-F5344CB8AC3E}">
        <p14:creationId xmlns:p14="http://schemas.microsoft.com/office/powerpoint/2010/main" val="39898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NCSM’s Great Task Books for K-5 and 6-12</a:t>
            </a:r>
          </a:p>
        </p:txBody>
      </p:sp>
      <p:sp>
        <p:nvSpPr>
          <p:cNvPr id="3" name="Content Placeholder 2"/>
          <p:cNvSpPr>
            <a:spLocks noGrp="1"/>
          </p:cNvSpPr>
          <p:nvPr>
            <p:ph sz="quarter" idx="1"/>
          </p:nvPr>
        </p:nvSpPr>
        <p:spPr/>
        <p:txBody>
          <a:bodyPr/>
          <a:lstStyle/>
          <a:p>
            <a:r>
              <a:rPr lang="en-US" dirty="0">
                <a:hlinkClick r:id="rId2"/>
              </a:rPr>
              <a:t>http://www.mathedleadership.org/resources/shop.html</a:t>
            </a:r>
            <a:endParaRPr lang="en-US" dirty="0"/>
          </a:p>
          <a:p>
            <a:r>
              <a:rPr lang="en-US" dirty="0"/>
              <a:t>ISBN (6-12): 978-0-9890765-1-7</a:t>
            </a:r>
          </a:p>
          <a:p>
            <a:r>
              <a:rPr lang="en-US" dirty="0"/>
              <a:t>ISBN (K-5): 978-0-9890765-0-0</a:t>
            </a:r>
          </a:p>
        </p:txBody>
      </p:sp>
      <p:pic>
        <p:nvPicPr>
          <p:cNvPr id="4" name="Content Placeholder 3">
            <a:extLst>
              <a:ext uri="{FF2B5EF4-FFF2-40B4-BE49-F238E27FC236}">
                <a16:creationId xmlns:a16="http://schemas.microsoft.com/office/drawing/2014/main" id="{38C86F08-A6EB-4C3A-A435-83B8F5D2B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2590800"/>
            <a:ext cx="2508856" cy="3200400"/>
          </a:xfrm>
          <a:prstGeom prst="rect">
            <a:avLst/>
          </a:prstGeom>
        </p:spPr>
      </p:pic>
      <p:pic>
        <p:nvPicPr>
          <p:cNvPr id="5" name="Picture 4">
            <a:extLst>
              <a:ext uri="{FF2B5EF4-FFF2-40B4-BE49-F238E27FC236}">
                <a16:creationId xmlns:a16="http://schemas.microsoft.com/office/drawing/2014/main" id="{C4DADDD0-E0C7-440F-9A28-C1EA5DA71F97}"/>
              </a:ext>
            </a:extLst>
          </p:cNvPr>
          <p:cNvPicPr>
            <a:picLocks noChangeAspect="1"/>
          </p:cNvPicPr>
          <p:nvPr/>
        </p:nvPicPr>
        <p:blipFill>
          <a:blip r:embed="rId4"/>
          <a:stretch>
            <a:fillRect/>
          </a:stretch>
        </p:blipFill>
        <p:spPr>
          <a:xfrm>
            <a:off x="152400" y="5715000"/>
            <a:ext cx="2343150" cy="1038225"/>
          </a:xfrm>
          <a:prstGeom prst="rect">
            <a:avLst/>
          </a:prstGeom>
        </p:spPr>
      </p:pic>
    </p:spTree>
    <p:extLst>
      <p:ext uri="{BB962C8B-B14F-4D97-AF65-F5344CB8AC3E}">
        <p14:creationId xmlns:p14="http://schemas.microsoft.com/office/powerpoint/2010/main" val="143447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276600"/>
            <a:ext cx="6400800" cy="2667000"/>
          </a:xfrm>
        </p:spPr>
        <p:txBody>
          <a:bodyPr>
            <a:normAutofit/>
          </a:bodyPr>
          <a:lstStyle/>
          <a:p>
            <a:r>
              <a:rPr lang="en-US" sz="2000" cap="none" dirty="0"/>
              <a:t>Jason Gauthier</a:t>
            </a:r>
          </a:p>
          <a:p>
            <a:r>
              <a:rPr lang="en-US" sz="2000" cap="none" dirty="0"/>
              <a:t>NCSM Central 1 Regional Director </a:t>
            </a:r>
          </a:p>
          <a:p>
            <a:r>
              <a:rPr lang="en-US" sz="2000" cap="none" dirty="0">
                <a:hlinkClick r:id="rId2"/>
              </a:rPr>
              <a:t>jgauthier@alleganaesa.org</a:t>
            </a:r>
            <a:endParaRPr lang="en-US" sz="2000" cap="none" dirty="0"/>
          </a:p>
          <a:p>
            <a:r>
              <a:rPr lang="en-US" sz="2000" cap="none" dirty="0"/>
              <a:t>@jgauthier13</a:t>
            </a:r>
          </a:p>
          <a:p>
            <a:r>
              <a:rPr lang="en-US" sz="2000" cap="none" dirty="0">
                <a:hlinkClick r:id="rId3"/>
              </a:rPr>
              <a:t>www.whatsupwithmath.com</a:t>
            </a:r>
            <a:endParaRPr lang="en-US" sz="2000" cap="none" dirty="0"/>
          </a:p>
          <a:p>
            <a:r>
              <a:rPr lang="en-US" sz="2000" cap="none" dirty="0"/>
              <a:t>NCSM: </a:t>
            </a:r>
            <a:r>
              <a:rPr lang="en-US" sz="2000" cap="none" dirty="0">
                <a:hlinkClick r:id="rId4"/>
              </a:rPr>
              <a:t>www.mathedleadership.org</a:t>
            </a:r>
            <a:r>
              <a:rPr lang="en-US" sz="2000" cap="none" dirty="0"/>
              <a:t> </a:t>
            </a:r>
          </a:p>
          <a:p>
            <a:endParaRPr lang="en-US" sz="2000" dirty="0"/>
          </a:p>
        </p:txBody>
      </p:sp>
      <p:sp>
        <p:nvSpPr>
          <p:cNvPr id="4" name="Title 3"/>
          <p:cNvSpPr>
            <a:spLocks noGrp="1"/>
          </p:cNvSpPr>
          <p:nvPr>
            <p:ph type="ctrTitle"/>
          </p:nvPr>
        </p:nvSpPr>
        <p:spPr/>
        <p:txBody>
          <a:bodyPr>
            <a:normAutofit/>
          </a:bodyPr>
          <a:lstStyle/>
          <a:p>
            <a:r>
              <a:rPr lang="en-US" sz="5400" dirty="0"/>
              <a:t>Thank you very much!</a:t>
            </a:r>
          </a:p>
        </p:txBody>
      </p:sp>
      <p:pic>
        <p:nvPicPr>
          <p:cNvPr id="2" name="Picture 1">
            <a:extLst>
              <a:ext uri="{FF2B5EF4-FFF2-40B4-BE49-F238E27FC236}">
                <a16:creationId xmlns:a16="http://schemas.microsoft.com/office/drawing/2014/main" id="{B9030583-856C-4060-B330-F8B75E6F0F44}"/>
              </a:ext>
            </a:extLst>
          </p:cNvPr>
          <p:cNvPicPr>
            <a:picLocks noChangeAspect="1"/>
          </p:cNvPicPr>
          <p:nvPr/>
        </p:nvPicPr>
        <p:blipFill>
          <a:blip r:embed="rId5"/>
          <a:stretch>
            <a:fillRect/>
          </a:stretch>
        </p:blipFill>
        <p:spPr>
          <a:xfrm>
            <a:off x="3400425" y="5715000"/>
            <a:ext cx="2343150" cy="1038225"/>
          </a:xfrm>
          <a:prstGeom prst="rect">
            <a:avLst/>
          </a:prstGeom>
        </p:spPr>
      </p:pic>
    </p:spTree>
    <p:extLst>
      <p:ext uri="{BB962C8B-B14F-4D97-AF65-F5344CB8AC3E}">
        <p14:creationId xmlns:p14="http://schemas.microsoft.com/office/powerpoint/2010/main" val="148528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am I?</a:t>
            </a:r>
          </a:p>
        </p:txBody>
      </p:sp>
      <p:sp>
        <p:nvSpPr>
          <p:cNvPr id="3" name="Content Placeholder 2"/>
          <p:cNvSpPr>
            <a:spLocks noGrp="1"/>
          </p:cNvSpPr>
          <p:nvPr>
            <p:ph sz="quarter" idx="1"/>
          </p:nvPr>
        </p:nvSpPr>
        <p:spPr/>
        <p:txBody>
          <a:bodyPr>
            <a:normAutofit lnSpcReduction="10000"/>
          </a:bodyPr>
          <a:lstStyle/>
          <a:p>
            <a:r>
              <a:rPr lang="en-US" dirty="0"/>
              <a:t>Jason Gauthier</a:t>
            </a:r>
          </a:p>
          <a:p>
            <a:r>
              <a:rPr lang="en-US" dirty="0"/>
              <a:t>Former HS Math teacher</a:t>
            </a:r>
          </a:p>
          <a:p>
            <a:r>
              <a:rPr lang="en-US" dirty="0"/>
              <a:t>Math Consultant at the Allegan Area Educational Service Agency</a:t>
            </a:r>
          </a:p>
          <a:p>
            <a:r>
              <a:rPr lang="en-US" dirty="0"/>
              <a:t>Central 1 Regional Director, NCSM</a:t>
            </a:r>
          </a:p>
          <a:p>
            <a:r>
              <a:rPr lang="en-US" dirty="0">
                <a:hlinkClick r:id="rId2"/>
              </a:rPr>
              <a:t>jgauthier@alleganaesa.org</a:t>
            </a:r>
            <a:endParaRPr lang="en-US" dirty="0"/>
          </a:p>
          <a:p>
            <a:r>
              <a:rPr lang="en-US" dirty="0"/>
              <a:t>@jgauthier13</a:t>
            </a:r>
          </a:p>
          <a:p>
            <a:r>
              <a:rPr lang="en-US" dirty="0">
                <a:hlinkClick r:id="rId3"/>
              </a:rPr>
              <a:t>www.whatsupwithmath.com</a:t>
            </a:r>
            <a:r>
              <a:rPr lang="en-US" dirty="0"/>
              <a:t> </a:t>
            </a:r>
          </a:p>
          <a:p>
            <a:r>
              <a:rPr lang="en-US" dirty="0"/>
              <a:t>NCSM – Leadership in Mathematics Education</a:t>
            </a:r>
          </a:p>
          <a:p>
            <a:pPr lvl="1"/>
            <a:r>
              <a:rPr lang="en-US" dirty="0">
                <a:hlinkClick r:id="rId4"/>
              </a:rPr>
              <a:t>www.mathedleadership.org</a:t>
            </a:r>
            <a:endParaRPr lang="en-US" dirty="0"/>
          </a:p>
          <a:p>
            <a:pPr lvl="1"/>
            <a:endParaRPr lang="en-US" dirty="0"/>
          </a:p>
        </p:txBody>
      </p:sp>
    </p:spTree>
    <p:extLst>
      <p:ext uri="{BB962C8B-B14F-4D97-AF65-F5344CB8AC3E}">
        <p14:creationId xmlns:p14="http://schemas.microsoft.com/office/powerpoint/2010/main" val="174385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33400" y="381000"/>
            <a:ext cx="8173567" cy="762000"/>
          </a:xfrm>
        </p:spPr>
        <p:txBody>
          <a:bodyPr/>
          <a:lstStyle/>
          <a:p>
            <a:r>
              <a:rPr lang="en-US" b="1" dirty="0"/>
              <a:t>Great Tasks Authors</a:t>
            </a:r>
          </a:p>
        </p:txBody>
      </p:sp>
      <p:sp>
        <p:nvSpPr>
          <p:cNvPr id="14" name="Content Placeholder 13"/>
          <p:cNvSpPr>
            <a:spLocks noGrp="1"/>
          </p:cNvSpPr>
          <p:nvPr>
            <p:ph sz="quarter" idx="1"/>
          </p:nvPr>
        </p:nvSpPr>
        <p:spPr>
          <a:xfrm>
            <a:off x="228600" y="1447800"/>
            <a:ext cx="8610600" cy="4876800"/>
          </a:xfrm>
        </p:spPr>
        <p:txBody>
          <a:bodyPr>
            <a:normAutofit/>
          </a:bodyPr>
          <a:lstStyle/>
          <a:p>
            <a:r>
              <a:rPr lang="en-US" sz="3000" dirty="0"/>
              <a:t>Connie Schrock</a:t>
            </a:r>
          </a:p>
          <a:p>
            <a:pPr lvl="1"/>
            <a:r>
              <a:rPr lang="en-US" sz="1700" dirty="0"/>
              <a:t>Mathematics and Math Education, Emporia State University, Emporia, Kansas</a:t>
            </a:r>
          </a:p>
          <a:p>
            <a:r>
              <a:rPr lang="en-US" sz="3000" dirty="0"/>
              <a:t>Richard Seitz</a:t>
            </a:r>
          </a:p>
          <a:p>
            <a:pPr lvl="1"/>
            <a:r>
              <a:rPr lang="en-US" sz="1700" dirty="0"/>
              <a:t>Teacher and department head, Helena High School, Helena, Montana</a:t>
            </a:r>
          </a:p>
          <a:p>
            <a:r>
              <a:rPr lang="en-US" sz="3000" dirty="0"/>
              <a:t>Kit Norris</a:t>
            </a:r>
          </a:p>
          <a:p>
            <a:pPr lvl="1"/>
            <a:r>
              <a:rPr lang="en-US" sz="1700" dirty="0"/>
              <a:t>Mathematics Curriculum Specialist (K–12), Boston, Massachusetts </a:t>
            </a:r>
          </a:p>
          <a:p>
            <a:r>
              <a:rPr lang="en-US" sz="2800" dirty="0"/>
              <a:t>David </a:t>
            </a:r>
            <a:r>
              <a:rPr lang="en-US" sz="2800" dirty="0" err="1"/>
              <a:t>Pugalee</a:t>
            </a:r>
            <a:endParaRPr lang="en-US" sz="3000" dirty="0"/>
          </a:p>
          <a:p>
            <a:pPr lvl="1"/>
            <a:r>
              <a:rPr lang="en-US" sz="1700" dirty="0"/>
              <a:t>Director for the Center for Mathematics, Science, &amp; Technology Education University of North Carolina  Charlotte,  North Carolina</a:t>
            </a:r>
          </a:p>
          <a:p>
            <a:r>
              <a:rPr lang="en-US" sz="2800" dirty="0"/>
              <a:t>Fred Hollingshead</a:t>
            </a:r>
            <a:endParaRPr lang="en-US" sz="3000" dirty="0"/>
          </a:p>
          <a:p>
            <a:pPr lvl="1"/>
            <a:r>
              <a:rPr lang="en-US" sz="1500" dirty="0"/>
              <a:t>Math Coach, Shawnee Heights Middle School, Topeka, Kansas</a:t>
            </a:r>
          </a:p>
        </p:txBody>
      </p:sp>
    </p:spTree>
    <p:extLst>
      <p:ext uri="{BB962C8B-B14F-4D97-AF65-F5344CB8AC3E}">
        <p14:creationId xmlns:p14="http://schemas.microsoft.com/office/powerpoint/2010/main" val="410747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228600"/>
            <a:ext cx="7620000" cy="914400"/>
          </a:xfrm>
        </p:spPr>
        <p:txBody>
          <a:bodyPr/>
          <a:lstStyle/>
          <a:p>
            <a:r>
              <a:rPr lang="en-US" b="1" dirty="0"/>
              <a:t>Warm Up Activity</a:t>
            </a:r>
          </a:p>
        </p:txBody>
      </p:sp>
      <p:sp>
        <p:nvSpPr>
          <p:cNvPr id="6147" name="Content Placeholder 2"/>
          <p:cNvSpPr>
            <a:spLocks noGrp="1"/>
          </p:cNvSpPr>
          <p:nvPr>
            <p:ph sz="quarter" idx="1"/>
          </p:nvPr>
        </p:nvSpPr>
        <p:spPr>
          <a:xfrm>
            <a:off x="304800" y="1524000"/>
            <a:ext cx="8503920" cy="4572000"/>
          </a:xfrm>
        </p:spPr>
        <p:txBody>
          <a:bodyPr>
            <a:normAutofit/>
          </a:bodyPr>
          <a:lstStyle/>
          <a:p>
            <a:pPr marL="0" indent="0" algn="ctr">
              <a:buFont typeface="Monotype Sorts" charset="2"/>
              <a:buNone/>
            </a:pPr>
            <a:r>
              <a:rPr lang="en-US" sz="3600" dirty="0"/>
              <a:t> There are eight practices in the Common Core State Standards for Mathematics.</a:t>
            </a:r>
          </a:p>
          <a:p>
            <a:pPr marL="0" indent="0" algn="ctr">
              <a:buFont typeface="Monotype Sorts" charset="2"/>
              <a:buNone/>
            </a:pPr>
            <a:endParaRPr lang="en-US" dirty="0"/>
          </a:p>
          <a:p>
            <a:pPr marL="0" indent="0" algn="ctr">
              <a:buFont typeface="Monotype Sorts" charset="2"/>
              <a:buNone/>
            </a:pPr>
            <a:r>
              <a:rPr lang="en-US" sz="3600" dirty="0"/>
              <a:t>Let’s take a little quiz.  List the practices.</a:t>
            </a:r>
          </a:p>
          <a:p>
            <a:pPr marL="0" indent="0" algn="ctr">
              <a:buFont typeface="Monotype Sorts" charset="2"/>
              <a:buNone/>
            </a:pPr>
            <a:endParaRPr lang="en-US" dirty="0"/>
          </a:p>
          <a:p>
            <a:pPr marL="0" indent="0" algn="ctr">
              <a:buFont typeface="Monotype Sorts" charset="2"/>
              <a:buNone/>
            </a:pPr>
            <a:r>
              <a:rPr lang="en-US" sz="3600" dirty="0"/>
              <a:t>Turn to your neighbor and compare your list.</a:t>
            </a:r>
          </a:p>
        </p:txBody>
      </p:sp>
    </p:spTree>
    <p:extLst>
      <p:ext uri="{BB962C8B-B14F-4D97-AF65-F5344CB8AC3E}">
        <p14:creationId xmlns:p14="http://schemas.microsoft.com/office/powerpoint/2010/main" val="289381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6181" y="304800"/>
            <a:ext cx="8610600" cy="762000"/>
          </a:xfrm>
        </p:spPr>
        <p:txBody>
          <a:bodyPr>
            <a:normAutofit/>
          </a:bodyPr>
          <a:lstStyle/>
          <a:p>
            <a:r>
              <a:rPr lang="en-US" b="1" dirty="0"/>
              <a:t>Standards for Mathematical Practice</a:t>
            </a:r>
            <a:endParaRPr lang="en-US" dirty="0"/>
          </a:p>
        </p:txBody>
      </p:sp>
      <p:sp>
        <p:nvSpPr>
          <p:cNvPr id="7171" name="Content Placeholder 2"/>
          <p:cNvSpPr>
            <a:spLocks noGrp="1"/>
          </p:cNvSpPr>
          <p:nvPr>
            <p:ph sz="quarter" idx="1"/>
          </p:nvPr>
        </p:nvSpPr>
        <p:spPr>
          <a:xfrm>
            <a:off x="495300" y="2441579"/>
            <a:ext cx="8115300" cy="3502025"/>
          </a:xfrm>
        </p:spPr>
        <p:txBody>
          <a:bodyPr/>
          <a:lstStyle/>
          <a:p>
            <a:pPr marL="0" indent="0">
              <a:buFont typeface="Monotype Sorts" charset="2"/>
              <a:buNone/>
            </a:pPr>
            <a:r>
              <a:rPr lang="en-US"/>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8095" y="1389823"/>
            <a:ext cx="4729709" cy="5468177"/>
          </a:xfrm>
          <a:prstGeom prst="rect">
            <a:avLst/>
          </a:prstGeom>
        </p:spPr>
      </p:pic>
    </p:spTree>
    <p:extLst>
      <p:ext uri="{BB962C8B-B14F-4D97-AF65-F5344CB8AC3E}">
        <p14:creationId xmlns:p14="http://schemas.microsoft.com/office/powerpoint/2010/main" val="400580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73567" cy="914400"/>
          </a:xfrm>
        </p:spPr>
        <p:txBody>
          <a:bodyPr>
            <a:normAutofit/>
          </a:bodyPr>
          <a:lstStyle/>
          <a:p>
            <a:r>
              <a:rPr lang="en-US" sz="4800" b="1" dirty="0"/>
              <a:t>A Mathematical Task . . .</a:t>
            </a:r>
          </a:p>
        </p:txBody>
      </p:sp>
      <p:sp>
        <p:nvSpPr>
          <p:cNvPr id="3" name="Content Placeholder 2"/>
          <p:cNvSpPr>
            <a:spLocks noGrp="1"/>
          </p:cNvSpPr>
          <p:nvPr>
            <p:ph sz="quarter" idx="1"/>
          </p:nvPr>
        </p:nvSpPr>
        <p:spPr>
          <a:xfrm>
            <a:off x="533400" y="1828800"/>
            <a:ext cx="8077200" cy="4572000"/>
          </a:xfrm>
        </p:spPr>
        <p:txBody>
          <a:bodyPr>
            <a:noAutofit/>
          </a:bodyPr>
          <a:lstStyle/>
          <a:p>
            <a:pPr marL="0" indent="0">
              <a:buNone/>
            </a:pPr>
            <a:r>
              <a:rPr lang="en-US" sz="4000" dirty="0"/>
              <a:t>is defined as a classroom activity, the purpose of which is to focus the students’ attention on a particular mathematical idea.</a:t>
            </a:r>
          </a:p>
        </p:txBody>
      </p:sp>
    </p:spTree>
    <p:extLst>
      <p:ext uri="{BB962C8B-B14F-4D97-AF65-F5344CB8AC3E}">
        <p14:creationId xmlns:p14="http://schemas.microsoft.com/office/powerpoint/2010/main" val="162569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7469" y="335280"/>
            <a:ext cx="8550772" cy="731520"/>
          </a:xfrm>
        </p:spPr>
        <p:txBody>
          <a:bodyPr>
            <a:normAutofit/>
          </a:bodyPr>
          <a:lstStyle/>
          <a:p>
            <a:pPr marL="342900" indent="-342900"/>
            <a:r>
              <a:rPr lang="en-US" b="1" dirty="0"/>
              <a:t>What is a [Rich] Task?</a:t>
            </a:r>
          </a:p>
        </p:txBody>
      </p:sp>
      <p:sp>
        <p:nvSpPr>
          <p:cNvPr id="3" name="Content Placeholder 2"/>
          <p:cNvSpPr>
            <a:spLocks noGrp="1"/>
          </p:cNvSpPr>
          <p:nvPr>
            <p:ph sz="quarter" idx="1"/>
          </p:nvPr>
        </p:nvSpPr>
        <p:spPr>
          <a:xfrm>
            <a:off x="381000" y="1524000"/>
            <a:ext cx="8534400" cy="5105400"/>
          </a:xfrm>
        </p:spPr>
        <p:txBody>
          <a:bodyPr>
            <a:normAutofit/>
          </a:bodyPr>
          <a:lstStyle/>
          <a:p>
            <a:pPr marL="0" indent="0">
              <a:buNone/>
              <a:defRPr/>
            </a:pPr>
            <a:r>
              <a:rPr lang="en-US" sz="2400" dirty="0"/>
              <a:t>Rich tasks are . . .</a:t>
            </a:r>
          </a:p>
          <a:p>
            <a:pPr>
              <a:defRPr/>
            </a:pPr>
            <a:r>
              <a:rPr lang="en-US" sz="2400" dirty="0"/>
              <a:t>Often have a “low floor and high ceiling”,</a:t>
            </a:r>
            <a:endParaRPr lang="en-US" sz="2400" u="sng" dirty="0"/>
          </a:p>
          <a:p>
            <a:pPr>
              <a:defRPr/>
            </a:pPr>
            <a:r>
              <a:rPr lang="en-US" sz="2400" dirty="0"/>
              <a:t>Might be set in contexts that are intriguing to learners.  </a:t>
            </a:r>
          </a:p>
          <a:p>
            <a:pPr>
              <a:defRPr/>
            </a:pPr>
            <a:r>
              <a:rPr lang="en-US" sz="2400" dirty="0"/>
              <a:t>Offer opportunities for initial success, yet challenge learners to think for themselves</a:t>
            </a:r>
          </a:p>
          <a:p>
            <a:pPr>
              <a:defRPr/>
            </a:pPr>
            <a:r>
              <a:rPr lang="en-US" sz="2400" dirty="0"/>
              <a:t>Might allow learners to pose their own questions/problems</a:t>
            </a:r>
          </a:p>
          <a:p>
            <a:pPr>
              <a:defRPr/>
            </a:pPr>
            <a:r>
              <a:rPr lang="en-US" sz="2400" dirty="0"/>
              <a:t>Allow for different methods and different responses</a:t>
            </a:r>
          </a:p>
          <a:p>
            <a:pPr>
              <a:defRPr/>
            </a:pPr>
            <a:r>
              <a:rPr lang="en-US" sz="2400" dirty="0"/>
              <a:t>Encourage collaboration and/or discussion</a:t>
            </a:r>
          </a:p>
          <a:p>
            <a:pPr>
              <a:defRPr/>
            </a:pPr>
            <a:r>
              <a:rPr lang="en-US" sz="2400" dirty="0"/>
              <a:t>Require students to make sense</a:t>
            </a:r>
          </a:p>
          <a:p>
            <a:pPr>
              <a:defRPr/>
            </a:pPr>
            <a:r>
              <a:rPr lang="en-US" sz="2400" dirty="0"/>
              <a:t>Adapted from “Rich Tasks and Contexts” </a:t>
            </a:r>
            <a:r>
              <a:rPr lang="en-US" sz="2400" dirty="0">
                <a:hlinkClick r:id="rId2"/>
              </a:rPr>
              <a:t>http://nrich.maths.org/5662</a:t>
            </a:r>
            <a:r>
              <a:rPr lang="en-US" sz="2400" dirty="0"/>
              <a:t> </a:t>
            </a:r>
          </a:p>
          <a:p>
            <a:pPr marL="0" indent="0">
              <a:buFont typeface="Monotype Sorts" charset="2"/>
              <a:buNone/>
              <a:defRPr/>
            </a:pPr>
            <a:endParaRPr lang="en-US" dirty="0"/>
          </a:p>
        </p:txBody>
      </p:sp>
    </p:spTree>
    <p:extLst>
      <p:ext uri="{BB962C8B-B14F-4D97-AF65-F5344CB8AC3E}">
        <p14:creationId xmlns:p14="http://schemas.microsoft.com/office/powerpoint/2010/main" val="2762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15209" y="152400"/>
            <a:ext cx="8700191" cy="914400"/>
          </a:xfrm>
        </p:spPr>
        <p:txBody>
          <a:bodyPr>
            <a:normAutofit fontScale="90000"/>
          </a:bodyPr>
          <a:lstStyle/>
          <a:p>
            <a:br>
              <a:rPr lang="en-US" sz="4000" b="1" dirty="0"/>
            </a:br>
            <a:br>
              <a:rPr lang="en-US" sz="4000" b="1" dirty="0"/>
            </a:br>
            <a:br>
              <a:rPr lang="en-US" sz="4000" b="1" dirty="0"/>
            </a:br>
            <a:br>
              <a:rPr lang="en-US" sz="4000" b="1" dirty="0"/>
            </a:br>
            <a:br>
              <a:rPr lang="en-US" sz="4000" b="1" dirty="0"/>
            </a:br>
            <a:r>
              <a:rPr lang="en-US" sz="3100" b="1" dirty="0"/>
              <a:t>Think about this quote . . .</a:t>
            </a:r>
            <a:endParaRPr lang="en-US" sz="3100" dirty="0"/>
          </a:p>
        </p:txBody>
      </p:sp>
      <p:sp>
        <p:nvSpPr>
          <p:cNvPr id="3" name="Content Placeholder 2"/>
          <p:cNvSpPr>
            <a:spLocks noGrp="1"/>
          </p:cNvSpPr>
          <p:nvPr>
            <p:ph sz="quarter" idx="1"/>
          </p:nvPr>
        </p:nvSpPr>
        <p:spPr>
          <a:xfrm>
            <a:off x="456129" y="1524000"/>
            <a:ext cx="8346073" cy="4953000"/>
          </a:xfrm>
        </p:spPr>
        <p:txBody>
          <a:bodyPr>
            <a:normAutofit lnSpcReduction="10000"/>
          </a:bodyPr>
          <a:lstStyle/>
          <a:p>
            <a:r>
              <a:rPr lang="en-US" sz="2800" dirty="0"/>
              <a:t>“In essence, rich tasks encourage children to think creatively, work logically, communicate ideas, synthesize their results, analyze different viewpoints, look for commonalities and evaluate findings. However, what we really need are rich classrooms: communities of enquiry and collaboration, promoting communication and imagination.”</a:t>
            </a:r>
          </a:p>
          <a:p>
            <a:pPr lvl="1"/>
            <a:r>
              <a:rPr lang="en-US" sz="2300" dirty="0"/>
              <a:t>“Rich Tasks and Contexts” </a:t>
            </a:r>
            <a:r>
              <a:rPr lang="en-US" sz="2300" dirty="0">
                <a:hlinkClick r:id="rId2"/>
              </a:rPr>
              <a:t>http://nrich.maths.org/5562</a:t>
            </a:r>
            <a:r>
              <a:rPr lang="en-US" sz="2300" dirty="0"/>
              <a:t> </a:t>
            </a:r>
          </a:p>
          <a:p>
            <a:pPr marL="0" indent="0">
              <a:buNone/>
            </a:pPr>
            <a:r>
              <a:rPr lang="en-US" sz="2800" b="1" dirty="0"/>
              <a:t>Discuss these ideas with those at your table.</a:t>
            </a:r>
          </a:p>
          <a:p>
            <a:pPr marL="0" indent="0">
              <a:buNone/>
            </a:pPr>
            <a:r>
              <a:rPr lang="en-US" sz="2800" b="1" dirty="0"/>
              <a:t>	</a:t>
            </a:r>
            <a:r>
              <a:rPr lang="en-US" sz="2000" b="1" dirty="0"/>
              <a:t>How do you create/use these types of tasks in your 	classroom?</a:t>
            </a:r>
          </a:p>
        </p:txBody>
      </p:sp>
    </p:spTree>
    <p:extLst>
      <p:ext uri="{BB962C8B-B14F-4D97-AF65-F5344CB8AC3E}">
        <p14:creationId xmlns:p14="http://schemas.microsoft.com/office/powerpoint/2010/main" val="3670903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Tools and Representations are Key</a:t>
            </a:r>
          </a:p>
        </p:txBody>
      </p:sp>
      <p:sp>
        <p:nvSpPr>
          <p:cNvPr id="6" name="Content Placeholder 5">
            <a:extLst>
              <a:ext uri="{FF2B5EF4-FFF2-40B4-BE49-F238E27FC236}">
                <a16:creationId xmlns:a16="http://schemas.microsoft.com/office/drawing/2014/main" id="{C7AEEEDA-0355-49EA-970E-1AA4D6E9E17E}"/>
              </a:ext>
            </a:extLst>
          </p:cNvPr>
          <p:cNvSpPr>
            <a:spLocks noGrp="1"/>
          </p:cNvSpPr>
          <p:nvPr>
            <p:ph sz="half" idx="1"/>
          </p:nvPr>
        </p:nvSpPr>
        <p:spPr>
          <a:xfrm>
            <a:off x="301752" y="1371600"/>
            <a:ext cx="4038600" cy="5257800"/>
          </a:xfrm>
        </p:spPr>
        <p:txBody>
          <a:bodyPr>
            <a:normAutofit fontScale="92500" lnSpcReduction="10000"/>
          </a:bodyPr>
          <a:lstStyle/>
          <a:p>
            <a:r>
              <a:rPr lang="en-US" dirty="0"/>
              <a:t>Use multiple representations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sz="1200" dirty="0"/>
          </a:p>
          <a:p>
            <a:pPr marL="0" indent="0">
              <a:buNone/>
            </a:pPr>
            <a:endParaRPr lang="en-US" sz="1200" dirty="0"/>
          </a:p>
          <a:p>
            <a:pPr marL="0" indent="0">
              <a:buNone/>
            </a:pPr>
            <a:r>
              <a:rPr lang="en-US" sz="1000" dirty="0"/>
              <a:t>Adapted from </a:t>
            </a:r>
            <a:r>
              <a:rPr lang="en-US" sz="1000" dirty="0" err="1"/>
              <a:t>Lesh</a:t>
            </a:r>
            <a:r>
              <a:rPr lang="en-US" sz="1000" dirty="0"/>
              <a:t>, R., Post, T., &amp; Behr, M. (1987). Representations and Translations among Representations in Mathematics Learning and Problem Solving. In C. Janvier, (Ed.), Problems of Representations in the Teaching and Learning of Mathematics (pp. 33-40). Hillsdale, NJ: Lawrence Erlbaum.</a:t>
            </a:r>
          </a:p>
        </p:txBody>
      </p:sp>
      <p:sp>
        <p:nvSpPr>
          <p:cNvPr id="7" name="Content Placeholder 6">
            <a:extLst>
              <a:ext uri="{FF2B5EF4-FFF2-40B4-BE49-F238E27FC236}">
                <a16:creationId xmlns:a16="http://schemas.microsoft.com/office/drawing/2014/main" id="{5C10D401-EC31-467B-913A-32D988D8E75E}"/>
              </a:ext>
            </a:extLst>
          </p:cNvPr>
          <p:cNvSpPr>
            <a:spLocks noGrp="1"/>
          </p:cNvSpPr>
          <p:nvPr>
            <p:ph sz="half" idx="2"/>
          </p:nvPr>
        </p:nvSpPr>
        <p:spPr/>
        <p:txBody>
          <a:bodyPr>
            <a:normAutofit fontScale="92500" lnSpcReduction="10000"/>
          </a:bodyPr>
          <a:lstStyle/>
          <a:p>
            <a:r>
              <a:rPr lang="en-US" dirty="0"/>
              <a:t>Choose your tools wisely</a:t>
            </a:r>
          </a:p>
          <a:p>
            <a:endParaRPr lang="en-US" dirty="0"/>
          </a:p>
          <a:p>
            <a:pPr lvl="1"/>
            <a:r>
              <a:rPr lang="en-US" sz="3000" dirty="0"/>
              <a:t>Graphing calculator</a:t>
            </a:r>
          </a:p>
          <a:p>
            <a:pPr lvl="1"/>
            <a:r>
              <a:rPr lang="en-US" sz="3000" dirty="0"/>
              <a:t>Desmos</a:t>
            </a:r>
          </a:p>
          <a:p>
            <a:pPr lvl="1"/>
            <a:r>
              <a:rPr lang="en-US" sz="3000" dirty="0"/>
              <a:t>Spreadsheets</a:t>
            </a:r>
          </a:p>
          <a:p>
            <a:pPr lvl="1"/>
            <a:r>
              <a:rPr lang="en-US" sz="3000" dirty="0"/>
              <a:t>Graph paper</a:t>
            </a:r>
          </a:p>
          <a:p>
            <a:pPr lvl="1"/>
            <a:r>
              <a:rPr lang="en-US" sz="3000" dirty="0"/>
              <a:t>Thinking in patterns</a:t>
            </a:r>
          </a:p>
          <a:p>
            <a:pPr lvl="1"/>
            <a:r>
              <a:rPr lang="en-US" sz="3000" dirty="0"/>
              <a:t>Drawing and sketching</a:t>
            </a:r>
          </a:p>
        </p:txBody>
      </p:sp>
      <p:pic>
        <p:nvPicPr>
          <p:cNvPr id="8" name="Picture 7">
            <a:extLst>
              <a:ext uri="{FF2B5EF4-FFF2-40B4-BE49-F238E27FC236}">
                <a16:creationId xmlns:a16="http://schemas.microsoft.com/office/drawing/2014/main" id="{84A162EA-1DC9-4119-B4E3-AA84EF5CEDBE}"/>
              </a:ext>
            </a:extLst>
          </p:cNvPr>
          <p:cNvPicPr>
            <a:picLocks noChangeAspect="1"/>
          </p:cNvPicPr>
          <p:nvPr/>
        </p:nvPicPr>
        <p:blipFill>
          <a:blip r:embed="rId2"/>
          <a:stretch>
            <a:fillRect/>
          </a:stretch>
        </p:blipFill>
        <p:spPr>
          <a:xfrm>
            <a:off x="152400" y="2409825"/>
            <a:ext cx="4348986" cy="3076575"/>
          </a:xfrm>
          <a:prstGeom prst="rect">
            <a:avLst/>
          </a:prstGeom>
        </p:spPr>
      </p:pic>
    </p:spTree>
    <p:extLst>
      <p:ext uri="{BB962C8B-B14F-4D97-AF65-F5344CB8AC3E}">
        <p14:creationId xmlns:p14="http://schemas.microsoft.com/office/powerpoint/2010/main" val="329315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2817</TotalTime>
  <Words>581</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Georgia</vt:lpstr>
      <vt:lpstr>Monotype Sorts</vt:lpstr>
      <vt:lpstr>Wingdings</vt:lpstr>
      <vt:lpstr>Wingdings 2</vt:lpstr>
      <vt:lpstr>Civic</vt:lpstr>
      <vt:lpstr>NCSM’s Great Tasks for Mathematics 6 - 12: </vt:lpstr>
      <vt:lpstr>Who am I?</vt:lpstr>
      <vt:lpstr>Great Tasks Authors</vt:lpstr>
      <vt:lpstr>Warm Up Activity</vt:lpstr>
      <vt:lpstr>Standards for Mathematical Practice</vt:lpstr>
      <vt:lpstr>A Mathematical Task . . .</vt:lpstr>
      <vt:lpstr>What is a [Rich] Task?</vt:lpstr>
      <vt:lpstr>     Think about this quote . . .</vt:lpstr>
      <vt:lpstr>Tools and Representations are Key</vt:lpstr>
      <vt:lpstr>The Shrinking Square</vt:lpstr>
      <vt:lpstr>NCSM’s Great Task Books for K-5 and 6-12</vt:lpstr>
      <vt:lpstr>Thank you very much!</vt:lpstr>
    </vt:vector>
  </TitlesOfParts>
  <Company>Allegan Area Educational Service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NCSM’s Great Tasks for Mathematics K - 5:</dc:title>
  <dc:creator>Jason Gauthier</dc:creator>
  <cp:lastModifiedBy>Jason Gauthier</cp:lastModifiedBy>
  <cp:revision>16</cp:revision>
  <cp:lastPrinted>2014-01-30T20:49:14Z</cp:lastPrinted>
  <dcterms:created xsi:type="dcterms:W3CDTF">2014-01-30T20:09:23Z</dcterms:created>
  <dcterms:modified xsi:type="dcterms:W3CDTF">2019-02-20T19:13:30Z</dcterms:modified>
</cp:coreProperties>
</file>