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2" r:id="rId11"/>
    <p:sldId id="263" r:id="rId12"/>
    <p:sldId id="265" r:id="rId13"/>
    <p:sldId id="269" r:id="rId14"/>
    <p:sldId id="273" r:id="rId15"/>
    <p:sldId id="271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671" autoAdjust="0"/>
  </p:normalViewPr>
  <p:slideViewPr>
    <p:cSldViewPr snapToGrid="0">
      <p:cViewPr varScale="1">
        <p:scale>
          <a:sx n="65" d="100"/>
          <a:sy n="65" d="100"/>
        </p:scale>
        <p:origin x="3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4AD7-91CA-427D-8D84-37CE66D2405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90B7-145D-418D-A169-D70CA97B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two minutes to read the slide.</a:t>
            </a:r>
          </a:p>
          <a:p>
            <a:r>
              <a:rPr lang="en-US" dirty="0"/>
              <a:t>Think about how the two lists are similar and different.</a:t>
            </a:r>
          </a:p>
          <a:p>
            <a:r>
              <a:rPr lang="en-US" dirty="0"/>
              <a:t>What stuck out to you? What do you feel is most important?</a:t>
            </a:r>
          </a:p>
          <a:p>
            <a:r>
              <a:rPr lang="en-US" dirty="0"/>
              <a:t>Share with a shoulder partner.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90B7-145D-418D-A169-D70CA97B20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8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5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9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1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264586-4A69-45C4-A1F8-72F2781318D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0E9211-885D-490A-9384-C757C41B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supwithmat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supwithmath.com/" TargetMode="External"/><Relationship Id="rId2" Type="http://schemas.openxmlformats.org/officeDocument/2006/relationships/hyperlink" Target="mailto:jgauthier@alleganaesa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Mathematical Modeling at the Secondary Level: Something to Talk About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6" cy="2448600"/>
          </a:xfrm>
        </p:spPr>
        <p:txBody>
          <a:bodyPr>
            <a:normAutofit/>
          </a:bodyPr>
          <a:lstStyle/>
          <a:p>
            <a:r>
              <a:rPr lang="en-US" sz="2800" dirty="0"/>
              <a:t>Math in Action 2019</a:t>
            </a:r>
          </a:p>
          <a:p>
            <a:r>
              <a:rPr lang="en-US" sz="2800" dirty="0"/>
              <a:t>Jason Gauthier</a:t>
            </a:r>
          </a:p>
          <a:p>
            <a:r>
              <a:rPr lang="en-US" sz="2800" dirty="0">
                <a:hlinkClick r:id="rId2"/>
              </a:rPr>
              <a:t>www.whatsupwithmath.com</a:t>
            </a:r>
            <a:endParaRPr lang="en-US" sz="2800" dirty="0"/>
          </a:p>
          <a:p>
            <a:r>
              <a:rPr lang="en-US" sz="2800" dirty="0"/>
              <a:t>@jgauthier13</a:t>
            </a:r>
          </a:p>
        </p:txBody>
      </p:sp>
    </p:spTree>
    <p:extLst>
      <p:ext uri="{BB962C8B-B14F-4D97-AF65-F5344CB8AC3E}">
        <p14:creationId xmlns:p14="http://schemas.microsoft.com/office/powerpoint/2010/main" val="219886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A5E17C-D3B9-4FD4-9CA7-0DAD173E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50520"/>
            <a:ext cx="10018713" cy="716280"/>
          </a:xfrm>
        </p:spPr>
        <p:txBody>
          <a:bodyPr/>
          <a:lstStyle/>
          <a:p>
            <a:r>
              <a:rPr lang="en-US" dirty="0"/>
              <a:t>Gold Leaf and Coinage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8FE5DC4-C0E3-4F6C-B4E4-06E73291D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78" y="1066800"/>
            <a:ext cx="5044877" cy="4488569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1F8CE18-76FA-4965-B2CD-113F14D91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07832"/>
              </p:ext>
            </p:extLst>
          </p:nvPr>
        </p:nvGraphicFramePr>
        <p:xfrm>
          <a:off x="1987932" y="1086044"/>
          <a:ext cx="462218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27">
                  <a:extLst>
                    <a:ext uri="{9D8B030D-6E8A-4147-A177-3AD203B41FA5}">
                      <a16:colId xmlns:a16="http://schemas.microsoft.com/office/drawing/2014/main" val="873256756"/>
                    </a:ext>
                  </a:extLst>
                </a:gridCol>
                <a:gridCol w="2456761">
                  <a:extLst>
                    <a:ext uri="{9D8B030D-6E8A-4147-A177-3AD203B41FA5}">
                      <a16:colId xmlns:a16="http://schemas.microsoft.com/office/drawing/2014/main" val="39053320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German Gold Mark (1873-1914)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Mark </a:t>
                      </a:r>
                    </a:p>
                    <a:p>
                      <a:pPr algn="ctr"/>
                      <a:r>
                        <a:rPr lang="en-US" sz="2400" dirty="0"/>
                        <a:t>(1877-1878)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1.9912 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06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Mark </a:t>
                      </a:r>
                    </a:p>
                    <a:p>
                      <a:pPr algn="ctr"/>
                      <a:r>
                        <a:rPr lang="en-US" sz="2400" dirty="0"/>
                        <a:t>(1873-1914)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3.9825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 Mark </a:t>
                      </a:r>
                    </a:p>
                    <a:p>
                      <a:pPr algn="ctr"/>
                      <a:r>
                        <a:rPr lang="en-US" sz="2400" dirty="0"/>
                        <a:t>(1873-1914)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7.965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71356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C204BD-6D87-45FB-BE8A-A649C15C4A74}"/>
              </a:ext>
            </a:extLst>
          </p:cNvPr>
          <p:cNvSpPr txBox="1"/>
          <p:nvPr/>
        </p:nvSpPr>
        <p:spPr>
          <a:xfrm>
            <a:off x="1987932" y="4175393"/>
            <a:ext cx="444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 coins were minted to a standard .900 fineness of 2790 Mark = 1 kg of gold</a:t>
            </a:r>
          </a:p>
        </p:txBody>
      </p:sp>
      <p:pic>
        <p:nvPicPr>
          <p:cNvPr id="2050" name="Picture 2" descr="https://upload.wikimedia.org/wikipedia/en/thumb/f/f9/Wikipedia-Goldmark-l.jpg/200px-Wikipedia-Goldmark-l.jpg">
            <a:extLst>
              <a:ext uri="{FF2B5EF4-FFF2-40B4-BE49-F238E27FC236}">
                <a16:creationId xmlns:a16="http://schemas.microsoft.com/office/drawing/2014/main" id="{D6CBB4A8-2210-47B6-824A-4197D2AD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751"/>
            <a:ext cx="1905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lafee-decor.com/images/slideimages1/ritz-carlton-berlin.jpg">
            <a:extLst>
              <a:ext uri="{FF2B5EF4-FFF2-40B4-BE49-F238E27FC236}">
                <a16:creationId xmlns:a16="http://schemas.microsoft.com/office/drawing/2014/main" id="{11ADB6DF-08B3-46ED-AF9F-3ECF1AD0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51" y="4821724"/>
            <a:ext cx="3323150" cy="20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7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87506"/>
          </a:xfrm>
        </p:spPr>
        <p:txBody>
          <a:bodyPr/>
          <a:lstStyle/>
          <a:p>
            <a:r>
              <a:rPr lang="en-US" dirty="0"/>
              <a:t>Model, Explain, Examine, Revise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73307"/>
            <a:ext cx="10018713" cy="5150222"/>
          </a:xfrm>
        </p:spPr>
        <p:txBody>
          <a:bodyPr>
            <a:normAutofit/>
          </a:bodyPr>
          <a:lstStyle/>
          <a:p>
            <a:r>
              <a:rPr lang="en-US" sz="2800" dirty="0"/>
              <a:t>After you’ve found your answer . . .</a:t>
            </a:r>
          </a:p>
          <a:p>
            <a:pPr lvl="1"/>
            <a:r>
              <a:rPr lang="en-US" sz="2400" dirty="0"/>
              <a:t>Write your group’s solution on poster paper</a:t>
            </a:r>
          </a:p>
          <a:p>
            <a:pPr lvl="1"/>
            <a:r>
              <a:rPr lang="en-US" sz="2400" dirty="0"/>
              <a:t>Include your assumptions and the information used</a:t>
            </a:r>
          </a:p>
          <a:p>
            <a:r>
              <a:rPr lang="en-US" sz="2800" dirty="0"/>
              <a:t>Gallery Walk</a:t>
            </a:r>
          </a:p>
          <a:p>
            <a:pPr lvl="1"/>
            <a:r>
              <a:rPr lang="en-US" sz="2400" dirty="0"/>
              <a:t>As you move around the room, compare solutions with other groups</a:t>
            </a:r>
          </a:p>
          <a:p>
            <a:pPr lvl="1"/>
            <a:r>
              <a:rPr lang="en-US" sz="2400" dirty="0"/>
              <a:t>Be sure to examine assumptions</a:t>
            </a:r>
          </a:p>
          <a:p>
            <a:r>
              <a:rPr lang="en-US" sz="2800" dirty="0"/>
              <a:t>Plan for Revision</a:t>
            </a:r>
          </a:p>
          <a:p>
            <a:pPr lvl="1"/>
            <a:r>
              <a:rPr lang="en-US" sz="2400" dirty="0"/>
              <a:t>Based on what you saw, how would you change your model?</a:t>
            </a:r>
          </a:p>
          <a:p>
            <a:pPr lvl="1"/>
            <a:r>
              <a:rPr lang="en-US" sz="2400" dirty="0"/>
              <a:t>Why would you make those changes?</a:t>
            </a:r>
          </a:p>
        </p:txBody>
      </p:sp>
    </p:spTree>
    <p:extLst>
      <p:ext uri="{BB962C8B-B14F-4D97-AF65-F5344CB8AC3E}">
        <p14:creationId xmlns:p14="http://schemas.microsoft.com/office/powerpoint/2010/main" val="35026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47165"/>
          </a:xfrm>
        </p:spPr>
        <p:txBody>
          <a:bodyPr/>
          <a:lstStyle/>
          <a:p>
            <a:r>
              <a:rPr lang="en-US" dirty="0"/>
              <a:t>Generalize Your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32965"/>
            <a:ext cx="10018713" cy="4258235"/>
          </a:xfrm>
        </p:spPr>
        <p:txBody>
          <a:bodyPr anchor="t">
            <a:noAutofit/>
          </a:bodyPr>
          <a:lstStyle/>
          <a:p>
            <a:r>
              <a:rPr lang="en-US" sz="3200" dirty="0"/>
              <a:t>How might you generalize your model?</a:t>
            </a:r>
          </a:p>
          <a:p>
            <a:pPr lvl="1"/>
            <a:r>
              <a:rPr lang="en-US" sz="2800" dirty="0"/>
              <a:t>What are the variables in your model(s)?</a:t>
            </a:r>
          </a:p>
          <a:p>
            <a:pPr lvl="1"/>
            <a:r>
              <a:rPr lang="en-US" sz="2800" dirty="0"/>
              <a:t>Could you write a function that describes the process of hauling the mountain away? What kind of function would it be? How do you know?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50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26342"/>
            <a:ext cx="10018713" cy="924825"/>
          </a:xfrm>
        </p:spPr>
        <p:txBody>
          <a:bodyPr>
            <a:normAutofit/>
          </a:bodyPr>
          <a:lstStyle/>
          <a:p>
            <a:r>
              <a:rPr lang="en-US" dirty="0"/>
              <a:t>Mathematical Modeling Cycle, Expanded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4310" y="1648544"/>
            <a:ext cx="9729066" cy="4335538"/>
            <a:chOff x="0" y="0"/>
            <a:chExt cx="4524375" cy="2676525"/>
          </a:xfrm>
          <a:noFill/>
        </p:grpSpPr>
        <p:sp>
          <p:nvSpPr>
            <p:cNvPr id="14" name="Text Box 25"/>
            <p:cNvSpPr txBox="1"/>
            <p:nvPr/>
          </p:nvSpPr>
          <p:spPr>
            <a:xfrm>
              <a:off x="0" y="0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2400" b="1" dirty="0">
                  <a:effectLst/>
                  <a:ea typeface="Times New Roman" panose="02020603050405020304" pitchFamily="18" charset="0"/>
                </a:rPr>
                <a:t>Real-world Situation</a:t>
              </a:r>
              <a:endParaRPr lang="en-US" sz="20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8"/>
            <p:cNvSpPr txBox="1"/>
            <p:nvPr/>
          </p:nvSpPr>
          <p:spPr>
            <a:xfrm>
              <a:off x="3152775" y="1990725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Mathematical Solution</a:t>
              </a:r>
              <a:endPara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9"/>
            <p:cNvSpPr txBox="1"/>
            <p:nvPr/>
          </p:nvSpPr>
          <p:spPr>
            <a:xfrm>
              <a:off x="11829" y="1990725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2400" b="1" dirty="0">
                  <a:effectLst/>
                  <a:ea typeface="Times New Roman" panose="02020603050405020304" pitchFamily="18" charset="0"/>
                </a:rPr>
                <a:t>Mathematical</a:t>
              </a:r>
              <a:r>
                <a:rPr lang="en-US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b="1" dirty="0">
                  <a:effectLst/>
                  <a:ea typeface="Times New Roman" panose="02020603050405020304" pitchFamily="18" charset="0"/>
                </a:rPr>
                <a:t>Model</a:t>
              </a:r>
              <a:endParaRPr lang="en-US" sz="20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0"/>
            <p:cNvSpPr txBox="1"/>
            <p:nvPr/>
          </p:nvSpPr>
          <p:spPr>
            <a:xfrm>
              <a:off x="3152775" y="0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Context-based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Solution</a:t>
              </a:r>
              <a:endPara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369463" y="323796"/>
              <a:ext cx="1781175" cy="95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377515" y="2333625"/>
              <a:ext cx="1781175" cy="95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8175" y="685800"/>
              <a:ext cx="9525" cy="131445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819525" y="685800"/>
              <a:ext cx="9525" cy="131445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43"/>
          <p:cNvSpPr txBox="1"/>
          <p:nvPr/>
        </p:nvSpPr>
        <p:spPr>
          <a:xfrm>
            <a:off x="5527601" y="2253624"/>
            <a:ext cx="1637889" cy="385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5"/>
          <p:cNvSpPr txBox="1"/>
          <p:nvPr/>
        </p:nvSpPr>
        <p:spPr>
          <a:xfrm>
            <a:off x="5300042" y="5471474"/>
            <a:ext cx="2047361" cy="416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&amp; Modify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6"/>
          <p:cNvSpPr txBox="1"/>
          <p:nvPr/>
        </p:nvSpPr>
        <p:spPr>
          <a:xfrm>
            <a:off x="5259146" y="5043087"/>
            <a:ext cx="2170203" cy="385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&amp; Solve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7"/>
          <p:cNvSpPr txBox="1"/>
          <p:nvPr/>
        </p:nvSpPr>
        <p:spPr>
          <a:xfrm>
            <a:off x="1321168" y="3463170"/>
            <a:ext cx="1535452" cy="9249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Assume</a:t>
            </a:r>
          </a:p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&amp;</a:t>
            </a:r>
          </a:p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Simplify</a:t>
            </a:r>
          </a:p>
        </p:txBody>
      </p:sp>
      <p:sp>
        <p:nvSpPr>
          <p:cNvPr id="10" name="Text Box 48"/>
          <p:cNvSpPr txBox="1"/>
          <p:nvPr/>
        </p:nvSpPr>
        <p:spPr>
          <a:xfrm>
            <a:off x="2858159" y="3463170"/>
            <a:ext cx="2053643" cy="9558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Decontextualize &amp;</a:t>
            </a:r>
          </a:p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Represent</a:t>
            </a:r>
          </a:p>
        </p:txBody>
      </p:sp>
      <p:sp>
        <p:nvSpPr>
          <p:cNvPr id="11" name="Text Box 49"/>
          <p:cNvSpPr txBox="1"/>
          <p:nvPr/>
        </p:nvSpPr>
        <p:spPr>
          <a:xfrm>
            <a:off x="4877915" y="1734665"/>
            <a:ext cx="2886780" cy="385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Evaluate/Make Sense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0"/>
          <p:cNvSpPr txBox="1"/>
          <p:nvPr/>
        </p:nvSpPr>
        <p:spPr>
          <a:xfrm>
            <a:off x="9697690" y="3733014"/>
            <a:ext cx="1474100" cy="416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51"/>
          <p:cNvSpPr txBox="1"/>
          <p:nvPr/>
        </p:nvSpPr>
        <p:spPr>
          <a:xfrm>
            <a:off x="7949080" y="3694456"/>
            <a:ext cx="1924520" cy="416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Contextualize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1153" y="6176963"/>
            <a:ext cx="900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Mathematical Modeling Cycle, Expanded is adapted from Hirsch (2014, personal communication [graduate course discussion])</a:t>
            </a:r>
          </a:p>
        </p:txBody>
      </p:sp>
    </p:spTree>
    <p:extLst>
      <p:ext uri="{BB962C8B-B14F-4D97-AF65-F5344CB8AC3E}">
        <p14:creationId xmlns:p14="http://schemas.microsoft.com/office/powerpoint/2010/main" val="2501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13816"/>
          </a:xfrm>
        </p:spPr>
        <p:txBody>
          <a:bodyPr/>
          <a:lstStyle/>
          <a:p>
            <a:r>
              <a:rPr lang="en-US" dirty="0"/>
              <a:t>A Thought on Modeling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484310" y="1499617"/>
            <a:ext cx="10018713" cy="4291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“All models are wrong, but some are useful.”</a:t>
            </a:r>
          </a:p>
          <a:p>
            <a:pPr marL="0" indent="0" algn="r">
              <a:buNone/>
            </a:pPr>
            <a:r>
              <a:rPr lang="en-US" sz="3600" dirty="0"/>
              <a:t>- George Box</a:t>
            </a:r>
          </a:p>
        </p:txBody>
      </p:sp>
    </p:spTree>
    <p:extLst>
      <p:ext uri="{BB962C8B-B14F-4D97-AF65-F5344CB8AC3E}">
        <p14:creationId xmlns:p14="http://schemas.microsoft.com/office/powerpoint/2010/main" val="239428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13816"/>
          </a:xfrm>
        </p:spPr>
        <p:txBody>
          <a:bodyPr/>
          <a:lstStyle/>
          <a:p>
            <a:r>
              <a:rPr lang="en-US" dirty="0"/>
              <a:t>Discourse in Mathematical Modeling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484310" y="1499617"/>
            <a:ext cx="10018713" cy="4291583"/>
          </a:xfrm>
        </p:spPr>
        <p:txBody>
          <a:bodyPr>
            <a:normAutofit/>
          </a:bodyPr>
          <a:lstStyle/>
          <a:p>
            <a:r>
              <a:rPr lang="en-US" sz="3600" dirty="0"/>
              <a:t>Reflect on the following question:</a:t>
            </a:r>
          </a:p>
          <a:p>
            <a:pPr lvl="1"/>
            <a:r>
              <a:rPr lang="en-US" sz="3200" i="1" dirty="0"/>
              <a:t>What role did discourse play in your mathematical modeling activity today?</a:t>
            </a:r>
          </a:p>
        </p:txBody>
      </p:sp>
    </p:spTree>
    <p:extLst>
      <p:ext uri="{BB962C8B-B14F-4D97-AF65-F5344CB8AC3E}">
        <p14:creationId xmlns:p14="http://schemas.microsoft.com/office/powerpoint/2010/main" val="287964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64776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4310" y="1452281"/>
            <a:ext cx="10349102" cy="4881283"/>
          </a:xfrm>
        </p:spPr>
        <p:txBody>
          <a:bodyPr anchor="t">
            <a:normAutofit fontScale="85000" lnSpcReduction="10000"/>
          </a:bodyPr>
          <a:lstStyle/>
          <a:p>
            <a:pPr marL="461963" indent="-461963">
              <a:buNone/>
            </a:pPr>
            <a:r>
              <a:rPr lang="en-US" dirty="0" err="1"/>
              <a:t>Cirillo</a:t>
            </a:r>
            <a:r>
              <a:rPr lang="en-US" dirty="0"/>
              <a:t>, M., </a:t>
            </a:r>
            <a:r>
              <a:rPr lang="en-US" dirty="0" err="1"/>
              <a:t>Pelesko</a:t>
            </a:r>
            <a:r>
              <a:rPr lang="en-US" dirty="0"/>
              <a:t>, J. A., Felton-Koestler, M. D., &amp; </a:t>
            </a:r>
            <a:r>
              <a:rPr lang="en-US" dirty="0" err="1"/>
              <a:t>Rubel</a:t>
            </a:r>
            <a:r>
              <a:rPr lang="en-US" dirty="0"/>
              <a:t>, L. Perspectives on modeling in school mathematics. In C. R. Hirsch &amp; M. Montgomery (Eds.). </a:t>
            </a:r>
            <a:r>
              <a:rPr lang="en-US" i="1" dirty="0"/>
              <a:t>Annual Perspectives in Mathematics Education 2016: Mathematical Modeling and Modeling Mathematics</a:t>
            </a:r>
            <a:r>
              <a:rPr lang="en-US" dirty="0"/>
              <a:t>. Reston, VA: NCTM, 3-16.</a:t>
            </a:r>
          </a:p>
          <a:p>
            <a:pPr marL="461963" indent="-461963">
              <a:buNone/>
            </a:pPr>
            <a:r>
              <a:rPr lang="en-US" dirty="0"/>
              <a:t>Common Core Standards Writing Team. (2013). </a:t>
            </a:r>
            <a:r>
              <a:rPr lang="en-US" i="1" dirty="0"/>
              <a:t>Progressions for the Common Core State Standards in Mathematics (draft) high school, modeling. </a:t>
            </a:r>
            <a:r>
              <a:rPr lang="en-US" dirty="0"/>
              <a:t>Tucson, AZ: Institute for Mathematics and Education, University of Arizona.</a:t>
            </a:r>
          </a:p>
          <a:p>
            <a:pPr marL="461963" indent="-461963">
              <a:buNone/>
            </a:pPr>
            <a:r>
              <a:rPr lang="en-US" dirty="0"/>
              <a:t>Garfunkel, S. &amp; Montgomery, M. (Eds.). (2016). </a:t>
            </a:r>
            <a:r>
              <a:rPr lang="en-US" i="1" dirty="0"/>
              <a:t>Guidelines for Assessment and Instruction in Mathematical Modeling Education</a:t>
            </a:r>
            <a:r>
              <a:rPr lang="en-US" dirty="0"/>
              <a:t>. Bedford, MA: Consortium for Mathematics and its Applications [COMAP] and Society for Industrial and Applied Mathematics [SIAM].</a:t>
            </a:r>
          </a:p>
          <a:p>
            <a:pPr marL="461963" indent="-461963">
              <a:buNone/>
            </a:pPr>
            <a:r>
              <a:rPr lang="en-US" dirty="0"/>
              <a:t>Hirsch, C. R. (2014). Personal communication [graduate course discussion].</a:t>
            </a:r>
          </a:p>
          <a:p>
            <a:pPr marL="461963" indent="-461963">
              <a:buNone/>
            </a:pPr>
            <a:r>
              <a:rPr lang="en-US" dirty="0"/>
              <a:t>Hirsch, C. R. &amp; McDuffie, A. R. (Eds.). (2016). </a:t>
            </a:r>
            <a:r>
              <a:rPr lang="en-US" i="1" dirty="0"/>
              <a:t>Annual Perspectives in Mathematics Education 2016: Mathematical Modeling and Modeling Mathematics</a:t>
            </a:r>
            <a:r>
              <a:rPr lang="en-US" dirty="0"/>
              <a:t>. Reston, VA: NCTM.</a:t>
            </a:r>
          </a:p>
          <a:p>
            <a:pPr marL="461963" indent="-461963">
              <a:buNone/>
            </a:pPr>
            <a:r>
              <a:rPr lang="en-US" dirty="0" err="1"/>
              <a:t>Paulos</a:t>
            </a:r>
            <a:r>
              <a:rPr lang="en-US" dirty="0"/>
              <a:t>, J. A. (1988). </a:t>
            </a:r>
            <a:r>
              <a:rPr lang="en-US" i="1" dirty="0"/>
              <a:t>Innumeracy: Mathematical Illiteracy and Its Consequences</a:t>
            </a:r>
            <a:r>
              <a:rPr lang="en-US" dirty="0"/>
              <a:t>. New York, NY: Hill and Wang.</a:t>
            </a:r>
          </a:p>
        </p:txBody>
      </p:sp>
    </p:spTree>
    <p:extLst>
      <p:ext uri="{BB962C8B-B14F-4D97-AF65-F5344CB8AC3E}">
        <p14:creationId xmlns:p14="http://schemas.microsoft.com/office/powerpoint/2010/main" val="172879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960780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jgauthier@alleganaesa.org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www.whatsupwithmath.com</a:t>
            </a:r>
            <a:br>
              <a:rPr lang="en-US" sz="3200" dirty="0"/>
            </a:br>
            <a:r>
              <a:rPr lang="en-US" sz="3200" dirty="0"/>
              <a:t>@jgauthier13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77824"/>
          </a:xfrm>
        </p:spPr>
        <p:txBody>
          <a:bodyPr/>
          <a:lstStyle/>
          <a:p>
            <a:r>
              <a:rPr lang="en-US" dirty="0"/>
              <a:t>Mathematical Discourse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63625"/>
            <a:ext cx="10018713" cy="4227575"/>
          </a:xfrm>
        </p:spPr>
        <p:txBody>
          <a:bodyPr>
            <a:normAutofit/>
          </a:bodyPr>
          <a:lstStyle/>
          <a:p>
            <a:r>
              <a:rPr lang="en-US" sz="3600" dirty="0"/>
              <a:t>“Discourse stretches beyond discussion because it includes ways of representing, thinking, talking, agreeing, and disagreeing.” (Visible Learning for Mathematics, 2017, p. 136)</a:t>
            </a:r>
          </a:p>
        </p:txBody>
      </p:sp>
    </p:spTree>
    <p:extLst>
      <p:ext uri="{BB962C8B-B14F-4D97-AF65-F5344CB8AC3E}">
        <p14:creationId xmlns:p14="http://schemas.microsoft.com/office/powerpoint/2010/main" val="197406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00629"/>
          </a:xfrm>
        </p:spPr>
        <p:txBody>
          <a:bodyPr/>
          <a:lstStyle/>
          <a:p>
            <a:r>
              <a:rPr lang="en-US" dirty="0"/>
              <a:t>What is “mathematical modeling”?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86429"/>
            <a:ext cx="10018713" cy="5012675"/>
          </a:xfrm>
        </p:spPr>
        <p:txBody>
          <a:bodyPr>
            <a:normAutofit/>
          </a:bodyPr>
          <a:lstStyle/>
          <a:p>
            <a:r>
              <a:rPr lang="en-US" dirty="0"/>
              <a:t>Mathematical modeling is a process that uses mathematics to represent, analyze, make predictions, or otherwise provide insight into real-world phenomena. (GAIMME Report, 2016 , p. 8)</a:t>
            </a:r>
          </a:p>
          <a:p>
            <a:r>
              <a:rPr lang="en-US" dirty="0"/>
              <a:t>Using mathematics or statistics to describe (i.e., model) a real world situation and deduce additional information about the situation by mathematical or statistical computation and analysis.” (CCSSM Writing Team, 2013, p. 5)</a:t>
            </a:r>
          </a:p>
        </p:txBody>
      </p:sp>
    </p:spTree>
    <p:extLst>
      <p:ext uri="{BB962C8B-B14F-4D97-AF65-F5344CB8AC3E}">
        <p14:creationId xmlns:p14="http://schemas.microsoft.com/office/powerpoint/2010/main" val="139504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697774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Features of 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992777"/>
            <a:ext cx="4895055" cy="5512526"/>
          </a:xfrm>
        </p:spPr>
        <p:txBody>
          <a:bodyPr>
            <a:normAutofit/>
          </a:bodyPr>
          <a:lstStyle/>
          <a:p>
            <a:r>
              <a:rPr lang="en-US" sz="2000" b="1" i="1" dirty="0"/>
              <a:t>authentically</a:t>
            </a:r>
            <a:r>
              <a:rPr lang="en-US" sz="2000" i="1" dirty="0"/>
              <a:t> connects to the real world, starting with ill-defined, often messy real-world problems with no unique correct answers.</a:t>
            </a:r>
          </a:p>
          <a:p>
            <a:r>
              <a:rPr lang="en-US" sz="2000" i="1" dirty="0"/>
              <a:t>is used to explain phenomena in the real world and/or make predictions about the future behavior of a system in the real world.</a:t>
            </a:r>
          </a:p>
          <a:p>
            <a:r>
              <a:rPr lang="en-US" sz="2000" i="1" dirty="0"/>
              <a:t>requires the modeler to be creative and make choices, assumptions, and decisions.</a:t>
            </a:r>
          </a:p>
          <a:p>
            <a:r>
              <a:rPr lang="en-US" sz="2000" i="1" dirty="0"/>
              <a:t>is an iterative process.</a:t>
            </a:r>
          </a:p>
          <a:p>
            <a:r>
              <a:rPr lang="en-US" i="1" dirty="0"/>
              <a:t>There are multiple paths open to the mathematical modeler and no one clear, unique approach or answer. (</a:t>
            </a:r>
            <a:r>
              <a:rPr lang="en-US" i="1" dirty="0" err="1"/>
              <a:t>Cirillo</a:t>
            </a:r>
            <a:r>
              <a:rPr lang="en-US" i="1" dirty="0"/>
              <a:t>, et al., 2016, p. 8-9, emphasis in original)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3F387-80C3-4FB4-A990-5704D5406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992777"/>
            <a:ext cx="4895056" cy="551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Math Modeling Teaching Principles</a:t>
            </a:r>
          </a:p>
          <a:p>
            <a:r>
              <a:rPr lang="en-US" dirty="0"/>
              <a:t>Modeling (like real life) is open-ended and messy</a:t>
            </a:r>
          </a:p>
          <a:p>
            <a:r>
              <a:rPr lang="en-US" dirty="0"/>
              <a:t>When students are modeling, they must be making genuine choices</a:t>
            </a:r>
          </a:p>
          <a:p>
            <a:r>
              <a:rPr lang="en-US" dirty="0"/>
              <a:t>Start big, start small, just start</a:t>
            </a:r>
          </a:p>
          <a:p>
            <a:r>
              <a:rPr lang="en-US" dirty="0"/>
              <a:t>Assessment sh0uld focus on process, not product</a:t>
            </a:r>
          </a:p>
          <a:p>
            <a:r>
              <a:rPr lang="en-US" dirty="0"/>
              <a:t>Modeling does not happen in isolation</a:t>
            </a:r>
          </a:p>
        </p:txBody>
      </p:sp>
    </p:spTree>
    <p:extLst>
      <p:ext uri="{BB962C8B-B14F-4D97-AF65-F5344CB8AC3E}">
        <p14:creationId xmlns:p14="http://schemas.microsoft.com/office/powerpoint/2010/main" val="7279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2" y="1335088"/>
            <a:ext cx="10058400" cy="3711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95" y="509740"/>
            <a:ext cx="10018713" cy="825348"/>
          </a:xfrm>
        </p:spPr>
        <p:txBody>
          <a:bodyPr/>
          <a:lstStyle/>
          <a:p>
            <a:r>
              <a:rPr lang="en-US" dirty="0"/>
              <a:t>Mathematical Modeling Cycles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6" y="1970278"/>
            <a:ext cx="6835585" cy="37811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12" y="1759199"/>
            <a:ext cx="7375269" cy="46973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1335088"/>
            <a:ext cx="10058400" cy="52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26342"/>
            <a:ext cx="10018713" cy="924825"/>
          </a:xfrm>
        </p:spPr>
        <p:txBody>
          <a:bodyPr>
            <a:normAutofit/>
          </a:bodyPr>
          <a:lstStyle/>
          <a:p>
            <a:r>
              <a:rPr lang="en-US" dirty="0"/>
              <a:t>Mathematical Modeling Cycle, Expanded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4310" y="1648544"/>
            <a:ext cx="9729066" cy="4335538"/>
            <a:chOff x="0" y="0"/>
            <a:chExt cx="4524375" cy="2676525"/>
          </a:xfrm>
          <a:noFill/>
        </p:grpSpPr>
        <p:sp>
          <p:nvSpPr>
            <p:cNvPr id="14" name="Text Box 25"/>
            <p:cNvSpPr txBox="1"/>
            <p:nvPr/>
          </p:nvSpPr>
          <p:spPr>
            <a:xfrm>
              <a:off x="0" y="0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2400" b="1" dirty="0">
                  <a:effectLst/>
                  <a:ea typeface="Times New Roman" panose="02020603050405020304" pitchFamily="18" charset="0"/>
                </a:rPr>
                <a:t>Real-world Situation</a:t>
              </a:r>
              <a:endParaRPr lang="en-US" sz="20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8"/>
            <p:cNvSpPr txBox="1"/>
            <p:nvPr/>
          </p:nvSpPr>
          <p:spPr>
            <a:xfrm>
              <a:off x="3152775" y="1990725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Mathematical Solution</a:t>
              </a:r>
              <a:endPara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9"/>
            <p:cNvSpPr txBox="1"/>
            <p:nvPr/>
          </p:nvSpPr>
          <p:spPr>
            <a:xfrm>
              <a:off x="11829" y="1990725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2400" b="1" dirty="0">
                  <a:effectLst/>
                  <a:ea typeface="Times New Roman" panose="02020603050405020304" pitchFamily="18" charset="0"/>
                </a:rPr>
                <a:t>Mathematical</a:t>
              </a:r>
              <a:r>
                <a:rPr lang="en-US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b="1" dirty="0">
                  <a:effectLst/>
                  <a:ea typeface="Times New Roman" panose="02020603050405020304" pitchFamily="18" charset="0"/>
                </a:rPr>
                <a:t>Model</a:t>
              </a:r>
              <a:endParaRPr lang="en-US" sz="20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0"/>
            <p:cNvSpPr txBox="1"/>
            <p:nvPr/>
          </p:nvSpPr>
          <p:spPr>
            <a:xfrm>
              <a:off x="3152775" y="0"/>
              <a:ext cx="1371600" cy="6858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Context-based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Solution</a:t>
              </a:r>
              <a:endPara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369463" y="323796"/>
              <a:ext cx="1781175" cy="95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377515" y="2333625"/>
              <a:ext cx="1781175" cy="9525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8175" y="685800"/>
              <a:ext cx="9525" cy="131445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819525" y="685800"/>
              <a:ext cx="9525" cy="131445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43"/>
          <p:cNvSpPr txBox="1"/>
          <p:nvPr/>
        </p:nvSpPr>
        <p:spPr>
          <a:xfrm>
            <a:off x="5527601" y="2253624"/>
            <a:ext cx="1637889" cy="385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5"/>
          <p:cNvSpPr txBox="1"/>
          <p:nvPr/>
        </p:nvSpPr>
        <p:spPr>
          <a:xfrm>
            <a:off x="5300042" y="5471474"/>
            <a:ext cx="2047361" cy="416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&amp; Modify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6"/>
          <p:cNvSpPr txBox="1"/>
          <p:nvPr/>
        </p:nvSpPr>
        <p:spPr>
          <a:xfrm>
            <a:off x="5259146" y="5043087"/>
            <a:ext cx="2170203" cy="385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&amp; Solve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7"/>
          <p:cNvSpPr txBox="1"/>
          <p:nvPr/>
        </p:nvSpPr>
        <p:spPr>
          <a:xfrm>
            <a:off x="1321168" y="3463170"/>
            <a:ext cx="1535452" cy="9249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Assume</a:t>
            </a:r>
          </a:p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&amp;</a:t>
            </a:r>
          </a:p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Simplify</a:t>
            </a:r>
          </a:p>
        </p:txBody>
      </p:sp>
      <p:sp>
        <p:nvSpPr>
          <p:cNvPr id="10" name="Text Box 48"/>
          <p:cNvSpPr txBox="1"/>
          <p:nvPr/>
        </p:nvSpPr>
        <p:spPr>
          <a:xfrm>
            <a:off x="2858159" y="3463170"/>
            <a:ext cx="2053643" cy="9558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Decontextualize &amp;</a:t>
            </a:r>
          </a:p>
          <a:p>
            <a:pPr marL="0" marR="0" algn="ctr"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Represent</a:t>
            </a:r>
          </a:p>
        </p:txBody>
      </p:sp>
      <p:sp>
        <p:nvSpPr>
          <p:cNvPr id="11" name="Text Box 49"/>
          <p:cNvSpPr txBox="1"/>
          <p:nvPr/>
        </p:nvSpPr>
        <p:spPr>
          <a:xfrm>
            <a:off x="4877915" y="1734665"/>
            <a:ext cx="2886780" cy="385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Evaluate/Make Sense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0"/>
          <p:cNvSpPr txBox="1"/>
          <p:nvPr/>
        </p:nvSpPr>
        <p:spPr>
          <a:xfrm>
            <a:off x="9697690" y="3733014"/>
            <a:ext cx="1474100" cy="416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51"/>
          <p:cNvSpPr txBox="1"/>
          <p:nvPr/>
        </p:nvSpPr>
        <p:spPr>
          <a:xfrm>
            <a:off x="7949080" y="3694456"/>
            <a:ext cx="1924520" cy="416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Contextualize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1153" y="6176963"/>
            <a:ext cx="900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Mathematical Modeling Cycle, Expanded is adapted from Hirsch (2014, personal communication [graduate course discussion])</a:t>
            </a:r>
          </a:p>
        </p:txBody>
      </p:sp>
    </p:spTree>
    <p:extLst>
      <p:ext uri="{BB962C8B-B14F-4D97-AF65-F5344CB8AC3E}">
        <p14:creationId xmlns:p14="http://schemas.microsoft.com/office/powerpoint/2010/main" val="42698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D6AD9-00AF-4BAC-8BD1-DECA16167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7" r="26679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Let’s try a modeling problem . . 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US" sz="2000"/>
              <a:t>German metalsmiths once claimed that they could cover a horse and rider with the gold from one gold mark. Is there any basis in reality for such a claim?</a:t>
            </a:r>
          </a:p>
        </p:txBody>
      </p:sp>
    </p:spTree>
    <p:extLst>
      <p:ext uri="{BB962C8B-B14F-4D97-AF65-F5344CB8AC3E}">
        <p14:creationId xmlns:p14="http://schemas.microsoft.com/office/powerpoint/2010/main" val="5351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0612"/>
          </a:xfrm>
        </p:spPr>
        <p:txBody>
          <a:bodyPr/>
          <a:lstStyle/>
          <a:p>
            <a:r>
              <a:rPr lang="en-US" dirty="0"/>
              <a:t>Estimation and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46413"/>
            <a:ext cx="10018713" cy="5002305"/>
          </a:xfrm>
        </p:spPr>
        <p:txBody>
          <a:bodyPr>
            <a:normAutofit/>
          </a:bodyPr>
          <a:lstStyle/>
          <a:p>
            <a:r>
              <a:rPr lang="en-US" sz="4000" dirty="0"/>
              <a:t>What might you need to know to figure this out?</a:t>
            </a:r>
          </a:p>
          <a:p>
            <a:pPr lvl="1"/>
            <a:r>
              <a:rPr lang="en-US" sz="3600" dirty="0"/>
              <a:t>Where might you find such information?</a:t>
            </a:r>
          </a:p>
        </p:txBody>
      </p:sp>
    </p:spTree>
    <p:extLst>
      <p:ext uri="{BB962C8B-B14F-4D97-AF65-F5344CB8AC3E}">
        <p14:creationId xmlns:p14="http://schemas.microsoft.com/office/powerpoint/2010/main" val="41730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6440489" cy="88198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Commonly Available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84311" y="1524921"/>
            <a:ext cx="4607188" cy="576262"/>
          </a:xfrm>
        </p:spPr>
        <p:txBody>
          <a:bodyPr/>
          <a:lstStyle/>
          <a:p>
            <a:r>
              <a:rPr lang="en-US" dirty="0"/>
              <a:t>Horses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84310" y="2172648"/>
            <a:ext cx="4902863" cy="3508823"/>
          </a:xfrm>
        </p:spPr>
        <p:txBody>
          <a:bodyPr>
            <a:normAutofit/>
          </a:bodyPr>
          <a:lstStyle/>
          <a:p>
            <a:r>
              <a:rPr lang="en-US" sz="2400" dirty="0"/>
              <a:t>Horses are measured in hands, height is to the withers (top of shoulder or rump)</a:t>
            </a:r>
          </a:p>
          <a:p>
            <a:r>
              <a:rPr lang="en-US" sz="2400" dirty="0"/>
              <a:t>1 hand is 4 inches</a:t>
            </a:r>
          </a:p>
          <a:p>
            <a:r>
              <a:rPr lang="en-US" sz="2400" dirty="0"/>
              <a:t>Avg. height: </a:t>
            </a:r>
          </a:p>
          <a:p>
            <a:pPr lvl="1"/>
            <a:r>
              <a:rPr lang="en-US" sz="2200" dirty="0"/>
              <a:t>15.2 </a:t>
            </a:r>
            <a:r>
              <a:rPr lang="en-US" sz="2200" dirty="0" err="1"/>
              <a:t>hh</a:t>
            </a:r>
            <a:r>
              <a:rPr lang="en-US" sz="2200" dirty="0"/>
              <a:t> (hands)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32972" y="2385969"/>
            <a:ext cx="4622537" cy="576262"/>
          </a:xfrm>
        </p:spPr>
        <p:txBody>
          <a:bodyPr/>
          <a:lstStyle/>
          <a:p>
            <a:r>
              <a:rPr lang="en-US" dirty="0"/>
              <a:t>Riders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32972" y="2962231"/>
            <a:ext cx="5313230" cy="2455862"/>
          </a:xfrm>
        </p:spPr>
        <p:txBody>
          <a:bodyPr>
            <a:normAutofit/>
          </a:bodyPr>
          <a:lstStyle/>
          <a:p>
            <a:r>
              <a:rPr lang="en-US" sz="2400" dirty="0"/>
              <a:t>The average human is between 7 and 8 heads tall.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1419AD-0B64-4DFB-A19E-F490058B6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91" y="0"/>
            <a:ext cx="3756809" cy="2711627"/>
          </a:xfrm>
          <a:prstGeom prst="rect">
            <a:avLst/>
          </a:prstGeom>
        </p:spPr>
      </p:pic>
      <p:pic>
        <p:nvPicPr>
          <p:cNvPr id="1026" name="Picture 2" descr="Image result for human proportions">
            <a:extLst>
              <a:ext uri="{FF2B5EF4-FFF2-40B4-BE49-F238E27FC236}">
                <a16:creationId xmlns:a16="http://schemas.microsoft.com/office/drawing/2014/main" id="{8D1D2871-6799-4A8E-A6DD-36025213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08" y="3780417"/>
            <a:ext cx="3780092" cy="30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uman proportions">
            <a:extLst>
              <a:ext uri="{FF2B5EF4-FFF2-40B4-BE49-F238E27FC236}">
                <a16:creationId xmlns:a16="http://schemas.microsoft.com/office/drawing/2014/main" id="{1C1B6356-4B79-4D0D-B993-78574525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91" y="3370729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998</Words>
  <Application>Microsoft Office PowerPoint</Application>
  <PresentationFormat>Widescreen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Parallax</vt:lpstr>
      <vt:lpstr>Mathematical Modeling at the Secondary Level: Something to Talk About</vt:lpstr>
      <vt:lpstr>Mathematical Discourse</vt:lpstr>
      <vt:lpstr>What is “mathematical modeling”?</vt:lpstr>
      <vt:lpstr>Important Features of Mathematical Modeling</vt:lpstr>
      <vt:lpstr>Mathematical Modeling Cycles</vt:lpstr>
      <vt:lpstr>Mathematical Modeling Cycle, Expanded</vt:lpstr>
      <vt:lpstr>Let’s try a modeling problem . . .</vt:lpstr>
      <vt:lpstr>Estimation and Assumption</vt:lpstr>
      <vt:lpstr>Commonly Available Information</vt:lpstr>
      <vt:lpstr>Gold Leaf and Coinage</vt:lpstr>
      <vt:lpstr>Model, Explain, Examine, Revise</vt:lpstr>
      <vt:lpstr>Generalize Your Model</vt:lpstr>
      <vt:lpstr>Mathematical Modeling Cycle, Expanded</vt:lpstr>
      <vt:lpstr>A Thought on Modeling</vt:lpstr>
      <vt:lpstr>Discourse in Mathematical Modeling</vt:lpstr>
      <vt:lpstr>Sources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 at the Secondary Level: Something to Talk About</dc:title>
  <dc:creator>Jason Gauthier</dc:creator>
  <cp:lastModifiedBy>Jason Gauthier</cp:lastModifiedBy>
  <cp:revision>6</cp:revision>
  <dcterms:created xsi:type="dcterms:W3CDTF">2019-02-20T19:25:51Z</dcterms:created>
  <dcterms:modified xsi:type="dcterms:W3CDTF">2019-02-25T14:35:32Z</dcterms:modified>
</cp:coreProperties>
</file>