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3" r:id="rId7"/>
    <p:sldId id="268" r:id="rId8"/>
    <p:sldId id="262" r:id="rId9"/>
    <p:sldId id="263" r:id="rId10"/>
    <p:sldId id="264" r:id="rId11"/>
    <p:sldId id="269" r:id="rId12"/>
    <p:sldId id="270" r:id="rId13"/>
    <p:sldId id="271" r:id="rId14"/>
    <p:sldId id="265" r:id="rId15"/>
    <p:sldId id="27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barnes@sjci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chiganassessmentconsortium.org/" TargetMode="External"/><Relationship Id="rId2" Type="http://schemas.openxmlformats.org/officeDocument/2006/relationships/hyperlink" Target="http://tinyurl.com/c2mathassess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barnes@sjcis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335" y="593841"/>
            <a:ext cx="7766936" cy="1646302"/>
          </a:xfrm>
        </p:spPr>
        <p:txBody>
          <a:bodyPr/>
          <a:lstStyle/>
          <a:p>
            <a:r>
              <a:rPr lang="en-US" sz="6000" dirty="0" smtClean="0"/>
              <a:t>C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MATH Assessments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615" y="2593226"/>
            <a:ext cx="9705314" cy="29474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Common Core Mathematics Assessments Tested and Housed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Keith Barnes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St. Joseph County ISD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hlinkClick r:id="rId2"/>
              </a:rPr>
              <a:t>kbarnes@sjcisd.org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9" y="250479"/>
            <a:ext cx="5460916" cy="245650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</a:t>
            </a:r>
            <a:r>
              <a:rPr lang="en-US" sz="4400" b="1" dirty="0" smtClean="0">
                <a:solidFill>
                  <a:schemeClr val="tx1"/>
                </a:solidFill>
              </a:rPr>
              <a:t>Elementary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and Middle School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Assessments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6" y="1557196"/>
            <a:ext cx="10395054" cy="388077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74" t="21794" r="49424" b="16988"/>
          <a:stretch/>
        </p:blipFill>
        <p:spPr>
          <a:xfrm>
            <a:off x="5102435" y="208231"/>
            <a:ext cx="5883961" cy="6369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812" y="3016313"/>
            <a:ext cx="323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Problems written to every “I can…” statement.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2" y="256515"/>
            <a:ext cx="8596668" cy="84800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High School Unpacked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82" y="977774"/>
            <a:ext cx="3228708" cy="285184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Grouped by clusters</a:t>
            </a:r>
          </a:p>
          <a:p>
            <a:r>
              <a:rPr lang="en-US" sz="3600" dirty="0" smtClean="0"/>
              <a:t>Sometimes broken apart into smaller chunks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90" y="893275"/>
            <a:ext cx="8669722" cy="52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5033"/>
            <a:ext cx="11286996" cy="1503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High School Unpacked </a:t>
            </a:r>
            <a:r>
              <a:rPr lang="en-US" b="1" dirty="0" smtClean="0">
                <a:solidFill>
                  <a:schemeClr val="tx1"/>
                </a:solidFill>
              </a:rPr>
              <a:t>Documents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We listed the “I knows…” and “I cans…” and Vocabulary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/>
              <a:t>A.CED.2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" y="2030575"/>
            <a:ext cx="11674954" cy="44056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08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5693321" cy="495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High School Assessments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brightnessContrast contras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4" y="713433"/>
            <a:ext cx="4620129" cy="58833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7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 b="9584"/>
          <a:stretch/>
        </p:blipFill>
        <p:spPr>
          <a:xfrm>
            <a:off x="6370655" y="217714"/>
            <a:ext cx="5502137" cy="64943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18016" y="4940308"/>
            <a:ext cx="3232087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Problems written to every “I can…” statement.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29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06" y="104115"/>
            <a:ext cx="3505367" cy="9475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Field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6" y="1557196"/>
            <a:ext cx="10395054" cy="388077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970" y="734917"/>
            <a:ext cx="4863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Teachers recorded data in a Excel spreadsheet and sent the data to me.  I compiled data and gathered teachers to edit assessments… by item.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85" t="35170" r="45935" b="14070"/>
          <a:stretch/>
        </p:blipFill>
        <p:spPr>
          <a:xfrm>
            <a:off x="4906534" y="439219"/>
            <a:ext cx="6941978" cy="4506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94097" y="3412573"/>
            <a:ext cx="8948512" cy="3358036"/>
            <a:chOff x="694097" y="3412573"/>
            <a:chExt cx="8948512" cy="33580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9932" t="53946" r="41394" b="13583"/>
            <a:stretch/>
          </p:blipFill>
          <p:spPr>
            <a:xfrm>
              <a:off x="694097" y="3412573"/>
              <a:ext cx="8948512" cy="33580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6280510" y="5538553"/>
              <a:ext cx="461727" cy="31687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7064" y="5538553"/>
              <a:ext cx="461727" cy="31687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25547" y="5538553"/>
              <a:ext cx="461727" cy="31687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77735" y="5538553"/>
              <a:ext cx="461727" cy="31687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5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Elbow Partner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5" y="1557196"/>
            <a:ext cx="9000821" cy="45810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Now that you know a little more about them, how might you use these </a:t>
            </a:r>
            <a:r>
              <a:rPr lang="en-US" sz="3600" b="1" dirty="0" smtClean="0">
                <a:solidFill>
                  <a:srgbClr val="C00000"/>
                </a:solidFill>
              </a:rPr>
              <a:t>assessments</a:t>
            </a:r>
            <a:r>
              <a:rPr lang="en-US" sz="3600" dirty="0" smtClean="0"/>
              <a:t> and/or the unpacked</a:t>
            </a:r>
            <a:r>
              <a:rPr lang="en-US" sz="3600" b="1" dirty="0" smtClean="0">
                <a:solidFill>
                  <a:srgbClr val="C00000"/>
                </a:solidFill>
              </a:rPr>
              <a:t> documents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4235"/>
            <a:ext cx="8596668" cy="464712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tinyurl.com/c2mathassessments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Michigan Assessment Consortium:</a:t>
            </a:r>
          </a:p>
          <a:p>
            <a:pPr marL="457200" lvl="1" indent="0">
              <a:buNone/>
            </a:pPr>
            <a:r>
              <a:rPr lang="en-US" sz="3000" dirty="0">
                <a:hlinkClick r:id="rId3"/>
              </a:rPr>
              <a:t>http://michiganassessmentconsortium.org</a:t>
            </a:r>
            <a:r>
              <a:rPr lang="en-US" sz="3000" dirty="0" smtClean="0">
                <a:hlinkClick r:id="rId3"/>
              </a:rPr>
              <a:t>/</a:t>
            </a:r>
            <a:endParaRPr lang="en-US" sz="3000" dirty="0" smtClean="0"/>
          </a:p>
          <a:p>
            <a:pPr lvl="1"/>
            <a:endParaRPr lang="en-US" sz="30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000" dirty="0" smtClean="0"/>
              <a:t>Keith Barnes</a:t>
            </a:r>
          </a:p>
          <a:p>
            <a:pPr marL="0" indent="0">
              <a:buNone/>
            </a:pPr>
            <a:r>
              <a:rPr lang="en-US" sz="3200" dirty="0" smtClean="0"/>
              <a:t>	St. Joseph County ISD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4"/>
              </a:rPr>
              <a:t>kbarnes@sjcisd.org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99" y="202194"/>
            <a:ext cx="8596668" cy="9928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“What”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264296"/>
            <a:ext cx="7016435" cy="5073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St. Joseph county Math Teachers, by grade level or HS course taught, came together to:</a:t>
            </a:r>
          </a:p>
          <a:p>
            <a:r>
              <a:rPr lang="en-US" sz="3200" dirty="0" smtClean="0"/>
              <a:t>Unpack content standards</a:t>
            </a:r>
          </a:p>
          <a:p>
            <a:r>
              <a:rPr lang="en-US" sz="3200" dirty="0" smtClean="0"/>
              <a:t>Determine the “I knows…” and the “I cans…”</a:t>
            </a:r>
          </a:p>
          <a:p>
            <a:r>
              <a:rPr lang="en-US" sz="3200" dirty="0" smtClean="0"/>
              <a:t>Determine the vocabulary</a:t>
            </a:r>
          </a:p>
          <a:p>
            <a:r>
              <a:rPr lang="en-US" sz="3200" dirty="0" smtClean="0"/>
              <a:t>Write assessments</a:t>
            </a:r>
          </a:p>
          <a:p>
            <a:pPr marL="0" indent="0">
              <a:buNone/>
            </a:pPr>
            <a:r>
              <a:rPr lang="en-US" sz="3200" dirty="0" smtClean="0"/>
              <a:t>For every Common Core Standard K – 8, Algebra I, Geometry, and Algebra II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53" y="339591"/>
            <a:ext cx="4252699" cy="444223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007055">
            <a:off x="8711666" y="4930088"/>
            <a:ext cx="516047" cy="194693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5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Goal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6" y="1557196"/>
            <a:ext cx="9317692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write common assessments for each Common Core Content standard.</a:t>
            </a:r>
          </a:p>
          <a:p>
            <a:r>
              <a:rPr lang="en-US" sz="3600" dirty="0" smtClean="0"/>
              <a:t>To have teachers feel confident to pull any assessment anytime for any purpose.</a:t>
            </a:r>
          </a:p>
          <a:p>
            <a:r>
              <a:rPr lang="en-US" sz="3600" dirty="0" smtClean="0"/>
              <a:t>The assessments would cover the standard </a:t>
            </a:r>
            <a:r>
              <a:rPr lang="en-US" sz="3600" b="1" dirty="0" smtClean="0"/>
              <a:t>COMPLETELY</a:t>
            </a:r>
            <a:r>
              <a:rPr lang="en-US" sz="3600" dirty="0" smtClean="0"/>
              <a:t> and </a:t>
            </a:r>
            <a:r>
              <a:rPr lang="en-US" sz="3600" b="1" dirty="0" smtClean="0"/>
              <a:t>DEEPLY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06" y="238408"/>
            <a:ext cx="8596668" cy="9475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Flexibility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79" y="1186003"/>
            <a:ext cx="10395054" cy="53415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Primarily used as a summative assessment</a:t>
            </a:r>
          </a:p>
          <a:p>
            <a:r>
              <a:rPr lang="en-US" sz="3600" dirty="0" smtClean="0"/>
              <a:t>Pre- and Post-assessment</a:t>
            </a:r>
          </a:p>
          <a:p>
            <a:r>
              <a:rPr lang="en-US" sz="3600" dirty="0" smtClean="0"/>
              <a:t>Formative</a:t>
            </a:r>
          </a:p>
          <a:p>
            <a:r>
              <a:rPr lang="en-US" sz="3600" dirty="0" smtClean="0"/>
              <a:t>Practice </a:t>
            </a:r>
          </a:p>
          <a:p>
            <a:r>
              <a:rPr lang="en-US" sz="3600" dirty="0" smtClean="0"/>
              <a:t>Homework</a:t>
            </a:r>
          </a:p>
          <a:p>
            <a:r>
              <a:rPr lang="en-US" sz="3600" dirty="0" smtClean="0"/>
              <a:t>Can be used to help determine a Standards-based grade</a:t>
            </a:r>
          </a:p>
          <a:p>
            <a:r>
              <a:rPr lang="en-US" sz="3600" dirty="0" smtClean="0"/>
              <a:t>Word Documents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5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Expectation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6" y="1557196"/>
            <a:ext cx="9824686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give the entire assessment</a:t>
            </a:r>
          </a:p>
          <a:p>
            <a:r>
              <a:rPr lang="en-US" sz="3600" dirty="0" smtClean="0"/>
              <a:t>Could be broken into parts given at different times of the year… but must be given entirely to determine</a:t>
            </a:r>
            <a:r>
              <a:rPr lang="en-US" sz="3600" b="1" dirty="0" smtClean="0"/>
              <a:t> PROFICIENCY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80" y="582440"/>
            <a:ext cx="8596668" cy="766527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901228"/>
            <a:ext cx="9985973" cy="466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are:</a:t>
            </a:r>
          </a:p>
          <a:p>
            <a:pPr lvl="1"/>
            <a:r>
              <a:rPr lang="en-US" sz="3000" dirty="0" smtClean="0"/>
              <a:t>Gathering data from </a:t>
            </a:r>
            <a:r>
              <a:rPr lang="en-US" sz="3000" b="1" dirty="0" smtClean="0"/>
              <a:t>6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and 7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grade Math</a:t>
            </a:r>
            <a:r>
              <a:rPr lang="en-US" sz="3000" dirty="0" smtClean="0"/>
              <a:t> teachers and editing will be done in the Spring.</a:t>
            </a:r>
          </a:p>
          <a:p>
            <a:pPr lvl="1"/>
            <a:r>
              <a:rPr lang="en-US" sz="3000" dirty="0" smtClean="0"/>
              <a:t>Plan to do some </a:t>
            </a:r>
            <a:r>
              <a:rPr lang="en-US" sz="3000" b="1" dirty="0" smtClean="0"/>
              <a:t>common curriculum work </a:t>
            </a:r>
            <a:r>
              <a:rPr lang="en-US" sz="3000" dirty="0" smtClean="0"/>
              <a:t>around these assessments with Elementary teachers in the Fall.</a:t>
            </a:r>
          </a:p>
          <a:p>
            <a:pPr lvl="1"/>
            <a:r>
              <a:rPr lang="en-US" sz="3000" dirty="0" smtClean="0"/>
              <a:t>Making connections to the rigor of these assessments as I work with districts for their </a:t>
            </a:r>
            <a:r>
              <a:rPr lang="en-US" sz="3000" b="1" dirty="0" smtClean="0"/>
              <a:t>SAT preparations</a:t>
            </a:r>
            <a:r>
              <a:rPr lang="en-US" sz="3000" dirty="0" smtClean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52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5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Elbow Partner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5" y="1557196"/>
            <a:ext cx="9000821" cy="45810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might you use these </a:t>
            </a:r>
            <a:r>
              <a:rPr lang="en-US" sz="3600" b="1" dirty="0" smtClean="0">
                <a:solidFill>
                  <a:srgbClr val="C00000"/>
                </a:solidFill>
              </a:rPr>
              <a:t>assessments</a:t>
            </a:r>
            <a:r>
              <a:rPr lang="en-US" sz="3600" dirty="0" smtClean="0"/>
              <a:t> and/or the unpacked</a:t>
            </a:r>
            <a:r>
              <a:rPr lang="en-US" sz="3600" b="1" dirty="0" smtClean="0">
                <a:solidFill>
                  <a:srgbClr val="C00000"/>
                </a:solidFill>
              </a:rPr>
              <a:t> documents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8" y="67435"/>
            <a:ext cx="11986788" cy="122721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“How” </a:t>
            </a:r>
            <a:r>
              <a:rPr lang="en-US" sz="3100" dirty="0">
                <a:solidFill>
                  <a:schemeClr val="tx1"/>
                </a:solidFill>
              </a:rPr>
              <a:t>Used the </a:t>
            </a:r>
            <a:r>
              <a:rPr lang="en-US" sz="3100" b="1" dirty="0">
                <a:solidFill>
                  <a:schemeClr val="tx1"/>
                </a:solidFill>
              </a:rPr>
              <a:t>Michigan Assessment Consortium </a:t>
            </a: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>Common </a:t>
            </a:r>
            <a:r>
              <a:rPr lang="en-US" sz="3100" b="1" dirty="0">
                <a:solidFill>
                  <a:schemeClr val="tx1"/>
                </a:solidFill>
              </a:rPr>
              <a:t>Assessment Module</a:t>
            </a:r>
            <a:r>
              <a:rPr lang="en-US" sz="3100" dirty="0">
                <a:solidFill>
                  <a:schemeClr val="tx1"/>
                </a:solidFill>
              </a:rPr>
              <a:t> series as the assessment writing foundation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2631"/>
            <a:ext cx="3440317" cy="50156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81" t="27269" r="16629" b="13491"/>
          <a:stretch/>
        </p:blipFill>
        <p:spPr>
          <a:xfrm>
            <a:off x="1113575" y="1660737"/>
            <a:ext cx="9705314" cy="4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" y="111658"/>
            <a:ext cx="11814773" cy="1336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</a:rPr>
              <a:t>The Elementary and Middle School Unpacked Documents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100" dirty="0" smtClean="0">
                <a:solidFill>
                  <a:schemeClr val="tx1"/>
                </a:solidFill>
              </a:rPr>
              <a:t>We </a:t>
            </a:r>
            <a:r>
              <a:rPr lang="en-US" sz="3100" dirty="0">
                <a:solidFill>
                  <a:schemeClr val="tx1"/>
                </a:solidFill>
              </a:rPr>
              <a:t>listed the </a:t>
            </a:r>
            <a:r>
              <a:rPr lang="en-US" sz="3100" dirty="0" smtClean="0">
                <a:solidFill>
                  <a:schemeClr val="tx1"/>
                </a:solidFill>
              </a:rPr>
              <a:t>“</a:t>
            </a:r>
            <a:r>
              <a:rPr lang="en-US" sz="3100" dirty="0">
                <a:solidFill>
                  <a:schemeClr val="tx1"/>
                </a:solidFill>
              </a:rPr>
              <a:t>I knows…” and “I cans…” and </a:t>
            </a:r>
            <a:r>
              <a:rPr lang="en-US" sz="3100" dirty="0" smtClean="0">
                <a:solidFill>
                  <a:schemeClr val="tx1"/>
                </a:solidFill>
              </a:rPr>
              <a:t>Vocabulary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44" t="24196" r="20374" b="26157"/>
          <a:stretch/>
        </p:blipFill>
        <p:spPr>
          <a:xfrm>
            <a:off x="822295" y="1267485"/>
            <a:ext cx="10990699" cy="52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1519</TotalTime>
  <Words>369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C2MATH Assessments</vt:lpstr>
      <vt:lpstr>The “What”</vt:lpstr>
      <vt:lpstr>The Goal</vt:lpstr>
      <vt:lpstr>Flexibility</vt:lpstr>
      <vt:lpstr>Expectation</vt:lpstr>
      <vt:lpstr>Where are we now?</vt:lpstr>
      <vt:lpstr>Elbow Partner</vt:lpstr>
      <vt:lpstr>The “How” Used the Michigan Assessment Consortium  Common Assessment Module series as the assessment writing foundation </vt:lpstr>
      <vt:lpstr>The Elementary and Middle School Unpacked Documents   We listed the “I knows…” and “I cans…” and Vocabulary </vt:lpstr>
      <vt:lpstr>The Elementary  and Middle School  Assessments</vt:lpstr>
      <vt:lpstr>The High School Unpacked Documents</vt:lpstr>
      <vt:lpstr>The High School Unpacked Documents We listed the “I knows…” and “I cans…” and Vocabulary A.CED.2 </vt:lpstr>
      <vt:lpstr>The High School Assessments</vt:lpstr>
      <vt:lpstr>The Field Test</vt:lpstr>
      <vt:lpstr>Elbow Partner</vt:lpstr>
      <vt:lpstr>The Site</vt:lpstr>
    </vt:vector>
  </TitlesOfParts>
  <Company>St. Joseph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C2MATH Assesments</dc:title>
  <dc:creator>BARNES, KEITH</dc:creator>
  <cp:lastModifiedBy>Diane Miller</cp:lastModifiedBy>
  <cp:revision>21</cp:revision>
  <dcterms:created xsi:type="dcterms:W3CDTF">2016-10-06T16:26:02Z</dcterms:created>
  <dcterms:modified xsi:type="dcterms:W3CDTF">2017-03-01T13:31:40Z</dcterms:modified>
</cp:coreProperties>
</file>