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63" r:id="rId2"/>
    <p:sldId id="268" r:id="rId3"/>
    <p:sldId id="259" r:id="rId4"/>
    <p:sldId id="267" r:id="rId5"/>
    <p:sldId id="260" r:id="rId6"/>
    <p:sldId id="262" r:id="rId7"/>
    <p:sldId id="265" r:id="rId8"/>
    <p:sldId id="26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111"/>
    <p:restoredTop sz="94587"/>
  </p:normalViewPr>
  <p:slideViewPr>
    <p:cSldViewPr snapToGrid="0">
      <p:cViewPr varScale="1">
        <p:scale>
          <a:sx n="111" d="100"/>
          <a:sy n="111" d="100"/>
        </p:scale>
        <p:origin x="56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AF4881-7755-B040-9D38-FD47607229BD}" type="datetimeFigureOut">
              <a:rPr lang="en-US" smtClean="0"/>
              <a:t>3/4/26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68D1A8-2C92-A841-927D-406B9B1DA5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8139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C1B36E-B748-A87A-AB7F-55F92AB4D7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16AF07B-A33A-D549-1D63-E7A463F3D02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64344F1-3ADC-C2E8-C160-2D258D2F633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7310B2-798F-65C3-AFF1-186B29F94A5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68D1A8-2C92-A841-927D-406B9B1DA59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5443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68D1A8-2C92-A841-927D-406B9B1DA59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5397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0C897C-B56A-FF21-89EE-7099924472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312D9CA-70E8-609B-FDDF-DEC381F3A1C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410B6C1-97EF-9D07-5E75-80EE45F9B9A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5B553D-1444-53B3-8FBD-D516CF8F74C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68D1A8-2C92-A841-927D-406B9B1DA59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6722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677DBE-4593-C679-598C-0520874004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B8C35BE-82FF-DB2B-1190-1CEFDCB02C7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4D30199-426D-296F-2372-E43520879F1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032DCA-CDA1-5C51-4E75-1C7DEB5B7F4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68D1A8-2C92-A841-927D-406B9B1DA59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9586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FEC7C-2DA5-B83A-31F8-6C0C41F565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AE7B56-B95D-644B-7F5E-5BB911F978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79E2D8-D7FA-1843-1070-FDE003B6CB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04541-680C-BF4A-B8BD-94DEFA97AB64}" type="datetimeFigureOut">
              <a:rPr lang="en-US" smtClean="0"/>
              <a:t>3/4/26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94C5CC-B6A1-3894-0087-27CC5EFA9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012FB7-F75D-7E80-AA17-73233C58B2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1387F-E2EB-4B47-9BE5-50A37209F2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528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679684-DF70-E9D4-7AAB-DF1D41733D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1CE2ED-CFBC-4670-8850-BDE156BD25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D9EC96-67C2-AB93-F0F7-6BFBD19513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04541-680C-BF4A-B8BD-94DEFA97AB64}" type="datetimeFigureOut">
              <a:rPr lang="en-US" smtClean="0"/>
              <a:t>3/4/26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CC8CC9-7E32-589F-3158-4A53B64C7B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C78D8A-5F2D-892D-0668-7F4364B71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1387F-E2EB-4B47-9BE5-50A37209F2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357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8263DCB-A8CA-6BBA-F308-F258F3C7F9C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5DE011-3DD7-0480-1E3A-97BA73712D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C8A5F6-FEC7-65EF-337D-0CC1E57AE0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04541-680C-BF4A-B8BD-94DEFA97AB64}" type="datetimeFigureOut">
              <a:rPr lang="en-US" smtClean="0"/>
              <a:t>3/4/26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E31A9E-ECE3-EEE1-1CE1-C07B94E0CB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8DBA4D-658D-54AF-B5AA-7BE154539E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1387F-E2EB-4B47-9BE5-50A37209F2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5043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ED17CA-CD6C-D4D2-3D4F-3984FB6C19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D060C9-B3EC-8D2F-36C0-CF3DE6AEE9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2C7F12-C0F3-C9D8-A569-B621EA3C04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04541-680C-BF4A-B8BD-94DEFA97AB64}" type="datetimeFigureOut">
              <a:rPr lang="en-US" smtClean="0"/>
              <a:t>3/4/26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C8CCEC-3254-A334-9A0D-DBD69CAA1B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5EB1A4-CF2F-0919-0586-7980588A39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1387F-E2EB-4B47-9BE5-50A37209F2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6487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ACC3E5-AF7E-003A-A9F5-0B5BCAD35E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D37112-9D01-7D3D-DFA5-3BEEC24C9C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2E8A4A-ACC2-6A8B-3E64-6177CD7D9E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04541-680C-BF4A-B8BD-94DEFA97AB64}" type="datetimeFigureOut">
              <a:rPr lang="en-US" smtClean="0"/>
              <a:t>3/4/26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F543FC-11F5-A237-B0BE-A05B463B9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510951-8214-1621-A0A3-C526DF2D97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1387F-E2EB-4B47-9BE5-50A37209F2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6459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B15E2F-0E7E-1349-668F-BB6743BD60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9C3347-6B5B-0A7C-89E8-F712821E55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62EF7F-BBE5-6C24-B02D-714DC08092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A5207B-2FF7-06B8-FCA5-E2FA5F7D7E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04541-680C-BF4A-B8BD-94DEFA97AB64}" type="datetimeFigureOut">
              <a:rPr lang="en-US" smtClean="0"/>
              <a:t>3/4/26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477C88-D76D-40C9-E0C1-F470D28CF4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FF264D-FF75-7D2D-FFD3-8A4A6F49B3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1387F-E2EB-4B47-9BE5-50A37209F2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1817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353018-AF78-4E7F-86B9-C0EED76EF9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9D4700-78EB-A248-7508-2FC4E2D940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9A1C00F-A3B2-B16B-2135-222EA4A57A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7D0A6E9-822B-22FC-4364-A84BCC584A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C338446-0FB4-FF2F-B192-40779ECD8D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272EEB8-D375-5230-25DC-E94D18C00B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04541-680C-BF4A-B8BD-94DEFA97AB64}" type="datetimeFigureOut">
              <a:rPr lang="en-US" smtClean="0"/>
              <a:t>3/4/26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5F80FE-01EF-F466-5F0E-04E1DED8B6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6B76296-9F01-AF4B-26B0-E1624E89B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1387F-E2EB-4B47-9BE5-50A37209F2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4396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FA2D01-DA36-A2FF-D933-F64FFF3416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8679D73-1B4A-B92B-2F60-A4E950C786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04541-680C-BF4A-B8BD-94DEFA97AB64}" type="datetimeFigureOut">
              <a:rPr lang="en-US" smtClean="0"/>
              <a:t>3/4/26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E3EB025-FF7E-255D-3043-F2AFB9828F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26A53F3-DD90-60EC-5B88-684979DDEC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1387F-E2EB-4B47-9BE5-50A37209F2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116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781E1CE-2F5F-9D98-30D2-D4652636E1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04541-680C-BF4A-B8BD-94DEFA97AB64}" type="datetimeFigureOut">
              <a:rPr lang="en-US" smtClean="0"/>
              <a:t>3/4/26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A74D2E-A2C1-1B94-5B6B-C58177DDF4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5ACEE8-8312-AD64-D500-0AECEC9EF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1387F-E2EB-4B47-9BE5-50A37209F2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3411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5C0B9E-33C4-8CC6-CDE4-873C9D7D4E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DD0573-3C49-69D6-9675-BE53EF8348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B6339A-6FB0-A548-706E-4237A8DD14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370F72-FAE9-860E-5290-C0AB7D07CB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04541-680C-BF4A-B8BD-94DEFA97AB64}" type="datetimeFigureOut">
              <a:rPr lang="en-US" smtClean="0"/>
              <a:t>3/4/26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60F711-3130-3AA5-C17B-D4D42CB597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58D915-BAC9-965F-F794-8C087C045D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1387F-E2EB-4B47-9BE5-50A37209F2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4510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6788A7-FEDC-6FCF-1FA2-58FECE94F0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AC32BF4-9121-9CA0-61C6-8DDCFAFEB97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204DB2-9CA5-7B46-09F0-B90D1D9D68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772EC1-F0CD-C99E-E710-969339EAFA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04541-680C-BF4A-B8BD-94DEFA97AB64}" type="datetimeFigureOut">
              <a:rPr lang="en-US" smtClean="0"/>
              <a:t>3/4/26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620D5E-109F-95CA-403B-04D480FD3F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175B2E-B645-6BB7-D215-DBE087335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1387F-E2EB-4B47-9BE5-50A37209F2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3519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3126129-32B5-DE60-36F7-DC8B7D98A6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0AAF4F-7B54-77AA-A8AB-0D13158C40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CE076A-F1B9-B6CE-6949-77AA8D1B641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F804541-680C-BF4A-B8BD-94DEFA97AB64}" type="datetimeFigureOut">
              <a:rPr lang="en-US" smtClean="0"/>
              <a:t>3/4/26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C8346A-0594-A6D0-25FF-31F92BE49E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60DA2A-CDF1-99B3-F328-6B32967465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381387F-E2EB-4B47-9BE5-50A37209F2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1744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acultydiversity.org/" TargetMode="External"/><Relationship Id="rId2" Type="http://schemas.openxmlformats.org/officeDocument/2006/relationships/hyperlink" Target="https://provost.wsu.edu/documents/2023/10/every-semester-needs-a-plan.pdf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vsu.edu/ftlc/mentoring-communities-242.htm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png"/><Relationship Id="rId5" Type="http://schemas.openxmlformats.org/officeDocument/2006/relationships/hyperlink" Target="https://www.gvsu.edu/csce/quality-circles-mentoring-program-56.htm" TargetMode="External"/><Relationship Id="rId4" Type="http://schemas.openxmlformats.org/officeDocument/2006/relationships/hyperlink" Target="https://www.gvsu.edu/ftlc/consultations-23.ht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80D022-D199-8994-2640-66E386CC828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Strategic Goal-Setting: Developing a Semester Plan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A189C5A-4D0E-0988-DB1B-F02AC49F68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7325" y="5082036"/>
            <a:ext cx="11852476" cy="694300"/>
          </a:xfrm>
        </p:spPr>
        <p:txBody>
          <a:bodyPr>
            <a:noAutofit/>
          </a:bodyPr>
          <a:lstStyle/>
          <a:p>
            <a:r>
              <a:rPr lang="en-US" sz="1800" dirty="0"/>
              <a:t>Content is adapted from the NCFDD’s </a:t>
            </a:r>
            <a:r>
              <a:rPr lang="en-US" sz="1800" dirty="0">
                <a:hlinkClick r:id="rId2"/>
              </a:rPr>
              <a:t>Every Semester Needs A Plan</a:t>
            </a:r>
            <a:r>
              <a:rPr lang="en-US" sz="1800" dirty="0"/>
              <a:t> by Kerry Ann </a:t>
            </a:r>
            <a:r>
              <a:rPr lang="en-US" sz="1800" dirty="0" err="1"/>
              <a:t>Rockquemore</a:t>
            </a:r>
            <a:r>
              <a:rPr lang="en-US" sz="1800" dirty="0"/>
              <a:t>, PhD </a:t>
            </a:r>
          </a:p>
          <a:p>
            <a:r>
              <a:rPr lang="en-US" sz="1800" dirty="0"/>
              <a:t>President, </a:t>
            </a:r>
            <a:r>
              <a:rPr lang="en-US" sz="1800" dirty="0">
                <a:hlinkClick r:id="rId3"/>
              </a:rPr>
              <a:t>National Center for Faculty Development &amp; Diversity</a:t>
            </a:r>
            <a:endParaRPr lang="en-US" sz="1800" dirty="0"/>
          </a:p>
        </p:txBody>
      </p:sp>
      <p:pic>
        <p:nvPicPr>
          <p:cNvPr id="5" name="Picture 4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15A49EEB-1920-8354-8642-8D1039F8057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199" y="5776336"/>
            <a:ext cx="2696812" cy="1012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21592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DEFEEB-8496-66A2-BA84-FB67B5D5C7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B0248A4-AD42-3469-9E5F-E411170AC422}"/>
              </a:ext>
            </a:extLst>
          </p:cNvPr>
          <p:cNvSpPr txBox="1"/>
          <p:nvPr/>
        </p:nvSpPr>
        <p:spPr>
          <a:xfrm>
            <a:off x="119862" y="238094"/>
            <a:ext cx="29761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/>
              <a:t>Step #1: Identify Your Goals</a:t>
            </a:r>
          </a:p>
        </p:txBody>
      </p:sp>
      <p:pic>
        <p:nvPicPr>
          <p:cNvPr id="2" name="Picture 1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9E39E06E-313C-4308-1809-1ABEEA3E97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199" y="5776336"/>
            <a:ext cx="2696812" cy="1012410"/>
          </a:xfrm>
          <a:prstGeom prst="rect">
            <a:avLst/>
          </a:prstGeom>
        </p:spPr>
      </p:pic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B9932CE7-3C19-6425-3113-68327668D4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7380489"/>
              </p:ext>
            </p:extLst>
          </p:nvPr>
        </p:nvGraphicFramePr>
        <p:xfrm>
          <a:off x="273934" y="937548"/>
          <a:ext cx="11644132" cy="4433105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2911033">
                  <a:extLst>
                    <a:ext uri="{9D8B030D-6E8A-4147-A177-3AD203B41FA5}">
                      <a16:colId xmlns:a16="http://schemas.microsoft.com/office/drawing/2014/main" val="1639777949"/>
                    </a:ext>
                  </a:extLst>
                </a:gridCol>
                <a:gridCol w="2911033">
                  <a:extLst>
                    <a:ext uri="{9D8B030D-6E8A-4147-A177-3AD203B41FA5}">
                      <a16:colId xmlns:a16="http://schemas.microsoft.com/office/drawing/2014/main" val="57765339"/>
                    </a:ext>
                  </a:extLst>
                </a:gridCol>
                <a:gridCol w="2911033">
                  <a:extLst>
                    <a:ext uri="{9D8B030D-6E8A-4147-A177-3AD203B41FA5}">
                      <a16:colId xmlns:a16="http://schemas.microsoft.com/office/drawing/2014/main" val="2369624319"/>
                    </a:ext>
                  </a:extLst>
                </a:gridCol>
                <a:gridCol w="2911033">
                  <a:extLst>
                    <a:ext uri="{9D8B030D-6E8A-4147-A177-3AD203B41FA5}">
                      <a16:colId xmlns:a16="http://schemas.microsoft.com/office/drawing/2014/main" val="3289096649"/>
                    </a:ext>
                  </a:extLst>
                </a:gridCol>
              </a:tblGrid>
              <a:tr h="84785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ysClr val="windowText" lastClr="000000"/>
                          </a:solidFill>
                        </a:rPr>
                        <a:t>Semester Writing Goals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ysClr val="windowText" lastClr="000000"/>
                          </a:solidFill>
                        </a:rPr>
                        <a:t>Semester Teaching Goals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ysClr val="windowText" lastClr="000000"/>
                          </a:solidFill>
                        </a:rPr>
                        <a:t>Semester Scholarly Goals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ysClr val="windowText" lastClr="000000"/>
                          </a:solidFill>
                        </a:rPr>
                        <a:t>Semester Personal Goals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781258"/>
                  </a:ext>
                </a:extLst>
              </a:tr>
              <a:tr h="3585255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US" dirty="0"/>
                        <a:t>1.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endParaRPr lang="en-US" dirty="0"/>
                    </a:p>
                    <a:p>
                      <a:pPr marL="0" indent="0">
                        <a:buFont typeface="+mj-lt"/>
                        <a:buNone/>
                      </a:pPr>
                      <a:endParaRPr lang="en-US" dirty="0"/>
                    </a:p>
                    <a:p>
                      <a:pPr marL="0" indent="0">
                        <a:buFont typeface="+mj-lt"/>
                        <a:buNone/>
                      </a:pPr>
                      <a:endParaRPr lang="en-US" dirty="0"/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dirty="0"/>
                        <a:t>2.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endParaRPr lang="en-US" dirty="0"/>
                    </a:p>
                    <a:p>
                      <a:pPr marL="0" indent="0">
                        <a:buFont typeface="+mj-lt"/>
                        <a:buNone/>
                      </a:pPr>
                      <a:endParaRPr lang="en-US" dirty="0"/>
                    </a:p>
                    <a:p>
                      <a:pPr marL="0" indent="0">
                        <a:buFont typeface="+mj-lt"/>
                        <a:buNone/>
                      </a:pPr>
                      <a:endParaRPr lang="en-US" dirty="0"/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n-US" dirty="0"/>
                        <a:t>3.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endParaRPr lang="en-US" dirty="0"/>
                    </a:p>
                    <a:p>
                      <a:pPr marL="0" indent="0">
                        <a:buFont typeface="+mj-lt"/>
                        <a:buNone/>
                      </a:pPr>
                      <a:endParaRPr lang="en-US" dirty="0"/>
                    </a:p>
                  </a:txBody>
                  <a:tcPr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1.</a:t>
                      </a:r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2.</a:t>
                      </a:r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3.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1.</a:t>
                      </a:r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2.</a:t>
                      </a:r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3.</a:t>
                      </a:r>
                    </a:p>
                    <a:p>
                      <a:endParaRPr 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1.</a:t>
                      </a:r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2.</a:t>
                      </a:r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3.</a:t>
                      </a:r>
                    </a:p>
                  </a:txBody>
                  <a:tcPr>
                    <a:lnL>
                      <a:noFill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2128979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02763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ernate Process 1">
            <a:extLst>
              <a:ext uri="{FF2B5EF4-FFF2-40B4-BE49-F238E27FC236}">
                <a16:creationId xmlns:a16="http://schemas.microsoft.com/office/drawing/2014/main" id="{BB751425-D822-B172-B4C5-B0D20E937CC1}"/>
              </a:ext>
            </a:extLst>
          </p:cNvPr>
          <p:cNvSpPr/>
          <p:nvPr/>
        </p:nvSpPr>
        <p:spPr>
          <a:xfrm>
            <a:off x="4558362" y="723851"/>
            <a:ext cx="2454679" cy="1241021"/>
          </a:xfrm>
          <a:prstGeom prst="flowChartAlternateProcess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Goal: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Submit Manuscript</a:t>
            </a:r>
          </a:p>
        </p:txBody>
      </p:sp>
      <p:sp>
        <p:nvSpPr>
          <p:cNvPr id="3" name="Alternate Process 2">
            <a:extLst>
              <a:ext uri="{FF2B5EF4-FFF2-40B4-BE49-F238E27FC236}">
                <a16:creationId xmlns:a16="http://schemas.microsoft.com/office/drawing/2014/main" id="{666EDE9E-A01A-90A5-48C9-F7DFF8000046}"/>
              </a:ext>
            </a:extLst>
          </p:cNvPr>
          <p:cNvSpPr/>
          <p:nvPr/>
        </p:nvSpPr>
        <p:spPr>
          <a:xfrm>
            <a:off x="271862" y="1251154"/>
            <a:ext cx="2313709" cy="665711"/>
          </a:xfrm>
          <a:prstGeom prst="flowChartAlternateProcess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Project: Draft Method and Results </a:t>
            </a:r>
          </a:p>
        </p:txBody>
      </p:sp>
      <p:sp>
        <p:nvSpPr>
          <p:cNvPr id="4" name="Alternate Process 3">
            <a:extLst>
              <a:ext uri="{FF2B5EF4-FFF2-40B4-BE49-F238E27FC236}">
                <a16:creationId xmlns:a16="http://schemas.microsoft.com/office/drawing/2014/main" id="{13882A3E-5EFA-6A6C-A480-89391CF69AA9}"/>
              </a:ext>
            </a:extLst>
          </p:cNvPr>
          <p:cNvSpPr/>
          <p:nvPr/>
        </p:nvSpPr>
        <p:spPr>
          <a:xfrm>
            <a:off x="2124225" y="2262486"/>
            <a:ext cx="2454679" cy="665711"/>
          </a:xfrm>
          <a:prstGeom prst="flowChartAlternateProcess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Project: Draft Lit Review</a:t>
            </a:r>
          </a:p>
        </p:txBody>
      </p:sp>
      <p:sp>
        <p:nvSpPr>
          <p:cNvPr id="5" name="Alternate Process 4">
            <a:extLst>
              <a:ext uri="{FF2B5EF4-FFF2-40B4-BE49-F238E27FC236}">
                <a16:creationId xmlns:a16="http://schemas.microsoft.com/office/drawing/2014/main" id="{E85D53A5-D129-E9E4-A1C3-BA4736A3A56F}"/>
              </a:ext>
            </a:extLst>
          </p:cNvPr>
          <p:cNvSpPr/>
          <p:nvPr/>
        </p:nvSpPr>
        <p:spPr>
          <a:xfrm>
            <a:off x="5785702" y="2655188"/>
            <a:ext cx="2454679" cy="665711"/>
          </a:xfrm>
          <a:prstGeom prst="flowChartAlternateProcess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Project: Draft Discussion</a:t>
            </a:r>
          </a:p>
        </p:txBody>
      </p:sp>
      <p:sp>
        <p:nvSpPr>
          <p:cNvPr id="6" name="Alternate Process 5">
            <a:extLst>
              <a:ext uri="{FF2B5EF4-FFF2-40B4-BE49-F238E27FC236}">
                <a16:creationId xmlns:a16="http://schemas.microsoft.com/office/drawing/2014/main" id="{EA969368-9027-4E67-7046-27A549FB43A9}"/>
              </a:ext>
            </a:extLst>
          </p:cNvPr>
          <p:cNvSpPr/>
          <p:nvPr/>
        </p:nvSpPr>
        <p:spPr>
          <a:xfrm>
            <a:off x="8644915" y="909022"/>
            <a:ext cx="2454679" cy="665711"/>
          </a:xfrm>
          <a:prstGeom prst="flowChartAlternateProcess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Project: Select a Journal</a:t>
            </a:r>
          </a:p>
        </p:txBody>
      </p:sp>
      <p:sp>
        <p:nvSpPr>
          <p:cNvPr id="7" name="Alternate Process 6">
            <a:extLst>
              <a:ext uri="{FF2B5EF4-FFF2-40B4-BE49-F238E27FC236}">
                <a16:creationId xmlns:a16="http://schemas.microsoft.com/office/drawing/2014/main" id="{15AC6DF3-E85A-274D-6BA8-A7FE0320A198}"/>
              </a:ext>
            </a:extLst>
          </p:cNvPr>
          <p:cNvSpPr/>
          <p:nvPr/>
        </p:nvSpPr>
        <p:spPr>
          <a:xfrm>
            <a:off x="8708205" y="2637913"/>
            <a:ext cx="2616035" cy="908165"/>
          </a:xfrm>
          <a:prstGeom prst="flowChartAlternateProcess">
            <a:avLst/>
          </a:prstGeom>
          <a:solidFill>
            <a:schemeClr val="bg1"/>
          </a:solidFill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Task: Research 3 possible journal outlets </a:t>
            </a:r>
          </a:p>
        </p:txBody>
      </p:sp>
      <p:sp>
        <p:nvSpPr>
          <p:cNvPr id="13" name="Alternate Process 12">
            <a:extLst>
              <a:ext uri="{FF2B5EF4-FFF2-40B4-BE49-F238E27FC236}">
                <a16:creationId xmlns:a16="http://schemas.microsoft.com/office/drawing/2014/main" id="{4339F9B8-330D-ABC2-7129-F30DCD98EEB6}"/>
              </a:ext>
            </a:extLst>
          </p:cNvPr>
          <p:cNvSpPr/>
          <p:nvPr/>
        </p:nvSpPr>
        <p:spPr>
          <a:xfrm>
            <a:off x="8644915" y="4672331"/>
            <a:ext cx="2967940" cy="1851926"/>
          </a:xfrm>
          <a:prstGeom prst="flowChartAlternateProcess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itchFamily="2" charset="2"/>
              <a:buChar char="q"/>
            </a:pPr>
            <a:r>
              <a:rPr lang="en-US" sz="1600" i="1" dirty="0">
                <a:solidFill>
                  <a:schemeClr val="tx1"/>
                </a:solidFill>
              </a:rPr>
              <a:t>Download and skim recent abstracts from top 3 choice journals 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en-US" sz="1600" i="1" dirty="0">
                <a:solidFill>
                  <a:schemeClr val="tx1"/>
                </a:solidFill>
              </a:rPr>
              <a:t>Read editor statements for each journal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en-US" sz="1600" i="1" dirty="0">
                <a:solidFill>
                  <a:schemeClr val="tx1"/>
                </a:solidFill>
              </a:rPr>
              <a:t>Invite colleague to coffee to ask for advice 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FFCAAD8A-4B99-4856-A37B-13EDA79C396D}"/>
              </a:ext>
            </a:extLst>
          </p:cNvPr>
          <p:cNvCxnSpPr>
            <a:cxnSpLocks/>
          </p:cNvCxnSpPr>
          <p:nvPr/>
        </p:nvCxnSpPr>
        <p:spPr>
          <a:xfrm flipV="1">
            <a:off x="9991759" y="1663485"/>
            <a:ext cx="1818" cy="776749"/>
          </a:xfrm>
          <a:prstGeom prst="straightConnector1">
            <a:avLst/>
          </a:prstGeom>
          <a:ln w="31750" cmpd="sng">
            <a:solidFill>
              <a:schemeClr val="tx1"/>
            </a:solidFill>
            <a:prstDash val="sysDot"/>
            <a:bevel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C7E6172C-0C12-4C54-E59A-ADE006EC5599}"/>
              </a:ext>
            </a:extLst>
          </p:cNvPr>
          <p:cNvCxnSpPr>
            <a:cxnSpLocks/>
          </p:cNvCxnSpPr>
          <p:nvPr/>
        </p:nvCxnSpPr>
        <p:spPr>
          <a:xfrm flipV="1">
            <a:off x="10016223" y="3647957"/>
            <a:ext cx="0" cy="820616"/>
          </a:xfrm>
          <a:prstGeom prst="straightConnector1">
            <a:avLst/>
          </a:prstGeom>
          <a:ln w="31750" cmpd="sng">
            <a:solidFill>
              <a:schemeClr val="tx1"/>
            </a:solidFill>
            <a:prstDash val="sysDot"/>
            <a:bevel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612B33DF-478C-08CA-6CAA-4D61F9334951}"/>
              </a:ext>
            </a:extLst>
          </p:cNvPr>
          <p:cNvCxnSpPr>
            <a:cxnSpLocks/>
          </p:cNvCxnSpPr>
          <p:nvPr/>
        </p:nvCxnSpPr>
        <p:spPr>
          <a:xfrm flipH="1">
            <a:off x="7109671" y="1274555"/>
            <a:ext cx="1236814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6C70B8F5-3A15-CE32-98DE-E61BBC2C8E7A}"/>
              </a:ext>
            </a:extLst>
          </p:cNvPr>
          <p:cNvCxnSpPr>
            <a:cxnSpLocks/>
          </p:cNvCxnSpPr>
          <p:nvPr/>
        </p:nvCxnSpPr>
        <p:spPr>
          <a:xfrm flipH="1" flipV="1">
            <a:off x="6410334" y="2038289"/>
            <a:ext cx="602707" cy="557052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28F1A8E2-4B0E-C537-38E4-13F5B42E75C2}"/>
              </a:ext>
            </a:extLst>
          </p:cNvPr>
          <p:cNvCxnSpPr>
            <a:cxnSpLocks/>
          </p:cNvCxnSpPr>
          <p:nvPr/>
        </p:nvCxnSpPr>
        <p:spPr>
          <a:xfrm flipV="1">
            <a:off x="3482556" y="1810515"/>
            <a:ext cx="971639" cy="30316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87840682-4982-928E-6A2F-F597E101CC8E}"/>
              </a:ext>
            </a:extLst>
          </p:cNvPr>
          <p:cNvCxnSpPr>
            <a:cxnSpLocks/>
          </p:cNvCxnSpPr>
          <p:nvPr/>
        </p:nvCxnSpPr>
        <p:spPr>
          <a:xfrm flipV="1">
            <a:off x="2702203" y="1415845"/>
            <a:ext cx="1633823" cy="16550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B803B639-E36E-F120-A1C5-95F088A8FFFE}"/>
              </a:ext>
            </a:extLst>
          </p:cNvPr>
          <p:cNvSpPr txBox="1"/>
          <p:nvPr/>
        </p:nvSpPr>
        <p:spPr>
          <a:xfrm>
            <a:off x="119862" y="238094"/>
            <a:ext cx="40087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/>
              <a:t>Step #2: Map Out The Steps (example)</a:t>
            </a:r>
          </a:p>
        </p:txBody>
      </p:sp>
      <p:pic>
        <p:nvPicPr>
          <p:cNvPr id="8" name="Picture 7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FE522596-6763-D31C-7A54-3FAE4F5EA7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199" y="5776336"/>
            <a:ext cx="2696812" cy="1012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20201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B9A026-FBB1-FB01-9AEE-EE0FBBAF33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ernate Process 1">
            <a:extLst>
              <a:ext uri="{FF2B5EF4-FFF2-40B4-BE49-F238E27FC236}">
                <a16:creationId xmlns:a16="http://schemas.microsoft.com/office/drawing/2014/main" id="{FEF7188A-8CAE-D377-949D-265A5EC40076}"/>
              </a:ext>
            </a:extLst>
          </p:cNvPr>
          <p:cNvSpPr/>
          <p:nvPr/>
        </p:nvSpPr>
        <p:spPr>
          <a:xfrm>
            <a:off x="4558362" y="723851"/>
            <a:ext cx="2454679" cy="1241021"/>
          </a:xfrm>
          <a:prstGeom prst="flowChartAlternateProcess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Goal: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Prepare New Course </a:t>
            </a:r>
          </a:p>
        </p:txBody>
      </p:sp>
      <p:sp>
        <p:nvSpPr>
          <p:cNvPr id="3" name="Alternate Process 2">
            <a:extLst>
              <a:ext uri="{FF2B5EF4-FFF2-40B4-BE49-F238E27FC236}">
                <a16:creationId xmlns:a16="http://schemas.microsoft.com/office/drawing/2014/main" id="{4CF59B57-D7EC-4556-5A1D-13472D5DFF3E}"/>
              </a:ext>
            </a:extLst>
          </p:cNvPr>
          <p:cNvSpPr/>
          <p:nvPr/>
        </p:nvSpPr>
        <p:spPr>
          <a:xfrm>
            <a:off x="271862" y="1251154"/>
            <a:ext cx="2313709" cy="665711"/>
          </a:xfrm>
          <a:prstGeom prst="flowChartAlternateProcess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Project:  Develop Assessments </a:t>
            </a:r>
          </a:p>
        </p:txBody>
      </p:sp>
      <p:sp>
        <p:nvSpPr>
          <p:cNvPr id="5" name="Alternate Process 4">
            <a:extLst>
              <a:ext uri="{FF2B5EF4-FFF2-40B4-BE49-F238E27FC236}">
                <a16:creationId xmlns:a16="http://schemas.microsoft.com/office/drawing/2014/main" id="{0EE3C938-0562-2081-1CAF-AF324273D871}"/>
              </a:ext>
            </a:extLst>
          </p:cNvPr>
          <p:cNvSpPr/>
          <p:nvPr/>
        </p:nvSpPr>
        <p:spPr>
          <a:xfrm>
            <a:off x="8869561" y="895895"/>
            <a:ext cx="2454679" cy="665711"/>
          </a:xfrm>
          <a:prstGeom prst="flowChartAlternateProcess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Project: Write Course Learning Objectives</a:t>
            </a:r>
          </a:p>
        </p:txBody>
      </p:sp>
      <p:sp>
        <p:nvSpPr>
          <p:cNvPr id="6" name="Alternate Process 5">
            <a:extLst>
              <a:ext uri="{FF2B5EF4-FFF2-40B4-BE49-F238E27FC236}">
                <a16:creationId xmlns:a16="http://schemas.microsoft.com/office/drawing/2014/main" id="{E8631EF8-0099-AD32-A0A6-A4A86E1237DB}"/>
              </a:ext>
            </a:extLst>
          </p:cNvPr>
          <p:cNvSpPr/>
          <p:nvPr/>
        </p:nvSpPr>
        <p:spPr>
          <a:xfrm>
            <a:off x="4362016" y="2768674"/>
            <a:ext cx="2454679" cy="665711"/>
          </a:xfrm>
          <a:prstGeom prst="flowChartAlternateProcess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Project: Develop Assignments </a:t>
            </a:r>
          </a:p>
        </p:txBody>
      </p:sp>
      <p:sp>
        <p:nvSpPr>
          <p:cNvPr id="7" name="Alternate Process 6">
            <a:extLst>
              <a:ext uri="{FF2B5EF4-FFF2-40B4-BE49-F238E27FC236}">
                <a16:creationId xmlns:a16="http://schemas.microsoft.com/office/drawing/2014/main" id="{7DA546BB-8829-A3E3-8437-2B83237A5F39}"/>
              </a:ext>
            </a:extLst>
          </p:cNvPr>
          <p:cNvSpPr/>
          <p:nvPr/>
        </p:nvSpPr>
        <p:spPr>
          <a:xfrm>
            <a:off x="8708205" y="2637913"/>
            <a:ext cx="2616035" cy="908165"/>
          </a:xfrm>
          <a:prstGeom prst="flowChartAlternateProcess">
            <a:avLst/>
          </a:prstGeom>
          <a:solidFill>
            <a:schemeClr val="bg1"/>
          </a:solidFill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Task: Draft Learning Objectives </a:t>
            </a:r>
          </a:p>
        </p:txBody>
      </p:sp>
      <p:sp>
        <p:nvSpPr>
          <p:cNvPr id="13" name="Alternate Process 12">
            <a:extLst>
              <a:ext uri="{FF2B5EF4-FFF2-40B4-BE49-F238E27FC236}">
                <a16:creationId xmlns:a16="http://schemas.microsoft.com/office/drawing/2014/main" id="{34EF8358-5A57-DD0C-5A40-87202B63F53B}"/>
              </a:ext>
            </a:extLst>
          </p:cNvPr>
          <p:cNvSpPr/>
          <p:nvPr/>
        </p:nvSpPr>
        <p:spPr>
          <a:xfrm>
            <a:off x="8644915" y="4570452"/>
            <a:ext cx="2967940" cy="2166383"/>
          </a:xfrm>
          <a:prstGeom prst="flowChartAlternateProcess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itchFamily="2" charset="2"/>
              <a:buChar char="q"/>
            </a:pPr>
            <a:r>
              <a:rPr lang="en-US" sz="1600" i="1" dirty="0">
                <a:solidFill>
                  <a:schemeClr val="tx1"/>
                </a:solidFill>
              </a:rPr>
              <a:t>Use Bloom’s Taxonomy verbs 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en-US" sz="1600" i="1" dirty="0">
                <a:solidFill>
                  <a:schemeClr val="tx1"/>
                </a:solidFill>
              </a:rPr>
              <a:t>Identify what you want student’s to be able to do by the end of the semester 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en-US" sz="1600" i="1" dirty="0">
                <a:solidFill>
                  <a:schemeClr val="tx1"/>
                </a:solidFill>
              </a:rPr>
              <a:t>Review requirements for major/minor, Gen Ed, SWS, etc. 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A8174E28-B6B5-30B9-EE08-74A42A2402B6}"/>
              </a:ext>
            </a:extLst>
          </p:cNvPr>
          <p:cNvCxnSpPr>
            <a:cxnSpLocks/>
          </p:cNvCxnSpPr>
          <p:nvPr/>
        </p:nvCxnSpPr>
        <p:spPr>
          <a:xfrm flipV="1">
            <a:off x="9991759" y="1663485"/>
            <a:ext cx="1818" cy="776749"/>
          </a:xfrm>
          <a:prstGeom prst="straightConnector1">
            <a:avLst/>
          </a:prstGeom>
          <a:ln w="31750" cmpd="sng">
            <a:solidFill>
              <a:schemeClr val="tx1"/>
            </a:solidFill>
            <a:prstDash val="sysDot"/>
            <a:bevel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07178543-8F1A-70C7-22A6-6A298BB3DCA8}"/>
              </a:ext>
            </a:extLst>
          </p:cNvPr>
          <p:cNvCxnSpPr>
            <a:cxnSpLocks/>
          </p:cNvCxnSpPr>
          <p:nvPr/>
        </p:nvCxnSpPr>
        <p:spPr>
          <a:xfrm flipV="1">
            <a:off x="10016223" y="3647957"/>
            <a:ext cx="0" cy="820616"/>
          </a:xfrm>
          <a:prstGeom prst="straightConnector1">
            <a:avLst/>
          </a:prstGeom>
          <a:ln w="31750" cmpd="sng">
            <a:solidFill>
              <a:schemeClr val="tx1"/>
            </a:solidFill>
            <a:prstDash val="sysDot"/>
            <a:bevel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FD23F659-8595-F666-E05A-EC99504D6FB8}"/>
              </a:ext>
            </a:extLst>
          </p:cNvPr>
          <p:cNvCxnSpPr>
            <a:cxnSpLocks/>
          </p:cNvCxnSpPr>
          <p:nvPr/>
        </p:nvCxnSpPr>
        <p:spPr>
          <a:xfrm flipH="1">
            <a:off x="7109671" y="1274555"/>
            <a:ext cx="1236814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42D0CA87-5096-2BD0-D6E0-B30B49905825}"/>
              </a:ext>
            </a:extLst>
          </p:cNvPr>
          <p:cNvCxnSpPr>
            <a:cxnSpLocks/>
          </p:cNvCxnSpPr>
          <p:nvPr/>
        </p:nvCxnSpPr>
        <p:spPr>
          <a:xfrm flipV="1">
            <a:off x="5589356" y="2058621"/>
            <a:ext cx="0" cy="589752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1D468107-CD17-9B01-9552-85B1BE2A8AEA}"/>
              </a:ext>
            </a:extLst>
          </p:cNvPr>
          <p:cNvCxnSpPr>
            <a:cxnSpLocks/>
          </p:cNvCxnSpPr>
          <p:nvPr/>
        </p:nvCxnSpPr>
        <p:spPr>
          <a:xfrm flipV="1">
            <a:off x="2702203" y="1415845"/>
            <a:ext cx="1633823" cy="16550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49B3CBC7-49C5-3456-E869-7D5358954F0E}"/>
              </a:ext>
            </a:extLst>
          </p:cNvPr>
          <p:cNvSpPr txBox="1"/>
          <p:nvPr/>
        </p:nvSpPr>
        <p:spPr>
          <a:xfrm>
            <a:off x="119862" y="238094"/>
            <a:ext cx="40087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/>
              <a:t>Step #2: Map Out The Steps (example)</a:t>
            </a:r>
          </a:p>
        </p:txBody>
      </p:sp>
      <p:pic>
        <p:nvPicPr>
          <p:cNvPr id="8" name="Picture 7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99B27D15-30E8-92DB-8464-31D011EB61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199" y="5776336"/>
            <a:ext cx="2696812" cy="1012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02405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29BECD-2105-3EA2-0EB1-817D47E1B2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ernate Process 1">
            <a:extLst>
              <a:ext uri="{FF2B5EF4-FFF2-40B4-BE49-F238E27FC236}">
                <a16:creationId xmlns:a16="http://schemas.microsoft.com/office/drawing/2014/main" id="{C2E9726B-3FF4-1909-F956-7C34A7773E16}"/>
              </a:ext>
            </a:extLst>
          </p:cNvPr>
          <p:cNvSpPr/>
          <p:nvPr/>
        </p:nvSpPr>
        <p:spPr>
          <a:xfrm>
            <a:off x="4558362" y="723851"/>
            <a:ext cx="2454679" cy="1241021"/>
          </a:xfrm>
          <a:prstGeom prst="flowChartAlternateProcess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Goal:</a:t>
            </a: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Alternate Process 2">
            <a:extLst>
              <a:ext uri="{FF2B5EF4-FFF2-40B4-BE49-F238E27FC236}">
                <a16:creationId xmlns:a16="http://schemas.microsoft.com/office/drawing/2014/main" id="{375F9698-E201-0756-AF00-34EBB8055807}"/>
              </a:ext>
            </a:extLst>
          </p:cNvPr>
          <p:cNvSpPr/>
          <p:nvPr/>
        </p:nvSpPr>
        <p:spPr>
          <a:xfrm>
            <a:off x="271862" y="1251154"/>
            <a:ext cx="2313709" cy="665711"/>
          </a:xfrm>
          <a:prstGeom prst="flowChartAlternateProcess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Project:</a:t>
            </a: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Alternate Process 3">
            <a:extLst>
              <a:ext uri="{FF2B5EF4-FFF2-40B4-BE49-F238E27FC236}">
                <a16:creationId xmlns:a16="http://schemas.microsoft.com/office/drawing/2014/main" id="{A2B6E138-708D-B54C-6B86-74EE8E7A04AC}"/>
              </a:ext>
            </a:extLst>
          </p:cNvPr>
          <p:cNvSpPr/>
          <p:nvPr/>
        </p:nvSpPr>
        <p:spPr>
          <a:xfrm>
            <a:off x="2124225" y="2262486"/>
            <a:ext cx="2454679" cy="665711"/>
          </a:xfrm>
          <a:prstGeom prst="flowChartAlternateProcess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Project:</a:t>
            </a: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Alternate Process 4">
            <a:extLst>
              <a:ext uri="{FF2B5EF4-FFF2-40B4-BE49-F238E27FC236}">
                <a16:creationId xmlns:a16="http://schemas.microsoft.com/office/drawing/2014/main" id="{DB847151-BB39-323F-043A-4770C8E5AE15}"/>
              </a:ext>
            </a:extLst>
          </p:cNvPr>
          <p:cNvSpPr/>
          <p:nvPr/>
        </p:nvSpPr>
        <p:spPr>
          <a:xfrm>
            <a:off x="5785702" y="2655188"/>
            <a:ext cx="2454679" cy="665711"/>
          </a:xfrm>
          <a:prstGeom prst="flowChartAlternateProcess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Project:</a:t>
            </a: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Alternate Process 5">
            <a:extLst>
              <a:ext uri="{FF2B5EF4-FFF2-40B4-BE49-F238E27FC236}">
                <a16:creationId xmlns:a16="http://schemas.microsoft.com/office/drawing/2014/main" id="{570DD8EE-A6A4-75B8-55D7-03DA76621474}"/>
              </a:ext>
            </a:extLst>
          </p:cNvPr>
          <p:cNvSpPr/>
          <p:nvPr/>
        </p:nvSpPr>
        <p:spPr>
          <a:xfrm>
            <a:off x="8644915" y="909022"/>
            <a:ext cx="2454679" cy="665711"/>
          </a:xfrm>
          <a:prstGeom prst="flowChartAlternateProcess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Project:</a:t>
            </a: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Alternate Process 6">
            <a:extLst>
              <a:ext uri="{FF2B5EF4-FFF2-40B4-BE49-F238E27FC236}">
                <a16:creationId xmlns:a16="http://schemas.microsoft.com/office/drawing/2014/main" id="{B7E87C31-2067-5252-2A7B-EA3020B55EBD}"/>
              </a:ext>
            </a:extLst>
          </p:cNvPr>
          <p:cNvSpPr/>
          <p:nvPr/>
        </p:nvSpPr>
        <p:spPr>
          <a:xfrm>
            <a:off x="8708205" y="2637913"/>
            <a:ext cx="2616035" cy="908165"/>
          </a:xfrm>
          <a:prstGeom prst="flowChartAlternateProcess">
            <a:avLst/>
          </a:prstGeom>
          <a:solidFill>
            <a:schemeClr val="bg1"/>
          </a:solidFill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Task:</a:t>
            </a: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Alternate Process 12">
            <a:extLst>
              <a:ext uri="{FF2B5EF4-FFF2-40B4-BE49-F238E27FC236}">
                <a16:creationId xmlns:a16="http://schemas.microsoft.com/office/drawing/2014/main" id="{42B70768-BE8E-48D2-6F7D-DF4FA26765B0}"/>
              </a:ext>
            </a:extLst>
          </p:cNvPr>
          <p:cNvSpPr/>
          <p:nvPr/>
        </p:nvSpPr>
        <p:spPr>
          <a:xfrm>
            <a:off x="8644915" y="4468573"/>
            <a:ext cx="2967940" cy="1851926"/>
          </a:xfrm>
          <a:prstGeom prst="flowChartAlternateProcess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600" i="1" dirty="0">
                <a:solidFill>
                  <a:schemeClr val="tx1"/>
                </a:solidFill>
              </a:rPr>
              <a:t>Subtasks </a:t>
            </a:r>
          </a:p>
          <a:p>
            <a:pPr marL="285750" indent="-285750">
              <a:buFont typeface="Wingdings" pitchFamily="2" charset="2"/>
              <a:buChar char="q"/>
            </a:pPr>
            <a:endParaRPr lang="en-US" sz="1600" i="1" dirty="0">
              <a:solidFill>
                <a:schemeClr val="tx1"/>
              </a:solidFill>
            </a:endParaRP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31175400-EBE9-DF71-DFAF-10EA2AE125E5}"/>
              </a:ext>
            </a:extLst>
          </p:cNvPr>
          <p:cNvCxnSpPr>
            <a:cxnSpLocks/>
          </p:cNvCxnSpPr>
          <p:nvPr/>
        </p:nvCxnSpPr>
        <p:spPr>
          <a:xfrm flipV="1">
            <a:off x="9991759" y="1663485"/>
            <a:ext cx="1818" cy="776749"/>
          </a:xfrm>
          <a:prstGeom prst="straightConnector1">
            <a:avLst/>
          </a:prstGeom>
          <a:ln w="31750" cmpd="sng">
            <a:solidFill>
              <a:schemeClr val="tx1"/>
            </a:solidFill>
            <a:prstDash val="sysDot"/>
            <a:bevel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C70392F3-626C-9F12-F8B9-86037E396CA7}"/>
              </a:ext>
            </a:extLst>
          </p:cNvPr>
          <p:cNvCxnSpPr>
            <a:cxnSpLocks/>
          </p:cNvCxnSpPr>
          <p:nvPr/>
        </p:nvCxnSpPr>
        <p:spPr>
          <a:xfrm flipV="1">
            <a:off x="10016223" y="3647957"/>
            <a:ext cx="0" cy="820616"/>
          </a:xfrm>
          <a:prstGeom prst="straightConnector1">
            <a:avLst/>
          </a:prstGeom>
          <a:ln w="31750" cmpd="sng">
            <a:solidFill>
              <a:schemeClr val="tx1"/>
            </a:solidFill>
            <a:prstDash val="sysDot"/>
            <a:bevel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AD573AA5-99D9-83DA-346C-D0B5F453BD86}"/>
              </a:ext>
            </a:extLst>
          </p:cNvPr>
          <p:cNvCxnSpPr>
            <a:cxnSpLocks/>
          </p:cNvCxnSpPr>
          <p:nvPr/>
        </p:nvCxnSpPr>
        <p:spPr>
          <a:xfrm flipH="1">
            <a:off x="7109671" y="1274555"/>
            <a:ext cx="1236814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567A9B7E-A5E9-E88C-F0FD-3438A5680F55}"/>
              </a:ext>
            </a:extLst>
          </p:cNvPr>
          <p:cNvCxnSpPr>
            <a:cxnSpLocks/>
          </p:cNvCxnSpPr>
          <p:nvPr/>
        </p:nvCxnSpPr>
        <p:spPr>
          <a:xfrm flipH="1" flipV="1">
            <a:off x="6410334" y="2038289"/>
            <a:ext cx="602707" cy="557052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5EAC4F58-64D4-519C-ED6F-BACB3F7FAB7B}"/>
              </a:ext>
            </a:extLst>
          </p:cNvPr>
          <p:cNvCxnSpPr>
            <a:cxnSpLocks/>
          </p:cNvCxnSpPr>
          <p:nvPr/>
        </p:nvCxnSpPr>
        <p:spPr>
          <a:xfrm flipV="1">
            <a:off x="3482556" y="1810515"/>
            <a:ext cx="971639" cy="30316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5AB7EEAF-DBCC-09AD-149A-DEA4C7625BAA}"/>
              </a:ext>
            </a:extLst>
          </p:cNvPr>
          <p:cNvCxnSpPr>
            <a:cxnSpLocks/>
          </p:cNvCxnSpPr>
          <p:nvPr/>
        </p:nvCxnSpPr>
        <p:spPr>
          <a:xfrm flipV="1">
            <a:off x="2702203" y="1415845"/>
            <a:ext cx="1633823" cy="16550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AD46C629-B7BE-3036-3019-6F6D2168E4C8}"/>
              </a:ext>
            </a:extLst>
          </p:cNvPr>
          <p:cNvSpPr txBox="1"/>
          <p:nvPr/>
        </p:nvSpPr>
        <p:spPr>
          <a:xfrm>
            <a:off x="119862" y="238094"/>
            <a:ext cx="41026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/>
              <a:t>Step #2: Map Out The Steps (your turn!)</a:t>
            </a:r>
          </a:p>
        </p:txBody>
      </p:sp>
      <p:pic>
        <p:nvPicPr>
          <p:cNvPr id="8" name="Picture 7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AAF892EC-5993-FC7F-1A53-D75D408432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199" y="5776336"/>
            <a:ext cx="2696812" cy="1012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0502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4CDF143A-FA73-4D70-51F8-7857BC1859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3779238"/>
              </p:ext>
            </p:extLst>
          </p:nvPr>
        </p:nvGraphicFramePr>
        <p:xfrm>
          <a:off x="314631" y="955641"/>
          <a:ext cx="11149780" cy="4255734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2787445">
                  <a:extLst>
                    <a:ext uri="{9D8B030D-6E8A-4147-A177-3AD203B41FA5}">
                      <a16:colId xmlns:a16="http://schemas.microsoft.com/office/drawing/2014/main" val="1057907931"/>
                    </a:ext>
                  </a:extLst>
                </a:gridCol>
                <a:gridCol w="929149">
                  <a:extLst>
                    <a:ext uri="{9D8B030D-6E8A-4147-A177-3AD203B41FA5}">
                      <a16:colId xmlns:a16="http://schemas.microsoft.com/office/drawing/2014/main" val="3485362323"/>
                    </a:ext>
                  </a:extLst>
                </a:gridCol>
                <a:gridCol w="4645741">
                  <a:extLst>
                    <a:ext uri="{9D8B030D-6E8A-4147-A177-3AD203B41FA5}">
                      <a16:colId xmlns:a16="http://schemas.microsoft.com/office/drawing/2014/main" val="2152674481"/>
                    </a:ext>
                  </a:extLst>
                </a:gridCol>
                <a:gridCol w="2787445">
                  <a:extLst>
                    <a:ext uri="{9D8B030D-6E8A-4147-A177-3AD203B41FA5}">
                      <a16:colId xmlns:a16="http://schemas.microsoft.com/office/drawing/2014/main" val="110504264"/>
                    </a:ext>
                  </a:extLst>
                </a:gridCol>
              </a:tblGrid>
              <a:tr h="394384">
                <a:tc>
                  <a:txBody>
                    <a:bodyPr/>
                    <a:lstStyle/>
                    <a:p>
                      <a:r>
                        <a:rPr lang="en-US" sz="1600" dirty="0"/>
                        <a:t>Month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Week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Project Goal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Task to reach project goal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952853"/>
                  </a:ext>
                </a:extLst>
              </a:tr>
              <a:tr h="489855">
                <a:tc>
                  <a:txBody>
                    <a:bodyPr/>
                    <a:lstStyle/>
                    <a:p>
                      <a:r>
                        <a:rPr lang="en-US" sz="1400" dirty="0"/>
                        <a:t>May 2026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Select Journal for manuscript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Download and skim recent abstracts from 3 top journals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8267695"/>
                  </a:ext>
                </a:extLst>
              </a:tr>
              <a:tr h="489855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Read editor statements for each journal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5589211"/>
                  </a:ext>
                </a:extLst>
              </a:tr>
              <a:tr h="489855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Invite colleague to coffee to ask for advice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6588121"/>
                  </a:ext>
                </a:extLst>
              </a:tr>
              <a:tr h="513173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Draft Lit Review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Compile list of relevant scholarship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3292593"/>
                  </a:ext>
                </a:extLst>
              </a:tr>
              <a:tr h="418214"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Create lit review outline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8350040"/>
                  </a:ext>
                </a:extLst>
              </a:tr>
              <a:tr h="423143"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4693535"/>
                  </a:ext>
                </a:extLst>
              </a:tr>
              <a:tr h="474838"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7901220"/>
                  </a:ext>
                </a:extLst>
              </a:tr>
              <a:tr h="472515"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1700072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A6F49359-F70A-FF06-4685-3062C1617DCB}"/>
              </a:ext>
            </a:extLst>
          </p:cNvPr>
          <p:cNvSpPr txBox="1"/>
          <p:nvPr/>
        </p:nvSpPr>
        <p:spPr>
          <a:xfrm>
            <a:off x="226142" y="245806"/>
            <a:ext cx="6094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/>
              <a:t>Step #3: Introduce Your Projects to Your Calendar (example)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DB675D3-5E2F-7349-914D-DE91ADA38703}"/>
              </a:ext>
            </a:extLst>
          </p:cNvPr>
          <p:cNvSpPr txBox="1"/>
          <p:nvPr/>
        </p:nvSpPr>
        <p:spPr>
          <a:xfrm>
            <a:off x="3975271" y="6481389"/>
            <a:ext cx="818846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Note: This is only a hypothetical example of how a writer might go about submitting an article for publication. Disciplines vary widely. </a:t>
            </a:r>
          </a:p>
        </p:txBody>
      </p:sp>
      <p:pic>
        <p:nvPicPr>
          <p:cNvPr id="5" name="Picture 4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D7DFB098-CE80-C5E3-DADC-EC8BA2DF92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199" y="5776336"/>
            <a:ext cx="2696812" cy="1012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89254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829F6A-8084-3264-952D-A00D19785B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F3ACD506-3CD5-8CAE-E93D-76329408D6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3991285"/>
              </p:ext>
            </p:extLst>
          </p:nvPr>
        </p:nvGraphicFramePr>
        <p:xfrm>
          <a:off x="314631" y="955641"/>
          <a:ext cx="11149780" cy="4165832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2787445">
                  <a:extLst>
                    <a:ext uri="{9D8B030D-6E8A-4147-A177-3AD203B41FA5}">
                      <a16:colId xmlns:a16="http://schemas.microsoft.com/office/drawing/2014/main" val="1057907931"/>
                    </a:ext>
                  </a:extLst>
                </a:gridCol>
                <a:gridCol w="929149">
                  <a:extLst>
                    <a:ext uri="{9D8B030D-6E8A-4147-A177-3AD203B41FA5}">
                      <a16:colId xmlns:a16="http://schemas.microsoft.com/office/drawing/2014/main" val="3485362323"/>
                    </a:ext>
                  </a:extLst>
                </a:gridCol>
                <a:gridCol w="4645741">
                  <a:extLst>
                    <a:ext uri="{9D8B030D-6E8A-4147-A177-3AD203B41FA5}">
                      <a16:colId xmlns:a16="http://schemas.microsoft.com/office/drawing/2014/main" val="2152674481"/>
                    </a:ext>
                  </a:extLst>
                </a:gridCol>
                <a:gridCol w="2787445">
                  <a:extLst>
                    <a:ext uri="{9D8B030D-6E8A-4147-A177-3AD203B41FA5}">
                      <a16:colId xmlns:a16="http://schemas.microsoft.com/office/drawing/2014/main" val="110504264"/>
                    </a:ext>
                  </a:extLst>
                </a:gridCol>
              </a:tblGrid>
              <a:tr h="394384">
                <a:tc>
                  <a:txBody>
                    <a:bodyPr/>
                    <a:lstStyle/>
                    <a:p>
                      <a:r>
                        <a:rPr lang="en-US" sz="1600" dirty="0"/>
                        <a:t>Month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Week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Project Goal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Task to reach project goal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952853"/>
                  </a:ext>
                </a:extLst>
              </a:tr>
              <a:tr h="489855">
                <a:tc>
                  <a:txBody>
                    <a:bodyPr/>
                    <a:lstStyle/>
                    <a:p>
                      <a:r>
                        <a:rPr lang="en-US" sz="1400" dirty="0"/>
                        <a:t>May 2026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8267695"/>
                  </a:ext>
                </a:extLst>
              </a:tr>
              <a:tr h="489855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5589211"/>
                  </a:ext>
                </a:extLst>
              </a:tr>
              <a:tr h="489855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6588121"/>
                  </a:ext>
                </a:extLst>
              </a:tr>
              <a:tr h="513173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3292593"/>
                  </a:ext>
                </a:extLst>
              </a:tr>
              <a:tr h="418214"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8350040"/>
                  </a:ext>
                </a:extLst>
              </a:tr>
              <a:tr h="423143"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4693535"/>
                  </a:ext>
                </a:extLst>
              </a:tr>
              <a:tr h="474838"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7901220"/>
                  </a:ext>
                </a:extLst>
              </a:tr>
              <a:tr h="472515"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1700072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7A57E2E1-6A87-4979-8B0E-95BB73B6A447}"/>
              </a:ext>
            </a:extLst>
          </p:cNvPr>
          <p:cNvSpPr txBox="1"/>
          <p:nvPr/>
        </p:nvSpPr>
        <p:spPr>
          <a:xfrm>
            <a:off x="226142" y="245806"/>
            <a:ext cx="51084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/>
              <a:t>Step #3: Introduce Your Projects to Your Calendar</a:t>
            </a:r>
          </a:p>
        </p:txBody>
      </p:sp>
      <p:pic>
        <p:nvPicPr>
          <p:cNvPr id="4" name="Picture 3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22D53570-DA37-F47E-C4EA-A5B03B2857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199" y="5776336"/>
            <a:ext cx="2696812" cy="1012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25141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48D600-EA75-EA5C-855D-24D7FBEA85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C3374DF3-8E4C-CE00-4A31-C4BC3A811C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4677513"/>
              </p:ext>
            </p:extLst>
          </p:nvPr>
        </p:nvGraphicFramePr>
        <p:xfrm>
          <a:off x="314631" y="955641"/>
          <a:ext cx="10933472" cy="4549924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4945627">
                  <a:extLst>
                    <a:ext uri="{9D8B030D-6E8A-4147-A177-3AD203B41FA5}">
                      <a16:colId xmlns:a16="http://schemas.microsoft.com/office/drawing/2014/main" val="1057907931"/>
                    </a:ext>
                  </a:extLst>
                </a:gridCol>
                <a:gridCol w="5987845">
                  <a:extLst>
                    <a:ext uri="{9D8B030D-6E8A-4147-A177-3AD203B41FA5}">
                      <a16:colId xmlns:a16="http://schemas.microsoft.com/office/drawing/2014/main" val="3485362323"/>
                    </a:ext>
                  </a:extLst>
                </a:gridCol>
              </a:tblGrid>
              <a:tr h="745987">
                <a:tc>
                  <a:txBody>
                    <a:bodyPr/>
                    <a:lstStyle/>
                    <a:p>
                      <a:r>
                        <a:rPr lang="en-US" sz="2400" dirty="0"/>
                        <a:t>Support Structure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Need it Meets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952853"/>
                  </a:ext>
                </a:extLst>
              </a:tr>
              <a:tr h="926573">
                <a:tc>
                  <a:txBody>
                    <a:bodyPr/>
                    <a:lstStyle/>
                    <a:p>
                      <a:r>
                        <a:rPr lang="en-US" sz="1800" dirty="0"/>
                        <a:t>Pew FTLC Writing Challenges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Block time to write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8267695"/>
                  </a:ext>
                </a:extLst>
              </a:tr>
              <a:tr h="926573">
                <a:tc>
                  <a:txBody>
                    <a:bodyPr/>
                    <a:lstStyle/>
                    <a:p>
                      <a:r>
                        <a:rPr lang="en-US" sz="1800" dirty="0"/>
                        <a:t>Pew FTLC </a:t>
                      </a:r>
                      <a:r>
                        <a:rPr lang="en-US" sz="1800" dirty="0">
                          <a:hlinkClick r:id="rId3"/>
                        </a:rPr>
                        <a:t>Mentoring Communities 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Build and sustain community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5589211"/>
                  </a:ext>
                </a:extLst>
              </a:tr>
              <a:tr h="98011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Pew FTLC </a:t>
                      </a:r>
                      <a:r>
                        <a:rPr lang="en-US" sz="1800" dirty="0">
                          <a:hlinkClick r:id="rId4"/>
                        </a:rPr>
                        <a:t>Teaching Consultations 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</a:rPr>
                        <a:t>Bounce your  teaching ideas off a faculty consultant, receive support in creating or updating teaching materials, brainstorm strategies for overcoming  classroom obstacles </a:t>
                      </a:r>
                      <a:endParaRPr 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6588121"/>
                  </a:ext>
                </a:extLst>
              </a:tr>
              <a:tr h="97067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CSCE’s </a:t>
                      </a:r>
                      <a:r>
                        <a:rPr lang="en-US" sz="1800" dirty="0">
                          <a:hlinkClick r:id="rId5"/>
                        </a:rPr>
                        <a:t>Quality Circle Mentoring Program </a:t>
                      </a:r>
                      <a:endParaRPr lang="en-US" sz="1800" dirty="0"/>
                    </a:p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Get feedback on </a:t>
                      </a: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</a:rPr>
                        <a:t>grants, journal articles, manuscripts, or juried program materials submissions</a:t>
                      </a:r>
                      <a:endParaRPr lang="en-US" sz="1800" dirty="0"/>
                    </a:p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3292593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6D9892AD-94F2-8F3B-8013-321A9A200B9F}"/>
              </a:ext>
            </a:extLst>
          </p:cNvPr>
          <p:cNvSpPr txBox="1"/>
          <p:nvPr/>
        </p:nvSpPr>
        <p:spPr>
          <a:xfrm>
            <a:off x="226142" y="245806"/>
            <a:ext cx="55924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/>
              <a:t>Step #4: Find the Support and Accountability You Need</a:t>
            </a:r>
          </a:p>
        </p:txBody>
      </p:sp>
      <p:pic>
        <p:nvPicPr>
          <p:cNvPr id="4" name="Picture 3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278C0576-B0A9-A0DB-5EA3-02161D8C595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2199" y="5776336"/>
            <a:ext cx="2696812" cy="1012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33628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648</TotalTime>
  <Words>432</Words>
  <Application>Microsoft Macintosh PowerPoint</Application>
  <PresentationFormat>Widescreen</PresentationFormat>
  <Paragraphs>111</Paragraphs>
  <Slides>8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Aptos</vt:lpstr>
      <vt:lpstr>Aptos Display</vt:lpstr>
      <vt:lpstr>Arial</vt:lpstr>
      <vt:lpstr>Wingdings</vt:lpstr>
      <vt:lpstr>Office Theme</vt:lpstr>
      <vt:lpstr>Strategic Goal-Setting: Developing a Semester Plan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Maggie Goss</dc:creator>
  <cp:lastModifiedBy>Maggie Goss</cp:lastModifiedBy>
  <cp:revision>11</cp:revision>
  <cp:lastPrinted>2026-02-12T21:11:02Z</cp:lastPrinted>
  <dcterms:created xsi:type="dcterms:W3CDTF">2026-02-11T18:54:57Z</dcterms:created>
  <dcterms:modified xsi:type="dcterms:W3CDTF">2026-03-04T21:30:56Z</dcterms:modified>
</cp:coreProperties>
</file>