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9.xml" ContentType="application/vnd.openxmlformats-officedocument.presentationml.notesSlide+xml"/>
  <Override PartName="/ppt/embeddings/oleObject1.bin" ContentType="application/vnd.openxmlformats-officedocument.oleObject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embeddings/oleObject2.bin" ContentType="application/vnd.openxmlformats-officedocument.oleObject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1.xml" ContentType="application/vnd.openxmlformats-officedocument.presentationml.notesSlide+xml"/>
  <Override PartName="/ppt/embeddings/oleObject3.bin" ContentType="application/vnd.openxmlformats-officedocument.oleObject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2.xml" ContentType="application/vnd.openxmlformats-officedocument.presentationml.notesSlide+xml"/>
  <Override PartName="/ppt/embeddings/oleObject4.bin" ContentType="application/vnd.openxmlformats-officedocument.oleObject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13.xml" ContentType="application/vnd.openxmlformats-officedocument.presentationml.notesSlide+xml"/>
  <Override PartName="/ppt/embeddings/oleObject5.bin" ContentType="application/vnd.openxmlformats-officedocument.oleObject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4.xml" ContentType="application/vnd.openxmlformats-officedocument.presentationml.notesSlide+xml"/>
  <Override PartName="/ppt/embeddings/oleObject6.bin" ContentType="application/vnd.openxmlformats-officedocument.oleObject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5.xml" ContentType="application/vnd.openxmlformats-officedocument.presentationml.notesSlide+xml"/>
  <Override PartName="/ppt/embeddings/oleObject7.bin" ContentType="application/vnd.openxmlformats-officedocument.oleObject"/>
  <Override PartName="/ppt/tags/tag44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8"/>
  </p:notesMasterIdLst>
  <p:handoutMasterIdLst>
    <p:handoutMasterId r:id="rId19"/>
  </p:handoutMasterIdLst>
  <p:sldIdLst>
    <p:sldId id="277" r:id="rId2"/>
    <p:sldId id="279" r:id="rId3"/>
    <p:sldId id="256" r:id="rId4"/>
    <p:sldId id="263" r:id="rId5"/>
    <p:sldId id="264" r:id="rId6"/>
    <p:sldId id="266" r:id="rId7"/>
    <p:sldId id="267" r:id="rId8"/>
    <p:sldId id="261" r:id="rId9"/>
    <p:sldId id="273" r:id="rId10"/>
    <p:sldId id="272" r:id="rId11"/>
    <p:sldId id="270" r:id="rId12"/>
    <p:sldId id="274" r:id="rId13"/>
    <p:sldId id="275" r:id="rId14"/>
    <p:sldId id="271" r:id="rId15"/>
    <p:sldId id="276" r:id="rId16"/>
    <p:sldId id="278" r:id="rId17"/>
  </p:sldIdLst>
  <p:sldSz cx="9144000" cy="6858000" type="screen4x3"/>
  <p:notesSz cx="6881813" cy="92964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9085" autoAdjust="0"/>
  </p:normalViewPr>
  <p:slideViewPr>
    <p:cSldViewPr>
      <p:cViewPr varScale="1">
        <p:scale>
          <a:sx n="85" d="100"/>
          <a:sy n="85" d="100"/>
        </p:scale>
        <p:origin x="-18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tags" Target="tags/tag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7981F-7E1A-494C-9292-FDF82ED3E1DA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E5018-6343-484B-9CA2-FF0DF2F5F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54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F77796A2-322E-4FB2-B81B-58DB50632A8F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649DFE9C-27D8-4541-82C8-464ABF800D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3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</a:t>
            </a:r>
            <a:r>
              <a:rPr lang="en-US" baseline="0" dirty="0" smtClean="0"/>
              <a:t> more likely to take remedial courses at public institutions, but are more likely to do so at private colleges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likely to take technical/vocational</a:t>
            </a:r>
            <a:r>
              <a:rPr lang="en-US" baseline="0" dirty="0" smtClean="0"/>
              <a:t> courses more often, and major in business rather than mathematics, social sciences, arts, or sciences.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links</a:t>
            </a:r>
            <a:r>
              <a:rPr lang="en-US" baseline="0" dirty="0" smtClean="0"/>
              <a:t> to several articles, as well as the presentation today, the video, and other resources focused on first generation </a:t>
            </a:r>
            <a:r>
              <a:rPr lang="en-US" baseline="0" smtClean="0"/>
              <a:t>college students.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 self.  We thought today we’d play with technology</a:t>
            </a:r>
            <a:r>
              <a:rPr lang="en-US" baseline="0" dirty="0" smtClean="0"/>
              <a:t> a bit and we wanted you to be active participants as well.  So we’d prepared a survey/quiz combo for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 we need to make sure that you all have clickers (hold up) Is</a:t>
            </a:r>
            <a:r>
              <a:rPr lang="en-US" baseline="0" dirty="0" smtClean="0"/>
              <a:t> there anyone who didn’t get one?  We also need to make sure that they all work.  Go over instructions.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Press A/1 now.  Did any body get a red light?</a:t>
            </a:r>
          </a:p>
          <a:p>
            <a:r>
              <a:rPr lang="en-US" dirty="0" smtClean="0"/>
              <a:t>So you</a:t>
            </a:r>
            <a:r>
              <a:rPr lang="en-US" baseline="0" dirty="0" smtClean="0"/>
              <a:t> all are now ready to </a:t>
            </a:r>
            <a:r>
              <a:rPr lang="en-US" baseline="0" dirty="0" err="1" smtClean="0"/>
              <a:t>imput</a:t>
            </a:r>
            <a:r>
              <a:rPr lang="en-US" baseline="0" dirty="0" smtClean="0"/>
              <a:t> answers!  Let’s go to our first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definition of first generation students varies somewhat.  If you answered 6 or 7 as parents highest level of ed, you would be a 1</a:t>
            </a:r>
            <a:r>
              <a:rPr lang="en-US" baseline="30000" dirty="0" smtClean="0"/>
              <a:t>st</a:t>
            </a:r>
            <a:r>
              <a:rPr lang="en-US" baseline="0" dirty="0" smtClean="0"/>
              <a:t> gen college student by any definition.  Similarly if you answer 1 or 2, then you would not be a 1 gen college student by any definition. US </a:t>
            </a:r>
            <a:r>
              <a:rPr lang="en-US" baseline="0" dirty="0" err="1" smtClean="0"/>
              <a:t>govt</a:t>
            </a:r>
            <a:r>
              <a:rPr lang="en-US" baseline="0" dirty="0" smtClean="0"/>
              <a:t> for example often defines first gen students as those whose parents do not have a 4 yr college degree.  The middle answers make up the grey area.  Some define 1st gen as those with parents who have had NO post-secondary educational experience.  Other’s don’t exclude students if either parent has an associate’s degree.  Most, but not all, definitions only look at parents and not grandparents or siblings.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2011: 41%  (Definition: Neither parent had</a:t>
            </a:r>
            <a:r>
              <a:rPr lang="en-US" baseline="0" dirty="0" smtClean="0"/>
              <a:t> earned a 4 yr college degree)</a:t>
            </a:r>
          </a:p>
          <a:p>
            <a:r>
              <a:rPr lang="en-US" baseline="0" dirty="0" smtClean="0"/>
              <a:t>Don’t have breakdown of this year’s data, but in </a:t>
            </a:r>
            <a:r>
              <a:rPr lang="en-US" b="1" i="0" baseline="0" dirty="0" smtClean="0"/>
              <a:t>2007 CIRP</a:t>
            </a:r>
            <a:r>
              <a:rPr lang="en-US" baseline="0" dirty="0" smtClean="0"/>
              <a:t>:  Percentage of students whose parents did not have a</a:t>
            </a:r>
            <a:r>
              <a:rPr lang="en-US" b="1" i="0" baseline="0" dirty="0" smtClean="0"/>
              <a:t> 4 </a:t>
            </a:r>
            <a:r>
              <a:rPr lang="en-US" b="1" i="0" baseline="0" dirty="0" err="1" smtClean="0"/>
              <a:t>yr</a:t>
            </a:r>
            <a:r>
              <a:rPr lang="en-US" b="1" i="0" baseline="0" dirty="0" smtClean="0"/>
              <a:t> degree </a:t>
            </a:r>
            <a:r>
              <a:rPr lang="en-US" baseline="0" dirty="0" smtClean="0"/>
              <a:t>was 49.9% and those with no college experience at all was 31.1%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Roughly</a:t>
            </a:r>
            <a:r>
              <a:rPr lang="en-US" baseline="0" dirty="0" smtClean="0"/>
              <a:t> </a:t>
            </a:r>
            <a:r>
              <a:rPr lang="en-US" dirty="0" smtClean="0"/>
              <a:t>68.2 % in</a:t>
            </a:r>
            <a:r>
              <a:rPr lang="en-US" baseline="0" dirty="0" smtClean="0"/>
              <a:t> 2011  (Definition:  Neither parent attained a 4 year college degree)</a:t>
            </a:r>
          </a:p>
          <a:p>
            <a:r>
              <a:rPr lang="en-US" baseline="0" dirty="0" smtClean="0"/>
              <a:t>If looked at students whose parents had no post-secondary education of any type, the percent was 41.5%</a:t>
            </a:r>
          </a:p>
          <a:p>
            <a:r>
              <a:rPr lang="en-US" dirty="0" smtClean="0"/>
              <a:t>These numbers</a:t>
            </a:r>
            <a:r>
              <a:rPr lang="en-US" baseline="0" dirty="0" smtClean="0"/>
              <a:t> are rough estimates as GRCC lists mother’s and father’s educational level separately.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FE9C-27D8-4541-82C8-464ABF800D2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F66A80B-2770-4E93-82B0-8949347CD0DB}" type="datetimeFigureOut">
              <a:rPr lang="en-US" smtClean="0"/>
              <a:pPr/>
              <a:t>12/12/11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7053DA2-6135-4194-9C49-9D1B635410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1" r:id="rId12"/>
    <p:sldLayoutId id="2147483792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4" Type="http://schemas.openxmlformats.org/officeDocument/2006/relationships/tags" Target="../tags/tag22.xml"/><Relationship Id="rId5" Type="http://schemas.openxmlformats.org/officeDocument/2006/relationships/tags" Target="../tags/tag23.xm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10.xml"/><Relationship Id="rId8" Type="http://schemas.openxmlformats.org/officeDocument/2006/relationships/oleObject" Target="../embeddings/oleObject2.bin"/><Relationship Id="rId9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tags" Target="../tags/tag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4" Type="http://schemas.openxmlformats.org/officeDocument/2006/relationships/tags" Target="../tags/tag26.xml"/><Relationship Id="rId5" Type="http://schemas.openxmlformats.org/officeDocument/2006/relationships/tags" Target="../tags/tag27.xm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11.xml"/><Relationship Id="rId8" Type="http://schemas.openxmlformats.org/officeDocument/2006/relationships/oleObject" Target="../embeddings/oleObject3.bin"/><Relationship Id="rId9" Type="http://schemas.openxmlformats.org/officeDocument/2006/relationships/image" Target="../media/image4.emf"/><Relationship Id="rId1" Type="http://schemas.openxmlformats.org/officeDocument/2006/relationships/vmlDrawing" Target="../drawings/vmlDrawing3.vml"/><Relationship Id="rId2" Type="http://schemas.openxmlformats.org/officeDocument/2006/relationships/tags" Target="../tags/tag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4" Type="http://schemas.openxmlformats.org/officeDocument/2006/relationships/tags" Target="../tags/tag30.xml"/><Relationship Id="rId5" Type="http://schemas.openxmlformats.org/officeDocument/2006/relationships/tags" Target="../tags/tag31.xm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12.xml"/><Relationship Id="rId8" Type="http://schemas.openxmlformats.org/officeDocument/2006/relationships/oleObject" Target="../embeddings/oleObject4.bin"/><Relationship Id="rId9" Type="http://schemas.openxmlformats.org/officeDocument/2006/relationships/image" Target="../media/image5.emf"/><Relationship Id="rId1" Type="http://schemas.openxmlformats.org/officeDocument/2006/relationships/vmlDrawing" Target="../drawings/vmlDrawing4.vml"/><Relationship Id="rId2" Type="http://schemas.openxmlformats.org/officeDocument/2006/relationships/tags" Target="../tags/tag2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4" Type="http://schemas.openxmlformats.org/officeDocument/2006/relationships/tags" Target="../tags/tag34.xml"/><Relationship Id="rId5" Type="http://schemas.openxmlformats.org/officeDocument/2006/relationships/tags" Target="../tags/tag35.xm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13.xml"/><Relationship Id="rId8" Type="http://schemas.openxmlformats.org/officeDocument/2006/relationships/oleObject" Target="../embeddings/oleObject5.bin"/><Relationship Id="rId9" Type="http://schemas.openxmlformats.org/officeDocument/2006/relationships/image" Target="../media/image6.emf"/><Relationship Id="rId1" Type="http://schemas.openxmlformats.org/officeDocument/2006/relationships/vmlDrawing" Target="../drawings/vmlDrawing5.vml"/><Relationship Id="rId2" Type="http://schemas.openxmlformats.org/officeDocument/2006/relationships/tags" Target="../tags/tag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4" Type="http://schemas.openxmlformats.org/officeDocument/2006/relationships/tags" Target="../tags/tag38.xml"/><Relationship Id="rId5" Type="http://schemas.openxmlformats.org/officeDocument/2006/relationships/tags" Target="../tags/tag39.xm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14.xml"/><Relationship Id="rId8" Type="http://schemas.openxmlformats.org/officeDocument/2006/relationships/oleObject" Target="../embeddings/oleObject6.bin"/><Relationship Id="rId9" Type="http://schemas.openxmlformats.org/officeDocument/2006/relationships/image" Target="../media/image7.emf"/><Relationship Id="rId1" Type="http://schemas.openxmlformats.org/officeDocument/2006/relationships/vmlDrawing" Target="../drawings/vmlDrawing6.vml"/><Relationship Id="rId2" Type="http://schemas.openxmlformats.org/officeDocument/2006/relationships/tags" Target="../tags/tag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4" Type="http://schemas.openxmlformats.org/officeDocument/2006/relationships/tags" Target="../tags/tag42.xml"/><Relationship Id="rId5" Type="http://schemas.openxmlformats.org/officeDocument/2006/relationships/tags" Target="../tags/tag43.xm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15.xml"/><Relationship Id="rId8" Type="http://schemas.openxmlformats.org/officeDocument/2006/relationships/oleObject" Target="../embeddings/oleObject7.bin"/><Relationship Id="rId9" Type="http://schemas.openxmlformats.org/officeDocument/2006/relationships/image" Target="../media/image8.emf"/><Relationship Id="rId1" Type="http://schemas.openxmlformats.org/officeDocument/2006/relationships/vmlDrawing" Target="../drawings/vmlDrawing7.vml"/><Relationship Id="rId2" Type="http://schemas.openxmlformats.org/officeDocument/2006/relationships/tags" Target="../tags/tag4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hyperlink" Target="http://www.gvsu.edu/FTLC/" TargetMode="External"/><Relationship Id="rId1" Type="http://schemas.openxmlformats.org/officeDocument/2006/relationships/tags" Target="../tags/tag44.xml"/><Relationship Id="rId2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hyperlink" Target="http://www.youtube.com/watch?v=FyJRiCWy7xo" TargetMode="External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4" Type="http://schemas.openxmlformats.org/officeDocument/2006/relationships/notesSlide" Target="../notesSlides/notesSlide5.xml"/><Relationship Id="rId1" Type="http://schemas.openxmlformats.org/officeDocument/2006/relationships/tags" Target="../tags/tag6.xml"/><Relationship Id="rId2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4" Type="http://schemas.openxmlformats.org/officeDocument/2006/relationships/notesSlide" Target="../notesSlides/notesSlide6.xml"/><Relationship Id="rId1" Type="http://schemas.openxmlformats.org/officeDocument/2006/relationships/tags" Target="../tags/tag8.xml"/><Relationship Id="rId2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4" Type="http://schemas.openxmlformats.org/officeDocument/2006/relationships/slideLayout" Target="../slideLayouts/slideLayout12.xml"/><Relationship Id="rId5" Type="http://schemas.openxmlformats.org/officeDocument/2006/relationships/notesSlide" Target="../notesSlides/notesSlide7.xml"/><Relationship Id="rId1" Type="http://schemas.openxmlformats.org/officeDocument/2006/relationships/tags" Target="../tags/tag10.xml"/><Relationship Id="rId2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4" Type="http://schemas.openxmlformats.org/officeDocument/2006/relationships/slideLayout" Target="../slideLayouts/slideLayout12.xml"/><Relationship Id="rId5" Type="http://schemas.openxmlformats.org/officeDocument/2006/relationships/notesSlide" Target="../notesSlides/notesSlide8.xml"/><Relationship Id="rId1" Type="http://schemas.openxmlformats.org/officeDocument/2006/relationships/tags" Target="../tags/tag13.xml"/><Relationship Id="rId2" Type="http://schemas.openxmlformats.org/officeDocument/2006/relationships/tags" Target="../tags/tag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9.xml"/><Relationship Id="rId8" Type="http://schemas.openxmlformats.org/officeDocument/2006/relationships/oleObject" Target="../embeddings/oleObject1.bin"/><Relationship Id="rId9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Focus on First Generation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68810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Fall Academic Advising Forum</a:t>
            </a:r>
          </a:p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December 8, 2012</a:t>
            </a:r>
          </a:p>
          <a:p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/>
              <a:t>Advisor Development Sub-Committee of the</a:t>
            </a:r>
          </a:p>
          <a:p>
            <a:r>
              <a:rPr lang="en-US" sz="2400" dirty="0" smtClean="0"/>
              <a:t> University Academic Advising Council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2911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While attending public colleges, first generation students are more likely to take remedial courses.</a:t>
            </a:r>
            <a:endParaRPr lang="en-US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250381351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70916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True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False</a:t>
            </a:r>
            <a:endParaRPr lang="en-US" sz="3200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2252133"/>
            <a:ext cx="355599" cy="3556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163763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dirty="0" smtClean="0"/>
              <a:t>First generation students are more likely to be older, married and have dependents.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32452407"/>
              </p:ext>
            </p:extLst>
          </p:nvPr>
        </p:nvGraphicFramePr>
        <p:xfrm>
          <a:off x="4495800" y="2590800"/>
          <a:ext cx="4648200" cy="400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590800"/>
                        <a:ext cx="4648200" cy="400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533400" y="2667000"/>
            <a:ext cx="4114800" cy="219456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True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False </a:t>
            </a:r>
            <a:endParaRPr lang="en-US" sz="3200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228600" y="2743200"/>
            <a:ext cx="355600" cy="3556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First generation students are more likely to take fewer courses during their first year.</a:t>
            </a:r>
            <a:endParaRPr lang="en-US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085925534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70916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True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False</a:t>
            </a:r>
            <a:endParaRPr lang="en-US" sz="3200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1764453"/>
            <a:ext cx="355599" cy="3556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2282297"/>
          </a:xfrm>
        </p:spPr>
        <p:txBody>
          <a:bodyPr>
            <a:noAutofit/>
          </a:bodyPr>
          <a:lstStyle/>
          <a:p>
            <a:r>
              <a:rPr lang="en-US" sz="2400" dirty="0" smtClean="0"/>
              <a:t>First </a:t>
            </a:r>
            <a:r>
              <a:rPr lang="en-US" sz="2400" dirty="0"/>
              <a:t>generation students are no more likely to have problems with persistence and degree attainment than non-first generation students, </a:t>
            </a:r>
            <a:r>
              <a:rPr lang="en-US" sz="2400" dirty="0" smtClean="0"/>
              <a:t>if </a:t>
            </a:r>
            <a:r>
              <a:rPr lang="en-US" sz="2400" dirty="0"/>
              <a:t>socioeconomic and attendance statuses are controlled for.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75411169"/>
              </p:ext>
            </p:extLst>
          </p:nvPr>
        </p:nvGraphicFramePr>
        <p:xfrm>
          <a:off x="4267200" y="2286000"/>
          <a:ext cx="45720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286000"/>
                        <a:ext cx="4572000" cy="419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528319" y="2209800"/>
            <a:ext cx="4114800" cy="243840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True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False</a:t>
            </a:r>
            <a:endParaRPr lang="en-US" sz="3200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19" y="2905705"/>
            <a:ext cx="355599" cy="3556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First generation students are more likely to enroll part-time.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132560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70916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True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False</a:t>
            </a:r>
            <a:endParaRPr lang="en-US" sz="3200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1764453"/>
            <a:ext cx="355599" cy="3556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First generation students are less likely to take a diverse set of courses, such as in humanities, history, mathematics, foreign languages and social studies.</a:t>
            </a:r>
            <a:endParaRPr lang="en-US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11569151"/>
              </p:ext>
            </p:extLst>
          </p:nvPr>
        </p:nvGraphicFramePr>
        <p:xfrm>
          <a:off x="4572000" y="2057400"/>
          <a:ext cx="4572000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57400"/>
                        <a:ext cx="4572000" cy="450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533400" y="2133600"/>
            <a:ext cx="4114800" cy="327660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True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False</a:t>
            </a:r>
            <a:endParaRPr lang="en-US" sz="3200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248920" y="2297853"/>
            <a:ext cx="355599" cy="3556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FTLC Website:</a:t>
            </a:r>
          </a:p>
          <a:p>
            <a:pPr marL="137160" indent="0">
              <a:buNone/>
            </a:pPr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WWW.GVSU.EDU/FTLC/</a:t>
            </a:r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137160" indent="0">
              <a:buNone/>
            </a:pPr>
            <a:endParaRPr lang="en-US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137160" indent="0">
              <a:buNone/>
            </a:pP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Resources 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sym typeface="Wingdings" pitchFamily="2" charset="2"/>
              </a:rPr>
              <a:t>Teaching Resources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832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Generation</a:t>
            </a:r>
            <a:br>
              <a:rPr lang="en-US" dirty="0" smtClean="0"/>
            </a:br>
            <a:r>
              <a:rPr lang="en-US" dirty="0" smtClean="0"/>
              <a:t>Video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4"/>
              </a:rPr>
              <a:t>http://www.youtube.com/watch?v=FyJRiCWy7xo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18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Generation College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Brief Audience Survey and Quiz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Check your clicker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Font typeface="+mj-lt"/>
              <a:buAutoNum type="arabicParenR"/>
            </a:pPr>
            <a:r>
              <a:rPr lang="en-US" dirty="0" smtClean="0"/>
              <a:t>Point the clicker toward the podium when the question appears</a:t>
            </a:r>
          </a:p>
          <a:p>
            <a:pPr marL="651510" indent="-514350">
              <a:buFont typeface="+mj-lt"/>
              <a:buAutoNum type="arabicParenR"/>
            </a:pPr>
            <a:r>
              <a:rPr lang="en-US" dirty="0" smtClean="0"/>
              <a:t>Depress button labeled “1/A”</a:t>
            </a:r>
          </a:p>
          <a:p>
            <a:pPr marL="651510" indent="-514350">
              <a:buFont typeface="+mj-lt"/>
              <a:buAutoNum type="arabicParenR"/>
            </a:pPr>
            <a:r>
              <a:rPr lang="en-US" dirty="0" smtClean="0"/>
              <a:t>Check light above this button –</a:t>
            </a:r>
          </a:p>
          <a:p>
            <a:pPr marL="971550" lvl="1" indent="-514350">
              <a:buNone/>
            </a:pPr>
            <a:r>
              <a:rPr lang="en-US" dirty="0" smtClean="0"/>
              <a:t>a.  If green, your clicker is working</a:t>
            </a:r>
          </a:p>
          <a:p>
            <a:pPr marL="971550" lvl="1" indent="-514350">
              <a:buNone/>
            </a:pPr>
            <a:r>
              <a:rPr lang="en-US" dirty="0" smtClean="0"/>
              <a:t>b.  If blinks and then turns red, your clicker is a dud-</a:t>
            </a:r>
          </a:p>
          <a:p>
            <a:pPr marL="1362456" lvl="2" indent="-457200">
              <a:buNone/>
            </a:pPr>
            <a:r>
              <a:rPr lang="en-US" dirty="0" err="1" smtClean="0"/>
              <a:t>i</a:t>
            </a:r>
            <a:r>
              <a:rPr lang="en-US" dirty="0" smtClean="0"/>
              <a:t>.  Raise your hand and exchange your clicker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your clicker work?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57200" y="1600200"/>
            <a:ext cx="6350000" cy="4708525"/>
          </a:xfrm>
        </p:spPr>
        <p:txBody>
          <a:bodyPr/>
          <a:lstStyle/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Yes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6858000" y="1600200"/>
            <a:ext cx="1727200" cy="4708525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the highest level of education attained by either of your parents?</a:t>
            </a:r>
            <a:endParaRPr lang="en-US" sz="3200" dirty="0"/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57200" y="1600200"/>
            <a:ext cx="6350000" cy="4708525"/>
          </a:xfrm>
        </p:spPr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en-US" dirty="0" smtClean="0"/>
              <a:t>Master’s or Ph.D.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Bachelor degree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Associate degree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Some college courses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Enrolled, but didn’t complete  any college courses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High School diploma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Did not complete High School</a:t>
            </a:r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6858000" y="1600200"/>
            <a:ext cx="1727200" cy="4708525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  <a:br>
              <a:rPr lang="en-US" smtClean="0"/>
            </a:br>
            <a:endParaRPr lang="en-US" smtClean="0"/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At GVSU, approximately what percent of students are first generation college students?</a:t>
            </a:r>
            <a:endParaRPr lang="en-US" sz="3200" dirty="0"/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1905000" y="1828800"/>
            <a:ext cx="2133600" cy="4708525"/>
          </a:xfrm>
        </p:spPr>
        <p:txBody>
          <a:bodyPr/>
          <a:lstStyle/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20-29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30-39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40-49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50-59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60-69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70-79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80-89</a:t>
            </a:r>
            <a:endParaRPr lang="en-US" dirty="0"/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3810000" y="1807030"/>
            <a:ext cx="1727200" cy="3886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endParaRPr lang="en-US" dirty="0"/>
          </a:p>
        </p:txBody>
      </p:sp>
      <p:sp>
        <p:nvSpPr>
          <p:cNvPr id="11" name="CorShape1"/>
          <p:cNvSpPr/>
          <p:nvPr>
            <p:custDataLst>
              <p:tags r:id="rId3"/>
            </p:custDataLst>
          </p:nvPr>
        </p:nvSpPr>
        <p:spPr>
          <a:xfrm>
            <a:off x="1661160" y="2914904"/>
            <a:ext cx="304800" cy="3048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GRCC, approximately what percent of students are first generation college students?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1828800" y="2057400"/>
            <a:ext cx="2057400" cy="342900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dirty="0"/>
              <a:t>20-29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/>
              <a:t>30-39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/>
              <a:t>40-49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/>
              <a:t>50-59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/>
              <a:t>60-69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/>
              <a:t>70-79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dirty="0" smtClean="0"/>
              <a:t>80-89</a:t>
            </a:r>
            <a:endParaRPr lang="en-US" dirty="0"/>
          </a:p>
        </p:txBody>
      </p:sp>
      <p:sp>
        <p:nvSpPr>
          <p:cNvPr id="5" name="TPPercentages"/>
          <p:cNvSpPr>
            <a:spLocks noGrp="1"/>
          </p:cNvSpPr>
          <p:nvPr>
            <p:ph type="body" sz="half" idx="2"/>
          </p:nvPr>
        </p:nvSpPr>
        <p:spPr>
          <a:xfrm>
            <a:off x="3810000" y="2057400"/>
            <a:ext cx="1270000" cy="40386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r>
              <a:rPr lang="en-US" smtClean="0"/>
              <a:t>0%</a:t>
            </a:r>
          </a:p>
          <a:p>
            <a:pPr algn="r">
              <a:buNone/>
            </a:pPr>
            <a:endParaRPr lang="en-US" dirty="0"/>
          </a:p>
        </p:txBody>
      </p:sp>
      <p:sp>
        <p:nvSpPr>
          <p:cNvPr id="15" name="CorShape1"/>
          <p:cNvSpPr/>
          <p:nvPr>
            <p:custDataLst>
              <p:tags r:id="rId3"/>
            </p:custDataLst>
          </p:nvPr>
        </p:nvSpPr>
        <p:spPr>
          <a:xfrm>
            <a:off x="1584960" y="4167632"/>
            <a:ext cx="304800" cy="3048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In comparison with non-first generation students, first generation students are more likely to want to live at home during college.</a:t>
            </a:r>
            <a:endParaRPr lang="en-US" sz="2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17942301"/>
              </p:ext>
            </p:extLst>
          </p:nvPr>
        </p:nvGraphicFramePr>
        <p:xfrm>
          <a:off x="4505325" y="1651000"/>
          <a:ext cx="4549775" cy="511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1651000"/>
                        <a:ext cx="4549775" cy="511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709160"/>
          </a:xfrm>
        </p:spPr>
        <p:txBody>
          <a:bodyPr>
            <a:noAutofit/>
          </a:bodyPr>
          <a:lstStyle/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True</a:t>
            </a:r>
          </a:p>
          <a:p>
            <a:pPr marL="651510" indent="-514350">
              <a:buFont typeface="Wingdings 2"/>
              <a:buAutoNum type="arabicPeriod"/>
            </a:pPr>
            <a:r>
              <a:rPr lang="en-US" sz="3200" dirty="0" smtClean="0"/>
              <a:t>False</a:t>
            </a:r>
            <a:endParaRPr lang="en-US" sz="3200" dirty="0"/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1764453"/>
            <a:ext cx="355599" cy="355600"/>
          </a:xfrm>
          <a:prstGeom prst="star5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PPVERSION" val="12.0"/>
  <p:tag name="DELIMITERS" val="3.1"/>
  <p:tag name="SHOWBARVISIBLE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0"/>
  <p:tag name="CHARTLABELS" val="1"/>
  <p:tag name="RESETCHARTS" val="True"/>
  <p:tag name="INCLUDENONRESPONDERS" val="False"/>
  <p:tag name="MULTIRESPDIVISOR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POWERPOINTVERSION" val="14.0"/>
  <p:tag name="LUIDIAENABLED" val="False"/>
  <p:tag name="EXPANDSHOWBAR" val="True"/>
  <p:tag name="TASKPANEKEY" val="bdfc8a24-3411-4a91-9602-107a8465ddb0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2EE3D56D376494FA2A59978A5ADDDFC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8C35144AB4AD40D38529E0D2CB9E64B4"/>
  <p:tag name="DELIMITERS" val="3.1"/>
  <p:tag name="QUESTIONALIAS" val="At GVSU, approximately what percent of students are first generation college students?"/>
  <p:tag name="VALUEFORMAT" val="0%"/>
  <p:tag name="ANSWERSALIAS" val="20-29|smicln|30-39|smicln|40-49|smicln|50-59|smicln|60-69|smicln|70-79|smicln|80-89"/>
  <p:tag name="COUNTDOWNSECONDS" val="10"/>
  <p:tag name="COUNTDOWNHEIGHT" val="80"/>
  <p:tag name="COUNTDOWNWIDTH" val="100"/>
  <p:tag name="RESTORECOUNTDOWNTIMER" val="False"/>
  <p:tag name="TOTALRESPONSES" val="1"/>
  <p:tag name="RESPONSECOUNT" val="1"/>
  <p:tag name="SLICED" val="False"/>
  <p:tag name="RESPONSES" val="2;"/>
  <p:tag name="CHARTSTRINGSTD" val="0 1 0 0 0 0 0"/>
  <p:tag name="CHARTSTRINGREV" val="0 0 0 0 0 1 0"/>
  <p:tag name="CHARTSTRINGSTDPER" val="0 1 0 0 0 0 0"/>
  <p:tag name="CHARTSTRINGREVPER" val="0 0 0 0 0 1 0"/>
  <p:tag name="RESPONSESGATHERED" val="False"/>
  <p:tag name="ANONYMOUSTEMP" val="False"/>
  <p:tag name="VALUES" val="Incorrect|smicln|Incorrect|smicln|Correct|smicln|Incorrect|smicln|Incorrect|smicln|Incorrect|smicln|Incorrec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41"/>
  <p:tag name="FONTSIZE" val="28"/>
  <p:tag name="BULLETTYPE" val="ppBulletArabicPeriod"/>
  <p:tag name="ANSWERTEXT" val="20-29&#10;30-39&#10;40-49&#10;50-59&#10;60-69&#10;70-79&#10;80-89"/>
  <p:tag name="OLDNUMANSWERS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SLIDEGUID" val="4A3CC3479D8A4ED3AF5A7BE16BE456FB"/>
  <p:tag name="SLIDEID" val="4A3CC3479D8A4ED3AF5A7BE16BE456FB"/>
  <p:tag name="SLIDEORDER" val="1"/>
  <p:tag name="SLIDETYPE" val="Q"/>
  <p:tag name="RESPONSESONLY" val="True"/>
  <p:tag name="QUESTIONALIAS" val="At GRCC, approximately what percent of students are first generation college students?"/>
  <p:tag name="ANSWERSALIAS" val="20-29|smicln|30-39|smicln|40-49|smicln|50-59|smicln|60-69|smicln|70-79|smicln|80-89"/>
  <p:tag name="COUNTDOWNSECONDS" val="10"/>
  <p:tag name="COUNTDOWNHEIGHT" val="80"/>
  <p:tag name="COUNTDOWNWIDTH" val="100"/>
  <p:tag name="RESTORECOUNTDOWNTIMER" val="False"/>
  <p:tag name="TOTALRESPONSES" val="1"/>
  <p:tag name="RESPONSECOUNT" val="1"/>
  <p:tag name="SLICED" val="False"/>
  <p:tag name="RESPONSES" val="5;"/>
  <p:tag name="CHARTSTRINGSTD" val="0 0 0 0 1 0 0"/>
  <p:tag name="CHARTSTRINGREV" val="0 0 1 0 0 0 0"/>
  <p:tag name="CHARTSTRINGSTDPER" val="0 0 0 0 1 0 0"/>
  <p:tag name="CHARTSTRINGREVPER" val="0 0 1 0 0 0 0"/>
  <p:tag name="RESPONSESGATHERED" val="False"/>
  <p:tag name="ANONYMOUSTEMP" val="False"/>
  <p:tag name="VALUES" val="Incorrect|smicln|Incorrect|smicln|Incorrect|smicln|Incorrect|smicln|Correct|smicln|Incorrect|smicln|Incorrect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41"/>
  <p:tag name="FONTSIZE" val="28"/>
  <p:tag name="BULLETTYPE" val="ppBulletArabicPeriod"/>
  <p:tag name="ANSWERTEXT" val="20-29&#10;30-39&#10;40-49&#10;50-59&#10;60-69&#10;70-79&#10;80-89"/>
  <p:tag name="OLDNUMANSWERS" val="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A617383318FA4496A25F9C14B376DF12"/>
  <p:tag name="SLIDEID" val="A617383318FA4496A25F9C14B376DF12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ANSWERSALIAS" val="True|smicln|False"/>
  <p:tag name="DELIMITERS" val="3.1"/>
  <p:tag name="VALUEFORMAT" val="0%"/>
  <p:tag name="QUESTIONALIAS" val="In comparison with non-first generation students, first generation students are more likely to want to live at home during college."/>
  <p:tag name="TOTALRESPONSES" val="1"/>
  <p:tag name="RESPONSECOUNT" val="1"/>
  <p:tag name="SLICED" val="False"/>
  <p:tag name="RESPONSES" val="1;"/>
  <p:tag name="CHARTSTRINGSTD" val="1 0"/>
  <p:tag name="CHARTSTRINGREV" val="0 1"/>
  <p:tag name="CHARTSTRINGSTDPER" val="1 0"/>
  <p:tag name="CHARTSTRINGREVPER" val="0 1"/>
  <p:tag name="RESPONSESGATHERED" val="False"/>
  <p:tag name="ANONYMOUSTEMP" val="False"/>
  <p:tag name="VALUES" val="Correct|smicln|Incorrec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0"/>
  <p:tag name="FONTSIZE" val="32"/>
  <p:tag name="BULLETTYPE" val="ppBulletArabicPeriod"/>
  <p:tag name="ANSWERTEXT" val="True&#10;False"/>
  <p:tag name="OLDNUMANSWERS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3E527E9DF3D1475DB7B790AE73983537"/>
  <p:tag name="SLIDEID" val="3E527E9DF3D1475DB7B790AE73983537"/>
  <p:tag name="SLIDEORDER" val="1"/>
  <p:tag name="SLIDETYPE" val="Q"/>
  <p:tag name="DEMOGRAPHIC" val="False"/>
  <p:tag name="TEAMASSIGN" val="False"/>
  <p:tag name="SPEEDSCORING" val="False"/>
  <p:tag name="INCORRECTPOINTVALUE" val="0"/>
  <p:tag name="ZEROBASED" val="False"/>
  <p:tag name="NUMRESPONSES" val="1"/>
  <p:tag name="AUTOADVANCE" val="False"/>
  <p:tag name="ANSWERSALIAS" val="True|smicln|False"/>
  <p:tag name="DELIMITERS" val="3.1"/>
  <p:tag name="VALUEFORMAT" val="0%"/>
  <p:tag name="QUESTIONALIAS" val="While attending public colleges, first generation students are more likely to take remedial courses ?"/>
  <p:tag name="CORRECTPOINTVALUE" val="1"/>
  <p:tag name="TOTALRESPONSES" val="1"/>
  <p:tag name="RESPONSECOUNT" val="1"/>
  <p:tag name="SLICED" val="False"/>
  <p:tag name="RESPONSES" val="2;"/>
  <p:tag name="CHARTSTRINGSTD" val="0 1"/>
  <p:tag name="CHARTSTRINGREV" val="1 0"/>
  <p:tag name="CHARTSTRINGSTDPER" val="0 1"/>
  <p:tag name="CHARTSTRINGREVPER" val="1 0"/>
  <p:tag name="RESPONSESGATHERED" val="False"/>
  <p:tag name="ANONYMOUSTEMP" val="False"/>
  <p:tag name="VALUES" val="Incorrect|smicln|Correc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0"/>
  <p:tag name="FONTSIZE" val="32"/>
  <p:tag name="BULLETTYPE" val="ppBulletArabicPeriod"/>
  <p:tag name="ANSWERTEXT" val="True&#10;False"/>
  <p:tag name="OLDNUMANSWERS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1D66AC6DC8FA4C5EBA394577E21FE8BA"/>
  <p:tag name="SLIDEID" val="1D66AC6DC8FA4C5EBA394577E21FE8BA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True|smicln|False "/>
  <p:tag name="QUESTIONALIAS" val=" First generation students are more likely to be older, married and have dependents."/>
  <p:tag name="TOTALRESPONSES" val="1"/>
  <p:tag name="RESPONSECOUNT" val="1"/>
  <p:tag name="SLICED" val="False"/>
  <p:tag name="RESPONSES" val="2;"/>
  <p:tag name="CHARTSTRINGSTD" val="0 1"/>
  <p:tag name="CHARTSTRINGREV" val="1 0"/>
  <p:tag name="CHARTSTRINGSTDPER" val="0 1"/>
  <p:tag name="CHARTSTRINGREVPER" val="1 0"/>
  <p:tag name="RESPONSESGATHERED" val="False"/>
  <p:tag name="ANONYMOUSTEMP" val="False"/>
  <p:tag name="VALUES" val="Correct|smicln|Incorrect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1"/>
  <p:tag name="FONTSIZE" val="32"/>
  <p:tag name="BULLETTYPE" val="ppBulletArabicPeriod"/>
  <p:tag name="ANSWERTEXT" val="True&#10;False "/>
  <p:tag name="OLDNUMANSWERS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900753507494E96B85127797DA98F95"/>
  <p:tag name="SLIDEID" val="7900753507494E96B85127797DA98F9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QUESTIONALIAS" val="What is your opinion?"/>
  <p:tag name="ANSWERSALIAS" val="True|smicln|False"/>
  <p:tag name="DELIMITERS" val="3.1"/>
  <p:tag name="VALUEFORMAT" val="0%"/>
  <p:tag name="TOTALRESPONSES" val="0"/>
  <p:tag name="RESPONSESGATHERED" val="False"/>
  <p:tag name="ANONYMOUSTEMP" val="False"/>
  <p:tag name="VALUES" val="Correct|smicln|Incorrec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0"/>
  <p:tag name="FONTSIZE" val="32"/>
  <p:tag name="BULLETTYPE" val="ppBulletArabicPeriod"/>
  <p:tag name="ANSWERTEXT" val="True&#10;False"/>
  <p:tag name="OLDNUMANSWERS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E2AE42E24DB45B0915B61960A284BCF"/>
  <p:tag name="SLIDEID" val="4E2AE42E24DB45B0915B61960A284BCF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ANSWERSALIAS" val="True|smicln|False"/>
  <p:tag name="DELIMITERS" val="3.1"/>
  <p:tag name="VALUEFORMAT" val="0%"/>
  <p:tag name="TOTALRESPONSES" val="0"/>
  <p:tag name="QUESTIONALIAS" val="First generation students are no more likely to have problems with persistence and degree attainment than non-first generation students, if socioeconomic and attendance statuses are controlled for."/>
  <p:tag name="VALUES" val="Incorrect|smicln|Correct"/>
  <p:tag name="RESPONSESGATHERED" val="False"/>
  <p:tag name="ANONYMOUSTEMP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0"/>
  <p:tag name="FONTSIZE" val="32"/>
  <p:tag name="BULLETTYPE" val="ppBulletArabicPeriod"/>
  <p:tag name="ANSWERTEXT" val="True&#10;False"/>
  <p:tag name="OLDNUMANSWERS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991F9B16975C4F7DB48A46F4B44174F8"/>
  <p:tag name="SLIDEID" val="991F9B16975C4F7DB48A46F4B44174F8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ANSWERSALIAS" val="True|smicln|False"/>
  <p:tag name="DELIMITERS" val="3.1"/>
  <p:tag name="VALUEFORMAT" val="0%"/>
  <p:tag name="QUESTIONALIAS" val="First generation students are more likely to enroll part-ti me?"/>
  <p:tag name="TOTALRESPONSES" val="0"/>
  <p:tag name="VALUES" val="Correct|smicln|Incorrect"/>
  <p:tag name="RESPONSESGATHERED" val="False"/>
  <p:tag name="ANONYMOUSTEMP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0"/>
  <p:tag name="FONTSIZE" val="32"/>
  <p:tag name="BULLETTYPE" val="ppBulletArabicPeriod"/>
  <p:tag name="ANSWERTEXT" val="True&#10;False"/>
  <p:tag name="OLDNUMANSWERS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E03E721D7323432CA6BC7CA34E3221DD"/>
  <p:tag name="SLIDEID" val="E03E721D7323432CA6BC7CA34E3221DD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ANSWERSALIAS" val="True|smicln|False"/>
  <p:tag name="DELIMITERS" val="3.1"/>
  <p:tag name="VALUEFORMAT" val="0%"/>
  <p:tag name="QUESTIONALIAS" val=" First generation students are less likely to take a diverse set of courses, such as in humanities, history, mathematics, foreign languages and social studies."/>
  <p:tag name="TOTALRESPONSES" val="0"/>
  <p:tag name="RESPONSESGATHERED" val="False"/>
  <p:tag name="ANONYMOUSTEMP" val="False"/>
  <p:tag name="VALUES" val="Correct|smicln|Incorrec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10"/>
  <p:tag name="FONTSIZE" val="32"/>
  <p:tag name="BULLETTYPE" val="ppBulletArabicPeriod"/>
  <p:tag name="ANSWERTEXT" val="True&#10;False"/>
  <p:tag name="OLDNUMANSWERS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6075AED40A49A2B3195C1360E32140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A17FE144C89C4A58AD542718DD1BF69F"/>
  <p:tag name="DELIMITERS" val="3.1"/>
  <p:tag name="QUESTIONALIAS" val="Does your clicker work?"/>
  <p:tag name="ANSWERSALIAS" val="Yes|smicln|No"/>
  <p:tag name="VALUEFORMAT" val="0%"/>
  <p:tag name="RESPONSECOUNT" val="1"/>
  <p:tag name="SLICED" val="False"/>
  <p:tag name="RESPONSES" val="1;"/>
  <p:tag name="CHARTSTRINGSTD" val="1 0"/>
  <p:tag name="CHARTSTRINGREV" val="0 1"/>
  <p:tag name="CHARTSTRINGSTDPER" val="1 0"/>
  <p:tag name="CHARTSTRINGREVPER" val="0 1"/>
  <p:tag name="RESPONSESGATHERED" val="False"/>
  <p:tag name="VALUES" val="No Value|smicln|No Value"/>
  <p:tag name="TOTALRESPONSES" val="0"/>
  <p:tag name="ANONYMOUSTEMP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6"/>
  <p:tag name="FONTSIZE" val="28"/>
  <p:tag name="BULLETTYPE" val="ppBulletArabicPeriod"/>
  <p:tag name="ANSWERTEXT" val="Yes&#10;No"/>
  <p:tag name="OLDNUMANSWERS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FCE5324F2D24B3D826F570259321E3B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453DDD33479D4133A4AB1F85FB58E777"/>
  <p:tag name="DELIMITERS" val="3.1"/>
  <p:tag name="QUESTIONALIAS" val="What is the highest level of education attained by either of your parents?"/>
  <p:tag name="ANSWERSALIAS" val="Master’s or Ph.D.|smicln|Bachelor degree|smicln|Associate degree|smicln|Some college courses|smicln|Enrolled, but didn’t complete  any college courses|smicln|High School diploma|smicln|Did not complete High School"/>
  <p:tag name="VALUEFORMAT" val="0%"/>
  <p:tag name="TOTALRESPONSES" val="1"/>
  <p:tag name="RESPONSECOUNT" val="1"/>
  <p:tag name="SLICED" val="False"/>
  <p:tag name="RESPONSES" val="2;"/>
  <p:tag name="CHARTSTRINGSTD" val="0 1 0 0 0 0 0"/>
  <p:tag name="CHARTSTRINGREV" val="0 0 0 0 0 1 0"/>
  <p:tag name="CHARTSTRINGSTDPER" val="0 1 0 0 0 0 0"/>
  <p:tag name="CHARTSTRINGREVPER" val="0 0 0 0 0 1 0"/>
  <p:tag name="RESPONSESGATHERED" val="False"/>
  <p:tag name="ANONYMOUSTEMP" val="False"/>
  <p:tag name="VALUES" val="No Value|smicln|No Value|smicln|No Value|smicln|No Value|smicln|No Value|smicln|No Value|smicln|No Val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71"/>
  <p:tag name="FONTSIZE" val="28"/>
  <p:tag name="BULLETTYPE" val="ppBulletArabicPeriod"/>
  <p:tag name="ANSWERTEXT" val="Master’s or Ph.D.&#10;Bachelor degree&#10;Associate degree&#10;Some college courses&#10;Enrolled, but didn’t complete  any college courses&#10;High School diploma&#10;Did not complete High School"/>
  <p:tag name="OLDNUMANSWERS" val="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1315</TotalTime>
  <Words>831</Words>
  <Application>Microsoft Macintosh PowerPoint</Application>
  <PresentationFormat>On-screen Show (4:3)</PresentationFormat>
  <Paragraphs>123</Paragraphs>
  <Slides>16</Slides>
  <Notes>16</Notes>
  <HiddenSlides>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Apex</vt:lpstr>
      <vt:lpstr>Chart</vt:lpstr>
      <vt:lpstr>Focus on First Generation Students</vt:lpstr>
      <vt:lpstr>First Generation Video Link</vt:lpstr>
      <vt:lpstr>First Generation College students</vt:lpstr>
      <vt:lpstr>Check your clicker</vt:lpstr>
      <vt:lpstr>Does your clicker work?</vt:lpstr>
      <vt:lpstr>What is the highest level of education attained by either of your parents?</vt:lpstr>
      <vt:lpstr>At GVSU, approximately what percent of students are first generation college students?</vt:lpstr>
      <vt:lpstr>At GRCC, approximately what percent of students are first generation college students?</vt:lpstr>
      <vt:lpstr>In comparison with non-first generation students, first generation students are more likely to want to live at home during college.</vt:lpstr>
      <vt:lpstr>While attending public colleges, first generation students are more likely to take remedial courses.</vt:lpstr>
      <vt:lpstr> First generation students are more likely to be older, married and have dependents.</vt:lpstr>
      <vt:lpstr>First generation students are more likely to take fewer courses during their first year.</vt:lpstr>
      <vt:lpstr>First generation students are no more likely to have problems with persistence and degree attainment than non-first generation students, if socioeconomic and attendance statuses are controlled for.</vt:lpstr>
      <vt:lpstr>First generation students are more likely to enroll part-time.</vt:lpstr>
      <vt:lpstr> First generation students are less likely to take a diverse set of courses, such as in humanities, history, mathematics, foreign languages and social studies.</vt:lpstr>
      <vt:lpstr>Additional 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cascinic</dc:creator>
  <cp:lastModifiedBy>Christine Rener</cp:lastModifiedBy>
  <cp:revision>100</cp:revision>
  <cp:lastPrinted>2011-12-07T22:14:13Z</cp:lastPrinted>
  <dcterms:created xsi:type="dcterms:W3CDTF">2011-12-04T14:36:07Z</dcterms:created>
  <dcterms:modified xsi:type="dcterms:W3CDTF">2011-12-12T18:57:55Z</dcterms:modified>
</cp:coreProperties>
</file>