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4" r:id="rId7"/>
    <p:sldId id="265" r:id="rId8"/>
    <p:sldId id="270" r:id="rId9"/>
    <p:sldId id="261" r:id="rId10"/>
    <p:sldId id="262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32" autoAdjust="0"/>
  </p:normalViewPr>
  <p:slideViewPr>
    <p:cSldViewPr>
      <p:cViewPr varScale="1">
        <p:scale>
          <a:sx n="70" d="100"/>
          <a:sy n="70" d="100"/>
        </p:scale>
        <p:origin x="-21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4EC39-6986-41C8-A089-944D6B3C524D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D566A820-A6B9-487B-B566-423E6D12812E}">
      <dgm:prSet phldrT="[Text]"/>
      <dgm:spPr/>
      <dgm:t>
        <a:bodyPr/>
        <a:lstStyle/>
        <a:p>
          <a:r>
            <a:rPr lang="en-US" dirty="0" smtClean="0"/>
            <a:t>Social Justice</a:t>
          </a:r>
          <a:endParaRPr lang="en-US" dirty="0"/>
        </a:p>
      </dgm:t>
    </dgm:pt>
    <dgm:pt modelId="{1B10BACB-13C1-4B59-9ADC-F2A95D67BABB}" type="parTrans" cxnId="{0426E4F0-63BE-4346-BA3B-4F2976525082}">
      <dgm:prSet/>
      <dgm:spPr/>
      <dgm:t>
        <a:bodyPr/>
        <a:lstStyle/>
        <a:p>
          <a:endParaRPr lang="en-US"/>
        </a:p>
      </dgm:t>
    </dgm:pt>
    <dgm:pt modelId="{149F4C8C-79EC-4247-8BD6-6516BEC727A1}" type="sibTrans" cxnId="{0426E4F0-63BE-4346-BA3B-4F2976525082}">
      <dgm:prSet/>
      <dgm:spPr/>
      <dgm:t>
        <a:bodyPr/>
        <a:lstStyle/>
        <a:p>
          <a:endParaRPr lang="en-US"/>
        </a:p>
      </dgm:t>
    </dgm:pt>
    <dgm:pt modelId="{8DAB2A12-36E0-4A54-A966-139B4175AE27}">
      <dgm:prSet phldrT="[Text]"/>
      <dgm:spPr/>
      <dgm:t>
        <a:bodyPr/>
        <a:lstStyle/>
        <a:p>
          <a:r>
            <a:rPr lang="en-US" dirty="0" smtClean="0"/>
            <a:t>Service Learning </a:t>
          </a:r>
          <a:endParaRPr lang="en-US" dirty="0"/>
        </a:p>
      </dgm:t>
    </dgm:pt>
    <dgm:pt modelId="{FB9D80D4-CB4F-4205-B8A0-E16D2C636C70}" type="parTrans" cxnId="{5223D8B8-E533-4C3D-94B3-5F27FC580539}">
      <dgm:prSet/>
      <dgm:spPr/>
      <dgm:t>
        <a:bodyPr/>
        <a:lstStyle/>
        <a:p>
          <a:endParaRPr lang="en-US"/>
        </a:p>
      </dgm:t>
    </dgm:pt>
    <dgm:pt modelId="{7546337C-8933-4BD3-8A8E-9CB39550E922}" type="sibTrans" cxnId="{5223D8B8-E533-4C3D-94B3-5F27FC580539}">
      <dgm:prSet/>
      <dgm:spPr/>
      <dgm:t>
        <a:bodyPr/>
        <a:lstStyle/>
        <a:p>
          <a:endParaRPr lang="en-US"/>
        </a:p>
      </dgm:t>
    </dgm:pt>
    <dgm:pt modelId="{54333210-C28E-43B6-B6D3-97B2CC3515CC}">
      <dgm:prSet phldrT="[Text]"/>
      <dgm:spPr/>
      <dgm:t>
        <a:bodyPr/>
        <a:lstStyle/>
        <a:p>
          <a:r>
            <a:rPr lang="en-US" dirty="0" smtClean="0"/>
            <a:t>Civic Engagement</a:t>
          </a:r>
          <a:endParaRPr lang="en-US" dirty="0"/>
        </a:p>
      </dgm:t>
    </dgm:pt>
    <dgm:pt modelId="{0A9155F2-9356-4425-9439-B6217262726C}" type="parTrans" cxnId="{04F2A64D-CFEB-49E8-BF9C-61DF97E1D56C}">
      <dgm:prSet/>
      <dgm:spPr/>
      <dgm:t>
        <a:bodyPr/>
        <a:lstStyle/>
        <a:p>
          <a:endParaRPr lang="en-US"/>
        </a:p>
      </dgm:t>
    </dgm:pt>
    <dgm:pt modelId="{AE8A5B14-1AD7-4340-A0F2-9ACAA8A005A1}" type="sibTrans" cxnId="{04F2A64D-CFEB-49E8-BF9C-61DF97E1D56C}">
      <dgm:prSet/>
      <dgm:spPr/>
      <dgm:t>
        <a:bodyPr/>
        <a:lstStyle/>
        <a:p>
          <a:endParaRPr lang="en-US"/>
        </a:p>
      </dgm:t>
    </dgm:pt>
    <dgm:pt modelId="{47729586-3595-4A70-AF95-FDD5D20D661D}" type="pres">
      <dgm:prSet presAssocID="{8314EC39-6986-41C8-A089-944D6B3C524D}" presName="compositeShape" presStyleCnt="0">
        <dgm:presLayoutVars>
          <dgm:chMax val="7"/>
          <dgm:dir/>
          <dgm:resizeHandles val="exact"/>
        </dgm:presLayoutVars>
      </dgm:prSet>
      <dgm:spPr/>
    </dgm:pt>
    <dgm:pt modelId="{3F77D406-60F4-4254-B96A-E0E9369C2B23}" type="pres">
      <dgm:prSet presAssocID="{D566A820-A6B9-487B-B566-423E6D12812E}" presName="circ1" presStyleLbl="vennNode1" presStyleIdx="0" presStyleCnt="3"/>
      <dgm:spPr/>
      <dgm:t>
        <a:bodyPr/>
        <a:lstStyle/>
        <a:p>
          <a:endParaRPr lang="en-US"/>
        </a:p>
      </dgm:t>
    </dgm:pt>
    <dgm:pt modelId="{C58B1489-BB87-4070-AC64-4301B118D54F}" type="pres">
      <dgm:prSet presAssocID="{D566A820-A6B9-487B-B566-423E6D1281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D48C9-1A80-41BF-A792-056D5B578E81}" type="pres">
      <dgm:prSet presAssocID="{8DAB2A12-36E0-4A54-A966-139B4175AE27}" presName="circ2" presStyleLbl="vennNode1" presStyleIdx="1" presStyleCnt="3"/>
      <dgm:spPr/>
      <dgm:t>
        <a:bodyPr/>
        <a:lstStyle/>
        <a:p>
          <a:endParaRPr lang="en-US"/>
        </a:p>
      </dgm:t>
    </dgm:pt>
    <dgm:pt modelId="{8ECAF728-9B67-426E-92D4-41DDD9CD1B2F}" type="pres">
      <dgm:prSet presAssocID="{8DAB2A12-36E0-4A54-A966-139B4175AE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71C5-F8B1-4496-B862-0ACB47892629}" type="pres">
      <dgm:prSet presAssocID="{54333210-C28E-43B6-B6D3-97B2CC3515CC}" presName="circ3" presStyleLbl="vennNode1" presStyleIdx="2" presStyleCnt="3"/>
      <dgm:spPr/>
      <dgm:t>
        <a:bodyPr/>
        <a:lstStyle/>
        <a:p>
          <a:endParaRPr lang="en-US"/>
        </a:p>
      </dgm:t>
    </dgm:pt>
    <dgm:pt modelId="{EDE2B1F7-4447-404E-B327-7CC9FC17532B}" type="pres">
      <dgm:prSet presAssocID="{54333210-C28E-43B6-B6D3-97B2CC3515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A27C8-46EC-4FDA-95DD-291FFE914ADB}" type="presOf" srcId="{54333210-C28E-43B6-B6D3-97B2CC3515CC}" destId="{939A71C5-F8B1-4496-B862-0ACB47892629}" srcOrd="0" destOrd="0" presId="urn:microsoft.com/office/officeart/2005/8/layout/venn1"/>
    <dgm:cxn modelId="{22070CFF-0288-404C-89A0-147170E3BAB0}" type="presOf" srcId="{8DAB2A12-36E0-4A54-A966-139B4175AE27}" destId="{5B7D48C9-1A80-41BF-A792-056D5B578E81}" srcOrd="0" destOrd="0" presId="urn:microsoft.com/office/officeart/2005/8/layout/venn1"/>
    <dgm:cxn modelId="{1684EAA2-25F7-4542-A6F0-975984727A6C}" type="presOf" srcId="{D566A820-A6B9-487B-B566-423E6D12812E}" destId="{3F77D406-60F4-4254-B96A-E0E9369C2B23}" srcOrd="0" destOrd="0" presId="urn:microsoft.com/office/officeart/2005/8/layout/venn1"/>
    <dgm:cxn modelId="{04F2A64D-CFEB-49E8-BF9C-61DF97E1D56C}" srcId="{8314EC39-6986-41C8-A089-944D6B3C524D}" destId="{54333210-C28E-43B6-B6D3-97B2CC3515CC}" srcOrd="2" destOrd="0" parTransId="{0A9155F2-9356-4425-9439-B6217262726C}" sibTransId="{AE8A5B14-1AD7-4340-A0F2-9ACAA8A005A1}"/>
    <dgm:cxn modelId="{0426E4F0-63BE-4346-BA3B-4F2976525082}" srcId="{8314EC39-6986-41C8-A089-944D6B3C524D}" destId="{D566A820-A6B9-487B-B566-423E6D12812E}" srcOrd="0" destOrd="0" parTransId="{1B10BACB-13C1-4B59-9ADC-F2A95D67BABB}" sibTransId="{149F4C8C-79EC-4247-8BD6-6516BEC727A1}"/>
    <dgm:cxn modelId="{B992D2B7-569F-4B09-B72B-61735A8127D6}" type="presOf" srcId="{54333210-C28E-43B6-B6D3-97B2CC3515CC}" destId="{EDE2B1F7-4447-404E-B327-7CC9FC17532B}" srcOrd="1" destOrd="0" presId="urn:microsoft.com/office/officeart/2005/8/layout/venn1"/>
    <dgm:cxn modelId="{7F2022D3-4F64-4878-BE6D-C2E97440F5B7}" type="presOf" srcId="{D566A820-A6B9-487B-B566-423E6D12812E}" destId="{C58B1489-BB87-4070-AC64-4301B118D54F}" srcOrd="1" destOrd="0" presId="urn:microsoft.com/office/officeart/2005/8/layout/venn1"/>
    <dgm:cxn modelId="{0AB3DEA6-FBCC-4BF5-8840-F00C5298357B}" type="presOf" srcId="{8DAB2A12-36E0-4A54-A966-139B4175AE27}" destId="{8ECAF728-9B67-426E-92D4-41DDD9CD1B2F}" srcOrd="1" destOrd="0" presId="urn:microsoft.com/office/officeart/2005/8/layout/venn1"/>
    <dgm:cxn modelId="{93F6D67C-DCF2-40B9-8C9F-8F7EB0711579}" type="presOf" srcId="{8314EC39-6986-41C8-A089-944D6B3C524D}" destId="{47729586-3595-4A70-AF95-FDD5D20D661D}" srcOrd="0" destOrd="0" presId="urn:microsoft.com/office/officeart/2005/8/layout/venn1"/>
    <dgm:cxn modelId="{5223D8B8-E533-4C3D-94B3-5F27FC580539}" srcId="{8314EC39-6986-41C8-A089-944D6B3C524D}" destId="{8DAB2A12-36E0-4A54-A966-139B4175AE27}" srcOrd="1" destOrd="0" parTransId="{FB9D80D4-CB4F-4205-B8A0-E16D2C636C70}" sibTransId="{7546337C-8933-4BD3-8A8E-9CB39550E922}"/>
    <dgm:cxn modelId="{C9E44A7F-733E-4872-BAE6-0AA794FF93AB}" type="presParOf" srcId="{47729586-3595-4A70-AF95-FDD5D20D661D}" destId="{3F77D406-60F4-4254-B96A-E0E9369C2B23}" srcOrd="0" destOrd="0" presId="urn:microsoft.com/office/officeart/2005/8/layout/venn1"/>
    <dgm:cxn modelId="{9A9B2FE7-20C9-4812-A103-187511AC91B2}" type="presParOf" srcId="{47729586-3595-4A70-AF95-FDD5D20D661D}" destId="{C58B1489-BB87-4070-AC64-4301B118D54F}" srcOrd="1" destOrd="0" presId="urn:microsoft.com/office/officeart/2005/8/layout/venn1"/>
    <dgm:cxn modelId="{F5836F74-6C87-4436-9B61-7BFE6452E85E}" type="presParOf" srcId="{47729586-3595-4A70-AF95-FDD5D20D661D}" destId="{5B7D48C9-1A80-41BF-A792-056D5B578E81}" srcOrd="2" destOrd="0" presId="urn:microsoft.com/office/officeart/2005/8/layout/venn1"/>
    <dgm:cxn modelId="{105C1BEF-57F4-4F5B-9AB5-5E4D502A3311}" type="presParOf" srcId="{47729586-3595-4A70-AF95-FDD5D20D661D}" destId="{8ECAF728-9B67-426E-92D4-41DDD9CD1B2F}" srcOrd="3" destOrd="0" presId="urn:microsoft.com/office/officeart/2005/8/layout/venn1"/>
    <dgm:cxn modelId="{B1DA3742-FBF1-4CFF-92B8-FA138124DF5A}" type="presParOf" srcId="{47729586-3595-4A70-AF95-FDD5D20D661D}" destId="{939A71C5-F8B1-4496-B862-0ACB47892629}" srcOrd="4" destOrd="0" presId="urn:microsoft.com/office/officeart/2005/8/layout/venn1"/>
    <dgm:cxn modelId="{99A30348-54F7-4629-B3BA-EF39ECDA4756}" type="presParOf" srcId="{47729586-3595-4A70-AF95-FDD5D20D661D}" destId="{EDE2B1F7-4447-404E-B327-7CC9FC17532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D406-60F4-4254-B96A-E0E9369C2B23}">
      <dsp:nvSpPr>
        <dsp:cNvPr id="0" name=""/>
        <dsp:cNvSpPr/>
      </dsp:nvSpPr>
      <dsp:spPr>
        <a:xfrm>
          <a:off x="2285999" y="66674"/>
          <a:ext cx="3200400" cy="3200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Social Justice</a:t>
          </a:r>
          <a:endParaRPr lang="en-US" sz="2500" kern="1200" dirty="0"/>
        </a:p>
      </dsp:txBody>
      <dsp:txXfrm>
        <a:off x="2712719" y="626744"/>
        <a:ext cx="2346960" cy="1440180"/>
      </dsp:txXfrm>
    </dsp:sp>
    <dsp:sp modelId="{5B7D48C9-1A80-41BF-A792-056D5B578E81}">
      <dsp:nvSpPr>
        <dsp:cNvPr id="0" name=""/>
        <dsp:cNvSpPr/>
      </dsp:nvSpPr>
      <dsp:spPr>
        <a:xfrm>
          <a:off x="3440811" y="2066925"/>
          <a:ext cx="3200400" cy="3200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Service Learning </a:t>
          </a:r>
          <a:endParaRPr lang="en-US" sz="2500" kern="1200" dirty="0"/>
        </a:p>
      </dsp:txBody>
      <dsp:txXfrm>
        <a:off x="4419600" y="2893695"/>
        <a:ext cx="1920240" cy="1760220"/>
      </dsp:txXfrm>
    </dsp:sp>
    <dsp:sp modelId="{939A71C5-F8B1-4496-B862-0ACB47892629}">
      <dsp:nvSpPr>
        <dsp:cNvPr id="0" name=""/>
        <dsp:cNvSpPr/>
      </dsp:nvSpPr>
      <dsp:spPr>
        <a:xfrm>
          <a:off x="1131188" y="2066925"/>
          <a:ext cx="3200400" cy="3200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Civic Engagement</a:t>
          </a:r>
          <a:endParaRPr lang="en-US" sz="2500" kern="1200" dirty="0"/>
        </a:p>
      </dsp:txBody>
      <dsp:txXfrm>
        <a:off x="1432559" y="2893695"/>
        <a:ext cx="1920240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50E9-054C-46C0-B622-20030DFC83B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24BF-806F-495A-BA7A-8B63BDB7B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Increased understanding of “justice learning,” an approach to community-based learning from a social justice perspective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Increased knowledge of the potential tensions that exist in community-based learning and </a:t>
            </a:r>
            <a:r>
              <a:rPr lang="en-US" i="1" dirty="0" smtClean="0"/>
              <a:t>explore tools to address these tensions</a:t>
            </a:r>
            <a:r>
              <a:rPr lang="en-US" i="0" dirty="0" smtClean="0"/>
              <a:t>. Want to give you some helpful take-a-ways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100" dirty="0"/>
              <a:t>Recent reading: “bearing witness” without doing so with the intent of “fixing someone else.”</a:t>
            </a:r>
          </a:p>
          <a:p>
            <a:pPr lvl="2"/>
            <a:endParaRPr lang="en-US" sz="1100" dirty="0"/>
          </a:p>
          <a:p>
            <a:r>
              <a:rPr lang="en-US" sz="1100" b="1" dirty="0"/>
              <a:t>Justice-learning (Dan </a:t>
            </a:r>
            <a:r>
              <a:rPr lang="en-US" sz="1100" b="1" dirty="0" err="1"/>
              <a:t>Butin</a:t>
            </a:r>
            <a:r>
              <a:rPr lang="en-US" sz="1100" b="1" dirty="0"/>
              <a:t>, 2007 article)</a:t>
            </a:r>
            <a:endParaRPr lang="en-US" sz="1100" dirty="0"/>
          </a:p>
          <a:p>
            <a:pPr lvl="0"/>
            <a:r>
              <a:rPr lang="en-US" sz="1100" dirty="0"/>
              <a:t>Premise: community-based practices are critical and natural spaces within which students learn to become activate and engaged citizens</a:t>
            </a:r>
          </a:p>
          <a:p>
            <a:pPr lvl="0"/>
            <a:endParaRPr lang="en-US" sz="1100" dirty="0"/>
          </a:p>
          <a:p>
            <a:pPr lvl="0"/>
            <a:r>
              <a:rPr lang="en-US" sz="1100" dirty="0"/>
              <a:t>Constantly problematizes: what resources do I provide? Why am I here? Constant critical question and examining of your own motives and assumptions</a:t>
            </a:r>
          </a:p>
          <a:p>
            <a:pPr defTabSz="914292"/>
            <a:r>
              <a:rPr lang="en-US" sz="1100" dirty="0"/>
              <a:t>-Service learning committed to social justice may perpetuate oppressive conditions and assumptions</a:t>
            </a:r>
          </a:p>
          <a:p>
            <a:pPr defTabSz="914292"/>
            <a:endParaRPr lang="en-US" sz="1100" dirty="0"/>
          </a:p>
          <a:p>
            <a:pPr defTabSz="914292"/>
            <a:r>
              <a:rPr lang="en-US" sz="1100" dirty="0"/>
              <a:t>Must first and foremost help students “unlearn” their oppressive assumptions before any other justice-centered work can be done (what are examples of this?)</a:t>
            </a:r>
          </a:p>
          <a:p>
            <a:pPr lvl="0"/>
            <a:endParaRPr lang="en-US" sz="1100" dirty="0"/>
          </a:p>
          <a:p>
            <a:pPr defTabSz="914292"/>
            <a:r>
              <a:rPr lang="en-US" sz="1100" dirty="0"/>
              <a:t>-Questions and recognizes top-down nature of knowledge production (i.e. racism, power, whiteness)</a:t>
            </a:r>
          </a:p>
          <a:p>
            <a:pPr lvl="0"/>
            <a:r>
              <a:rPr lang="en-US" sz="1100" dirty="0"/>
              <a:t>-Biases, micro-aggressions, way we’re socialized</a:t>
            </a:r>
          </a:p>
          <a:p>
            <a:pPr lvl="0"/>
            <a:endParaRPr lang="en-US" sz="1100" dirty="0"/>
          </a:p>
          <a:p>
            <a:pPr lvl="0"/>
            <a:r>
              <a:rPr lang="en-US" sz="1100" dirty="0"/>
              <a:t>Avoids easy, specific, and pre-determined end goals - - process is key (ambiguous and open-ended)</a:t>
            </a:r>
          </a:p>
          <a:p>
            <a:pPr lvl="1"/>
            <a:r>
              <a:rPr lang="en-US" sz="1100" dirty="0"/>
              <a:t>Goal should be to create tensions and dilemmas that must be reflected upon and resolved (dissonance)</a:t>
            </a:r>
          </a:p>
          <a:p>
            <a:pPr lvl="2"/>
            <a:r>
              <a:rPr lang="en-US" sz="1100" dirty="0"/>
              <a:t>Service-learning serves as the opening occasion for such dialogue and action rather than the concluding event</a:t>
            </a:r>
          </a:p>
          <a:p>
            <a:pPr marL="914292" lvl="2" defTabSz="914292"/>
            <a:r>
              <a:rPr lang="en-US" sz="1100" dirty="0"/>
              <a:t>*Avoiding “knight in shining armor” mentality’</a:t>
            </a:r>
          </a:p>
          <a:p>
            <a:pPr marL="914292" lvl="2" defTabSz="914292"/>
            <a:r>
              <a:rPr lang="en-US" sz="1100" dirty="0"/>
              <a:t>**</a:t>
            </a:r>
            <a:r>
              <a:rPr lang="en-US" sz="1100" b="1" dirty="0"/>
              <a:t>Importance of pre-education</a:t>
            </a:r>
          </a:p>
          <a:p>
            <a:pPr lvl="1"/>
            <a:r>
              <a:rPr lang="en-US" sz="1100" dirty="0"/>
              <a:t>Makes </a:t>
            </a:r>
            <a:r>
              <a:rPr lang="en-US" sz="1100" b="1" dirty="0"/>
              <a:t>visible the complexities of both the process </a:t>
            </a:r>
            <a:r>
              <a:rPr lang="en-US" sz="1100" dirty="0"/>
              <a:t>and the goals being striven for</a:t>
            </a:r>
          </a:p>
          <a:p>
            <a:pPr lvl="1"/>
            <a:endParaRPr lang="en-US" sz="1100" dirty="0"/>
          </a:p>
          <a:p>
            <a:pPr lvl="0"/>
            <a:r>
              <a:rPr lang="en-US" sz="1100" dirty="0"/>
              <a:t>Who controls the narrative?</a:t>
            </a:r>
          </a:p>
          <a:p>
            <a:pPr lvl="2"/>
            <a:r>
              <a:rPr lang="en-US" sz="1100" dirty="0"/>
              <a:t>“good citizen” status</a:t>
            </a:r>
          </a:p>
          <a:p>
            <a:pPr lvl="2"/>
            <a:r>
              <a:rPr lang="en-US" sz="1100" dirty="0"/>
              <a:t>“border crossings” become “border inspections”</a:t>
            </a:r>
          </a:p>
          <a:p>
            <a:pPr lvl="1"/>
            <a:r>
              <a:rPr lang="en-US" sz="1100" dirty="0"/>
              <a:t>The very act of writing positions students as the ones who control the dialogue within which privilege, identity, and power are defined or obscured</a:t>
            </a:r>
          </a:p>
          <a:p>
            <a:pPr lvl="1"/>
            <a:endParaRPr lang="en-US" sz="1100" dirty="0"/>
          </a:p>
          <a:p>
            <a:pPr lvl="0"/>
            <a:r>
              <a:rPr lang="en-US" sz="1100" dirty="0"/>
              <a:t>“Fragile boundaries” – while the hoped-for social justice goals may not have been fully achieved, the service-learning practice served as an occasion by which to deepen one’s understanding of and commitment to further justice-oriented endeavors</a:t>
            </a:r>
          </a:p>
          <a:p>
            <a:pPr lvl="2"/>
            <a:endParaRPr lang="en-US" sz="1100" dirty="0"/>
          </a:p>
          <a:p>
            <a:pPr lvl="2"/>
            <a:r>
              <a:rPr lang="en-US" sz="1100" dirty="0"/>
              <a:t>Basic Expectations of Volunteers – Professionalism, GVSU student code</a:t>
            </a:r>
          </a:p>
          <a:p>
            <a:endParaRPr lang="en-US" sz="1100" dirty="0"/>
          </a:p>
          <a:p>
            <a:r>
              <a:rPr lang="en-US" sz="1100" dirty="0"/>
              <a:t>MANY more tensions, but highlight a few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3DD3-B402-4BFA-8B2A-15EE20ACC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Introduce yourself and talk about the work you do as it relates to justice-learning (What does this work</a:t>
            </a:r>
            <a:r>
              <a:rPr lang="en-US" baseline="0" dirty="0" smtClean="0"/>
              <a:t> look like?)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What are the benefits of doing justice-learning?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 challenges have you faced in doing this work? How</a:t>
            </a:r>
            <a:r>
              <a:rPr lang="en-US" baseline="0" dirty="0" smtClean="0"/>
              <a:t> do you avoid some of the potential tensions?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What tips/tools do you have for those in the 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WMEAC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 – learn more about who is in room</a:t>
            </a:r>
          </a:p>
          <a:p>
            <a:r>
              <a:rPr lang="en-US" dirty="0" smtClean="0"/>
              <a:t>Justice learning – introduce this framework</a:t>
            </a:r>
          </a:p>
          <a:p>
            <a:r>
              <a:rPr lang="en-US" dirty="0" smtClean="0"/>
              <a:t>Panel</a:t>
            </a:r>
          </a:p>
          <a:p>
            <a:r>
              <a:rPr lang="en-US" dirty="0" smtClean="0"/>
              <a:t>Q&amp;A/Discussion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5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 to service learning/community engagement and/or what you hope to do with service learning/community engagement in the future. 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or not this was from a social justice framework… (explicit, implicit, not at all connected) 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LANGUAGE:</a:t>
            </a:r>
          </a:p>
          <a:p>
            <a:r>
              <a:rPr lang="en-US" dirty="0" smtClean="0"/>
              <a:t>Many</a:t>
            </a:r>
            <a:r>
              <a:rPr lang="en-US" baseline="0" dirty="0" smtClean="0"/>
              <a:t> of these phrases are used interchangeably: service learning/community engagement; social </a:t>
            </a:r>
            <a:r>
              <a:rPr lang="en-US" baseline="0" dirty="0" smtClean="0"/>
              <a:t>justice/social </a:t>
            </a:r>
            <a:r>
              <a:rPr lang="en-US" baseline="0" dirty="0" smtClean="0"/>
              <a:t>change (come with their own ‘baggage’)</a:t>
            </a:r>
          </a:p>
          <a:p>
            <a:r>
              <a:rPr lang="en-US" baseline="0" dirty="0" smtClean="0"/>
              <a:t>-Will continue to define terms during our time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Reactions?</a:t>
            </a:r>
          </a:p>
          <a:p>
            <a:endParaRPr lang="en-US" dirty="0" smtClean="0"/>
          </a:p>
          <a:p>
            <a:r>
              <a:rPr lang="en-US" dirty="0" smtClean="0"/>
              <a:t>Messy!</a:t>
            </a:r>
            <a:r>
              <a:rPr lang="en-US" baseline="0" dirty="0" smtClean="0"/>
              <a:t> Not clean and clear-cut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100" dirty="0" smtClean="0"/>
              <a:t>What does it mean to volunteer? What is Service Learning? </a:t>
            </a:r>
          </a:p>
          <a:p>
            <a:pPr lvl="2"/>
            <a:endParaRPr lang="en-US" sz="1100" dirty="0" smtClean="0"/>
          </a:p>
          <a:p>
            <a:pPr lvl="0"/>
            <a:r>
              <a:rPr lang="en-US" sz="1100" dirty="0" smtClean="0"/>
              <a:t>Volunteer – </a:t>
            </a:r>
            <a:r>
              <a:rPr lang="en-US" sz="1100" i="1" dirty="0" smtClean="0"/>
              <a:t>ask group to define</a:t>
            </a:r>
            <a:endParaRPr lang="en-US" sz="1100" dirty="0" smtClean="0"/>
          </a:p>
          <a:p>
            <a:pPr lvl="0"/>
            <a:r>
              <a:rPr lang="en-US" sz="1100" dirty="0" smtClean="0"/>
              <a:t>Service learning – more in depth, education, reflection, mutual w/ community partner</a:t>
            </a:r>
          </a:p>
          <a:p>
            <a:pPr lvl="0"/>
            <a:r>
              <a:rPr lang="en-US" sz="1100" dirty="0" smtClean="0"/>
              <a:t>Example: serving a meal at a homeless shelter</a:t>
            </a:r>
          </a:p>
          <a:p>
            <a:pPr lvl="0"/>
            <a:r>
              <a:rPr lang="en-US" sz="1100" dirty="0" smtClean="0"/>
              <a:t>Attempt to make “volunteer” more service learning – things to think about/reflect on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service learning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academic work with community-based engagement within a framework of respect, reciprocity, relevance, and reflection</a:t>
            </a:r>
          </a:p>
          <a:p>
            <a:pPr lvl="2"/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Ideal, Best case scenario: tightly links research, teaching, and activism to foster individual, institutional, and community change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*Engagement happening at multiple levels, impact happening at multiple levels</a:t>
            </a:r>
          </a:p>
          <a:p>
            <a:pPr lvl="2"/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and sustained service learning offers genuine venues within which social justice education can be experienced and experimented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“Charity”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Tangible, time-defined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social justice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justice education: positions education as a key tool for understanding and overturning oppressive conditions and practices in schools and society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 process and a goal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Reversing implied deficits into positions of strength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Contextualizing seemingly individual oppression within social and cultural hegemonic structures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“Activism”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done, continuous journey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Neo-conservative strategies to link notions of “social justice” with partisan liberal activism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sz="1100" dirty="0" smtClean="0"/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distinct entities: social justice and service-learning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common: both broadly link the personal to the social and the classroom to the community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Photo: people of color “handing out” something to</a:t>
            </a:r>
            <a:r>
              <a:rPr lang="en-US" baseline="0" dirty="0" smtClean="0"/>
              <a:t> mostly white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24BF-806F-495A-BA7A-8B63BDB7B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/>
          </a:p>
          <a:p>
            <a:r>
              <a:rPr lang="en-US" sz="1100" dirty="0" smtClean="0"/>
              <a:t>A </a:t>
            </a:r>
            <a:r>
              <a:rPr lang="en-US" sz="1100" dirty="0"/>
              <a:t>larger criticism of all three- </a:t>
            </a:r>
            <a:r>
              <a:rPr lang="en-US" sz="1100" b="1" dirty="0"/>
              <a:t>Impure, insufficiently rigorous, ethically and politically based. </a:t>
            </a:r>
          </a:p>
          <a:p>
            <a:endParaRPr lang="en-US" sz="1100" b="1" dirty="0"/>
          </a:p>
          <a:p>
            <a:r>
              <a:rPr lang="en-US" sz="1100" b="1" dirty="0"/>
              <a:t>Service learning</a:t>
            </a:r>
          </a:p>
          <a:p>
            <a:r>
              <a:rPr lang="en-US" sz="1100" dirty="0"/>
              <a:t>Social problems are caused by one issue (poverty=lack of jobs).  </a:t>
            </a:r>
          </a:p>
          <a:p>
            <a:r>
              <a:rPr lang="en-US" sz="1100" dirty="0"/>
              <a:t>Social problems can easily be fixed with enough “help”</a:t>
            </a:r>
          </a:p>
          <a:p>
            <a:r>
              <a:rPr lang="en-US" sz="1100" dirty="0"/>
              <a:t>Getting course credit to volunteer and then </a:t>
            </a:r>
            <a:r>
              <a:rPr lang="en-US" sz="1100" dirty="0" smtClean="0"/>
              <a:t>disappear</a:t>
            </a:r>
          </a:p>
          <a:p>
            <a:r>
              <a:rPr lang="en-US" sz="1100" dirty="0" smtClean="0"/>
              <a:t>“Charity”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Civic Engagement </a:t>
            </a:r>
          </a:p>
          <a:p>
            <a:r>
              <a:rPr lang="en-US" sz="1100" dirty="0"/>
              <a:t>Understand problems in the context only of government or other policy based structures (no interrogation of social norms)</a:t>
            </a:r>
          </a:p>
          <a:p>
            <a:r>
              <a:rPr lang="en-US" sz="1100" dirty="0"/>
              <a:t>Change can only occur by influencing political systems not dismantling, or other grass roots social justice solutions (no jobs, create more, not dismantle capitalism)</a:t>
            </a:r>
          </a:p>
          <a:p>
            <a:endParaRPr lang="en-US" sz="1100" dirty="0"/>
          </a:p>
          <a:p>
            <a:r>
              <a:rPr lang="en-US" sz="1100" b="1" dirty="0"/>
              <a:t>Social Justice</a:t>
            </a:r>
          </a:p>
          <a:p>
            <a:r>
              <a:rPr lang="en-US" sz="1100" dirty="0"/>
              <a:t>Activism by another name</a:t>
            </a:r>
          </a:p>
          <a:p>
            <a:r>
              <a:rPr lang="en-US" sz="1100" dirty="0"/>
              <a:t>Lofty goals with unattainable or even unclear agendas (occupy wall street)</a:t>
            </a:r>
          </a:p>
          <a:p>
            <a:r>
              <a:rPr lang="en-US" sz="1100" dirty="0"/>
              <a:t>No formal structure means no organization and immeasurable goals </a:t>
            </a:r>
          </a:p>
          <a:p>
            <a:endParaRPr lang="en-US" sz="1100" dirty="0"/>
          </a:p>
          <a:p>
            <a:r>
              <a:rPr lang="en-US" sz="1100" dirty="0" smtClean="0"/>
              <a:t>Discussion:</a:t>
            </a:r>
            <a:r>
              <a:rPr lang="en-US" sz="1100" baseline="0" dirty="0" smtClean="0"/>
              <a:t> have you experienced these tensions? Agree/disagree with the premise?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3DD3-B402-4BFA-8B2A-15EE20ACC4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8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Author: Dan </a:t>
            </a:r>
            <a:r>
              <a:rPr lang="en-US" dirty="0" err="1" smtClean="0"/>
              <a:t>Butin</a:t>
            </a:r>
            <a:r>
              <a:rPr lang="en-US" dirty="0" smtClean="0"/>
              <a:t>, currently at Merrimack College (Founding Dean of School of Education)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Justice-learning: Intersection of service learning and social justice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3DD3-B402-4BFA-8B2A-15EE20ACC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1C2D0-DBE7-4480-B74D-2CF5836404C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5C30AB-4032-4797-ACAB-C48B16F4EA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70866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Community-Based </a:t>
            </a:r>
            <a:r>
              <a:rPr lang="en-US" dirty="0"/>
              <a:t>L</a:t>
            </a:r>
            <a:r>
              <a:rPr lang="en-US" dirty="0" smtClean="0"/>
              <a:t>earning as Justice-Oriented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Friday, January 16,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048000"/>
            <a:ext cx="6781800" cy="3200400"/>
          </a:xfrm>
        </p:spPr>
        <p:txBody>
          <a:bodyPr>
            <a:normAutofit/>
          </a:bodyPr>
          <a:lstStyle/>
          <a:p>
            <a:r>
              <a:rPr lang="en-US" dirty="0"/>
              <a:t>Susan Carson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Professor, GVSU College of </a:t>
            </a:r>
            <a:r>
              <a:rPr lang="en-US" dirty="0" smtClean="0">
                <a:solidFill>
                  <a:srgbClr val="92D050"/>
                </a:solidFill>
              </a:rPr>
              <a:t>Education</a:t>
            </a:r>
          </a:p>
          <a:p>
            <a:endParaRPr lang="en-US" sz="600" dirty="0">
              <a:solidFill>
                <a:srgbClr val="92D050"/>
              </a:solidFill>
            </a:endParaRPr>
          </a:p>
          <a:p>
            <a:r>
              <a:rPr lang="en-US" dirty="0" smtClean="0"/>
              <a:t>Brittany Dernberger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Assistant Director, GVSU Women’s Center</a:t>
            </a:r>
          </a:p>
          <a:p>
            <a:endParaRPr lang="en-US" sz="600" dirty="0" smtClean="0">
              <a:solidFill>
                <a:srgbClr val="92D050"/>
              </a:solidFill>
            </a:endParaRPr>
          </a:p>
          <a:p>
            <a:r>
              <a:rPr lang="en-US" dirty="0" err="1" smtClean="0"/>
              <a:t>Kanyn</a:t>
            </a:r>
            <a:r>
              <a:rPr lang="en-US" dirty="0" smtClean="0"/>
              <a:t> Doan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Current GVSU Student</a:t>
            </a:r>
          </a:p>
          <a:p>
            <a:endParaRPr lang="en-US" sz="600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Rachel Hood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Executive Director, WMEAC</a:t>
            </a:r>
          </a:p>
        </p:txBody>
      </p:sp>
    </p:spTree>
    <p:extLst>
      <p:ext uri="{BB962C8B-B14F-4D97-AF65-F5344CB8AC3E}">
        <p14:creationId xmlns:p14="http://schemas.microsoft.com/office/powerpoint/2010/main" val="4816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8042981"/>
              </p:ext>
            </p:extLst>
          </p:nvPr>
        </p:nvGraphicFramePr>
        <p:xfrm>
          <a:off x="914400" y="6858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806450"/>
          </a:xfrm>
        </p:spPr>
        <p:txBody>
          <a:bodyPr/>
          <a:lstStyle/>
          <a:p>
            <a:r>
              <a:rPr lang="en-US" dirty="0" smtClean="0"/>
              <a:t>Justice-Learning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7772400" cy="1143000"/>
          </a:xfrm>
        </p:spPr>
        <p:txBody>
          <a:bodyPr/>
          <a:lstStyle/>
          <a:p>
            <a:r>
              <a:rPr lang="en-US" dirty="0" smtClean="0"/>
              <a:t>Justice-Learning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Constantly problematizes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“unlearning” oppressive assumptions before any other justice-centered work can be done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Avoids easy, specific, and pre-determined end-goals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controls the narrative?</a:t>
            </a:r>
          </a:p>
          <a:p>
            <a:pPr lvl="1"/>
            <a:r>
              <a:rPr lang="en-US" dirty="0" smtClean="0"/>
              <a:t>“Border crossings” become “border inspections”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09733"/>
            <a:ext cx="1737024" cy="18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Susan Carson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Professor, GVSU College of Education</a:t>
            </a:r>
          </a:p>
          <a:p>
            <a:endParaRPr lang="en-US" sz="800" dirty="0">
              <a:solidFill>
                <a:srgbClr val="92D050"/>
              </a:solidFill>
            </a:endParaRPr>
          </a:p>
          <a:p>
            <a:r>
              <a:rPr lang="en-US" dirty="0"/>
              <a:t>Brittany Dernberger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Assistant Director, GVSU Women’s Center</a:t>
            </a:r>
          </a:p>
          <a:p>
            <a:endParaRPr lang="en-US" sz="800" dirty="0">
              <a:solidFill>
                <a:srgbClr val="92D050"/>
              </a:solidFill>
            </a:endParaRPr>
          </a:p>
          <a:p>
            <a:r>
              <a:rPr lang="en-US" dirty="0" err="1"/>
              <a:t>Kanyn</a:t>
            </a:r>
            <a:r>
              <a:rPr lang="en-US" dirty="0"/>
              <a:t> Doan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Current GVSU Student</a:t>
            </a:r>
          </a:p>
          <a:p>
            <a:endParaRPr lang="en-US" sz="800" dirty="0">
              <a:solidFill>
                <a:srgbClr val="92D050"/>
              </a:solidFill>
            </a:endParaRPr>
          </a:p>
          <a:p>
            <a:r>
              <a:rPr lang="en-US" dirty="0"/>
              <a:t>Rachel Hood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Executive Director, </a:t>
            </a:r>
            <a:r>
              <a:rPr lang="en-US" dirty="0" smtClean="0">
                <a:solidFill>
                  <a:srgbClr val="92D050"/>
                </a:solidFill>
              </a:rPr>
              <a:t>WMEAC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324600" cy="609600"/>
          </a:xfrm>
        </p:spPr>
        <p:txBody>
          <a:bodyPr/>
          <a:lstStyle/>
          <a:p>
            <a:pPr algn="ctr"/>
            <a:r>
              <a:rPr lang="en-US" dirty="0" smtClean="0"/>
              <a:t>Questions? Thank you!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93" y="2209800"/>
            <a:ext cx="6278307" cy="41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pPr lvl="0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understanding of “justice learning,” an approach to community-based learning from a social justice perspective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knowledge of the potential tensions that exist in community-based learning and explore tools to address these 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Justice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Panel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Discussion/Q&amp;A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9362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r>
              <a:rPr lang="en-US" dirty="0" smtClean="0"/>
              <a:t>Please share your: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</a:t>
            </a:r>
            <a:r>
              <a:rPr lang="en-US" b="1" dirty="0" smtClean="0">
                <a:solidFill>
                  <a:srgbClr val="92D050"/>
                </a:solidFill>
              </a:rPr>
              <a:t>ame</a:t>
            </a:r>
          </a:p>
          <a:p>
            <a:pPr marL="365760" lvl="1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Affiliation</a:t>
            </a:r>
          </a:p>
          <a:p>
            <a:pPr marL="365760" lvl="1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P</a:t>
            </a:r>
            <a:r>
              <a:rPr lang="en-US" b="1" dirty="0" smtClean="0">
                <a:solidFill>
                  <a:srgbClr val="92D050"/>
                </a:solidFill>
              </a:rPr>
              <a:t>revious experience with service learning/ community engagement 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/>
              <a:t>OR</a:t>
            </a:r>
            <a:r>
              <a:rPr lang="en-US" b="1" dirty="0" smtClean="0">
                <a:solidFill>
                  <a:srgbClr val="92D050"/>
                </a:solidFill>
              </a:rPr>
              <a:t> what you hope to do in the future</a:t>
            </a:r>
          </a:p>
          <a:p>
            <a:pPr lvl="2"/>
            <a:r>
              <a:rPr lang="en-US" b="1" dirty="0" smtClean="0">
                <a:solidFill>
                  <a:srgbClr val="92D050"/>
                </a:solidFill>
              </a:rPr>
              <a:t>Did this include a social justice/social change framework?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391400" cy="3124200"/>
          </a:xfrm>
        </p:spPr>
        <p:txBody>
          <a:bodyPr>
            <a:normAutofit/>
          </a:bodyPr>
          <a:lstStyle/>
          <a:p>
            <a:r>
              <a:rPr lang="en-US" dirty="0"/>
              <a:t>“Community service is an embodied encounter, noisy and </a:t>
            </a:r>
            <a:r>
              <a:rPr lang="en-US" dirty="0" smtClean="0"/>
              <a:t>‘morally ambiguous’ - </a:t>
            </a:r>
            <a:r>
              <a:rPr lang="en-US" dirty="0"/>
              <a:t>a noisy encounter that often does and should agitate us, teachers and students alike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352800"/>
            <a:ext cx="4648200" cy="552450"/>
          </a:xfrm>
        </p:spPr>
        <p:txBody>
          <a:bodyPr>
            <a:normAutofit fontScale="92500"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Himley</a:t>
            </a:r>
            <a:r>
              <a:rPr lang="en-US" dirty="0"/>
              <a:t>, 2004, as quoted in </a:t>
            </a:r>
            <a:r>
              <a:rPr lang="en-US" dirty="0" err="1" smtClean="0"/>
              <a:t>Butin</a:t>
            </a:r>
            <a:r>
              <a:rPr lang="en-US" dirty="0" smtClean="0"/>
              <a:t>, 2007)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75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cademic work linked with community-based engagement</a:t>
            </a:r>
          </a:p>
          <a:p>
            <a:pPr lvl="1"/>
            <a:r>
              <a:rPr lang="en-US" dirty="0" smtClean="0"/>
              <a:t>Framework: respect, reciprocity, relevance, and reflection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Goal: tightly </a:t>
            </a:r>
            <a:r>
              <a:rPr lang="en-US" dirty="0"/>
              <a:t>links research, teaching, and activism to foster individual, institutional, and community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Potential for social justice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4686300"/>
            <a:ext cx="34544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16002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</a:t>
            </a:r>
            <a:r>
              <a:rPr lang="en-US" dirty="0"/>
              <a:t>J</a:t>
            </a:r>
            <a:r>
              <a:rPr lang="en-US" dirty="0" smtClean="0"/>
              <a:t>ustice </a:t>
            </a:r>
            <a:r>
              <a:rPr lang="en-US" dirty="0"/>
              <a:t>E</a:t>
            </a:r>
            <a:r>
              <a:rPr lang="en-US" dirty="0" smtClean="0"/>
              <a:t>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Positions education as a key tool for understanding and overturning oppressive conditions and practices in society</a:t>
            </a:r>
          </a:p>
          <a:p>
            <a:pPr lvl="1"/>
            <a:r>
              <a:rPr lang="en-US" dirty="0" smtClean="0"/>
              <a:t>Process and a goal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Contextualizes seemingly individual oppression within social and cultural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08038"/>
          </a:xfrm>
        </p:spPr>
        <p:txBody>
          <a:bodyPr/>
          <a:lstStyle/>
          <a:p>
            <a:r>
              <a:rPr lang="en-US" dirty="0" smtClean="0"/>
              <a:t>What is Social </a:t>
            </a:r>
            <a:r>
              <a:rPr lang="en-US" dirty="0"/>
              <a:t>J</a:t>
            </a:r>
            <a:r>
              <a:rPr lang="en-US" dirty="0" smtClean="0"/>
              <a:t>ustice </a:t>
            </a:r>
            <a:r>
              <a:rPr lang="en-US" dirty="0"/>
              <a:t>E</a:t>
            </a:r>
            <a:r>
              <a:rPr lang="en-US" dirty="0" smtClean="0"/>
              <a:t>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9404"/>
            <a:ext cx="8653189" cy="48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58850"/>
          </a:xfrm>
        </p:spPr>
        <p:txBody>
          <a:bodyPr/>
          <a:lstStyle/>
          <a:p>
            <a:r>
              <a:rPr lang="en-US" dirty="0" smtClean="0"/>
              <a:t>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2514600" cy="762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124200" y="1524000"/>
            <a:ext cx="2667000" cy="762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Civic Engagement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2667000" cy="38862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Simplistic understanding of social </a:t>
            </a:r>
            <a:r>
              <a:rPr lang="en-US" dirty="0" smtClean="0"/>
              <a:t>problems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Inflated impact of </a:t>
            </a:r>
            <a:r>
              <a:rPr lang="en-US" dirty="0" smtClean="0"/>
              <a:t>change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Volunteer then disappear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3124200" y="2514600"/>
            <a:ext cx="2743200" cy="38862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Narrow focus on government and/or policy-based </a:t>
            </a:r>
            <a:r>
              <a:rPr lang="en-US" dirty="0" smtClean="0"/>
              <a:t>structures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Understand social problems and social change as limited by civic constraints</a:t>
            </a:r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172200" y="1524000"/>
            <a:ext cx="2438400" cy="762000"/>
          </a:xfrm>
          <a:prstGeom prst="roundRect">
            <a:avLst/>
          </a:prstGeom>
          <a:solidFill>
            <a:srgbClr val="92D050"/>
          </a:solidFill>
          <a:ln w="12700" cap="sq" cmpd="sng" algn="ctr">
            <a:noFill/>
            <a:prstDash val="solid"/>
          </a:ln>
        </p:spPr>
        <p:txBody>
          <a:bodyPr lIns="91440" anchor="ctr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Social Justice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96000" y="2514600"/>
            <a:ext cx="2590800" cy="3886200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Ungoverned </a:t>
            </a:r>
            <a:r>
              <a:rPr lang="en-US" sz="2200" dirty="0" smtClean="0"/>
              <a:t>activism</a:t>
            </a:r>
          </a:p>
          <a:p>
            <a:pPr marL="32004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Unrealistic and </a:t>
            </a:r>
            <a:r>
              <a:rPr lang="en-US" sz="2200" dirty="0" smtClean="0"/>
              <a:t>utopian</a:t>
            </a:r>
          </a:p>
          <a:p>
            <a:pPr marL="320040" lvl="1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200" dirty="0"/>
              <a:t>Lacking </a:t>
            </a:r>
            <a:r>
              <a:rPr lang="en-US" sz="2200" dirty="0" smtClean="0"/>
              <a:t>organization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6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1252</Words>
  <Application>Microsoft Office PowerPoint</Application>
  <PresentationFormat>On-screen Show (4:3)</PresentationFormat>
  <Paragraphs>202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Community-Based Learning as Justice-Oriented Education  Friday, January 16, 2015 </vt:lpstr>
      <vt:lpstr>Learning Objectives</vt:lpstr>
      <vt:lpstr>Agenda</vt:lpstr>
      <vt:lpstr>Introductions</vt:lpstr>
      <vt:lpstr>“Community service is an embodied encounter, noisy and ‘morally ambiguous’ - a noisy encounter that often does and should agitate us, teachers and students alike”</vt:lpstr>
      <vt:lpstr>What is Service Learning?</vt:lpstr>
      <vt:lpstr>What is Social Justice Education?</vt:lpstr>
      <vt:lpstr>What is Social Justice Education?</vt:lpstr>
      <vt:lpstr>Tensions</vt:lpstr>
      <vt:lpstr>Justice-Learning</vt:lpstr>
      <vt:lpstr>Justice-Learning</vt:lpstr>
      <vt:lpstr>Panel &amp; Discussion</vt:lpstr>
      <vt:lpstr>Questions? Thank you!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Dernberger</dc:creator>
  <cp:lastModifiedBy>Brittany Dernberger</cp:lastModifiedBy>
  <cp:revision>17</cp:revision>
  <dcterms:created xsi:type="dcterms:W3CDTF">2014-12-15T13:59:17Z</dcterms:created>
  <dcterms:modified xsi:type="dcterms:W3CDTF">2015-01-14T15:06:41Z</dcterms:modified>
</cp:coreProperties>
</file>