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79"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81"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FCDD-6395-4FD6-9684-C399EAA25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2F382E-2483-4D49-A510-C0779B20E4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6E48E5-32E5-4B53-A278-B5B3CBF4C3C4}"/>
              </a:ext>
            </a:extLst>
          </p:cNvPr>
          <p:cNvSpPr>
            <a:spLocks noGrp="1"/>
          </p:cNvSpPr>
          <p:nvPr>
            <p:ph type="dt" sz="half" idx="10"/>
          </p:nvPr>
        </p:nvSpPr>
        <p:spPr/>
        <p:txBody>
          <a:bodyPr/>
          <a:lstStyle/>
          <a:p>
            <a:fld id="{E90F2DBB-0B11-40DA-B91A-20E049F262B2}" type="datetimeFigureOut">
              <a:rPr lang="en-US" smtClean="0"/>
              <a:t>2/11/2022</a:t>
            </a:fld>
            <a:endParaRPr lang="en-US"/>
          </a:p>
        </p:txBody>
      </p:sp>
      <p:sp>
        <p:nvSpPr>
          <p:cNvPr id="5" name="Footer Placeholder 4">
            <a:extLst>
              <a:ext uri="{FF2B5EF4-FFF2-40B4-BE49-F238E27FC236}">
                <a16:creationId xmlns:a16="http://schemas.microsoft.com/office/drawing/2014/main" id="{B55F9C46-80EA-48B8-A4E3-1F9AA13A0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5CBDF-E604-4058-AAE7-C155BB586FB0}"/>
              </a:ext>
            </a:extLst>
          </p:cNvPr>
          <p:cNvSpPr>
            <a:spLocks noGrp="1"/>
          </p:cNvSpPr>
          <p:nvPr>
            <p:ph type="sldNum" sz="quarter" idx="12"/>
          </p:nvPr>
        </p:nvSpPr>
        <p:spPr/>
        <p:txBody>
          <a:bodyPr/>
          <a:lstStyle/>
          <a:p>
            <a:fld id="{A68D1DC9-8624-45D8-9918-86C81783C310}" type="slidenum">
              <a:rPr lang="en-US" smtClean="0"/>
              <a:t>‹#›</a:t>
            </a:fld>
            <a:endParaRPr lang="en-US"/>
          </a:p>
        </p:txBody>
      </p:sp>
    </p:spTree>
    <p:extLst>
      <p:ext uri="{BB962C8B-B14F-4D97-AF65-F5344CB8AC3E}">
        <p14:creationId xmlns:p14="http://schemas.microsoft.com/office/powerpoint/2010/main" val="249589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4808-1AEC-483A-8164-4B92CA8C77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EDC4D3-826A-446D-B596-34915DF112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02561-492E-4CB7-880B-9BF0FD00E81D}"/>
              </a:ext>
            </a:extLst>
          </p:cNvPr>
          <p:cNvSpPr>
            <a:spLocks noGrp="1"/>
          </p:cNvSpPr>
          <p:nvPr>
            <p:ph type="dt" sz="half" idx="10"/>
          </p:nvPr>
        </p:nvSpPr>
        <p:spPr/>
        <p:txBody>
          <a:bodyPr/>
          <a:lstStyle/>
          <a:p>
            <a:fld id="{E90F2DBB-0B11-40DA-B91A-20E049F262B2}" type="datetimeFigureOut">
              <a:rPr lang="en-US" smtClean="0"/>
              <a:t>2/11/2022</a:t>
            </a:fld>
            <a:endParaRPr lang="en-US"/>
          </a:p>
        </p:txBody>
      </p:sp>
      <p:sp>
        <p:nvSpPr>
          <p:cNvPr id="5" name="Footer Placeholder 4">
            <a:extLst>
              <a:ext uri="{FF2B5EF4-FFF2-40B4-BE49-F238E27FC236}">
                <a16:creationId xmlns:a16="http://schemas.microsoft.com/office/drawing/2014/main" id="{37D755CB-DE85-411A-A765-FB1819E94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1C54F-4147-4B90-9426-087987BD185A}"/>
              </a:ext>
            </a:extLst>
          </p:cNvPr>
          <p:cNvSpPr>
            <a:spLocks noGrp="1"/>
          </p:cNvSpPr>
          <p:nvPr>
            <p:ph type="sldNum" sz="quarter" idx="12"/>
          </p:nvPr>
        </p:nvSpPr>
        <p:spPr/>
        <p:txBody>
          <a:bodyPr/>
          <a:lstStyle/>
          <a:p>
            <a:fld id="{A68D1DC9-8624-45D8-9918-86C81783C310}" type="slidenum">
              <a:rPr lang="en-US" smtClean="0"/>
              <a:t>‹#›</a:t>
            </a:fld>
            <a:endParaRPr lang="en-US"/>
          </a:p>
        </p:txBody>
      </p:sp>
    </p:spTree>
    <p:extLst>
      <p:ext uri="{BB962C8B-B14F-4D97-AF65-F5344CB8AC3E}">
        <p14:creationId xmlns:p14="http://schemas.microsoft.com/office/powerpoint/2010/main" val="58551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1CB44-5710-4C62-B7B1-604D448E03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90A6B9-38C4-409C-9631-E6C673741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FEF3B-3580-444E-B266-8663AD65EB0E}"/>
              </a:ext>
            </a:extLst>
          </p:cNvPr>
          <p:cNvSpPr>
            <a:spLocks noGrp="1"/>
          </p:cNvSpPr>
          <p:nvPr>
            <p:ph type="dt" sz="half" idx="10"/>
          </p:nvPr>
        </p:nvSpPr>
        <p:spPr/>
        <p:txBody>
          <a:bodyPr/>
          <a:lstStyle/>
          <a:p>
            <a:fld id="{E90F2DBB-0B11-40DA-B91A-20E049F262B2}" type="datetimeFigureOut">
              <a:rPr lang="en-US" smtClean="0"/>
              <a:t>2/11/2022</a:t>
            </a:fld>
            <a:endParaRPr lang="en-US"/>
          </a:p>
        </p:txBody>
      </p:sp>
      <p:sp>
        <p:nvSpPr>
          <p:cNvPr id="5" name="Footer Placeholder 4">
            <a:extLst>
              <a:ext uri="{FF2B5EF4-FFF2-40B4-BE49-F238E27FC236}">
                <a16:creationId xmlns:a16="http://schemas.microsoft.com/office/drawing/2014/main" id="{3FC98AC6-E211-4059-835E-20A656C6F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0A0FA-7E84-476D-ABC9-1147013AE2F0}"/>
              </a:ext>
            </a:extLst>
          </p:cNvPr>
          <p:cNvSpPr>
            <a:spLocks noGrp="1"/>
          </p:cNvSpPr>
          <p:nvPr>
            <p:ph type="sldNum" sz="quarter" idx="12"/>
          </p:nvPr>
        </p:nvSpPr>
        <p:spPr/>
        <p:txBody>
          <a:bodyPr/>
          <a:lstStyle/>
          <a:p>
            <a:fld id="{A68D1DC9-8624-45D8-9918-86C81783C310}" type="slidenum">
              <a:rPr lang="en-US" smtClean="0"/>
              <a:t>‹#›</a:t>
            </a:fld>
            <a:endParaRPr lang="en-US"/>
          </a:p>
        </p:txBody>
      </p:sp>
    </p:spTree>
    <p:extLst>
      <p:ext uri="{BB962C8B-B14F-4D97-AF65-F5344CB8AC3E}">
        <p14:creationId xmlns:p14="http://schemas.microsoft.com/office/powerpoint/2010/main" val="240275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C9334-0B75-475A-ADFC-17421B0C3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2DBEF-65F0-431D-AA34-74B6383FEA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215E6-8FDD-433F-9FE5-EE8256E87C72}"/>
              </a:ext>
            </a:extLst>
          </p:cNvPr>
          <p:cNvSpPr>
            <a:spLocks noGrp="1"/>
          </p:cNvSpPr>
          <p:nvPr>
            <p:ph type="dt" sz="half" idx="10"/>
          </p:nvPr>
        </p:nvSpPr>
        <p:spPr/>
        <p:txBody>
          <a:bodyPr/>
          <a:lstStyle/>
          <a:p>
            <a:fld id="{E90F2DBB-0B11-40DA-B91A-20E049F262B2}" type="datetimeFigureOut">
              <a:rPr lang="en-US" smtClean="0"/>
              <a:t>2/11/2022</a:t>
            </a:fld>
            <a:endParaRPr lang="en-US"/>
          </a:p>
        </p:txBody>
      </p:sp>
      <p:sp>
        <p:nvSpPr>
          <p:cNvPr id="5" name="Footer Placeholder 4">
            <a:extLst>
              <a:ext uri="{FF2B5EF4-FFF2-40B4-BE49-F238E27FC236}">
                <a16:creationId xmlns:a16="http://schemas.microsoft.com/office/drawing/2014/main" id="{5479A604-ABBC-44D4-A2D0-A957EA912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3D918-D8A0-4A3D-8D8E-61A1E84F074C}"/>
              </a:ext>
            </a:extLst>
          </p:cNvPr>
          <p:cNvSpPr>
            <a:spLocks noGrp="1"/>
          </p:cNvSpPr>
          <p:nvPr>
            <p:ph type="sldNum" sz="quarter" idx="12"/>
          </p:nvPr>
        </p:nvSpPr>
        <p:spPr/>
        <p:txBody>
          <a:bodyPr/>
          <a:lstStyle/>
          <a:p>
            <a:fld id="{A68D1DC9-8624-45D8-9918-86C81783C310}" type="slidenum">
              <a:rPr lang="en-US" smtClean="0"/>
              <a:t>‹#›</a:t>
            </a:fld>
            <a:endParaRPr lang="en-US"/>
          </a:p>
        </p:txBody>
      </p:sp>
    </p:spTree>
    <p:extLst>
      <p:ext uri="{BB962C8B-B14F-4D97-AF65-F5344CB8AC3E}">
        <p14:creationId xmlns:p14="http://schemas.microsoft.com/office/powerpoint/2010/main" val="215713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5AE8-2D8C-4C10-82B2-ED2A5EF53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C4FDD5-D848-44E1-B1E9-3038380BE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FDB6EC-7263-4D8C-B0C2-01DFAC18E68E}"/>
              </a:ext>
            </a:extLst>
          </p:cNvPr>
          <p:cNvSpPr>
            <a:spLocks noGrp="1"/>
          </p:cNvSpPr>
          <p:nvPr>
            <p:ph type="dt" sz="half" idx="10"/>
          </p:nvPr>
        </p:nvSpPr>
        <p:spPr/>
        <p:txBody>
          <a:bodyPr/>
          <a:lstStyle/>
          <a:p>
            <a:fld id="{E90F2DBB-0B11-40DA-B91A-20E049F262B2}" type="datetimeFigureOut">
              <a:rPr lang="en-US" smtClean="0"/>
              <a:t>2/11/2022</a:t>
            </a:fld>
            <a:endParaRPr lang="en-US"/>
          </a:p>
        </p:txBody>
      </p:sp>
      <p:sp>
        <p:nvSpPr>
          <p:cNvPr id="5" name="Footer Placeholder 4">
            <a:extLst>
              <a:ext uri="{FF2B5EF4-FFF2-40B4-BE49-F238E27FC236}">
                <a16:creationId xmlns:a16="http://schemas.microsoft.com/office/drawing/2014/main" id="{E86B6C02-5F99-4B1A-9A06-CFEDA179B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00A09-0546-45FB-A54E-E862DC9D9502}"/>
              </a:ext>
            </a:extLst>
          </p:cNvPr>
          <p:cNvSpPr>
            <a:spLocks noGrp="1"/>
          </p:cNvSpPr>
          <p:nvPr>
            <p:ph type="sldNum" sz="quarter" idx="12"/>
          </p:nvPr>
        </p:nvSpPr>
        <p:spPr/>
        <p:txBody>
          <a:bodyPr/>
          <a:lstStyle/>
          <a:p>
            <a:fld id="{A68D1DC9-8624-45D8-9918-86C81783C310}" type="slidenum">
              <a:rPr lang="en-US" smtClean="0"/>
              <a:t>‹#›</a:t>
            </a:fld>
            <a:endParaRPr lang="en-US"/>
          </a:p>
        </p:txBody>
      </p:sp>
    </p:spTree>
    <p:extLst>
      <p:ext uri="{BB962C8B-B14F-4D97-AF65-F5344CB8AC3E}">
        <p14:creationId xmlns:p14="http://schemas.microsoft.com/office/powerpoint/2010/main" val="281093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158F-3E82-4383-BB48-8AEE17107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35BB0-9DFC-4BED-86BF-FC6AE7C58F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FA6273-30B9-4F20-9D11-CC2D14EFEB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977AB-4F32-4748-B2EB-E50A967B3455}"/>
              </a:ext>
            </a:extLst>
          </p:cNvPr>
          <p:cNvSpPr>
            <a:spLocks noGrp="1"/>
          </p:cNvSpPr>
          <p:nvPr>
            <p:ph type="dt" sz="half" idx="10"/>
          </p:nvPr>
        </p:nvSpPr>
        <p:spPr/>
        <p:txBody>
          <a:bodyPr/>
          <a:lstStyle/>
          <a:p>
            <a:fld id="{E90F2DBB-0B11-40DA-B91A-20E049F262B2}" type="datetimeFigureOut">
              <a:rPr lang="en-US" smtClean="0"/>
              <a:t>2/11/2022</a:t>
            </a:fld>
            <a:endParaRPr lang="en-US"/>
          </a:p>
        </p:txBody>
      </p:sp>
      <p:sp>
        <p:nvSpPr>
          <p:cNvPr id="6" name="Footer Placeholder 5">
            <a:extLst>
              <a:ext uri="{FF2B5EF4-FFF2-40B4-BE49-F238E27FC236}">
                <a16:creationId xmlns:a16="http://schemas.microsoft.com/office/drawing/2014/main" id="{F757BF20-B137-4EAF-8D9B-95B468EEB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E99B8-C711-4735-95B8-E030D6218745}"/>
              </a:ext>
            </a:extLst>
          </p:cNvPr>
          <p:cNvSpPr>
            <a:spLocks noGrp="1"/>
          </p:cNvSpPr>
          <p:nvPr>
            <p:ph type="sldNum" sz="quarter" idx="12"/>
          </p:nvPr>
        </p:nvSpPr>
        <p:spPr/>
        <p:txBody>
          <a:bodyPr/>
          <a:lstStyle/>
          <a:p>
            <a:fld id="{A68D1DC9-8624-45D8-9918-86C81783C310}" type="slidenum">
              <a:rPr lang="en-US" smtClean="0"/>
              <a:t>‹#›</a:t>
            </a:fld>
            <a:endParaRPr lang="en-US"/>
          </a:p>
        </p:txBody>
      </p:sp>
    </p:spTree>
    <p:extLst>
      <p:ext uri="{BB962C8B-B14F-4D97-AF65-F5344CB8AC3E}">
        <p14:creationId xmlns:p14="http://schemas.microsoft.com/office/powerpoint/2010/main" val="156494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89D2-9510-4CCF-85E5-75DE244E0F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A13F1F-9F9B-4B73-9C21-0842B2BD6B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8A0DD4-33ED-49C7-9FAD-56529C764C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B61C4-4AA9-4A0E-9BD7-D590AFB42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7F59F2-DDBF-4666-A38A-009A4BA28F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81C794-1D58-491E-8234-52CEAE57D062}"/>
              </a:ext>
            </a:extLst>
          </p:cNvPr>
          <p:cNvSpPr>
            <a:spLocks noGrp="1"/>
          </p:cNvSpPr>
          <p:nvPr>
            <p:ph type="dt" sz="half" idx="10"/>
          </p:nvPr>
        </p:nvSpPr>
        <p:spPr/>
        <p:txBody>
          <a:bodyPr/>
          <a:lstStyle/>
          <a:p>
            <a:fld id="{E90F2DBB-0B11-40DA-B91A-20E049F262B2}" type="datetimeFigureOut">
              <a:rPr lang="en-US" smtClean="0"/>
              <a:t>2/11/2022</a:t>
            </a:fld>
            <a:endParaRPr lang="en-US"/>
          </a:p>
        </p:txBody>
      </p:sp>
      <p:sp>
        <p:nvSpPr>
          <p:cNvPr id="8" name="Footer Placeholder 7">
            <a:extLst>
              <a:ext uri="{FF2B5EF4-FFF2-40B4-BE49-F238E27FC236}">
                <a16:creationId xmlns:a16="http://schemas.microsoft.com/office/drawing/2014/main" id="{5A3323F2-13A5-4ABE-9588-8491A51F3B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D89A69-BFF9-4739-88DD-797C38DE917E}"/>
              </a:ext>
            </a:extLst>
          </p:cNvPr>
          <p:cNvSpPr>
            <a:spLocks noGrp="1"/>
          </p:cNvSpPr>
          <p:nvPr>
            <p:ph type="sldNum" sz="quarter" idx="12"/>
          </p:nvPr>
        </p:nvSpPr>
        <p:spPr/>
        <p:txBody>
          <a:bodyPr/>
          <a:lstStyle/>
          <a:p>
            <a:fld id="{A68D1DC9-8624-45D8-9918-86C81783C310}" type="slidenum">
              <a:rPr lang="en-US" smtClean="0"/>
              <a:t>‹#›</a:t>
            </a:fld>
            <a:endParaRPr lang="en-US"/>
          </a:p>
        </p:txBody>
      </p:sp>
    </p:spTree>
    <p:extLst>
      <p:ext uri="{BB962C8B-B14F-4D97-AF65-F5344CB8AC3E}">
        <p14:creationId xmlns:p14="http://schemas.microsoft.com/office/powerpoint/2010/main" val="70167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937AF-ECA8-49D3-BB89-B699EF7983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8ADC5-B679-43DA-A21E-372D0217D41D}"/>
              </a:ext>
            </a:extLst>
          </p:cNvPr>
          <p:cNvSpPr>
            <a:spLocks noGrp="1"/>
          </p:cNvSpPr>
          <p:nvPr>
            <p:ph type="dt" sz="half" idx="10"/>
          </p:nvPr>
        </p:nvSpPr>
        <p:spPr/>
        <p:txBody>
          <a:bodyPr/>
          <a:lstStyle/>
          <a:p>
            <a:fld id="{E90F2DBB-0B11-40DA-B91A-20E049F262B2}" type="datetimeFigureOut">
              <a:rPr lang="en-US" smtClean="0"/>
              <a:t>2/11/2022</a:t>
            </a:fld>
            <a:endParaRPr lang="en-US"/>
          </a:p>
        </p:txBody>
      </p:sp>
      <p:sp>
        <p:nvSpPr>
          <p:cNvPr id="4" name="Footer Placeholder 3">
            <a:extLst>
              <a:ext uri="{FF2B5EF4-FFF2-40B4-BE49-F238E27FC236}">
                <a16:creationId xmlns:a16="http://schemas.microsoft.com/office/drawing/2014/main" id="{69583473-74AE-4DCC-8A49-A43D3C099B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C12DD6-1699-4F67-AA9C-4A85D9851062}"/>
              </a:ext>
            </a:extLst>
          </p:cNvPr>
          <p:cNvSpPr>
            <a:spLocks noGrp="1"/>
          </p:cNvSpPr>
          <p:nvPr>
            <p:ph type="sldNum" sz="quarter" idx="12"/>
          </p:nvPr>
        </p:nvSpPr>
        <p:spPr/>
        <p:txBody>
          <a:bodyPr/>
          <a:lstStyle/>
          <a:p>
            <a:fld id="{A68D1DC9-8624-45D8-9918-86C81783C310}" type="slidenum">
              <a:rPr lang="en-US" smtClean="0"/>
              <a:t>‹#›</a:t>
            </a:fld>
            <a:endParaRPr lang="en-US"/>
          </a:p>
        </p:txBody>
      </p:sp>
    </p:spTree>
    <p:extLst>
      <p:ext uri="{BB962C8B-B14F-4D97-AF65-F5344CB8AC3E}">
        <p14:creationId xmlns:p14="http://schemas.microsoft.com/office/powerpoint/2010/main" val="246839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48C626-2CD5-4568-8C35-C75169595019}"/>
              </a:ext>
            </a:extLst>
          </p:cNvPr>
          <p:cNvSpPr>
            <a:spLocks noGrp="1"/>
          </p:cNvSpPr>
          <p:nvPr>
            <p:ph type="dt" sz="half" idx="10"/>
          </p:nvPr>
        </p:nvSpPr>
        <p:spPr/>
        <p:txBody>
          <a:bodyPr/>
          <a:lstStyle/>
          <a:p>
            <a:fld id="{E90F2DBB-0B11-40DA-B91A-20E049F262B2}" type="datetimeFigureOut">
              <a:rPr lang="en-US" smtClean="0"/>
              <a:t>2/11/2022</a:t>
            </a:fld>
            <a:endParaRPr lang="en-US"/>
          </a:p>
        </p:txBody>
      </p:sp>
      <p:sp>
        <p:nvSpPr>
          <p:cNvPr id="3" name="Footer Placeholder 2">
            <a:extLst>
              <a:ext uri="{FF2B5EF4-FFF2-40B4-BE49-F238E27FC236}">
                <a16:creationId xmlns:a16="http://schemas.microsoft.com/office/drawing/2014/main" id="{FE32128C-BBE7-4569-B145-4DAB2F3B8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02838B-E1B6-4EC4-9FE8-38A7F83912C7}"/>
              </a:ext>
            </a:extLst>
          </p:cNvPr>
          <p:cNvSpPr>
            <a:spLocks noGrp="1"/>
          </p:cNvSpPr>
          <p:nvPr>
            <p:ph type="sldNum" sz="quarter" idx="12"/>
          </p:nvPr>
        </p:nvSpPr>
        <p:spPr/>
        <p:txBody>
          <a:bodyPr/>
          <a:lstStyle/>
          <a:p>
            <a:fld id="{A68D1DC9-8624-45D8-9918-86C81783C310}" type="slidenum">
              <a:rPr lang="en-US" smtClean="0"/>
              <a:t>‹#›</a:t>
            </a:fld>
            <a:endParaRPr lang="en-US"/>
          </a:p>
        </p:txBody>
      </p:sp>
    </p:spTree>
    <p:extLst>
      <p:ext uri="{BB962C8B-B14F-4D97-AF65-F5344CB8AC3E}">
        <p14:creationId xmlns:p14="http://schemas.microsoft.com/office/powerpoint/2010/main" val="406065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B0B7-2D8F-4ABA-80C0-C91969F71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D4EF4-5629-4084-A330-BA0ED24549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F55D75-123B-4C5F-9BE6-842F71B62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BC6465-A2A4-451E-B01B-0377402985B5}"/>
              </a:ext>
            </a:extLst>
          </p:cNvPr>
          <p:cNvSpPr>
            <a:spLocks noGrp="1"/>
          </p:cNvSpPr>
          <p:nvPr>
            <p:ph type="dt" sz="half" idx="10"/>
          </p:nvPr>
        </p:nvSpPr>
        <p:spPr/>
        <p:txBody>
          <a:bodyPr/>
          <a:lstStyle/>
          <a:p>
            <a:fld id="{E90F2DBB-0B11-40DA-B91A-20E049F262B2}" type="datetimeFigureOut">
              <a:rPr lang="en-US" smtClean="0"/>
              <a:t>2/11/2022</a:t>
            </a:fld>
            <a:endParaRPr lang="en-US"/>
          </a:p>
        </p:txBody>
      </p:sp>
      <p:sp>
        <p:nvSpPr>
          <p:cNvPr id="6" name="Footer Placeholder 5">
            <a:extLst>
              <a:ext uri="{FF2B5EF4-FFF2-40B4-BE49-F238E27FC236}">
                <a16:creationId xmlns:a16="http://schemas.microsoft.com/office/drawing/2014/main" id="{CEDC12A0-0F68-48B1-9E0E-1FDBC228BB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ADF87-B524-4A5B-83AE-22FCF30BD341}"/>
              </a:ext>
            </a:extLst>
          </p:cNvPr>
          <p:cNvSpPr>
            <a:spLocks noGrp="1"/>
          </p:cNvSpPr>
          <p:nvPr>
            <p:ph type="sldNum" sz="quarter" idx="12"/>
          </p:nvPr>
        </p:nvSpPr>
        <p:spPr/>
        <p:txBody>
          <a:bodyPr/>
          <a:lstStyle/>
          <a:p>
            <a:fld id="{A68D1DC9-8624-45D8-9918-86C81783C310}" type="slidenum">
              <a:rPr lang="en-US" smtClean="0"/>
              <a:t>‹#›</a:t>
            </a:fld>
            <a:endParaRPr lang="en-US"/>
          </a:p>
        </p:txBody>
      </p:sp>
    </p:spTree>
    <p:extLst>
      <p:ext uri="{BB962C8B-B14F-4D97-AF65-F5344CB8AC3E}">
        <p14:creationId xmlns:p14="http://schemas.microsoft.com/office/powerpoint/2010/main" val="146743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6701-2060-47A8-A03B-4CF30BB50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3436A4-6D15-4999-A476-CD9F54E25E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196666-EEE4-4A64-BD66-4CB249D06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CA10A-8416-482A-AA8D-9725BB7B5274}"/>
              </a:ext>
            </a:extLst>
          </p:cNvPr>
          <p:cNvSpPr>
            <a:spLocks noGrp="1"/>
          </p:cNvSpPr>
          <p:nvPr>
            <p:ph type="dt" sz="half" idx="10"/>
          </p:nvPr>
        </p:nvSpPr>
        <p:spPr/>
        <p:txBody>
          <a:bodyPr/>
          <a:lstStyle/>
          <a:p>
            <a:fld id="{E90F2DBB-0B11-40DA-B91A-20E049F262B2}" type="datetimeFigureOut">
              <a:rPr lang="en-US" smtClean="0"/>
              <a:t>2/11/2022</a:t>
            </a:fld>
            <a:endParaRPr lang="en-US"/>
          </a:p>
        </p:txBody>
      </p:sp>
      <p:sp>
        <p:nvSpPr>
          <p:cNvPr id="6" name="Footer Placeholder 5">
            <a:extLst>
              <a:ext uri="{FF2B5EF4-FFF2-40B4-BE49-F238E27FC236}">
                <a16:creationId xmlns:a16="http://schemas.microsoft.com/office/drawing/2014/main" id="{9F980EFD-7C23-4F8A-9845-C0F915BD5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67CB9C-CC7E-41E6-BE35-9975AD688A85}"/>
              </a:ext>
            </a:extLst>
          </p:cNvPr>
          <p:cNvSpPr>
            <a:spLocks noGrp="1"/>
          </p:cNvSpPr>
          <p:nvPr>
            <p:ph type="sldNum" sz="quarter" idx="12"/>
          </p:nvPr>
        </p:nvSpPr>
        <p:spPr/>
        <p:txBody>
          <a:bodyPr/>
          <a:lstStyle/>
          <a:p>
            <a:fld id="{A68D1DC9-8624-45D8-9918-86C81783C310}" type="slidenum">
              <a:rPr lang="en-US" smtClean="0"/>
              <a:t>‹#›</a:t>
            </a:fld>
            <a:endParaRPr lang="en-US"/>
          </a:p>
        </p:txBody>
      </p:sp>
    </p:spTree>
    <p:extLst>
      <p:ext uri="{BB962C8B-B14F-4D97-AF65-F5344CB8AC3E}">
        <p14:creationId xmlns:p14="http://schemas.microsoft.com/office/powerpoint/2010/main" val="418350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A630F6-0C4F-42F5-B0BA-DB35E776C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7A97C4-E246-4B21-AF14-B7B19178B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2C156-C6A5-455B-BA09-92024CA442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F2DBB-0B11-40DA-B91A-20E049F262B2}" type="datetimeFigureOut">
              <a:rPr lang="en-US" smtClean="0"/>
              <a:t>2/11/2022</a:t>
            </a:fld>
            <a:endParaRPr lang="en-US"/>
          </a:p>
        </p:txBody>
      </p:sp>
      <p:sp>
        <p:nvSpPr>
          <p:cNvPr id="5" name="Footer Placeholder 4">
            <a:extLst>
              <a:ext uri="{FF2B5EF4-FFF2-40B4-BE49-F238E27FC236}">
                <a16:creationId xmlns:a16="http://schemas.microsoft.com/office/drawing/2014/main" id="{AC632830-F70D-4562-873D-767467D18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13DF74-9EA7-4699-8EDC-90045CE80C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D1DC9-8624-45D8-9918-86C81783C310}" type="slidenum">
              <a:rPr lang="en-US" smtClean="0"/>
              <a:t>‹#›</a:t>
            </a:fld>
            <a:endParaRPr lang="en-US"/>
          </a:p>
        </p:txBody>
      </p:sp>
    </p:spTree>
    <p:extLst>
      <p:ext uri="{BB962C8B-B14F-4D97-AF65-F5344CB8AC3E}">
        <p14:creationId xmlns:p14="http://schemas.microsoft.com/office/powerpoint/2010/main" val="24783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93CA-7C14-4851-BFDD-BE118BE5B212}"/>
              </a:ext>
            </a:extLst>
          </p:cNvPr>
          <p:cNvSpPr>
            <a:spLocks noGrp="1"/>
          </p:cNvSpPr>
          <p:nvPr>
            <p:ph type="title"/>
          </p:nvPr>
        </p:nvSpPr>
        <p:spPr/>
        <p:txBody>
          <a:bodyPr/>
          <a:lstStyle/>
          <a:p>
            <a:pPr algn="ctr"/>
            <a:r>
              <a:rPr lang="en-US" dirty="0"/>
              <a:t>MINGSTAP Tutorial</a:t>
            </a:r>
            <a:br>
              <a:rPr lang="en-US" dirty="0"/>
            </a:br>
            <a:r>
              <a:rPr lang="en-US" sz="2000" dirty="0"/>
              <a:t>New User Registration &amp; Application Submission</a:t>
            </a:r>
          </a:p>
        </p:txBody>
      </p:sp>
      <p:pic>
        <p:nvPicPr>
          <p:cNvPr id="8" name="Content Placeholder 7">
            <a:extLst>
              <a:ext uri="{FF2B5EF4-FFF2-40B4-BE49-F238E27FC236}">
                <a16:creationId xmlns:a16="http://schemas.microsoft.com/office/drawing/2014/main" id="{A3C16333-C998-4873-9E47-BA59D7A4230A}"/>
              </a:ext>
            </a:extLst>
          </p:cNvPr>
          <p:cNvPicPr>
            <a:picLocks noGrp="1" noChangeAspect="1"/>
          </p:cNvPicPr>
          <p:nvPr>
            <p:ph sz="half" idx="1"/>
          </p:nvPr>
        </p:nvPicPr>
        <p:blipFill>
          <a:blip r:embed="rId2"/>
          <a:stretch>
            <a:fillRect/>
          </a:stretch>
        </p:blipFill>
        <p:spPr>
          <a:xfrm>
            <a:off x="838200" y="2380073"/>
            <a:ext cx="5181600" cy="3242441"/>
          </a:xfrm>
        </p:spPr>
      </p:pic>
      <p:sp>
        <p:nvSpPr>
          <p:cNvPr id="4" name="Content Placeholder 3">
            <a:extLst>
              <a:ext uri="{FF2B5EF4-FFF2-40B4-BE49-F238E27FC236}">
                <a16:creationId xmlns:a16="http://schemas.microsoft.com/office/drawing/2014/main" id="{FE15877C-357A-4E77-82B4-8BA0AE21EFCB}"/>
              </a:ext>
            </a:extLst>
          </p:cNvPr>
          <p:cNvSpPr>
            <a:spLocks noGrp="1"/>
          </p:cNvSpPr>
          <p:nvPr>
            <p:ph sz="half" idx="2"/>
          </p:nvPr>
        </p:nvSpPr>
        <p:spPr/>
        <p:txBody>
          <a:bodyPr/>
          <a:lstStyle/>
          <a:p>
            <a:r>
              <a:rPr lang="en-US" dirty="0"/>
              <a:t>The MINGSTAP Portal has 3 different log in options.</a:t>
            </a:r>
          </a:p>
          <a:p>
            <a:r>
              <a:rPr lang="en-US" dirty="0"/>
              <a:t>If you are a member of the Michigan National Guard or a dependent of a member you enter through the Student Portal.</a:t>
            </a:r>
          </a:p>
          <a:p>
            <a:r>
              <a:rPr lang="en-US" dirty="0"/>
              <a:t>Click the green button to continue.</a:t>
            </a:r>
          </a:p>
        </p:txBody>
      </p:sp>
    </p:spTree>
    <p:extLst>
      <p:ext uri="{BB962C8B-B14F-4D97-AF65-F5344CB8AC3E}">
        <p14:creationId xmlns:p14="http://schemas.microsoft.com/office/powerpoint/2010/main" val="106138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40B8-85ED-4C8F-A801-432590E5AADF}"/>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sp>
        <p:nvSpPr>
          <p:cNvPr id="4" name="Content Placeholder 3">
            <a:extLst>
              <a:ext uri="{FF2B5EF4-FFF2-40B4-BE49-F238E27FC236}">
                <a16:creationId xmlns:a16="http://schemas.microsoft.com/office/drawing/2014/main" id="{9C4E96FA-3980-4C3F-8B0F-E21A1D3E507E}"/>
              </a:ext>
            </a:extLst>
          </p:cNvPr>
          <p:cNvSpPr>
            <a:spLocks noGrp="1"/>
          </p:cNvSpPr>
          <p:nvPr>
            <p:ph sz="half" idx="2"/>
          </p:nvPr>
        </p:nvSpPr>
        <p:spPr/>
        <p:txBody>
          <a:bodyPr>
            <a:normAutofit fontScale="92500" lnSpcReduction="20000"/>
          </a:bodyPr>
          <a:lstStyle/>
          <a:p>
            <a:r>
              <a:rPr lang="en-US" dirty="0"/>
              <a:t>Verify your school</a:t>
            </a:r>
          </a:p>
          <a:p>
            <a:r>
              <a:rPr lang="en-US" dirty="0"/>
              <a:t>If correct, click Yes.</a:t>
            </a:r>
          </a:p>
          <a:p>
            <a:r>
              <a:rPr lang="en-US" dirty="0"/>
              <a:t>If not, click No – Change School</a:t>
            </a:r>
          </a:p>
          <a:p>
            <a:pPr lvl="1"/>
            <a:r>
              <a:rPr lang="en-US" dirty="0"/>
              <a:t>You will be asked if you wish to change your school.</a:t>
            </a:r>
          </a:p>
          <a:p>
            <a:pPr lvl="1"/>
            <a:r>
              <a:rPr lang="en-US" dirty="0"/>
              <a:t>If yes, the system will clear your previous information and allow to select a new/multiple university.</a:t>
            </a:r>
          </a:p>
          <a:p>
            <a:pPr lvl="1"/>
            <a:r>
              <a:rPr lang="en-US" dirty="0"/>
              <a:t>To save the change you must then click Update School Selection.</a:t>
            </a:r>
          </a:p>
          <a:p>
            <a:r>
              <a:rPr lang="en-US" dirty="0"/>
              <a:t>You can select more than one university, if necessary, by holding down the CTRL key and clicking on the various schools.</a:t>
            </a:r>
          </a:p>
          <a:p>
            <a:endParaRPr lang="en-US" dirty="0"/>
          </a:p>
        </p:txBody>
      </p:sp>
      <p:pic>
        <p:nvPicPr>
          <p:cNvPr id="10" name="Content Placeholder 9">
            <a:extLst>
              <a:ext uri="{FF2B5EF4-FFF2-40B4-BE49-F238E27FC236}">
                <a16:creationId xmlns:a16="http://schemas.microsoft.com/office/drawing/2014/main" id="{51E3D8C2-2142-43C2-98CB-6D3245BF5356}"/>
              </a:ext>
            </a:extLst>
          </p:cNvPr>
          <p:cNvPicPr>
            <a:picLocks noGrp="1" noChangeAspect="1"/>
          </p:cNvPicPr>
          <p:nvPr>
            <p:ph sz="half" idx="1"/>
          </p:nvPr>
        </p:nvPicPr>
        <p:blipFill>
          <a:blip r:embed="rId2"/>
          <a:stretch>
            <a:fillRect/>
          </a:stretch>
        </p:blipFill>
        <p:spPr>
          <a:xfrm>
            <a:off x="838200" y="2011425"/>
            <a:ext cx="5181600" cy="3093627"/>
          </a:xfrm>
        </p:spPr>
      </p:pic>
    </p:spTree>
    <p:extLst>
      <p:ext uri="{BB962C8B-B14F-4D97-AF65-F5344CB8AC3E}">
        <p14:creationId xmlns:p14="http://schemas.microsoft.com/office/powerpoint/2010/main" val="303829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D700-24D8-44C6-8F43-E614369EA604}"/>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pic>
        <p:nvPicPr>
          <p:cNvPr id="6" name="Content Placeholder 5">
            <a:extLst>
              <a:ext uri="{FF2B5EF4-FFF2-40B4-BE49-F238E27FC236}">
                <a16:creationId xmlns:a16="http://schemas.microsoft.com/office/drawing/2014/main" id="{DEBC562F-57E6-4650-B043-A1F6C198C41A}"/>
              </a:ext>
            </a:extLst>
          </p:cNvPr>
          <p:cNvPicPr>
            <a:picLocks noGrp="1" noChangeAspect="1"/>
          </p:cNvPicPr>
          <p:nvPr>
            <p:ph sz="half" idx="1"/>
          </p:nvPr>
        </p:nvPicPr>
        <p:blipFill>
          <a:blip r:embed="rId2"/>
          <a:stretch>
            <a:fillRect/>
          </a:stretch>
        </p:blipFill>
        <p:spPr>
          <a:xfrm>
            <a:off x="838200" y="2634749"/>
            <a:ext cx="5181600" cy="1130530"/>
          </a:xfrm>
        </p:spPr>
      </p:pic>
      <p:sp>
        <p:nvSpPr>
          <p:cNvPr id="4" name="Content Placeholder 3">
            <a:extLst>
              <a:ext uri="{FF2B5EF4-FFF2-40B4-BE49-F238E27FC236}">
                <a16:creationId xmlns:a16="http://schemas.microsoft.com/office/drawing/2014/main" id="{A41D67D6-2466-433C-B323-E81218846054}"/>
              </a:ext>
            </a:extLst>
          </p:cNvPr>
          <p:cNvSpPr>
            <a:spLocks noGrp="1"/>
          </p:cNvSpPr>
          <p:nvPr>
            <p:ph sz="half" idx="2"/>
          </p:nvPr>
        </p:nvSpPr>
        <p:spPr/>
        <p:txBody>
          <a:bodyPr>
            <a:normAutofit fontScale="92500" lnSpcReduction="10000"/>
          </a:bodyPr>
          <a:lstStyle/>
          <a:p>
            <a:r>
              <a:rPr lang="en-US" dirty="0"/>
              <a:t>Verify your Pay Entry Date and ETS Date or Officer Obligation of Service Confirmation.</a:t>
            </a:r>
          </a:p>
          <a:p>
            <a:r>
              <a:rPr lang="en-US" dirty="0"/>
              <a:t>You must be in the Michigan National Guard on the first and last day of class.</a:t>
            </a:r>
          </a:p>
          <a:p>
            <a:r>
              <a:rPr lang="en-US" dirty="0"/>
              <a:t>If yes, click Yes.</a:t>
            </a:r>
          </a:p>
          <a:p>
            <a:r>
              <a:rPr lang="en-US" dirty="0"/>
              <a:t>If not, click No – Change Dates</a:t>
            </a:r>
          </a:p>
          <a:p>
            <a:pPr lvl="1"/>
            <a:r>
              <a:rPr lang="en-US" dirty="0"/>
              <a:t>You can now update the information.</a:t>
            </a:r>
          </a:p>
          <a:p>
            <a:pPr lvl="1"/>
            <a:r>
              <a:rPr lang="en-US" dirty="0"/>
              <a:t>You must click Confirm Dates to save the new information.</a:t>
            </a:r>
          </a:p>
        </p:txBody>
      </p:sp>
    </p:spTree>
    <p:extLst>
      <p:ext uri="{BB962C8B-B14F-4D97-AF65-F5344CB8AC3E}">
        <p14:creationId xmlns:p14="http://schemas.microsoft.com/office/powerpoint/2010/main" val="172654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A6B9-1709-42FB-8AD9-8B46925A8D9F}"/>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pic>
        <p:nvPicPr>
          <p:cNvPr id="8" name="Content Placeholder 7">
            <a:extLst>
              <a:ext uri="{FF2B5EF4-FFF2-40B4-BE49-F238E27FC236}">
                <a16:creationId xmlns:a16="http://schemas.microsoft.com/office/drawing/2014/main" id="{1579AF14-1BB5-4882-B8ED-C99CB299813C}"/>
              </a:ext>
            </a:extLst>
          </p:cNvPr>
          <p:cNvPicPr>
            <a:picLocks noGrp="1" noChangeAspect="1"/>
          </p:cNvPicPr>
          <p:nvPr>
            <p:ph sz="half" idx="1"/>
          </p:nvPr>
        </p:nvPicPr>
        <p:blipFill>
          <a:blip r:embed="rId2"/>
          <a:stretch>
            <a:fillRect/>
          </a:stretch>
        </p:blipFill>
        <p:spPr>
          <a:xfrm>
            <a:off x="838200" y="2567057"/>
            <a:ext cx="5181600" cy="1435594"/>
          </a:xfrm>
        </p:spPr>
      </p:pic>
      <p:sp>
        <p:nvSpPr>
          <p:cNvPr id="4" name="Content Placeholder 3">
            <a:extLst>
              <a:ext uri="{FF2B5EF4-FFF2-40B4-BE49-F238E27FC236}">
                <a16:creationId xmlns:a16="http://schemas.microsoft.com/office/drawing/2014/main" id="{220BA482-D5FD-46C8-85D7-E23221262381}"/>
              </a:ext>
            </a:extLst>
          </p:cNvPr>
          <p:cNvSpPr>
            <a:spLocks noGrp="1"/>
          </p:cNvSpPr>
          <p:nvPr>
            <p:ph sz="half" idx="2"/>
          </p:nvPr>
        </p:nvSpPr>
        <p:spPr/>
        <p:txBody>
          <a:bodyPr>
            <a:normAutofit fontScale="92500" lnSpcReduction="10000"/>
          </a:bodyPr>
          <a:lstStyle/>
          <a:p>
            <a:r>
              <a:rPr lang="en-US" dirty="0"/>
              <a:t>Select the Academic Year.</a:t>
            </a:r>
          </a:p>
          <a:p>
            <a:r>
              <a:rPr lang="en-US" dirty="0"/>
              <a:t>If there is more than one academic year available, please be sure you are selecting the correct one.</a:t>
            </a:r>
          </a:p>
          <a:p>
            <a:r>
              <a:rPr lang="en-US" dirty="0"/>
              <a:t>You will be asked again to read and accept the terms and conditions.</a:t>
            </a:r>
          </a:p>
          <a:p>
            <a:r>
              <a:rPr lang="en-US" dirty="0"/>
              <a:t>Enter in your school issued student ID.</a:t>
            </a:r>
          </a:p>
          <a:p>
            <a:r>
              <a:rPr lang="en-US" dirty="0"/>
              <a:t>Click Confirm to save your information.</a:t>
            </a:r>
          </a:p>
          <a:p>
            <a:r>
              <a:rPr lang="en-US" dirty="0"/>
              <a:t>Then click Next</a:t>
            </a:r>
          </a:p>
          <a:p>
            <a:pPr marL="0" indent="0">
              <a:buNone/>
            </a:pPr>
            <a:endParaRPr lang="en-US" dirty="0"/>
          </a:p>
        </p:txBody>
      </p:sp>
    </p:spTree>
    <p:extLst>
      <p:ext uri="{BB962C8B-B14F-4D97-AF65-F5344CB8AC3E}">
        <p14:creationId xmlns:p14="http://schemas.microsoft.com/office/powerpoint/2010/main" val="55097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D660-1FC9-46B8-8E6D-ACD527A3FB09}"/>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pic>
        <p:nvPicPr>
          <p:cNvPr id="6" name="Content Placeholder 5">
            <a:extLst>
              <a:ext uri="{FF2B5EF4-FFF2-40B4-BE49-F238E27FC236}">
                <a16:creationId xmlns:a16="http://schemas.microsoft.com/office/drawing/2014/main" id="{1C49D4EC-69D4-46FF-BE44-1C6757BCAA18}"/>
              </a:ext>
            </a:extLst>
          </p:cNvPr>
          <p:cNvPicPr>
            <a:picLocks noGrp="1" noChangeAspect="1"/>
          </p:cNvPicPr>
          <p:nvPr>
            <p:ph sz="half" idx="1"/>
          </p:nvPr>
        </p:nvPicPr>
        <p:blipFill>
          <a:blip r:embed="rId2"/>
          <a:stretch>
            <a:fillRect/>
          </a:stretch>
        </p:blipFill>
        <p:spPr>
          <a:xfrm>
            <a:off x="838200" y="1731704"/>
            <a:ext cx="5181600" cy="3257131"/>
          </a:xfrm>
        </p:spPr>
      </p:pic>
      <p:sp>
        <p:nvSpPr>
          <p:cNvPr id="4" name="Content Placeholder 3">
            <a:extLst>
              <a:ext uri="{FF2B5EF4-FFF2-40B4-BE49-F238E27FC236}">
                <a16:creationId xmlns:a16="http://schemas.microsoft.com/office/drawing/2014/main" id="{E5F0FD6A-DCB9-4738-93FD-6B98226AB6C0}"/>
              </a:ext>
            </a:extLst>
          </p:cNvPr>
          <p:cNvSpPr>
            <a:spLocks noGrp="1"/>
          </p:cNvSpPr>
          <p:nvPr>
            <p:ph sz="half" idx="2"/>
          </p:nvPr>
        </p:nvSpPr>
        <p:spPr/>
        <p:txBody>
          <a:bodyPr/>
          <a:lstStyle/>
          <a:p>
            <a:r>
              <a:rPr lang="en-US" dirty="0"/>
              <a:t>If you are an Air Guard member you will need to select your Air Supervisor.  </a:t>
            </a:r>
          </a:p>
          <a:p>
            <a:r>
              <a:rPr lang="en-US" dirty="0"/>
              <a:t>Please make sure this is correct because they will be the one certifying your application.</a:t>
            </a:r>
          </a:p>
          <a:p>
            <a:r>
              <a:rPr lang="en-US" dirty="0"/>
              <a:t>Click Next to continue.</a:t>
            </a:r>
          </a:p>
        </p:txBody>
      </p:sp>
    </p:spTree>
    <p:extLst>
      <p:ext uri="{BB962C8B-B14F-4D97-AF65-F5344CB8AC3E}">
        <p14:creationId xmlns:p14="http://schemas.microsoft.com/office/powerpoint/2010/main" val="259399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0018-4AA6-4896-AEA7-125182FBC5C1}"/>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sp>
        <p:nvSpPr>
          <p:cNvPr id="4" name="Content Placeholder 3">
            <a:extLst>
              <a:ext uri="{FF2B5EF4-FFF2-40B4-BE49-F238E27FC236}">
                <a16:creationId xmlns:a16="http://schemas.microsoft.com/office/drawing/2014/main" id="{AD247096-55EE-4900-8462-E119C6E15CE4}"/>
              </a:ext>
            </a:extLst>
          </p:cNvPr>
          <p:cNvSpPr>
            <a:spLocks noGrp="1"/>
          </p:cNvSpPr>
          <p:nvPr>
            <p:ph sz="half" idx="2"/>
          </p:nvPr>
        </p:nvSpPr>
        <p:spPr/>
        <p:txBody>
          <a:bodyPr>
            <a:normAutofit fontScale="55000" lnSpcReduction="20000"/>
          </a:bodyPr>
          <a:lstStyle/>
          <a:p>
            <a:r>
              <a:rPr lang="en-US" dirty="0"/>
              <a:t>You will see two more questions near the bottom of the FINAL STEP page. Please respond to those questions.</a:t>
            </a:r>
          </a:p>
          <a:p>
            <a:r>
              <a:rPr lang="en-US" dirty="0"/>
              <a:t>If you indicated you are eligible for FTA, you will be asked if you applied for FTA.  </a:t>
            </a:r>
          </a:p>
          <a:p>
            <a:pPr lvl="1"/>
            <a:r>
              <a:rPr lang="en-US" dirty="0"/>
              <a:t>If you say yes, then you can submit your application.</a:t>
            </a:r>
          </a:p>
          <a:p>
            <a:pPr lvl="1"/>
            <a:r>
              <a:rPr lang="en-US" dirty="0"/>
              <a:t>If you say no, you must tell us why you did not apply for and use FTA.</a:t>
            </a:r>
          </a:p>
          <a:p>
            <a:r>
              <a:rPr lang="en-US" dirty="0"/>
              <a:t>If you indicated you are not eligible for FTA, you must select a reason for not being eligible.</a:t>
            </a:r>
          </a:p>
          <a:p>
            <a:r>
              <a:rPr lang="en-US" dirty="0"/>
              <a:t>If eligible for FTA you are REQUIRED to APPLY for and USE FTA in order to use MINGSTAP, unless you meet the criteria for one of the exceptions.  Proof of the exemption will be required before we process invoices for reimbursement.</a:t>
            </a:r>
          </a:p>
          <a:p>
            <a:r>
              <a:rPr lang="en-US" dirty="0"/>
              <a:t>Make sure you apply for FTA in a timely manner, before the first day of class.   </a:t>
            </a:r>
          </a:p>
          <a:p>
            <a:r>
              <a:rPr lang="en-US" dirty="0"/>
              <a:t>Once the questions have been completed you can submit your application.</a:t>
            </a:r>
          </a:p>
        </p:txBody>
      </p:sp>
      <p:pic>
        <p:nvPicPr>
          <p:cNvPr id="10" name="Content Placeholder 9">
            <a:extLst>
              <a:ext uri="{FF2B5EF4-FFF2-40B4-BE49-F238E27FC236}">
                <a16:creationId xmlns:a16="http://schemas.microsoft.com/office/drawing/2014/main" id="{A80DBDA8-11DD-4503-B1E8-AD79CA22E47F}"/>
              </a:ext>
            </a:extLst>
          </p:cNvPr>
          <p:cNvPicPr>
            <a:picLocks noGrp="1" noChangeAspect="1"/>
          </p:cNvPicPr>
          <p:nvPr>
            <p:ph sz="half" idx="1"/>
          </p:nvPr>
        </p:nvPicPr>
        <p:blipFill>
          <a:blip r:embed="rId2"/>
          <a:stretch>
            <a:fillRect/>
          </a:stretch>
        </p:blipFill>
        <p:spPr>
          <a:xfrm>
            <a:off x="838200" y="2185851"/>
            <a:ext cx="5181600" cy="2386545"/>
          </a:xfrm>
        </p:spPr>
      </p:pic>
    </p:spTree>
    <p:extLst>
      <p:ext uri="{BB962C8B-B14F-4D97-AF65-F5344CB8AC3E}">
        <p14:creationId xmlns:p14="http://schemas.microsoft.com/office/powerpoint/2010/main" val="258165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EF6C-4DEE-475B-B567-5ACA62D8B1E2}"/>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pic>
        <p:nvPicPr>
          <p:cNvPr id="6" name="Content Placeholder 5">
            <a:extLst>
              <a:ext uri="{FF2B5EF4-FFF2-40B4-BE49-F238E27FC236}">
                <a16:creationId xmlns:a16="http://schemas.microsoft.com/office/drawing/2014/main" id="{C890FEEA-DA96-4680-97A0-8AE42EFB1220}"/>
              </a:ext>
            </a:extLst>
          </p:cNvPr>
          <p:cNvPicPr>
            <a:picLocks noGrp="1" noChangeAspect="1"/>
          </p:cNvPicPr>
          <p:nvPr>
            <p:ph sz="half" idx="1"/>
          </p:nvPr>
        </p:nvPicPr>
        <p:blipFill>
          <a:blip r:embed="rId2"/>
          <a:stretch>
            <a:fillRect/>
          </a:stretch>
        </p:blipFill>
        <p:spPr>
          <a:xfrm>
            <a:off x="1676248" y="1955146"/>
            <a:ext cx="3505504" cy="4092295"/>
          </a:xfrm>
        </p:spPr>
      </p:pic>
      <p:sp>
        <p:nvSpPr>
          <p:cNvPr id="4" name="Content Placeholder 3">
            <a:extLst>
              <a:ext uri="{FF2B5EF4-FFF2-40B4-BE49-F238E27FC236}">
                <a16:creationId xmlns:a16="http://schemas.microsoft.com/office/drawing/2014/main" id="{0E61B4BF-B99E-4E16-83E4-876B7E991580}"/>
              </a:ext>
            </a:extLst>
          </p:cNvPr>
          <p:cNvSpPr>
            <a:spLocks noGrp="1"/>
          </p:cNvSpPr>
          <p:nvPr>
            <p:ph sz="half" idx="2"/>
          </p:nvPr>
        </p:nvSpPr>
        <p:spPr/>
        <p:txBody>
          <a:bodyPr/>
          <a:lstStyle/>
          <a:p>
            <a:r>
              <a:rPr lang="en-US" dirty="0"/>
              <a:t>After reading the disclaimer you can return to the form to make changes or agree to submit your application.</a:t>
            </a:r>
          </a:p>
        </p:txBody>
      </p:sp>
    </p:spTree>
    <p:extLst>
      <p:ext uri="{BB962C8B-B14F-4D97-AF65-F5344CB8AC3E}">
        <p14:creationId xmlns:p14="http://schemas.microsoft.com/office/powerpoint/2010/main" val="91260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0BC3-ECFC-4E81-87DF-C167DAC546B0}"/>
              </a:ext>
            </a:extLst>
          </p:cNvPr>
          <p:cNvSpPr>
            <a:spLocks noGrp="1"/>
          </p:cNvSpPr>
          <p:nvPr>
            <p:ph type="title"/>
          </p:nvPr>
        </p:nvSpPr>
        <p:spPr/>
        <p:txBody>
          <a:bodyPr/>
          <a:lstStyle/>
          <a:p>
            <a:pPr algn="ctr"/>
            <a:r>
              <a:rPr lang="en-US" dirty="0"/>
              <a:t>MINGSTAP Tutorial</a:t>
            </a:r>
            <a:br>
              <a:rPr lang="en-US" dirty="0"/>
            </a:br>
            <a:r>
              <a:rPr lang="en-US" sz="2000" dirty="0"/>
              <a:t>Invoice Submission</a:t>
            </a:r>
          </a:p>
        </p:txBody>
      </p:sp>
      <p:sp>
        <p:nvSpPr>
          <p:cNvPr id="4" name="Content Placeholder 3">
            <a:extLst>
              <a:ext uri="{FF2B5EF4-FFF2-40B4-BE49-F238E27FC236}">
                <a16:creationId xmlns:a16="http://schemas.microsoft.com/office/drawing/2014/main" id="{3B6CBB7B-40C8-4D76-8C5D-BF86C46DA51F}"/>
              </a:ext>
            </a:extLst>
          </p:cNvPr>
          <p:cNvSpPr>
            <a:spLocks noGrp="1"/>
          </p:cNvSpPr>
          <p:nvPr>
            <p:ph sz="half" idx="2"/>
          </p:nvPr>
        </p:nvSpPr>
        <p:spPr/>
        <p:txBody>
          <a:bodyPr>
            <a:normAutofit lnSpcReduction="10000"/>
          </a:bodyPr>
          <a:lstStyle/>
          <a:p>
            <a:r>
              <a:rPr lang="en-US" dirty="0"/>
              <a:t>Submit Invoices</a:t>
            </a:r>
          </a:p>
          <a:p>
            <a:r>
              <a:rPr lang="en-US" dirty="0"/>
              <a:t>You must click on this to request reimbursement for your classes once the semester is over.</a:t>
            </a:r>
          </a:p>
          <a:p>
            <a:r>
              <a:rPr lang="en-US" dirty="0"/>
              <a:t>You will need 3 documents to complete the process (PDF’s)</a:t>
            </a:r>
          </a:p>
          <a:p>
            <a:pPr lvl="1"/>
            <a:r>
              <a:rPr lang="en-US" dirty="0"/>
              <a:t>OFFICIAL Transcript</a:t>
            </a:r>
          </a:p>
          <a:p>
            <a:pPr lvl="1"/>
            <a:r>
              <a:rPr lang="en-US" dirty="0"/>
              <a:t>Invoice from school, that shows all charges (tuition, fees, room and board, </a:t>
            </a:r>
            <a:r>
              <a:rPr lang="en-US" dirty="0" err="1"/>
              <a:t>etc</a:t>
            </a:r>
            <a:r>
              <a:rPr lang="en-US" dirty="0"/>
              <a:t>) and aid received.</a:t>
            </a:r>
          </a:p>
          <a:p>
            <a:pPr lvl="1"/>
            <a:r>
              <a:rPr lang="en-US" dirty="0"/>
              <a:t>Proof of FTA usage or proof of valid exemption.</a:t>
            </a:r>
          </a:p>
          <a:p>
            <a:pPr lvl="1"/>
            <a:endParaRPr lang="en-US" dirty="0"/>
          </a:p>
        </p:txBody>
      </p:sp>
      <p:pic>
        <p:nvPicPr>
          <p:cNvPr id="10" name="Content Placeholder 9">
            <a:extLst>
              <a:ext uri="{FF2B5EF4-FFF2-40B4-BE49-F238E27FC236}">
                <a16:creationId xmlns:a16="http://schemas.microsoft.com/office/drawing/2014/main" id="{4488F5F8-C9F9-4A36-8534-A24C27F7BDAA}"/>
              </a:ext>
            </a:extLst>
          </p:cNvPr>
          <p:cNvPicPr>
            <a:picLocks noGrp="1" noChangeAspect="1"/>
          </p:cNvPicPr>
          <p:nvPr>
            <p:ph sz="half" idx="1"/>
          </p:nvPr>
        </p:nvPicPr>
        <p:blipFill>
          <a:blip r:embed="rId2"/>
          <a:stretch>
            <a:fillRect/>
          </a:stretch>
        </p:blipFill>
        <p:spPr>
          <a:xfrm>
            <a:off x="1043733" y="2029099"/>
            <a:ext cx="4770533" cy="3284505"/>
          </a:xfrm>
        </p:spPr>
      </p:pic>
    </p:spTree>
    <p:extLst>
      <p:ext uri="{BB962C8B-B14F-4D97-AF65-F5344CB8AC3E}">
        <p14:creationId xmlns:p14="http://schemas.microsoft.com/office/powerpoint/2010/main" val="258642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FDA0-F0B9-4D04-9972-441FA85DA292}"/>
              </a:ext>
            </a:extLst>
          </p:cNvPr>
          <p:cNvSpPr>
            <a:spLocks noGrp="1"/>
          </p:cNvSpPr>
          <p:nvPr>
            <p:ph type="title"/>
          </p:nvPr>
        </p:nvSpPr>
        <p:spPr/>
        <p:txBody>
          <a:bodyPr/>
          <a:lstStyle/>
          <a:p>
            <a:pPr algn="ctr"/>
            <a:r>
              <a:rPr lang="en-US" dirty="0"/>
              <a:t>MINGSTAP Tutorial</a:t>
            </a:r>
            <a:br>
              <a:rPr lang="en-US" dirty="0"/>
            </a:br>
            <a:r>
              <a:rPr lang="en-US" sz="2000" dirty="0"/>
              <a:t>Invoice Submission</a:t>
            </a:r>
          </a:p>
        </p:txBody>
      </p:sp>
      <p:pic>
        <p:nvPicPr>
          <p:cNvPr id="6" name="Content Placeholder 5">
            <a:extLst>
              <a:ext uri="{FF2B5EF4-FFF2-40B4-BE49-F238E27FC236}">
                <a16:creationId xmlns:a16="http://schemas.microsoft.com/office/drawing/2014/main" id="{DFF8D7A5-E355-4168-9FF3-6CD8BD08B71C}"/>
              </a:ext>
            </a:extLst>
          </p:cNvPr>
          <p:cNvPicPr>
            <a:picLocks noGrp="1" noChangeAspect="1"/>
          </p:cNvPicPr>
          <p:nvPr>
            <p:ph sz="half" idx="1"/>
          </p:nvPr>
        </p:nvPicPr>
        <p:blipFill>
          <a:blip r:embed="rId2"/>
          <a:stretch>
            <a:fillRect/>
          </a:stretch>
        </p:blipFill>
        <p:spPr>
          <a:xfrm>
            <a:off x="838200" y="2543310"/>
            <a:ext cx="5181600" cy="1822450"/>
          </a:xfrm>
        </p:spPr>
      </p:pic>
      <p:sp>
        <p:nvSpPr>
          <p:cNvPr id="4" name="Content Placeholder 3">
            <a:extLst>
              <a:ext uri="{FF2B5EF4-FFF2-40B4-BE49-F238E27FC236}">
                <a16:creationId xmlns:a16="http://schemas.microsoft.com/office/drawing/2014/main" id="{1D70063D-0879-4937-A457-BD5CD523A610}"/>
              </a:ext>
            </a:extLst>
          </p:cNvPr>
          <p:cNvSpPr>
            <a:spLocks noGrp="1"/>
          </p:cNvSpPr>
          <p:nvPr>
            <p:ph sz="half" idx="2"/>
          </p:nvPr>
        </p:nvSpPr>
        <p:spPr/>
        <p:txBody>
          <a:bodyPr>
            <a:normAutofit lnSpcReduction="10000"/>
          </a:bodyPr>
          <a:lstStyle/>
          <a:p>
            <a:r>
              <a:rPr lang="en-US" dirty="0"/>
              <a:t>Select the academic year.</a:t>
            </a:r>
          </a:p>
          <a:p>
            <a:r>
              <a:rPr lang="en-US" dirty="0"/>
              <a:t>You need to select the program you are working towards.</a:t>
            </a:r>
          </a:p>
          <a:p>
            <a:pPr lvl="1"/>
            <a:r>
              <a:rPr lang="en-US" dirty="0"/>
              <a:t>Training Program</a:t>
            </a:r>
          </a:p>
          <a:p>
            <a:pPr lvl="1"/>
            <a:r>
              <a:rPr lang="en-US" dirty="0"/>
              <a:t>Certificate Program</a:t>
            </a:r>
          </a:p>
          <a:p>
            <a:pPr lvl="1"/>
            <a:r>
              <a:rPr lang="en-US" dirty="0"/>
              <a:t>Associates Degree</a:t>
            </a:r>
          </a:p>
          <a:p>
            <a:pPr lvl="1"/>
            <a:r>
              <a:rPr lang="en-US" dirty="0"/>
              <a:t>Bachelors Degree</a:t>
            </a:r>
          </a:p>
          <a:p>
            <a:pPr lvl="1"/>
            <a:r>
              <a:rPr lang="en-US" dirty="0"/>
              <a:t>Masters Degree</a:t>
            </a:r>
          </a:p>
          <a:p>
            <a:pPr lvl="1"/>
            <a:r>
              <a:rPr lang="en-US" dirty="0"/>
              <a:t>Professional Degree</a:t>
            </a:r>
          </a:p>
          <a:p>
            <a:r>
              <a:rPr lang="en-US" dirty="0"/>
              <a:t>This selection is for the entire academic year.</a:t>
            </a:r>
          </a:p>
          <a:p>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277150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363E-C245-4FA0-A342-CAF26EABF24C}"/>
              </a:ext>
            </a:extLst>
          </p:cNvPr>
          <p:cNvSpPr>
            <a:spLocks noGrp="1"/>
          </p:cNvSpPr>
          <p:nvPr>
            <p:ph type="title"/>
          </p:nvPr>
        </p:nvSpPr>
        <p:spPr/>
        <p:txBody>
          <a:bodyPr/>
          <a:lstStyle/>
          <a:p>
            <a:pPr algn="ctr"/>
            <a:r>
              <a:rPr lang="en-US" dirty="0"/>
              <a:t>MINGSTAP Tutorial</a:t>
            </a:r>
            <a:br>
              <a:rPr lang="en-US" dirty="0"/>
            </a:br>
            <a:r>
              <a:rPr lang="en-US" sz="2000" dirty="0"/>
              <a:t>Invoice Submission</a:t>
            </a:r>
          </a:p>
        </p:txBody>
      </p:sp>
      <p:pic>
        <p:nvPicPr>
          <p:cNvPr id="6" name="Content Placeholder 5">
            <a:extLst>
              <a:ext uri="{FF2B5EF4-FFF2-40B4-BE49-F238E27FC236}">
                <a16:creationId xmlns:a16="http://schemas.microsoft.com/office/drawing/2014/main" id="{2BCFF274-1323-4C6E-9795-E01648E37BDC}"/>
              </a:ext>
            </a:extLst>
          </p:cNvPr>
          <p:cNvPicPr>
            <a:picLocks noGrp="1" noChangeAspect="1"/>
          </p:cNvPicPr>
          <p:nvPr>
            <p:ph sz="half" idx="1"/>
          </p:nvPr>
        </p:nvPicPr>
        <p:blipFill>
          <a:blip r:embed="rId2"/>
          <a:stretch>
            <a:fillRect/>
          </a:stretch>
        </p:blipFill>
        <p:spPr>
          <a:xfrm>
            <a:off x="838200" y="2068726"/>
            <a:ext cx="5181600" cy="1376458"/>
          </a:xfrm>
        </p:spPr>
      </p:pic>
      <p:sp>
        <p:nvSpPr>
          <p:cNvPr id="4" name="Content Placeholder 3">
            <a:extLst>
              <a:ext uri="{FF2B5EF4-FFF2-40B4-BE49-F238E27FC236}">
                <a16:creationId xmlns:a16="http://schemas.microsoft.com/office/drawing/2014/main" id="{FDB9D7DB-AC20-491B-835F-9CC7FE3AAAA7}"/>
              </a:ext>
            </a:extLst>
          </p:cNvPr>
          <p:cNvSpPr>
            <a:spLocks noGrp="1"/>
          </p:cNvSpPr>
          <p:nvPr>
            <p:ph sz="half" idx="2"/>
          </p:nvPr>
        </p:nvSpPr>
        <p:spPr/>
        <p:txBody>
          <a:bodyPr/>
          <a:lstStyle/>
          <a:p>
            <a:r>
              <a:rPr lang="en-US" dirty="0"/>
              <a:t>Select the university you are submitting an invoice for.  </a:t>
            </a:r>
          </a:p>
          <a:p>
            <a:r>
              <a:rPr lang="en-US" dirty="0"/>
              <a:t>If you are attending multiple universities make sure you select the correct one.  </a:t>
            </a:r>
          </a:p>
        </p:txBody>
      </p:sp>
    </p:spTree>
    <p:extLst>
      <p:ext uri="{BB962C8B-B14F-4D97-AF65-F5344CB8AC3E}">
        <p14:creationId xmlns:p14="http://schemas.microsoft.com/office/powerpoint/2010/main" val="3230277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0D5C-A52B-4373-BAA0-59F99708E58C}"/>
              </a:ext>
            </a:extLst>
          </p:cNvPr>
          <p:cNvSpPr>
            <a:spLocks noGrp="1"/>
          </p:cNvSpPr>
          <p:nvPr>
            <p:ph type="title"/>
          </p:nvPr>
        </p:nvSpPr>
        <p:spPr/>
        <p:txBody>
          <a:bodyPr/>
          <a:lstStyle/>
          <a:p>
            <a:pPr algn="ctr"/>
            <a:r>
              <a:rPr lang="en-US" dirty="0"/>
              <a:t>MINGSTAP Tutorial</a:t>
            </a:r>
            <a:br>
              <a:rPr lang="en-US" dirty="0"/>
            </a:br>
            <a:r>
              <a:rPr lang="en-US" sz="2000" dirty="0"/>
              <a:t>Invoice Submission</a:t>
            </a:r>
          </a:p>
        </p:txBody>
      </p:sp>
      <p:pic>
        <p:nvPicPr>
          <p:cNvPr id="6" name="Content Placeholder 5">
            <a:extLst>
              <a:ext uri="{FF2B5EF4-FFF2-40B4-BE49-F238E27FC236}">
                <a16:creationId xmlns:a16="http://schemas.microsoft.com/office/drawing/2014/main" id="{2399A1CB-B8A9-49E9-AE84-F2CD2BD981C5}"/>
              </a:ext>
            </a:extLst>
          </p:cNvPr>
          <p:cNvPicPr>
            <a:picLocks noGrp="1" noChangeAspect="1"/>
          </p:cNvPicPr>
          <p:nvPr>
            <p:ph sz="half" idx="1"/>
          </p:nvPr>
        </p:nvPicPr>
        <p:blipFill>
          <a:blip r:embed="rId2"/>
          <a:stretch>
            <a:fillRect/>
          </a:stretch>
        </p:blipFill>
        <p:spPr>
          <a:xfrm>
            <a:off x="838200" y="2127811"/>
            <a:ext cx="5181600" cy="3162504"/>
          </a:xfrm>
        </p:spPr>
      </p:pic>
      <p:sp>
        <p:nvSpPr>
          <p:cNvPr id="4" name="Content Placeholder 3">
            <a:extLst>
              <a:ext uri="{FF2B5EF4-FFF2-40B4-BE49-F238E27FC236}">
                <a16:creationId xmlns:a16="http://schemas.microsoft.com/office/drawing/2014/main" id="{95C0A486-DF73-42C0-BB9A-118EB9689CE9}"/>
              </a:ext>
            </a:extLst>
          </p:cNvPr>
          <p:cNvSpPr>
            <a:spLocks noGrp="1"/>
          </p:cNvSpPr>
          <p:nvPr>
            <p:ph sz="half" idx="2"/>
          </p:nvPr>
        </p:nvSpPr>
        <p:spPr/>
        <p:txBody>
          <a:bodyPr>
            <a:normAutofit fontScale="85000" lnSpcReduction="10000"/>
          </a:bodyPr>
          <a:lstStyle/>
          <a:p>
            <a:r>
              <a:rPr lang="en-US" dirty="0"/>
              <a:t>Select your major – pick the closest one</a:t>
            </a:r>
          </a:p>
          <a:p>
            <a:r>
              <a:rPr lang="en-US" dirty="0"/>
              <a:t>Select your status </a:t>
            </a:r>
          </a:p>
          <a:p>
            <a:pPr lvl="1"/>
            <a:r>
              <a:rPr lang="en-US" dirty="0"/>
              <a:t>In Progress – means you are still working on your degree/program</a:t>
            </a:r>
          </a:p>
          <a:p>
            <a:pPr lvl="2"/>
            <a:r>
              <a:rPr lang="en-US" dirty="0"/>
              <a:t>Leave Completion Date blank</a:t>
            </a:r>
          </a:p>
          <a:p>
            <a:pPr lvl="1"/>
            <a:r>
              <a:rPr lang="en-US" dirty="0"/>
              <a:t>Complete – means this is your last term etc.</a:t>
            </a:r>
          </a:p>
          <a:p>
            <a:pPr lvl="2"/>
            <a:r>
              <a:rPr lang="en-US" dirty="0"/>
              <a:t>If complete – enter the date of completion.</a:t>
            </a:r>
          </a:p>
          <a:p>
            <a:r>
              <a:rPr lang="en-US" dirty="0"/>
              <a:t>Enter in your Student ID</a:t>
            </a:r>
          </a:p>
          <a:p>
            <a:r>
              <a:rPr lang="en-US" dirty="0"/>
              <a:t>Enter in your GPA – either cumulative or term </a:t>
            </a:r>
          </a:p>
          <a:p>
            <a:r>
              <a:rPr lang="en-US" dirty="0"/>
              <a:t>Click Next</a:t>
            </a:r>
          </a:p>
        </p:txBody>
      </p:sp>
    </p:spTree>
    <p:extLst>
      <p:ext uri="{BB962C8B-B14F-4D97-AF65-F5344CB8AC3E}">
        <p14:creationId xmlns:p14="http://schemas.microsoft.com/office/powerpoint/2010/main" val="111761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7962-68DB-4A12-AFAE-DEED1EAB94F0}"/>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sp>
        <p:nvSpPr>
          <p:cNvPr id="4" name="Content Placeholder 3">
            <a:extLst>
              <a:ext uri="{FF2B5EF4-FFF2-40B4-BE49-F238E27FC236}">
                <a16:creationId xmlns:a16="http://schemas.microsoft.com/office/drawing/2014/main" id="{A22B4C9D-8CB6-4093-ADAC-813D3B892760}"/>
              </a:ext>
            </a:extLst>
          </p:cNvPr>
          <p:cNvSpPr>
            <a:spLocks noGrp="1"/>
          </p:cNvSpPr>
          <p:nvPr>
            <p:ph sz="half" idx="2"/>
          </p:nvPr>
        </p:nvSpPr>
        <p:spPr>
          <a:xfrm>
            <a:off x="6172202" y="1797344"/>
            <a:ext cx="5181600" cy="4351338"/>
          </a:xfrm>
        </p:spPr>
        <p:txBody>
          <a:bodyPr/>
          <a:lstStyle/>
          <a:p>
            <a:r>
              <a:rPr lang="en-US" dirty="0"/>
              <a:t>If you have never used MINGSTAP you need to create a profile by clicking on the green button under Service Member  Registration or Dependent Registration.</a:t>
            </a:r>
          </a:p>
          <a:p>
            <a:r>
              <a:rPr lang="en-US" dirty="0"/>
              <a:t>If you have already completed this step you can proceed by clicking on the green button under Current STAP Members.</a:t>
            </a:r>
          </a:p>
        </p:txBody>
      </p:sp>
      <p:pic>
        <p:nvPicPr>
          <p:cNvPr id="6" name="Content Placeholder 5">
            <a:extLst>
              <a:ext uri="{FF2B5EF4-FFF2-40B4-BE49-F238E27FC236}">
                <a16:creationId xmlns:a16="http://schemas.microsoft.com/office/drawing/2014/main" id="{ED5FF445-988F-4F49-A4DC-46159686F848}"/>
              </a:ext>
            </a:extLst>
          </p:cNvPr>
          <p:cNvPicPr>
            <a:picLocks noGrp="1" noChangeAspect="1"/>
          </p:cNvPicPr>
          <p:nvPr>
            <p:ph sz="half" idx="1"/>
          </p:nvPr>
        </p:nvPicPr>
        <p:blipFill>
          <a:blip r:embed="rId2"/>
          <a:stretch>
            <a:fillRect/>
          </a:stretch>
        </p:blipFill>
        <p:spPr>
          <a:xfrm>
            <a:off x="838200" y="1891883"/>
            <a:ext cx="5181600" cy="3408112"/>
          </a:xfrm>
        </p:spPr>
      </p:pic>
    </p:spTree>
    <p:extLst>
      <p:ext uri="{BB962C8B-B14F-4D97-AF65-F5344CB8AC3E}">
        <p14:creationId xmlns:p14="http://schemas.microsoft.com/office/powerpoint/2010/main" val="410509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8C9B-49FE-413A-BEE2-18F925EEB1FD}"/>
              </a:ext>
            </a:extLst>
          </p:cNvPr>
          <p:cNvSpPr>
            <a:spLocks noGrp="1"/>
          </p:cNvSpPr>
          <p:nvPr>
            <p:ph type="title"/>
          </p:nvPr>
        </p:nvSpPr>
        <p:spPr/>
        <p:txBody>
          <a:bodyPr/>
          <a:lstStyle/>
          <a:p>
            <a:pPr algn="ctr"/>
            <a:r>
              <a:rPr lang="en-US" dirty="0"/>
              <a:t>MINGSTAP Tutorial</a:t>
            </a:r>
            <a:br>
              <a:rPr lang="en-US" dirty="0"/>
            </a:br>
            <a:r>
              <a:rPr lang="en-US" sz="2000" dirty="0"/>
              <a:t>Invoice Submission</a:t>
            </a:r>
          </a:p>
        </p:txBody>
      </p:sp>
      <p:pic>
        <p:nvPicPr>
          <p:cNvPr id="6" name="Content Placeholder 5">
            <a:extLst>
              <a:ext uri="{FF2B5EF4-FFF2-40B4-BE49-F238E27FC236}">
                <a16:creationId xmlns:a16="http://schemas.microsoft.com/office/drawing/2014/main" id="{078D0162-C437-46A4-AB7C-F930AD321576}"/>
              </a:ext>
            </a:extLst>
          </p:cNvPr>
          <p:cNvPicPr>
            <a:picLocks noGrp="1" noChangeAspect="1"/>
          </p:cNvPicPr>
          <p:nvPr>
            <p:ph sz="half" idx="1"/>
          </p:nvPr>
        </p:nvPicPr>
        <p:blipFill>
          <a:blip r:embed="rId2"/>
          <a:stretch>
            <a:fillRect/>
          </a:stretch>
        </p:blipFill>
        <p:spPr>
          <a:xfrm>
            <a:off x="838200" y="2447592"/>
            <a:ext cx="5181600" cy="2221272"/>
          </a:xfrm>
        </p:spPr>
      </p:pic>
      <p:sp>
        <p:nvSpPr>
          <p:cNvPr id="4" name="Content Placeholder 3">
            <a:extLst>
              <a:ext uri="{FF2B5EF4-FFF2-40B4-BE49-F238E27FC236}">
                <a16:creationId xmlns:a16="http://schemas.microsoft.com/office/drawing/2014/main" id="{C5B0A95B-2E3C-47B5-8835-BC0B88CC1C32}"/>
              </a:ext>
            </a:extLst>
          </p:cNvPr>
          <p:cNvSpPr>
            <a:spLocks noGrp="1"/>
          </p:cNvSpPr>
          <p:nvPr>
            <p:ph sz="half" idx="2"/>
          </p:nvPr>
        </p:nvSpPr>
        <p:spPr/>
        <p:txBody>
          <a:bodyPr>
            <a:normAutofit fontScale="55000" lnSpcReduction="20000"/>
          </a:bodyPr>
          <a:lstStyle/>
          <a:p>
            <a:r>
              <a:rPr lang="en-US" dirty="0"/>
              <a:t>Enter in your course information – you can click on view course information to see a sample.</a:t>
            </a:r>
          </a:p>
          <a:p>
            <a:r>
              <a:rPr lang="en-US" dirty="0"/>
              <a:t>Course number</a:t>
            </a:r>
          </a:p>
          <a:p>
            <a:r>
              <a:rPr lang="en-US" dirty="0"/>
              <a:t>Course name</a:t>
            </a:r>
          </a:p>
          <a:p>
            <a:r>
              <a:rPr lang="en-US" dirty="0"/>
              <a:t>Credit hours of class</a:t>
            </a:r>
          </a:p>
          <a:p>
            <a:r>
              <a:rPr lang="en-US" dirty="0"/>
              <a:t>Final Grade</a:t>
            </a:r>
          </a:p>
          <a:p>
            <a:r>
              <a:rPr lang="en-US" dirty="0"/>
              <a:t>Tuition – total cost of class up to $600 per credit hour</a:t>
            </a:r>
          </a:p>
          <a:p>
            <a:r>
              <a:rPr lang="en-US" dirty="0"/>
              <a:t>Example, 3 credit class x tuition per credit hour = 3 x $487.13 = $1461.39.  This is the amount you enter into the tuition box.</a:t>
            </a:r>
          </a:p>
          <a:p>
            <a:r>
              <a:rPr lang="en-US" dirty="0"/>
              <a:t>The system will not allow you to enter more than $600 per hour.  Do not try to hide additional costs by increasing the number of credits, etc.  Or putting in the additional costs as a fee.</a:t>
            </a:r>
          </a:p>
          <a:p>
            <a:r>
              <a:rPr lang="en-US" dirty="0"/>
              <a:t>Enter the start and end date of the course in the mm/dd/</a:t>
            </a:r>
            <a:r>
              <a:rPr lang="en-US" dirty="0" err="1"/>
              <a:t>yyyy</a:t>
            </a:r>
            <a:r>
              <a:rPr lang="en-US" dirty="0"/>
              <a:t> format.</a:t>
            </a:r>
          </a:p>
        </p:txBody>
      </p:sp>
    </p:spTree>
    <p:extLst>
      <p:ext uri="{BB962C8B-B14F-4D97-AF65-F5344CB8AC3E}">
        <p14:creationId xmlns:p14="http://schemas.microsoft.com/office/powerpoint/2010/main" val="296980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D01D-0F11-4232-AB1A-ACFECE219A3C}"/>
              </a:ext>
            </a:extLst>
          </p:cNvPr>
          <p:cNvSpPr>
            <a:spLocks noGrp="1"/>
          </p:cNvSpPr>
          <p:nvPr>
            <p:ph type="title"/>
          </p:nvPr>
        </p:nvSpPr>
        <p:spPr/>
        <p:txBody>
          <a:bodyPr/>
          <a:lstStyle/>
          <a:p>
            <a:pPr algn="ctr"/>
            <a:r>
              <a:rPr lang="en-US" dirty="0"/>
              <a:t>MINGSTAP Tutorial</a:t>
            </a:r>
            <a:br>
              <a:rPr lang="en-US" dirty="0"/>
            </a:br>
            <a:r>
              <a:rPr lang="en-US" sz="2000" dirty="0"/>
              <a:t>Invoice Submission</a:t>
            </a:r>
          </a:p>
        </p:txBody>
      </p:sp>
      <p:pic>
        <p:nvPicPr>
          <p:cNvPr id="6" name="Content Placeholder 5">
            <a:extLst>
              <a:ext uri="{FF2B5EF4-FFF2-40B4-BE49-F238E27FC236}">
                <a16:creationId xmlns:a16="http://schemas.microsoft.com/office/drawing/2014/main" id="{79E11BED-E230-4B1D-B68D-83978665C80F}"/>
              </a:ext>
            </a:extLst>
          </p:cNvPr>
          <p:cNvPicPr>
            <a:picLocks noGrp="1" noChangeAspect="1"/>
          </p:cNvPicPr>
          <p:nvPr>
            <p:ph sz="half" idx="1"/>
          </p:nvPr>
        </p:nvPicPr>
        <p:blipFill>
          <a:blip r:embed="rId2"/>
          <a:stretch>
            <a:fillRect/>
          </a:stretch>
        </p:blipFill>
        <p:spPr>
          <a:xfrm>
            <a:off x="838200" y="2776295"/>
            <a:ext cx="5181600" cy="2129480"/>
          </a:xfrm>
        </p:spPr>
      </p:pic>
      <p:sp>
        <p:nvSpPr>
          <p:cNvPr id="4" name="Content Placeholder 3">
            <a:extLst>
              <a:ext uri="{FF2B5EF4-FFF2-40B4-BE49-F238E27FC236}">
                <a16:creationId xmlns:a16="http://schemas.microsoft.com/office/drawing/2014/main" id="{43B76338-CF10-47EC-A4FA-AE8547742E87}"/>
              </a:ext>
            </a:extLst>
          </p:cNvPr>
          <p:cNvSpPr>
            <a:spLocks noGrp="1"/>
          </p:cNvSpPr>
          <p:nvPr>
            <p:ph sz="half" idx="2"/>
          </p:nvPr>
        </p:nvSpPr>
        <p:spPr/>
        <p:txBody>
          <a:bodyPr/>
          <a:lstStyle/>
          <a:p>
            <a:r>
              <a:rPr lang="en-US" dirty="0"/>
              <a:t>Enter fee information – you can click – view Fee Information to see a sample</a:t>
            </a:r>
          </a:p>
          <a:p>
            <a:r>
              <a:rPr lang="en-US" dirty="0"/>
              <a:t>If you do not have fees you can click on Disable Fee Items</a:t>
            </a:r>
          </a:p>
          <a:p>
            <a:r>
              <a:rPr lang="en-US" dirty="0"/>
              <a:t>If you have fees select them and enter in the amounts</a:t>
            </a:r>
          </a:p>
          <a:p>
            <a:r>
              <a:rPr lang="en-US" dirty="0"/>
              <a:t>After all tuition and fees have been entered click next.</a:t>
            </a:r>
          </a:p>
          <a:p>
            <a:endParaRPr lang="en-US" dirty="0"/>
          </a:p>
        </p:txBody>
      </p:sp>
    </p:spTree>
    <p:extLst>
      <p:ext uri="{BB962C8B-B14F-4D97-AF65-F5344CB8AC3E}">
        <p14:creationId xmlns:p14="http://schemas.microsoft.com/office/powerpoint/2010/main" val="47347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B10F-7401-40F8-8DFD-2A46C03C78A9}"/>
              </a:ext>
            </a:extLst>
          </p:cNvPr>
          <p:cNvSpPr>
            <a:spLocks noGrp="1"/>
          </p:cNvSpPr>
          <p:nvPr>
            <p:ph type="title"/>
          </p:nvPr>
        </p:nvSpPr>
        <p:spPr/>
        <p:txBody>
          <a:bodyPr/>
          <a:lstStyle/>
          <a:p>
            <a:pPr algn="ctr"/>
            <a:r>
              <a:rPr lang="en-US" dirty="0"/>
              <a:t>MINGSTAP Tutorial</a:t>
            </a:r>
            <a:br>
              <a:rPr lang="en-US" dirty="0"/>
            </a:br>
            <a:r>
              <a:rPr lang="en-US" sz="2000" dirty="0"/>
              <a:t>Invoice Submission</a:t>
            </a:r>
          </a:p>
        </p:txBody>
      </p:sp>
      <p:pic>
        <p:nvPicPr>
          <p:cNvPr id="6" name="Content Placeholder 5">
            <a:extLst>
              <a:ext uri="{FF2B5EF4-FFF2-40B4-BE49-F238E27FC236}">
                <a16:creationId xmlns:a16="http://schemas.microsoft.com/office/drawing/2014/main" id="{460A6772-BBDD-4F66-906F-095498496CD5}"/>
              </a:ext>
            </a:extLst>
          </p:cNvPr>
          <p:cNvPicPr>
            <a:picLocks noGrp="1" noChangeAspect="1"/>
          </p:cNvPicPr>
          <p:nvPr>
            <p:ph sz="half" idx="1"/>
          </p:nvPr>
        </p:nvPicPr>
        <p:blipFill>
          <a:blip r:embed="rId2"/>
          <a:stretch>
            <a:fillRect/>
          </a:stretch>
        </p:blipFill>
        <p:spPr>
          <a:xfrm>
            <a:off x="838200" y="2400593"/>
            <a:ext cx="5181600" cy="2616929"/>
          </a:xfrm>
        </p:spPr>
      </p:pic>
      <p:sp>
        <p:nvSpPr>
          <p:cNvPr id="4" name="Content Placeholder 3">
            <a:extLst>
              <a:ext uri="{FF2B5EF4-FFF2-40B4-BE49-F238E27FC236}">
                <a16:creationId xmlns:a16="http://schemas.microsoft.com/office/drawing/2014/main" id="{D7E7FB9D-47B4-41E6-9797-131D55396201}"/>
              </a:ext>
            </a:extLst>
          </p:cNvPr>
          <p:cNvSpPr>
            <a:spLocks noGrp="1"/>
          </p:cNvSpPr>
          <p:nvPr>
            <p:ph sz="half" idx="2"/>
          </p:nvPr>
        </p:nvSpPr>
        <p:spPr/>
        <p:txBody>
          <a:bodyPr/>
          <a:lstStyle/>
          <a:p>
            <a:r>
              <a:rPr lang="en-US" dirty="0"/>
              <a:t>You now need to add your supporting documentation.</a:t>
            </a:r>
          </a:p>
          <a:p>
            <a:r>
              <a:rPr lang="en-US" dirty="0"/>
              <a:t>All attachments need to be PDF’s.	</a:t>
            </a:r>
          </a:p>
          <a:p>
            <a:pPr lvl="1"/>
            <a:r>
              <a:rPr lang="en-US" dirty="0"/>
              <a:t>OFFICIAL Transcript</a:t>
            </a:r>
          </a:p>
          <a:p>
            <a:pPr lvl="1"/>
            <a:r>
              <a:rPr lang="en-US" dirty="0"/>
              <a:t>Invoice from school</a:t>
            </a:r>
          </a:p>
          <a:p>
            <a:pPr lvl="1"/>
            <a:r>
              <a:rPr lang="en-US" dirty="0"/>
              <a:t>Proof of FTA usage or Proof of Exemption</a:t>
            </a:r>
          </a:p>
          <a:p>
            <a:r>
              <a:rPr lang="en-US" dirty="0"/>
              <a:t>Submit once all documents are uploaded.</a:t>
            </a:r>
          </a:p>
        </p:txBody>
      </p:sp>
    </p:spTree>
    <p:extLst>
      <p:ext uri="{BB962C8B-B14F-4D97-AF65-F5344CB8AC3E}">
        <p14:creationId xmlns:p14="http://schemas.microsoft.com/office/powerpoint/2010/main" val="4093849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1F4A-BAE5-48F4-A949-B89FBA6E1FD8}"/>
              </a:ext>
            </a:extLst>
          </p:cNvPr>
          <p:cNvSpPr>
            <a:spLocks noGrp="1"/>
          </p:cNvSpPr>
          <p:nvPr>
            <p:ph type="title"/>
          </p:nvPr>
        </p:nvSpPr>
        <p:spPr/>
        <p:txBody>
          <a:bodyPr/>
          <a:lstStyle/>
          <a:p>
            <a:pPr algn="ctr"/>
            <a:r>
              <a:rPr lang="en-US" dirty="0"/>
              <a:t>MINGSTAP Tutorial</a:t>
            </a:r>
            <a:br>
              <a:rPr lang="en-US" dirty="0"/>
            </a:br>
            <a:r>
              <a:rPr lang="en-US" sz="2000" dirty="0"/>
              <a:t>Invoice Submission</a:t>
            </a:r>
          </a:p>
        </p:txBody>
      </p:sp>
      <p:pic>
        <p:nvPicPr>
          <p:cNvPr id="6" name="Content Placeholder 5">
            <a:extLst>
              <a:ext uri="{FF2B5EF4-FFF2-40B4-BE49-F238E27FC236}">
                <a16:creationId xmlns:a16="http://schemas.microsoft.com/office/drawing/2014/main" id="{1FB7CB02-DA37-4133-99A1-D9138963D546}"/>
              </a:ext>
            </a:extLst>
          </p:cNvPr>
          <p:cNvPicPr>
            <a:picLocks noGrp="1" noChangeAspect="1"/>
          </p:cNvPicPr>
          <p:nvPr>
            <p:ph sz="half" idx="1"/>
          </p:nvPr>
        </p:nvPicPr>
        <p:blipFill>
          <a:blip r:embed="rId2"/>
          <a:stretch>
            <a:fillRect/>
          </a:stretch>
        </p:blipFill>
        <p:spPr>
          <a:xfrm>
            <a:off x="1325697" y="2233668"/>
            <a:ext cx="4206605" cy="3101609"/>
          </a:xfrm>
        </p:spPr>
      </p:pic>
      <p:sp>
        <p:nvSpPr>
          <p:cNvPr id="4" name="Content Placeholder 3">
            <a:extLst>
              <a:ext uri="{FF2B5EF4-FFF2-40B4-BE49-F238E27FC236}">
                <a16:creationId xmlns:a16="http://schemas.microsoft.com/office/drawing/2014/main" id="{BB693A16-D8AB-487A-8B40-F7193B6A0878}"/>
              </a:ext>
            </a:extLst>
          </p:cNvPr>
          <p:cNvSpPr>
            <a:spLocks noGrp="1"/>
          </p:cNvSpPr>
          <p:nvPr>
            <p:ph sz="half" idx="2"/>
          </p:nvPr>
        </p:nvSpPr>
        <p:spPr/>
        <p:txBody>
          <a:bodyPr>
            <a:normAutofit lnSpcReduction="10000"/>
          </a:bodyPr>
          <a:lstStyle/>
          <a:p>
            <a:r>
              <a:rPr lang="en-US" dirty="0"/>
              <a:t>You will receive a paper check in the mail.</a:t>
            </a:r>
          </a:p>
          <a:p>
            <a:r>
              <a:rPr lang="en-US" dirty="0"/>
              <a:t>Click view to confirm your mailing address.</a:t>
            </a:r>
          </a:p>
          <a:p>
            <a:r>
              <a:rPr lang="en-US" dirty="0"/>
              <a:t>If that is not the correct address update it and click confirm to save the new information.</a:t>
            </a:r>
          </a:p>
          <a:p>
            <a:r>
              <a:rPr lang="en-US" dirty="0"/>
              <a:t>It takes several seconds to save. Do not keep clicking the button.</a:t>
            </a:r>
          </a:p>
          <a:p>
            <a:r>
              <a:rPr lang="en-US" dirty="0"/>
              <a:t>Checks CANNOT be forwarded.</a:t>
            </a:r>
          </a:p>
        </p:txBody>
      </p:sp>
    </p:spTree>
    <p:extLst>
      <p:ext uri="{BB962C8B-B14F-4D97-AF65-F5344CB8AC3E}">
        <p14:creationId xmlns:p14="http://schemas.microsoft.com/office/powerpoint/2010/main" val="16742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30FC-D8FC-4888-BDF9-2EAF06048618}"/>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pic>
        <p:nvPicPr>
          <p:cNvPr id="8" name="Content Placeholder 7">
            <a:extLst>
              <a:ext uri="{FF2B5EF4-FFF2-40B4-BE49-F238E27FC236}">
                <a16:creationId xmlns:a16="http://schemas.microsoft.com/office/drawing/2014/main" id="{CE9ECD4B-FCDC-4075-AD91-0E63C0F34C71}"/>
              </a:ext>
            </a:extLst>
          </p:cNvPr>
          <p:cNvPicPr>
            <a:picLocks noGrp="1" noChangeAspect="1"/>
          </p:cNvPicPr>
          <p:nvPr>
            <p:ph sz="half" idx="1"/>
          </p:nvPr>
        </p:nvPicPr>
        <p:blipFill>
          <a:blip r:embed="rId2"/>
          <a:stretch>
            <a:fillRect/>
          </a:stretch>
        </p:blipFill>
        <p:spPr>
          <a:xfrm>
            <a:off x="841071" y="1825625"/>
            <a:ext cx="5175858" cy="4351338"/>
          </a:xfrm>
        </p:spPr>
      </p:pic>
      <p:sp>
        <p:nvSpPr>
          <p:cNvPr id="4" name="Content Placeholder 3">
            <a:extLst>
              <a:ext uri="{FF2B5EF4-FFF2-40B4-BE49-F238E27FC236}">
                <a16:creationId xmlns:a16="http://schemas.microsoft.com/office/drawing/2014/main" id="{B87EF3DE-E3C1-4E65-A315-24B3A820AF6A}"/>
              </a:ext>
            </a:extLst>
          </p:cNvPr>
          <p:cNvSpPr>
            <a:spLocks noGrp="1"/>
          </p:cNvSpPr>
          <p:nvPr>
            <p:ph sz="half" idx="2"/>
          </p:nvPr>
        </p:nvSpPr>
        <p:spPr/>
        <p:txBody>
          <a:bodyPr>
            <a:normAutofit fontScale="92500"/>
          </a:bodyPr>
          <a:lstStyle/>
          <a:p>
            <a:r>
              <a:rPr lang="en-US" dirty="0"/>
              <a:t>New User Registration</a:t>
            </a:r>
          </a:p>
          <a:p>
            <a:r>
              <a:rPr lang="en-US" dirty="0"/>
              <a:t>Please complete the form.</a:t>
            </a:r>
          </a:p>
          <a:p>
            <a:r>
              <a:rPr lang="en-US" dirty="0"/>
              <a:t>You will need to click on the blue wording Terms and Conditions and accept all the terms and conditions.</a:t>
            </a:r>
          </a:p>
          <a:p>
            <a:r>
              <a:rPr lang="en-US" dirty="0"/>
              <a:t>Click Create Profile to complete the process.</a:t>
            </a:r>
          </a:p>
          <a:p>
            <a:r>
              <a:rPr lang="en-US" dirty="0"/>
              <a:t>Once this step is completed you can click on Current STAP Members</a:t>
            </a:r>
          </a:p>
        </p:txBody>
      </p:sp>
    </p:spTree>
    <p:extLst>
      <p:ext uri="{BB962C8B-B14F-4D97-AF65-F5344CB8AC3E}">
        <p14:creationId xmlns:p14="http://schemas.microsoft.com/office/powerpoint/2010/main" val="332479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9FA5-E658-43F5-977D-5B7F36B2A0E9}"/>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pic>
        <p:nvPicPr>
          <p:cNvPr id="6" name="Content Placeholder 5">
            <a:extLst>
              <a:ext uri="{FF2B5EF4-FFF2-40B4-BE49-F238E27FC236}">
                <a16:creationId xmlns:a16="http://schemas.microsoft.com/office/drawing/2014/main" id="{244EB981-82F2-4C7A-B59B-BAE0B478DA3D}"/>
              </a:ext>
            </a:extLst>
          </p:cNvPr>
          <p:cNvPicPr>
            <a:picLocks noGrp="1" noChangeAspect="1"/>
          </p:cNvPicPr>
          <p:nvPr>
            <p:ph sz="half" idx="1"/>
          </p:nvPr>
        </p:nvPicPr>
        <p:blipFill>
          <a:blip r:embed="rId2"/>
          <a:stretch>
            <a:fillRect/>
          </a:stretch>
        </p:blipFill>
        <p:spPr>
          <a:xfrm>
            <a:off x="838200" y="1872141"/>
            <a:ext cx="5181600" cy="2844276"/>
          </a:xfrm>
        </p:spPr>
      </p:pic>
      <p:sp>
        <p:nvSpPr>
          <p:cNvPr id="4" name="Content Placeholder 3">
            <a:extLst>
              <a:ext uri="{FF2B5EF4-FFF2-40B4-BE49-F238E27FC236}">
                <a16:creationId xmlns:a16="http://schemas.microsoft.com/office/drawing/2014/main" id="{F0B5D228-1210-4EF4-A420-4AD62E186141}"/>
              </a:ext>
            </a:extLst>
          </p:cNvPr>
          <p:cNvSpPr>
            <a:spLocks noGrp="1"/>
          </p:cNvSpPr>
          <p:nvPr>
            <p:ph sz="half" idx="2"/>
          </p:nvPr>
        </p:nvSpPr>
        <p:spPr/>
        <p:txBody>
          <a:bodyPr/>
          <a:lstStyle/>
          <a:p>
            <a:r>
              <a:rPr lang="en-US" dirty="0"/>
              <a:t>Current STAP Members</a:t>
            </a:r>
          </a:p>
          <a:p>
            <a:r>
              <a:rPr lang="en-US" dirty="0"/>
              <a:t>If you are a current member,  you will use the email and password you created to log in.</a:t>
            </a:r>
          </a:p>
        </p:txBody>
      </p:sp>
    </p:spTree>
    <p:extLst>
      <p:ext uri="{BB962C8B-B14F-4D97-AF65-F5344CB8AC3E}">
        <p14:creationId xmlns:p14="http://schemas.microsoft.com/office/powerpoint/2010/main" val="156717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2C006-F8DC-45A4-81CD-FF51656C8D67}"/>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pic>
        <p:nvPicPr>
          <p:cNvPr id="6" name="Content Placeholder 5">
            <a:extLst>
              <a:ext uri="{FF2B5EF4-FFF2-40B4-BE49-F238E27FC236}">
                <a16:creationId xmlns:a16="http://schemas.microsoft.com/office/drawing/2014/main" id="{3C451BA2-1A36-4657-8A2D-EDB41042077D}"/>
              </a:ext>
            </a:extLst>
          </p:cNvPr>
          <p:cNvPicPr>
            <a:picLocks noGrp="1" noChangeAspect="1"/>
          </p:cNvPicPr>
          <p:nvPr>
            <p:ph sz="half" idx="1"/>
          </p:nvPr>
        </p:nvPicPr>
        <p:blipFill>
          <a:blip r:embed="rId2"/>
          <a:stretch>
            <a:fillRect/>
          </a:stretch>
        </p:blipFill>
        <p:spPr>
          <a:xfrm>
            <a:off x="838200" y="1764100"/>
            <a:ext cx="5181600" cy="3475146"/>
          </a:xfrm>
        </p:spPr>
      </p:pic>
      <p:sp>
        <p:nvSpPr>
          <p:cNvPr id="4" name="Content Placeholder 3">
            <a:extLst>
              <a:ext uri="{FF2B5EF4-FFF2-40B4-BE49-F238E27FC236}">
                <a16:creationId xmlns:a16="http://schemas.microsoft.com/office/drawing/2014/main" id="{51D94503-8E33-4B85-AFE3-9EAFADDFE4CC}"/>
              </a:ext>
            </a:extLst>
          </p:cNvPr>
          <p:cNvSpPr>
            <a:spLocks noGrp="1"/>
          </p:cNvSpPr>
          <p:nvPr>
            <p:ph sz="half" idx="2"/>
          </p:nvPr>
        </p:nvSpPr>
        <p:spPr/>
        <p:txBody>
          <a:bodyPr/>
          <a:lstStyle/>
          <a:p>
            <a:r>
              <a:rPr lang="en-US" dirty="0"/>
              <a:t>We are continuing to improve the program and portal therefore we require you to clear your cache so you are using the most current version.</a:t>
            </a:r>
          </a:p>
          <a:p>
            <a:r>
              <a:rPr lang="en-US" dirty="0"/>
              <a:t>Click Agree after completing the instructions that relate to your browser.</a:t>
            </a:r>
          </a:p>
        </p:txBody>
      </p:sp>
    </p:spTree>
    <p:extLst>
      <p:ext uri="{BB962C8B-B14F-4D97-AF65-F5344CB8AC3E}">
        <p14:creationId xmlns:p14="http://schemas.microsoft.com/office/powerpoint/2010/main" val="3849598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028F-2035-4418-B577-C74933FDB3F8}"/>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sp>
        <p:nvSpPr>
          <p:cNvPr id="3" name="Content Placeholder 2">
            <a:extLst>
              <a:ext uri="{FF2B5EF4-FFF2-40B4-BE49-F238E27FC236}">
                <a16:creationId xmlns:a16="http://schemas.microsoft.com/office/drawing/2014/main" id="{0CB8ABF3-335B-4EBF-B9E5-518DFC77ED2A}"/>
              </a:ext>
            </a:extLst>
          </p:cNvPr>
          <p:cNvSpPr>
            <a:spLocks noGrp="1"/>
          </p:cNvSpPr>
          <p:nvPr>
            <p:ph sz="half" idx="1"/>
          </p:nvPr>
        </p:nvSpPr>
        <p:spPr/>
        <p:txBody>
          <a:bodyPr>
            <a:normAutofit fontScale="85000" lnSpcReduction="20000"/>
          </a:bodyPr>
          <a:lstStyle/>
          <a:p>
            <a:r>
              <a:rPr lang="en-US" u="sng" dirty="0"/>
              <a:t>Application </a:t>
            </a:r>
            <a:r>
              <a:rPr lang="en-US" dirty="0"/>
              <a:t>vs Invoice</a:t>
            </a:r>
          </a:p>
          <a:p>
            <a:r>
              <a:rPr lang="en-US" dirty="0"/>
              <a:t>One application is required for each academic year you wish to request reimbursement for.	</a:t>
            </a:r>
          </a:p>
          <a:p>
            <a:pPr lvl="1"/>
            <a:r>
              <a:rPr lang="en-US" dirty="0"/>
              <a:t>Applications open in April for the upcoming academic year.  For example, April 1, 2022 - the application for the 2022-2023 academic year will open.  </a:t>
            </a:r>
          </a:p>
          <a:p>
            <a:pPr lvl="1"/>
            <a:r>
              <a:rPr lang="en-US" dirty="0"/>
              <a:t>The academic year runs from Fall 2022 though Summer 2023.</a:t>
            </a:r>
          </a:p>
          <a:p>
            <a:r>
              <a:rPr lang="en-US" dirty="0"/>
              <a:t>Applications are required to be submitted within 14 days of the start of class.</a:t>
            </a:r>
          </a:p>
        </p:txBody>
      </p:sp>
      <p:sp>
        <p:nvSpPr>
          <p:cNvPr id="4" name="Content Placeholder 3">
            <a:extLst>
              <a:ext uri="{FF2B5EF4-FFF2-40B4-BE49-F238E27FC236}">
                <a16:creationId xmlns:a16="http://schemas.microsoft.com/office/drawing/2014/main" id="{1C0BE26A-9919-4855-BFBB-AE246481D1D9}"/>
              </a:ext>
            </a:extLst>
          </p:cNvPr>
          <p:cNvSpPr>
            <a:spLocks noGrp="1"/>
          </p:cNvSpPr>
          <p:nvPr>
            <p:ph sz="half" idx="2"/>
          </p:nvPr>
        </p:nvSpPr>
        <p:spPr/>
        <p:txBody>
          <a:bodyPr>
            <a:normAutofit fontScale="85000" lnSpcReduction="20000"/>
          </a:bodyPr>
          <a:lstStyle/>
          <a:p>
            <a:r>
              <a:rPr lang="en-US" dirty="0"/>
              <a:t>Application vs </a:t>
            </a:r>
            <a:r>
              <a:rPr lang="en-US" u="sng" dirty="0"/>
              <a:t>Invoice</a:t>
            </a:r>
          </a:p>
          <a:p>
            <a:r>
              <a:rPr lang="en-US" dirty="0"/>
              <a:t>Invoices (reimbursement requests) can be submitted multiple times during the academic year.  </a:t>
            </a:r>
          </a:p>
          <a:p>
            <a:pPr lvl="1"/>
            <a:r>
              <a:rPr lang="en-US" dirty="0"/>
              <a:t>Typically, most students will submit two invoices – one at the end of the Fall term and one at the end of the Winter/Spring term</a:t>
            </a:r>
          </a:p>
          <a:p>
            <a:r>
              <a:rPr lang="en-US" dirty="0"/>
              <a:t>Each invoice must contain the 3 documents necessary for us to process your request.</a:t>
            </a:r>
          </a:p>
          <a:p>
            <a:pPr lvl="1"/>
            <a:r>
              <a:rPr lang="en-US" dirty="0"/>
              <a:t>OFFICIAL Transcript</a:t>
            </a:r>
          </a:p>
          <a:p>
            <a:pPr lvl="1"/>
            <a:r>
              <a:rPr lang="en-US" dirty="0"/>
              <a:t>Invoice from school</a:t>
            </a:r>
          </a:p>
          <a:p>
            <a:pPr lvl="1"/>
            <a:r>
              <a:rPr lang="en-US" dirty="0"/>
              <a:t>Proof of FTA usage or Proof of exemption  </a:t>
            </a:r>
          </a:p>
          <a:p>
            <a:pPr lvl="1"/>
            <a:endParaRPr lang="en-US" dirty="0"/>
          </a:p>
        </p:txBody>
      </p:sp>
    </p:spTree>
    <p:extLst>
      <p:ext uri="{BB962C8B-B14F-4D97-AF65-F5344CB8AC3E}">
        <p14:creationId xmlns:p14="http://schemas.microsoft.com/office/powerpoint/2010/main" val="270341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62BA-1308-4AB2-9DEC-B20A62718C9B}"/>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pic>
        <p:nvPicPr>
          <p:cNvPr id="6" name="Content Placeholder 5">
            <a:extLst>
              <a:ext uri="{FF2B5EF4-FFF2-40B4-BE49-F238E27FC236}">
                <a16:creationId xmlns:a16="http://schemas.microsoft.com/office/drawing/2014/main" id="{9CB772A4-3B56-42AE-ADE3-54F725FB5177}"/>
              </a:ext>
            </a:extLst>
          </p:cNvPr>
          <p:cNvPicPr>
            <a:picLocks noGrp="1" noChangeAspect="1"/>
          </p:cNvPicPr>
          <p:nvPr>
            <p:ph sz="half" idx="1"/>
          </p:nvPr>
        </p:nvPicPr>
        <p:blipFill>
          <a:blip r:embed="rId2"/>
          <a:stretch>
            <a:fillRect/>
          </a:stretch>
        </p:blipFill>
        <p:spPr>
          <a:xfrm>
            <a:off x="990388" y="2074035"/>
            <a:ext cx="4877223" cy="3345470"/>
          </a:xfrm>
        </p:spPr>
      </p:pic>
      <p:sp>
        <p:nvSpPr>
          <p:cNvPr id="4" name="Content Placeholder 3">
            <a:extLst>
              <a:ext uri="{FF2B5EF4-FFF2-40B4-BE49-F238E27FC236}">
                <a16:creationId xmlns:a16="http://schemas.microsoft.com/office/drawing/2014/main" id="{3838B07C-649F-454D-9529-77E52D24750F}"/>
              </a:ext>
            </a:extLst>
          </p:cNvPr>
          <p:cNvSpPr>
            <a:spLocks noGrp="1"/>
          </p:cNvSpPr>
          <p:nvPr>
            <p:ph sz="half" idx="2"/>
          </p:nvPr>
        </p:nvSpPr>
        <p:spPr/>
        <p:txBody>
          <a:bodyPr>
            <a:normAutofit lnSpcReduction="10000"/>
          </a:bodyPr>
          <a:lstStyle/>
          <a:p>
            <a:r>
              <a:rPr lang="en-US" dirty="0"/>
              <a:t>You must submit an application each academic year by clicking on Proceed With Application.</a:t>
            </a:r>
          </a:p>
          <a:p>
            <a:r>
              <a:rPr lang="en-US" dirty="0"/>
              <a:t>Applications open for the new academic year on April 1</a:t>
            </a:r>
            <a:r>
              <a:rPr lang="en-US" baseline="30000" dirty="0"/>
              <a:t>st</a:t>
            </a:r>
            <a:r>
              <a:rPr lang="en-US" dirty="0"/>
              <a:t>.</a:t>
            </a:r>
          </a:p>
          <a:p>
            <a:r>
              <a:rPr lang="en-US" dirty="0"/>
              <a:t>An academic year runs from Fall 2021 – Summer 2022, for example.</a:t>
            </a:r>
          </a:p>
          <a:p>
            <a:r>
              <a:rPr lang="en-US" dirty="0"/>
              <a:t>You can submit multiple invoice requests for each application by clicking on Submit Invoices.</a:t>
            </a:r>
          </a:p>
        </p:txBody>
      </p:sp>
    </p:spTree>
    <p:extLst>
      <p:ext uri="{BB962C8B-B14F-4D97-AF65-F5344CB8AC3E}">
        <p14:creationId xmlns:p14="http://schemas.microsoft.com/office/powerpoint/2010/main" val="101883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2BF1-81C4-4165-9887-6A6D96AFD446}"/>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pic>
        <p:nvPicPr>
          <p:cNvPr id="6" name="Content Placeholder 5">
            <a:extLst>
              <a:ext uri="{FF2B5EF4-FFF2-40B4-BE49-F238E27FC236}">
                <a16:creationId xmlns:a16="http://schemas.microsoft.com/office/drawing/2014/main" id="{7B281777-F650-40FC-9643-0FA45CE1A43F}"/>
              </a:ext>
            </a:extLst>
          </p:cNvPr>
          <p:cNvPicPr>
            <a:picLocks noGrp="1" noChangeAspect="1"/>
          </p:cNvPicPr>
          <p:nvPr>
            <p:ph sz="half" idx="1"/>
          </p:nvPr>
        </p:nvPicPr>
        <p:blipFill>
          <a:blip r:embed="rId2"/>
          <a:stretch>
            <a:fillRect/>
          </a:stretch>
        </p:blipFill>
        <p:spPr>
          <a:xfrm>
            <a:off x="838200" y="1947020"/>
            <a:ext cx="5181600" cy="2543694"/>
          </a:xfrm>
        </p:spPr>
      </p:pic>
      <p:sp>
        <p:nvSpPr>
          <p:cNvPr id="4" name="Content Placeholder 3">
            <a:extLst>
              <a:ext uri="{FF2B5EF4-FFF2-40B4-BE49-F238E27FC236}">
                <a16:creationId xmlns:a16="http://schemas.microsoft.com/office/drawing/2014/main" id="{1FE461CE-BF61-4619-B3A5-8043BFECF1CE}"/>
              </a:ext>
            </a:extLst>
          </p:cNvPr>
          <p:cNvSpPr>
            <a:spLocks noGrp="1"/>
          </p:cNvSpPr>
          <p:nvPr>
            <p:ph sz="half" idx="2"/>
          </p:nvPr>
        </p:nvSpPr>
        <p:spPr/>
        <p:txBody>
          <a:bodyPr/>
          <a:lstStyle/>
          <a:p>
            <a:r>
              <a:rPr lang="en-US" dirty="0"/>
              <a:t>Proceed With Application</a:t>
            </a:r>
          </a:p>
          <a:p>
            <a:r>
              <a:rPr lang="en-US" dirty="0"/>
              <a:t>You can choose from Start New Application or Resume Existing Application.</a:t>
            </a:r>
          </a:p>
          <a:p>
            <a:r>
              <a:rPr lang="en-US" dirty="0"/>
              <a:t>Most users will click Start New Application</a:t>
            </a:r>
          </a:p>
        </p:txBody>
      </p:sp>
    </p:spTree>
    <p:extLst>
      <p:ext uri="{BB962C8B-B14F-4D97-AF65-F5344CB8AC3E}">
        <p14:creationId xmlns:p14="http://schemas.microsoft.com/office/powerpoint/2010/main" val="48194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8920-112B-438F-BB49-137D0CFC1A7D}"/>
              </a:ext>
            </a:extLst>
          </p:cNvPr>
          <p:cNvSpPr>
            <a:spLocks noGrp="1"/>
          </p:cNvSpPr>
          <p:nvPr>
            <p:ph type="title"/>
          </p:nvPr>
        </p:nvSpPr>
        <p:spPr/>
        <p:txBody>
          <a:bodyPr>
            <a:normAutofit/>
          </a:bodyPr>
          <a:lstStyle/>
          <a:p>
            <a:pPr algn="ctr"/>
            <a:r>
              <a:rPr lang="en-US" dirty="0"/>
              <a:t>MINGSTAP Tutorial</a:t>
            </a:r>
            <a:br>
              <a:rPr lang="en-US" dirty="0"/>
            </a:br>
            <a:r>
              <a:rPr lang="en-US" sz="2000" dirty="0"/>
              <a:t>New User Registration &amp; Application Submission</a:t>
            </a:r>
          </a:p>
        </p:txBody>
      </p:sp>
      <p:pic>
        <p:nvPicPr>
          <p:cNvPr id="6" name="Content Placeholder 5">
            <a:extLst>
              <a:ext uri="{FF2B5EF4-FFF2-40B4-BE49-F238E27FC236}">
                <a16:creationId xmlns:a16="http://schemas.microsoft.com/office/drawing/2014/main" id="{6E8642F9-6C5D-4A57-905D-E70CCB9EDD66}"/>
              </a:ext>
            </a:extLst>
          </p:cNvPr>
          <p:cNvPicPr>
            <a:picLocks noGrp="1" noChangeAspect="1"/>
          </p:cNvPicPr>
          <p:nvPr>
            <p:ph sz="half" idx="1"/>
          </p:nvPr>
        </p:nvPicPr>
        <p:blipFill>
          <a:blip r:embed="rId2"/>
          <a:stretch>
            <a:fillRect/>
          </a:stretch>
        </p:blipFill>
        <p:spPr>
          <a:xfrm>
            <a:off x="838200" y="2255607"/>
            <a:ext cx="5181600" cy="3491373"/>
          </a:xfrm>
        </p:spPr>
      </p:pic>
      <p:sp>
        <p:nvSpPr>
          <p:cNvPr id="4" name="Content Placeholder 3">
            <a:extLst>
              <a:ext uri="{FF2B5EF4-FFF2-40B4-BE49-F238E27FC236}">
                <a16:creationId xmlns:a16="http://schemas.microsoft.com/office/drawing/2014/main" id="{5F5D1925-BC5C-445B-804E-0BEC51F760F8}"/>
              </a:ext>
            </a:extLst>
          </p:cNvPr>
          <p:cNvSpPr>
            <a:spLocks noGrp="1"/>
          </p:cNvSpPr>
          <p:nvPr>
            <p:ph sz="half" idx="2"/>
          </p:nvPr>
        </p:nvSpPr>
        <p:spPr/>
        <p:txBody>
          <a:bodyPr/>
          <a:lstStyle/>
          <a:p>
            <a:r>
              <a:rPr lang="en-US" dirty="0"/>
              <a:t>The system will warn you that if you have an existing application by clicking on Start New Application that you will be deleting any other versions.</a:t>
            </a:r>
          </a:p>
          <a:p>
            <a:r>
              <a:rPr lang="en-US" dirty="0"/>
              <a:t>Click Ok to proceed or back out and click on Resume Existing Application</a:t>
            </a:r>
          </a:p>
          <a:p>
            <a:endParaRPr lang="en-US" dirty="0"/>
          </a:p>
        </p:txBody>
      </p:sp>
    </p:spTree>
    <p:extLst>
      <p:ext uri="{BB962C8B-B14F-4D97-AF65-F5344CB8AC3E}">
        <p14:creationId xmlns:p14="http://schemas.microsoft.com/office/powerpoint/2010/main" val="1632988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1525</Words>
  <Application>Microsoft Office PowerPoint</Application>
  <PresentationFormat>Widescreen</PresentationFormat>
  <Paragraphs>140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MINGSTAP Tutorial New User Registration &amp; Application Submission</vt:lpstr>
      <vt:lpstr>MINGSTAP Tutorial New User Registration &amp; Application Submission</vt:lpstr>
      <vt:lpstr>MINGSTAP Tutorial New User Registration &amp; Application Submission</vt:lpstr>
      <vt:lpstr>MINGSTAP Tutorial New User Registration &amp; Application Submission</vt:lpstr>
      <vt:lpstr>MINGSTAP Tutorial New User Registration &amp; Application Submission</vt:lpstr>
      <vt:lpstr>MINGSTAP Tutorial New User Registration &amp; Application Submission</vt:lpstr>
      <vt:lpstr>MINGSTAP Tutorial New User Registration &amp; Application Submission</vt:lpstr>
      <vt:lpstr>MINGSTAP Tutorial New User Registration &amp; Application Submission</vt:lpstr>
      <vt:lpstr>MINGSTAP Tutorial New User Registration &amp; Application Submission</vt:lpstr>
      <vt:lpstr>MINGSTAP Tutorial New User Registration &amp; Application Submission</vt:lpstr>
      <vt:lpstr>MINGSTAP Tutorial New User Registration &amp; Application Submission</vt:lpstr>
      <vt:lpstr>MINGSTAP Tutorial New User Registration &amp; Application Submission</vt:lpstr>
      <vt:lpstr>MINGSTAP Tutorial New User Registration &amp; Application Submission</vt:lpstr>
      <vt:lpstr>MINGSTAP Tutorial New User Registration &amp; Application Submission</vt:lpstr>
      <vt:lpstr>MINGSTAP Tutorial New User Registration &amp; Application Submission</vt:lpstr>
      <vt:lpstr>MINGSTAP Tutorial Invoice Submission</vt:lpstr>
      <vt:lpstr>MINGSTAP Tutorial Invoice Submission</vt:lpstr>
      <vt:lpstr>MINGSTAP Tutorial Invoice Submission</vt:lpstr>
      <vt:lpstr>MINGSTAP Tutorial Invoice Submission</vt:lpstr>
      <vt:lpstr>MINGSTAP Tutorial Invoice Submission</vt:lpstr>
      <vt:lpstr>MINGSTAP Tutorial Invoice Submission</vt:lpstr>
      <vt:lpstr>MINGSTAP Tutorial Invoice Submission</vt:lpstr>
      <vt:lpstr>MINGSTAP Tutorial Invoice Submission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MINGSTAP Tutorial</dc:title>
  <dc:creator>Enderle, Kathy (DMVA)</dc:creator>
  <cp:lastModifiedBy>Enderle, Kathy (DMVA)</cp:lastModifiedBy>
  <cp:revision>3</cp:revision>
  <dcterms:created xsi:type="dcterms:W3CDTF">2022-01-19T17:49:46Z</dcterms:created>
  <dcterms:modified xsi:type="dcterms:W3CDTF">2022-02-11T14:20:35Z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2022-01-19T18:14:10Z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2781dc2a-33e1-444e-96b2-dc27a559c2ea</vt:lpwstr>
  </property>
  <property fmtid="{D5CDD505-2E9C-101B-9397-08002B2CF9AE}" pid="8" name="MSIP_Label_3a2fed65-62e7-46ea-af74-187e0c17143a_ContentBits">
    <vt:lpwstr>0</vt:lpwstr>
  </property>
</Properties>
</file>