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Lora"/>
      <p:regular r:id="rId21"/>
      <p:bold r:id="rId22"/>
      <p:italic r:id="rId23"/>
      <p:boldItalic r:id="rId24"/>
    </p:embeddedFont>
    <p:embeddedFont>
      <p:font typeface="Tangerine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ora-bold.fntdata"/><Relationship Id="rId21" Type="http://schemas.openxmlformats.org/officeDocument/2006/relationships/font" Target="fonts/Lora-regular.fntdata"/><Relationship Id="rId24" Type="http://schemas.openxmlformats.org/officeDocument/2006/relationships/font" Target="fonts/Lora-boldItalic.fntdata"/><Relationship Id="rId23" Type="http://schemas.openxmlformats.org/officeDocument/2006/relationships/font" Target="fonts/Lor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angerine-bold.fntdata"/><Relationship Id="rId25" Type="http://schemas.openxmlformats.org/officeDocument/2006/relationships/font" Target="fonts/Tangeri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222adfa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24222adf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52f0a71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52f0a71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4935a9e0_5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4935a9e0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935a9e0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4935a9e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52f0a71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52f0a71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52f0a71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52f0a71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b238ccb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b238ccb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b238ccb6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b238ccb6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4222adfa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4222adfa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4222adfa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4222adfa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d724402a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d724402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222adfad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222adfa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d724402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d72440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d724402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d72440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eaeeabf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eaeeabf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eaeeabfc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eaeeab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125B6"/>
              </a:buClr>
              <a:buSzPts val="3600"/>
              <a:buFont typeface="Lora"/>
              <a:buNone/>
              <a:defRPr i="0" u="none" cap="none" strike="noStrike">
                <a:solidFill>
                  <a:srgbClr val="8125B6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85800" y="3786738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angerine"/>
              <a:buNone/>
              <a:defRPr i="0" sz="3000" u="none" cap="none" strike="noStrike">
                <a:solidFill>
                  <a:schemeClr val="accent2"/>
                </a:solidFill>
                <a:latin typeface="Tangerine"/>
                <a:ea typeface="Tangerine"/>
                <a:cs typeface="Tangerine"/>
                <a:sym typeface="Tangeri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57200" y="1560972"/>
            <a:ext cx="8229600" cy="5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KTemplate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30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old Paint Stroke 2.png"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-10649852">
            <a:off x="-1029551" y="5339691"/>
            <a:ext cx="8839202" cy="19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1221350" y="6015725"/>
            <a:ext cx="43374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v e r o n i c a k i r i n . c o m</a:t>
            </a:r>
            <a:endParaRPr sz="24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VeronicaKirinSigDark.png"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6475" y="6111525"/>
            <a:ext cx="2867150" cy="576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70kiT4UU75d6raKVDkU-fKOTelcpKOnX/view" TargetMode="External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fnPV-XRimRdwxlgzGpEUExtZ374Tf96A/view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-X1CTWc_FGHmP5vTERMBrb7MDipVeqPn/view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4294967295"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125B6"/>
                </a:solidFill>
                <a:latin typeface="Lora"/>
                <a:ea typeface="Lora"/>
                <a:cs typeface="Lora"/>
                <a:sym typeface="Lora"/>
              </a:rPr>
              <a:t>Your Grandma Uses Technology Better Than You</a:t>
            </a:r>
            <a:endParaRPr>
              <a:solidFill>
                <a:srgbClr val="8125B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" name="Google Shape;31;p8"/>
          <p:cNvSpPr txBox="1"/>
          <p:nvPr>
            <p:ph idx="4294967295" type="subTitle"/>
          </p:nvPr>
        </p:nvSpPr>
        <p:spPr>
          <a:xfrm>
            <a:off x="685800" y="3515313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Tangerine"/>
                <a:ea typeface="Tangerine"/>
                <a:cs typeface="Tangerine"/>
                <a:sym typeface="Tangerine"/>
              </a:rPr>
              <a:t>w</a:t>
            </a:r>
            <a:r>
              <a:rPr lang="en" sz="4000">
                <a:solidFill>
                  <a:srgbClr val="434343"/>
                </a:solidFill>
                <a:latin typeface="Tangerine"/>
                <a:ea typeface="Tangerine"/>
                <a:cs typeface="Tangerine"/>
                <a:sym typeface="Tangerine"/>
              </a:rPr>
              <a:t>ith Veronica Kirin</a:t>
            </a:r>
            <a:endParaRPr sz="4000">
              <a:solidFill>
                <a:srgbClr val="434343"/>
              </a:solidFill>
              <a:latin typeface="Tangerine"/>
              <a:ea typeface="Tangerine"/>
              <a:cs typeface="Tangerine"/>
              <a:sym typeface="Tangeri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725475" y="793675"/>
            <a:ext cx="62829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Impact</a:t>
            </a:r>
            <a:endParaRPr sz="36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382525" y="2522700"/>
            <a:ext cx="70545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“I don’t want to learn to text.”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How will this affect my life?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Turning off the router, phone, and tv.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Adele Jones, Betty Segal, Eva Amundson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043650" y="2751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1043650" y="3192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043650" y="3633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043650" y="4074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79350" y="2704500"/>
            <a:ext cx="71853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You can’t just go to sleep, you have to plug in or turn off, you know, so that’s an added pressure.  The computer, as everyone knows who uses it, it’s a blessing and it’s a detriment. 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—  Harriet Berg, 1924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quotations.png"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350" y="1663500"/>
            <a:ext cx="634100" cy="6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1612800" y="2959338"/>
            <a:ext cx="59184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ra"/>
                <a:ea typeface="Lora"/>
                <a:cs typeface="Lora"/>
                <a:sym typeface="Lora"/>
              </a:rPr>
              <a:t>Intergenerational Communication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 title="SOEClip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588" y="393025"/>
            <a:ext cx="6984826" cy="5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725475" y="793675"/>
            <a:ext cx="62829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Talking &amp; Listening</a:t>
            </a:r>
            <a:endParaRPr sz="36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1382525" y="2522700"/>
            <a:ext cx="70545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Put the phone down.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Ask “you” questions.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Slow down.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Tom Lawson, Jim Hayes, Grace Stinton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1043650" y="2751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1043650" y="3192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1043650" y="3633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1043650" y="4074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979350" y="1046350"/>
            <a:ext cx="71853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When you have a guest, you can’t pick up a book and read, but your guest can pick up her cell phone and send messages out to friends far away, in your presence, and ignore you…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And the other thing is you don’t know what they’re doing… So, they disappear.  Yyoure in a room with somebody and they have disappeared, mentally… They should learn not to be so rude.  They need to learn the management of it.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— Betty Segal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quotations.png"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350" y="412250"/>
            <a:ext cx="634100" cy="6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1612800" y="2924800"/>
            <a:ext cx="59184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ra"/>
                <a:ea typeface="Lora"/>
                <a:cs typeface="Lora"/>
                <a:sym typeface="Lora"/>
              </a:rPr>
              <a:t>Stories of Elders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1335150" y="3512400"/>
            <a:ext cx="647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https://storiesofelders.com</a:t>
            </a:r>
            <a:endParaRPr sz="2000">
              <a:solidFill>
                <a:srgbClr val="674EA7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 b="23704" l="0" r="0" t="6739"/>
          <a:stretch/>
        </p:blipFill>
        <p:spPr>
          <a:xfrm>
            <a:off x="1892875" y="983825"/>
            <a:ext cx="2008500" cy="209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 rotWithShape="1">
          <a:blip r:embed="rId4">
            <a:alphaModFix/>
          </a:blip>
          <a:srcRect b="0" l="0" r="0" t="30829"/>
          <a:stretch/>
        </p:blipFill>
        <p:spPr>
          <a:xfrm>
            <a:off x="580875" y="1380075"/>
            <a:ext cx="1760700" cy="18273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 rotWithShape="1">
          <a:blip r:embed="rId5">
            <a:alphaModFix/>
          </a:blip>
          <a:srcRect b="0" l="15972" r="15972" t="0"/>
          <a:stretch/>
        </p:blipFill>
        <p:spPr>
          <a:xfrm>
            <a:off x="1245125" y="2396400"/>
            <a:ext cx="2837100" cy="277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4951425" y="983825"/>
            <a:ext cx="3471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About Me</a:t>
            </a:r>
            <a:endParaRPr sz="36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4951425" y="1752125"/>
            <a:ext cx="38985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I’m an Anthropologist and Entrepreneur.  I am also the author of Stories of Elders.  I use my diverse background to coach other Entrepreneurs as they build an empire to change the world.</a:t>
            </a:r>
            <a:endParaRPr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5065250" y="3286725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/>
        </p:nvSpPr>
        <p:spPr>
          <a:xfrm>
            <a:off x="5358250" y="3158775"/>
            <a:ext cx="2837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Anthropology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5065250" y="3727725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/>
        </p:nvSpPr>
        <p:spPr>
          <a:xfrm>
            <a:off x="5358250" y="3599775"/>
            <a:ext cx="2837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Nonprofits, Startups, Biz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5065250" y="4168725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/>
        </p:nvSpPr>
        <p:spPr>
          <a:xfrm>
            <a:off x="5358250" y="4040775"/>
            <a:ext cx="2837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GreenCup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5065250" y="4609725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/>
        </p:nvSpPr>
        <p:spPr>
          <a:xfrm>
            <a:off x="5358250" y="4481775"/>
            <a:ext cx="2837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Turbo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 b="0" l="16310" r="16317" t="0"/>
          <a:stretch/>
        </p:blipFill>
        <p:spPr>
          <a:xfrm>
            <a:off x="3929700" y="1853396"/>
            <a:ext cx="3185400" cy="315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4">
            <a:alphaModFix/>
          </a:blip>
          <a:srcRect b="0" l="2311" r="30307" t="0"/>
          <a:stretch/>
        </p:blipFill>
        <p:spPr>
          <a:xfrm>
            <a:off x="6118118" y="920850"/>
            <a:ext cx="2604900" cy="257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5">
            <a:alphaModFix/>
          </a:blip>
          <a:srcRect b="0" l="2311" r="30307" t="0"/>
          <a:stretch/>
        </p:blipFill>
        <p:spPr>
          <a:xfrm>
            <a:off x="6307885" y="3045284"/>
            <a:ext cx="2604900" cy="257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811025" y="1250425"/>
            <a:ext cx="3766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Stories of Elders</a:t>
            </a:r>
            <a:endParaRPr sz="36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1382525" y="2522700"/>
            <a:ext cx="24225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12,000 Miles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100 Elders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8,500 Years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1 Book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1 Documentary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1043650" y="2751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1043650" y="3192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1043650" y="3633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1043650" y="4074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1043650" y="45313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1612800" y="2959350"/>
            <a:ext cx="59184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ra"/>
                <a:ea typeface="Lora"/>
                <a:cs typeface="Lora"/>
                <a:sym typeface="Lora"/>
              </a:rPr>
              <a:t>Elders &amp; Tech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2" title="SOEClip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288" y="362950"/>
            <a:ext cx="7021424" cy="52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725475" y="793675"/>
            <a:ext cx="62829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Social Media, Smartphones, &amp; Staying in Touch</a:t>
            </a:r>
            <a:endParaRPr sz="36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382525" y="2522700"/>
            <a:ext cx="70545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Misconceptions about social media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Staying in touch with family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Concern for young people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Bob Johnson, Marge Darger, David Netterfield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043650" y="2751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043650" y="3192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1043650" y="3633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1043650" y="4074150"/>
            <a:ext cx="214200" cy="185100"/>
          </a:xfrm>
          <a:prstGeom prst="chevron">
            <a:avLst>
              <a:gd fmla="val 50000" name="adj"/>
            </a:avLst>
          </a:prstGeom>
          <a:solidFill>
            <a:srgbClr val="8125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979350" y="2271645"/>
            <a:ext cx="71853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I’ve got friends all over the world, and they’re different ages, and different cultures.  What have I gained?  I have gained an insight into the world that is vastly different because I actually have friends, I guess you could call it friends, from all over the world, and we can talk on a daily basis.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— Dave Chicoring, 1937</a:t>
            </a:r>
            <a:endParaRPr sz="24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quotations.png"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350" y="1378253"/>
            <a:ext cx="634100" cy="6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1475700" y="2959350"/>
            <a:ext cx="6192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ra"/>
                <a:ea typeface="Lora"/>
                <a:cs typeface="Lora"/>
                <a:sym typeface="Lora"/>
              </a:rPr>
              <a:t>Our Elders &amp; Intentionality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 title="SOEClip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875" y="649300"/>
            <a:ext cx="6570250" cy="49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