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41"/>
  </p:notesMasterIdLst>
  <p:sldIdLst>
    <p:sldId id="256" r:id="rId2"/>
    <p:sldId id="279" r:id="rId3"/>
    <p:sldId id="297" r:id="rId4"/>
    <p:sldId id="308" r:id="rId5"/>
    <p:sldId id="305" r:id="rId6"/>
    <p:sldId id="281" r:id="rId7"/>
    <p:sldId id="259" r:id="rId8"/>
    <p:sldId id="302" r:id="rId9"/>
    <p:sldId id="296" r:id="rId10"/>
    <p:sldId id="299" r:id="rId11"/>
    <p:sldId id="304" r:id="rId12"/>
    <p:sldId id="309" r:id="rId13"/>
    <p:sldId id="306" r:id="rId14"/>
    <p:sldId id="314" r:id="rId15"/>
    <p:sldId id="307" r:id="rId16"/>
    <p:sldId id="313" r:id="rId17"/>
    <p:sldId id="283" r:id="rId18"/>
    <p:sldId id="316" r:id="rId19"/>
    <p:sldId id="284" r:id="rId20"/>
    <p:sldId id="286" r:id="rId21"/>
    <p:sldId id="287" r:id="rId22"/>
    <p:sldId id="288" r:id="rId23"/>
    <p:sldId id="289" r:id="rId24"/>
    <p:sldId id="257" r:id="rId25"/>
    <p:sldId id="258" r:id="rId26"/>
    <p:sldId id="311" r:id="rId27"/>
    <p:sldId id="312" r:id="rId28"/>
    <p:sldId id="261" r:id="rId29"/>
    <p:sldId id="298" r:id="rId30"/>
    <p:sldId id="262" r:id="rId31"/>
    <p:sldId id="263" r:id="rId32"/>
    <p:sldId id="301" r:id="rId33"/>
    <p:sldId id="290" r:id="rId34"/>
    <p:sldId id="291" r:id="rId35"/>
    <p:sldId id="292" r:id="rId36"/>
    <p:sldId id="293" r:id="rId37"/>
    <p:sldId id="294" r:id="rId38"/>
    <p:sldId id="278" r:id="rId39"/>
    <p:sldId id="315" r:id="rId40"/>
  </p:sldIdLst>
  <p:sldSz cx="12192000" cy="6858000"/>
  <p:notesSz cx="7086600" cy="90249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C5FA488-35DA-C44D-B267-FD18FE2221D3}">
          <p14:sldIdLst>
            <p14:sldId id="256"/>
          </p14:sldIdLst>
        </p14:section>
        <p14:section name="Myths" id="{D8A941D8-4EEE-B048-90E2-62FD48AECD82}">
          <p14:sldIdLst>
            <p14:sldId id="279"/>
            <p14:sldId id="297"/>
            <p14:sldId id="308"/>
          </p14:sldIdLst>
        </p14:section>
        <p14:section name="Pattern of Sexual Behavior in Later Life" id="{706FC08D-4603-464E-9A1B-B726886D106F}">
          <p14:sldIdLst>
            <p14:sldId id="305"/>
            <p14:sldId id="281"/>
            <p14:sldId id="259"/>
            <p14:sldId id="302"/>
            <p14:sldId id="296"/>
            <p14:sldId id="299"/>
            <p14:sldId id="304"/>
            <p14:sldId id="309"/>
            <p14:sldId id="306"/>
            <p14:sldId id="314"/>
            <p14:sldId id="307"/>
            <p14:sldId id="313"/>
            <p14:sldId id="283"/>
            <p14:sldId id="316"/>
            <p14:sldId id="284"/>
            <p14:sldId id="286"/>
            <p14:sldId id="287"/>
            <p14:sldId id="288"/>
            <p14:sldId id="289"/>
          </p14:sldIdLst>
        </p14:section>
        <p14:section name="Rights" id="{3BA466A9-9A1E-7744-B2B3-F67CD26E4D86}">
          <p14:sldIdLst>
            <p14:sldId id="257"/>
            <p14:sldId id="258"/>
            <p14:sldId id="311"/>
            <p14:sldId id="312"/>
          </p14:sldIdLst>
        </p14:section>
        <p14:section name="Consequences of Rights Violation" id="{10975734-626D-484C-87D1-2695458D7082}">
          <p14:sldIdLst>
            <p14:sldId id="261"/>
            <p14:sldId id="298"/>
            <p14:sldId id="262"/>
            <p14:sldId id="263"/>
            <p14:sldId id="301"/>
          </p14:sldIdLst>
        </p14:section>
        <p14:section name="Barriers to Sexual Well-being in LTC" id="{DAA758F7-DDAC-9E49-9B6B-ADEF466FF370}">
          <p14:sldIdLst>
            <p14:sldId id="290"/>
            <p14:sldId id="291"/>
            <p14:sldId id="292"/>
            <p14:sldId id="293"/>
            <p14:sldId id="294"/>
            <p14:sldId id="278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0928" autoAdjust="0"/>
  </p:normalViewPr>
  <p:slideViewPr>
    <p:cSldViewPr snapToGrid="0" snapToObjects="1">
      <p:cViewPr varScale="1">
        <p:scale>
          <a:sx n="69" d="100"/>
          <a:sy n="69" d="100"/>
        </p:scale>
        <p:origin x="12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0860" cy="45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14100" y="0"/>
            <a:ext cx="3070860" cy="45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280" cy="355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572125"/>
            <a:ext cx="3070860" cy="45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03596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280" cy="3553570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24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280" cy="355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6:notes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656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280" cy="355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7:notes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122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280" cy="355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7450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f1e07324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f1e073246_0_15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400" cy="3553500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4f1e073246_0_15:notes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00" cy="452700"/>
          </a:xfrm>
          <a:prstGeom prst="rect">
            <a:avLst/>
          </a:prstGeom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174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f1e07324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f1e073246_0_7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400" cy="3553500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4f1e073246_0_7:notes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00" cy="452700"/>
          </a:xfrm>
          <a:prstGeom prst="rect">
            <a:avLst/>
          </a:prstGeom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892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f1e07324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f1e073246_0_64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400" cy="3553500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f1e073246_0_64:notes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00" cy="452700"/>
          </a:xfrm>
          <a:prstGeom prst="rect">
            <a:avLst/>
          </a:prstGeom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6418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f1e07324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f1e073246_0_64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400" cy="3553500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f1e073246_0_64:notes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00" cy="452700"/>
          </a:xfrm>
          <a:prstGeom prst="rect">
            <a:avLst/>
          </a:prstGeom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566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f1e07324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f1e073246_0_40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400" cy="3553500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4f1e073246_0_40:notes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00" cy="452700"/>
          </a:xfrm>
          <a:prstGeom prst="rect">
            <a:avLst/>
          </a:prstGeom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696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f1e07324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f1e073246_0_48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400" cy="3553500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4f1e073246_0_48:notes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00" cy="452700"/>
          </a:xfrm>
          <a:prstGeom prst="rect">
            <a:avLst/>
          </a:prstGeom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126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19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033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280" cy="355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9:notes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0106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280" cy="355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10:notes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5448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280" cy="355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9668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280" cy="355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12:notes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8961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280" cy="355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:notes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640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280" cy="3553570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1386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f1e07324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f1e073246_0_31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400" cy="3553500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4f1e073246_0_31:notes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00" cy="452700"/>
          </a:xfrm>
          <a:prstGeom prst="rect">
            <a:avLst/>
          </a:prstGeom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96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66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208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280" cy="3553570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4493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280" cy="3553570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5986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280" cy="3553570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1260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708660" y="4343251"/>
            <a:ext cx="5669280" cy="355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5:notes"/>
          <p:cNvSpPr txBox="1">
            <a:spLocks noGrp="1"/>
          </p:cNvSpPr>
          <p:nvPr>
            <p:ph type="sldNum" idx="12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97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24F194-A026-EF49-816E-C654D3997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F76F8F-7348-3747-B756-6A1EA3921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C080D0-B172-4645-A227-4BA9E01AA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E1CA-BB8A-430C-9A5E-3662063C954C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B58D83-ECC3-4A45-BFCF-7653814C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B84125-E35E-564A-987D-C34280EA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1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C61547-FAAF-654A-B71B-E5AF0A95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46891D-CF66-F848-9EA9-A00C7BC58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E5A748-3A24-9D44-91E5-10B3754C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8FBF-A729-4C3D-9A02-BD71545E31EB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EB0922-BD94-014B-BF20-61041B3A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B4A3A6-4068-3841-A429-8722480A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1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AE82EAC-2FF9-A247-97EF-29AAAF236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40CBC32-FBF3-4F4E-801F-2E740BFEC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AD0238-C47E-0D43-80F7-A28123A8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6EBE-B0FB-4778-83FD-D2315760BF72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22123E-3686-414A-9E17-0C6F4336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13A176-F780-8346-A230-F759B579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1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C13ABF-DD59-114E-94D8-BF408BB2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08E97B-ED7F-384C-8641-9F1D2437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81B132-AE0D-DE4F-B94E-8B7A8868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3E5D-090F-4A6D-91DB-1946853FAB60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6E459D-9D0E-C041-A335-24EAF6E3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23CAD-C5CD-C24A-B575-F0B709E1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9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D8337F-7CE8-4E40-842C-A1A1F30A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92C160-3B72-2844-8405-72AF9F0E3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327EA3-61B7-6043-8FC7-362E9ECE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DF0-4727-4B9C-8C0D-2757AE6C0248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56D668-6266-C14C-BE26-0273B5AA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EA9AB3-A790-B04E-AA17-EEB70DA2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9FDCCC-49AF-3B4B-A48D-E7615BBD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742A0F-5529-E645-B446-500B1860B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44FE50-FFC9-C440-9BD3-6F355C840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C52C01-D9F6-F542-B9A0-E6133EB4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AD22-AE4A-4E57-A2CA-AA31525297A1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E0D1E5-49D4-7C46-A6AF-82D7BCD6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8C46F3-C04B-7941-872D-AAA86F04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E9C7BB-321C-A343-9674-87045759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0C13A4-853E-C548-B6B7-B582B01E0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7087CF-A7D2-E241-B410-FB1CBE90A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76FE54E-1A9C-BC40-AFB7-8A309EEFC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25BFDD9-687E-DD45-B46B-64CF96D54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59A6B42-E201-D54D-AE26-F2617334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C51F-F381-4D51-B6E3-986883A650A0}" type="datetime1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4DA6657-8EC1-DB4F-840C-944E5A81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571724C-558C-774C-8763-5D251416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2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9A3B25-6FD2-3E4C-A010-528D629B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6FDA86D-2611-3445-9C38-8C1D99C6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D8C0-EB0E-490F-8BDF-F70A7EDC1BC5}" type="datetime1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F1C6C82-525F-2F49-85C3-3ADE8771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5EE598D-7E4E-394B-876A-9782314D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CD8E660-6FB7-AB4D-99A9-57A44A8C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E900-93A3-4BF5-90F2-4A36F34E1BD9}" type="datetime1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B40C8A-BAFB-F642-9F64-3906AA804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408B9B-7354-6E4D-BB81-2A9E85FF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DF949B-ED05-4E41-9489-CBAE5A1F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9811A8-3AD8-F64F-87E0-019E0AC4E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27559F-3299-C04B-81EB-877B34DED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FCD2A97-C229-DD4A-9315-0EC43093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05D0-D8A7-4D5B-92B0-7E9B6D8D3551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EF97B1-42BA-CB47-A733-01BED125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366000F-6FDC-9845-A68F-4382EBB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3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2009FB-0F33-9C48-BD39-497BD3B3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E787221-308F-624D-88A5-1DC3834EF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369087F-1179-5741-AC34-D9CDFB0D5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50B85A-5059-984A-B906-D22F6061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0522-537A-4020-B914-CB32B7C844F1}" type="datetime1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61BCDA-9EB6-EE48-8E45-642EC747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636BFA-4284-9347-BFFB-1098A148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1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68FCCB3-EDBC-9849-808F-AEA09159A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8C402C-EF72-894C-815A-6576EED6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58A8D1-4F65-DF47-B67F-968AAE8D8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8672F-C5D6-4B84-BE76-D94D846A2537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27A506-25B5-824A-B3AA-A31F0F32E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D9E10C-63FA-F24D-A1DD-D20EE86AD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3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5/04/23/health/iowa-man-found-not-guilty-of-sexually-abusing-wife-with-alzheimer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shingtonpost.com/news/morning-mix/wp/2015/04/23/former-iowa-legislator-henry-rayhons-78-found-not-guilty-of-sexually-abusing-wife-with-alzheimers/?noredirect=on&amp;utm_term=.ded6dba0e97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news/morning-mix/wp/2015/04/23/former-iowa-legislator-henry-rayhons-78-found-not-guilty-of-sexually-abusing-wife-with-alzheimers/?utm_term=.1f7f681dfec8" TargetMode="External"/><Relationship Id="rId2" Type="http://schemas.openxmlformats.org/officeDocument/2006/relationships/hyperlink" Target="https://www.nytimes.com/2015/04/23/health/iowa-man-found-not-guilty-of-sexually-abusing-wife-with-alzheimers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839243" y="1385410"/>
            <a:ext cx="10784909" cy="130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i="1">
                <a:solidFill>
                  <a:schemeClr val="lt1"/>
                </a:solidFill>
              </a:rPr>
              <a:t>Sexual Health Promotion</a:t>
            </a:r>
            <a:br>
              <a:rPr lang="en-US" sz="5400" i="1">
                <a:solidFill>
                  <a:schemeClr val="lt1"/>
                </a:solidFill>
              </a:rPr>
            </a:br>
            <a:r>
              <a:rPr lang="en-US" sz="5400" i="1">
                <a:solidFill>
                  <a:schemeClr val="lt1"/>
                </a:solidFill>
              </a:rPr>
              <a:t>in Long Term Care</a:t>
            </a:r>
            <a:endParaRPr sz="5400" i="1">
              <a:solidFill>
                <a:schemeClr val="lt1"/>
              </a:solidFill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006246"/>
            <a:ext cx="9144000" cy="345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Art and Science of Aging Conference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February 22, 2019</a:t>
            </a:r>
            <a:endParaRPr sz="3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Sally </a:t>
            </a:r>
            <a:r>
              <a:rPr lang="en-US" dirty="0" err="1"/>
              <a:t>Pelon</a:t>
            </a:r>
            <a:r>
              <a:rPr lang="en-US" dirty="0"/>
              <a:t>, PhD, LMSW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err="1"/>
              <a:t>Lihua</a:t>
            </a:r>
            <a:r>
              <a:rPr lang="en-US"/>
              <a:t> Huang, PhD, MSW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GVSU School of Social Work</a:t>
            </a: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A0EE5EF-B9AF-4D19-A252-EC1CD476CF94}" type="datetime1">
              <a:rPr lang="en-US" smtClean="0"/>
              <a:t>2/21/2019</a:t>
            </a:fld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1AD5D7-4388-614C-A3F8-2A4FB466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Focus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7C6B5E-A1FC-2142-8768-2374BB061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3" y="1825625"/>
            <a:ext cx="11552663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Older persons continue to have sexual feelings and needs, either being capable or not (Dominguez, 2016); 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Different </a:t>
            </a:r>
            <a:r>
              <a:rPr lang="en-US" dirty="0"/>
              <a:t>from youth culture, sexuality in later life focuses more on intimacy or relationships than arousal (Lichtenberg (2014) ;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Intimacy </a:t>
            </a:r>
            <a:r>
              <a:rPr lang="en-US" dirty="0"/>
              <a:t>is comforting to patients (Erikson, Erikson, &amp; </a:t>
            </a:r>
            <a:r>
              <a:rPr lang="en-US" dirty="0" err="1"/>
              <a:t>Kivnick</a:t>
            </a:r>
            <a:r>
              <a:rPr lang="en-US" dirty="0"/>
              <a:t>, 1986). 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LTC </a:t>
            </a:r>
            <a:r>
              <a:rPr lang="en-US" dirty="0"/>
              <a:t>staff observe dementia patients do not resist intimacy and seem glad to see their partners when they visit (</a:t>
            </a:r>
            <a:r>
              <a:rPr lang="en-US" dirty="0">
                <a:hlinkClick r:id="rId3"/>
              </a:rPr>
              <a:t>Belluck, 2015</a:t>
            </a:r>
            <a:r>
              <a:rPr lang="en-US" dirty="0"/>
              <a:t>; </a:t>
            </a:r>
            <a:r>
              <a:rPr lang="en-US" dirty="0">
                <a:hlinkClick r:id="rId4"/>
              </a:rPr>
              <a:t>Kaplan, 2015</a:t>
            </a:r>
            <a:r>
              <a:rPr lang="en-US" dirty="0"/>
              <a:t>; Kimchi et al., 2016).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BC5CCEE-70EE-7A4B-92E9-BC899CB5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AA9B-02C5-4738-8040-91872D82ECBE}" type="datetime1">
              <a:rPr lang="en-US" smtClean="0"/>
              <a:t>2/21/2019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1AD5D7-4388-614C-A3F8-2A4FB466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7C6B5E-A1FC-2142-8768-2374BB061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04" y="2023637"/>
            <a:ext cx="11418849" cy="46978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Widening  definition of sexual expression and activities in later life (</a:t>
            </a:r>
            <a:r>
              <a:rPr lang="en-US" dirty="0" err="1"/>
              <a:t>Frankowski</a:t>
            </a:r>
            <a:r>
              <a:rPr lang="en-US" dirty="0"/>
              <a:t> &amp; Clark, 2009; </a:t>
            </a:r>
            <a:r>
              <a:rPr lang="en-US" dirty="0" err="1"/>
              <a:t>Hinchliff</a:t>
            </a:r>
            <a:r>
              <a:rPr lang="en-US" dirty="0"/>
              <a:t> &amp; Gott, 2011</a:t>
            </a:r>
            <a:r>
              <a:rPr lang="en-US" dirty="0" smtClean="0"/>
              <a:t>):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sz="2800" dirty="0" smtClean="0"/>
              <a:t>Intercourse is merely one of the ways in which sexuality and intimacy are expressed;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/>
              <a:t>Masturbation </a:t>
            </a:r>
            <a:r>
              <a:rPr lang="en-US" sz="2800" dirty="0"/>
              <a:t>is common among older adults that may be widowed or not have a partner;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/>
              <a:t>Physical intimacy: Intimate touch; kissing; holding hands; cuddling , gardening, playing “footsy” and being close and intimate without having intercourse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BC5CCEE-70EE-7A4B-92E9-BC899CB5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AD91-2659-4701-B680-CC717B6A39E3}" type="datetime1">
              <a:rPr lang="en-US" smtClean="0"/>
              <a:t>2/21/2019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353" y="22780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4D4DD5-1B42-7B44-B907-A2254E22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Forms of Sexual Activity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AC21949B-A9CD-1648-9F03-5EB1C3381C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178079"/>
              </p:ext>
            </p:extLst>
          </p:nvPr>
        </p:nvGraphicFramePr>
        <p:xfrm>
          <a:off x="1026694" y="1825625"/>
          <a:ext cx="10327106" cy="43826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63553">
                  <a:extLst>
                    <a:ext uri="{9D8B030D-6E8A-4147-A177-3AD203B41FA5}">
                      <a16:colId xmlns="" xmlns:a16="http://schemas.microsoft.com/office/drawing/2014/main" val="490664761"/>
                    </a:ext>
                  </a:extLst>
                </a:gridCol>
                <a:gridCol w="5163553">
                  <a:extLst>
                    <a:ext uri="{9D8B030D-6E8A-4147-A177-3AD203B41FA5}">
                      <a16:colId xmlns="" xmlns:a16="http://schemas.microsoft.com/office/drawing/2014/main" val="2661693976"/>
                    </a:ext>
                  </a:extLst>
                </a:gridCol>
              </a:tblGrid>
              <a:tr h="73044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Holding hands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/>
                        <a:t>Signs of companionship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660318"/>
                  </a:ext>
                </a:extLst>
              </a:tr>
              <a:tr h="7304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Flirting/teasing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/>
                        <a:t>Masturbation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1373801"/>
                  </a:ext>
                </a:extLst>
              </a:tr>
              <a:tr h="7304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Genital touch stimulation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2494358"/>
                  </a:ext>
                </a:extLst>
              </a:tr>
              <a:tr h="7304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Kissing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Intercourse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9438537"/>
                  </a:ext>
                </a:extLst>
              </a:tr>
              <a:tr h="7304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Cuddling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Oral 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4122567"/>
                  </a:ext>
                </a:extLst>
              </a:tr>
              <a:tr h="7304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Romantic affection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Anal 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788571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44BD40C-539B-F844-B1BA-D3BF0E91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2AE6-EBA3-4817-9C6B-0B4261B1B7A6}" type="datetime1">
              <a:rPr lang="en-US" smtClean="0"/>
              <a:t>2/21/2019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F7410D-D880-E14B-9BD3-BCD356CE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84" y="410368"/>
            <a:ext cx="11674642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Sexuality/Intimacy and LTC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1F3E35-8508-B441-9073-FFCEF5166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168"/>
            <a:ext cx="10515600" cy="4588795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endParaRPr lang="en-US" sz="2800" dirty="0"/>
          </a:p>
          <a:p>
            <a:pPr lvl="1">
              <a:buFont typeface="Wingdings" pitchFamily="2" charset="2"/>
              <a:buChar char="ü"/>
            </a:pPr>
            <a:r>
              <a:rPr lang="en-US" sz="2800" dirty="0" smtClean="0"/>
              <a:t>Desire </a:t>
            </a:r>
            <a:r>
              <a:rPr lang="en-US" sz="2800" dirty="0"/>
              <a:t>to engage in sexual activity is not eradicated or decreased as a result of admission into a LTC facility (</a:t>
            </a:r>
            <a:r>
              <a:rPr lang="en-US" sz="2800" dirty="0" err="1"/>
              <a:t>Mahieu</a:t>
            </a:r>
            <a:r>
              <a:rPr lang="en-US" sz="2800" dirty="0"/>
              <a:t>, Van </a:t>
            </a:r>
            <a:r>
              <a:rPr lang="en-US" sz="2800" dirty="0" err="1"/>
              <a:t>Elssen</a:t>
            </a:r>
            <a:r>
              <a:rPr lang="en-US" sz="2800" dirty="0"/>
              <a:t> &amp; </a:t>
            </a:r>
            <a:r>
              <a:rPr lang="en-US" sz="2800" dirty="0" err="1"/>
              <a:t>Gastmans</a:t>
            </a:r>
            <a:r>
              <a:rPr lang="en-US" sz="2800" dirty="0"/>
              <a:t>, 2011); </a:t>
            </a:r>
          </a:p>
          <a:p>
            <a:pPr lvl="1">
              <a:buFont typeface="Wingdings" pitchFamily="2" charset="2"/>
              <a:buChar char="ü"/>
            </a:pPr>
            <a:endParaRPr lang="en-US" sz="2800" dirty="0"/>
          </a:p>
          <a:p>
            <a:pPr lvl="1">
              <a:buFont typeface="Wingdings" pitchFamily="2" charset="2"/>
              <a:buChar char="ü"/>
            </a:pPr>
            <a:r>
              <a:rPr lang="en-US" sz="2800" dirty="0"/>
              <a:t>Cognitive impairments don’t necessarily eliminate one’s ability for “recognizing their desire for intimacy and pursuing a meaningful relationship” (Hebrew Homes, 2011).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5CB7C1-C402-444D-9CD7-931BEDCC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A88A-3266-4938-97A6-FC4B16CDDB84}" type="datetime1">
              <a:rPr lang="en-US" smtClean="0"/>
              <a:t>2/21/2019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F7410D-D880-E14B-9BD3-BCD356CE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73" y="109198"/>
            <a:ext cx="1167464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Rates of Sexually Active LTC Residents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1F3E35-8508-B441-9073-FFCEF5166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63" y="1588168"/>
            <a:ext cx="11812663" cy="49799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endParaRPr lang="en-US" sz="2800" dirty="0"/>
          </a:p>
          <a:p>
            <a:pPr lvl="1">
              <a:buFont typeface="Wingdings" pitchFamily="2" charset="2"/>
              <a:buChar char="ü"/>
            </a:pPr>
            <a:r>
              <a:rPr lang="en-US" sz="2800" dirty="0"/>
              <a:t>62% of 100 men and 30% of 102 women over 80 years had had recent intercourse in LTC facilities;</a:t>
            </a:r>
          </a:p>
          <a:p>
            <a:pPr lvl="1">
              <a:buFont typeface="Wingdings" pitchFamily="2" charset="2"/>
              <a:buChar char="ü"/>
            </a:pPr>
            <a:endParaRPr lang="en-US" sz="2800" dirty="0" smtClean="0"/>
          </a:p>
          <a:p>
            <a:pPr lvl="1">
              <a:buFont typeface="Wingdings" pitchFamily="2" charset="2"/>
              <a:buChar char="ü"/>
            </a:pPr>
            <a:r>
              <a:rPr lang="en-US" sz="2800" dirty="0" smtClean="0"/>
              <a:t>87</a:t>
            </a:r>
            <a:r>
              <a:rPr lang="en-US" sz="2800" dirty="0"/>
              <a:t>% of men and 68% of women had had physical intimacy of some sort (as cited in Dominguez &amp; </a:t>
            </a:r>
            <a:r>
              <a:rPr lang="en-US" sz="2800" dirty="0" err="1"/>
              <a:t>Barbagallo</a:t>
            </a:r>
            <a:r>
              <a:rPr lang="en-US" sz="2800" dirty="0"/>
              <a:t>, 2016).</a:t>
            </a:r>
          </a:p>
          <a:p>
            <a:pPr lvl="1">
              <a:buFont typeface="Wingdings" pitchFamily="2" charset="2"/>
              <a:buChar char="ü"/>
            </a:pPr>
            <a:endParaRPr lang="en-US" sz="2800" dirty="0"/>
          </a:p>
          <a:p>
            <a:pPr lvl="1">
              <a:buFont typeface="Wingdings" pitchFamily="2" charset="2"/>
              <a:buChar char="ü"/>
            </a:pPr>
            <a:r>
              <a:rPr lang="en-US" sz="2800" dirty="0"/>
              <a:t>81% of men and women ( m= 82 years old) from 15 LTC facilities reported sexual desire, but were currently inactive because of lack of opportunity (as cited in Dominguez &amp; </a:t>
            </a:r>
            <a:r>
              <a:rPr lang="en-US" sz="2800" dirty="0" err="1"/>
              <a:t>Barbagallo</a:t>
            </a:r>
            <a:r>
              <a:rPr lang="en-US" sz="2800" dirty="0"/>
              <a:t>, 2016).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5CB7C1-C402-444D-9CD7-931BEDCC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443E-4FA7-45C6-AA20-DE5A4A1DABB7}" type="datetime1">
              <a:rPr lang="en-US" smtClean="0"/>
              <a:t>2/21/2019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81F69F-DC59-5449-8F70-7A5A41C2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Rates of ISB of Dementia Patients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CDBA97-A651-BF4F-872D-AF5D6DF9F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02" y="1825624"/>
            <a:ext cx="11318488" cy="45307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Reported rates of inappropriate sexual behavior (ISB) among dementia patients are 2-25% (Dominguez &amp; </a:t>
            </a:r>
            <a:r>
              <a:rPr lang="en-US" dirty="0" err="1"/>
              <a:t>Barbagallo</a:t>
            </a:r>
            <a:r>
              <a:rPr lang="en-US" dirty="0"/>
              <a:t>, 2016);</a:t>
            </a:r>
          </a:p>
          <a:p>
            <a:endParaRPr lang="en-US" dirty="0" smtClean="0"/>
          </a:p>
          <a:p>
            <a:r>
              <a:rPr lang="en-US" dirty="0" smtClean="0"/>
              <a:t>ISB </a:t>
            </a:r>
            <a:r>
              <a:rPr lang="en-US" dirty="0"/>
              <a:t>examples (Dominguez &amp; </a:t>
            </a:r>
            <a:r>
              <a:rPr lang="en-US" dirty="0" err="1"/>
              <a:t>Barbagallo</a:t>
            </a:r>
            <a:r>
              <a:rPr lang="en-US" dirty="0"/>
              <a:t>, 2016):</a:t>
            </a:r>
          </a:p>
          <a:p>
            <a:pPr lvl="1"/>
            <a:r>
              <a:rPr lang="en-US" dirty="0"/>
              <a:t>Sexually explicit language</a:t>
            </a:r>
          </a:p>
          <a:p>
            <a:pPr lvl="1"/>
            <a:r>
              <a:rPr lang="en-US" dirty="0"/>
              <a:t>Inappropriate touching of another person;</a:t>
            </a:r>
          </a:p>
          <a:p>
            <a:pPr lvl="1"/>
            <a:r>
              <a:rPr lang="en-US" dirty="0"/>
              <a:t>Request unnecessary genital care</a:t>
            </a:r>
          </a:p>
          <a:p>
            <a:pPr lvl="1"/>
            <a:r>
              <a:rPr lang="en-US" dirty="0"/>
              <a:t>View pornography in public</a:t>
            </a:r>
          </a:p>
          <a:p>
            <a:pPr lvl="1"/>
            <a:r>
              <a:rPr lang="en-US" dirty="0"/>
              <a:t>Disrobe in public</a:t>
            </a:r>
          </a:p>
          <a:p>
            <a:pPr lvl="1"/>
            <a:r>
              <a:rPr lang="en-US" dirty="0"/>
              <a:t>Handle genitals or masturbate in public;</a:t>
            </a:r>
          </a:p>
          <a:p>
            <a:pPr lvl="1"/>
            <a:r>
              <a:rPr lang="en-US" dirty="0"/>
              <a:t>Get in bed with another resident.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EA8A97D-8BA3-C146-B49A-9FA3CB4A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9963-5BD1-4FEE-9CCB-79F832D239F6}" type="datetime1">
              <a:rPr lang="en-US" smtClean="0"/>
              <a:t>2/21/2019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79A54C-5EE5-DB45-B6DD-8BFDF6FF9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0217"/>
            <a:ext cx="10515600" cy="10435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7030A0"/>
                </a:solidFill>
              </a:rPr>
              <a:t>Dementia and Sexuality (Doll, 2012)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FE73DA1-7FF2-9848-836F-ADFC9EDD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8BAEF91-A52C-9B47-B999-C7821C6CD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7218"/>
              </p:ext>
            </p:extLst>
          </p:nvPr>
        </p:nvGraphicFramePr>
        <p:xfrm>
          <a:off x="1090863" y="1209425"/>
          <a:ext cx="9689432" cy="5351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950">
                  <a:extLst>
                    <a:ext uri="{9D8B030D-6E8A-4147-A177-3AD203B41FA5}">
                      <a16:colId xmlns="" xmlns:a16="http://schemas.microsoft.com/office/drawing/2014/main" val="3489038109"/>
                    </a:ext>
                  </a:extLst>
                </a:gridCol>
                <a:gridCol w="4233671">
                  <a:extLst>
                    <a:ext uri="{9D8B030D-6E8A-4147-A177-3AD203B41FA5}">
                      <a16:colId xmlns="" xmlns:a16="http://schemas.microsoft.com/office/drawing/2014/main" val="4239550810"/>
                    </a:ext>
                  </a:extLst>
                </a:gridCol>
                <a:gridCol w="3229811">
                  <a:extLst>
                    <a:ext uri="{9D8B030D-6E8A-4147-A177-3AD203B41FA5}">
                      <a16:colId xmlns="" xmlns:a16="http://schemas.microsoft.com/office/drawing/2014/main" val="2569837576"/>
                    </a:ext>
                  </a:extLst>
                </a:gridCol>
              </a:tblGrid>
              <a:tr h="967402">
                <a:tc>
                  <a:txBody>
                    <a:bodyPr/>
                    <a:lstStyle/>
                    <a:p>
                      <a:r>
                        <a:rPr lang="en-US" dirty="0"/>
                        <a:t>Type of Dementia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Effect on Sexuality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9213801"/>
                  </a:ext>
                </a:extLst>
              </a:tr>
              <a:tr h="682017">
                <a:tc>
                  <a:txBody>
                    <a:bodyPr/>
                    <a:lstStyle/>
                    <a:p>
                      <a:r>
                        <a:rPr lang="en-US" dirty="0"/>
                        <a:t>Alzheimer’s Disease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 commonly known • Caused by plaques in the brain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Mixed • Later stages of result in apathy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149405"/>
                  </a:ext>
                </a:extLst>
              </a:tr>
              <a:tr h="682017">
                <a:tc>
                  <a:txBody>
                    <a:bodyPr/>
                    <a:lstStyle/>
                    <a:p>
                      <a:r>
                        <a:rPr lang="en-US" dirty="0"/>
                        <a:t>Vascular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Caused by poor blood flow • Stroke, diabetes, hypertension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Usually results in apathy 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4721492"/>
                  </a:ext>
                </a:extLst>
              </a:tr>
              <a:tr h="682017">
                <a:tc>
                  <a:txBody>
                    <a:bodyPr/>
                    <a:lstStyle/>
                    <a:p>
                      <a:r>
                        <a:rPr lang="en-US" dirty="0"/>
                        <a:t>Lewy bodies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Abnormal protein deposits in nerve cells in the brain stem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5356899"/>
                  </a:ext>
                </a:extLst>
              </a:tr>
              <a:tr h="682017">
                <a:tc>
                  <a:txBody>
                    <a:bodyPr/>
                    <a:lstStyle/>
                    <a:p>
                      <a:r>
                        <a:rPr lang="en-US" dirty="0"/>
                        <a:t>Frontotemporal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Pick’s disease • Brain cell damage • Decline- social skills/emotional apathy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cause hypersexuality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0480861"/>
                  </a:ext>
                </a:extLst>
              </a:tr>
              <a:tr h="682017">
                <a:tc>
                  <a:txBody>
                    <a:bodyPr/>
                    <a:lstStyle/>
                    <a:p>
                      <a:r>
                        <a:rPr lang="en-US" dirty="0"/>
                        <a:t>Huntington’s Disease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Inherited • Impaired judgment, mood swings, depression, memory loss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From lack of will to live to sexual disinhibition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8963728"/>
                  </a:ext>
                </a:extLst>
              </a:tr>
              <a:tr h="974309">
                <a:tc>
                  <a:txBody>
                    <a:bodyPr/>
                    <a:lstStyle/>
                    <a:p>
                      <a:r>
                        <a:rPr lang="en-US" dirty="0"/>
                        <a:t>Parkinson’s Disease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not always result in dementia • Tremors, muscle tightness, speech problems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Usually results in apathy • Medications may cause hypersexuality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5263273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5A1-C739-4BE4-8160-D7EE53BA6B2C}" type="datetime1">
              <a:rPr lang="en-US" smtClean="0"/>
              <a:t>2/21/2019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to Sexual Well-Being in LTC</a:t>
            </a:r>
            <a:endParaRPr sz="4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idx="1"/>
          </p:nvPr>
        </p:nvSpPr>
        <p:spPr>
          <a:xfrm>
            <a:off x="227560" y="1568974"/>
            <a:ext cx="117369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lang="en-US" sz="4400" i="1" dirty="0">
              <a:solidFill>
                <a:srgbClr val="85200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i="1" dirty="0" smtClean="0">
                <a:solidFill>
                  <a:srgbClr val="85200C"/>
                </a:solidFill>
              </a:rPr>
              <a:t>Profile</a:t>
            </a:r>
            <a:r>
              <a:rPr lang="en-US" sz="4400" dirty="0" smtClean="0"/>
              <a:t> </a:t>
            </a:r>
            <a:r>
              <a:rPr lang="en-US" sz="4400" dirty="0"/>
              <a:t>of Older Adults in </a:t>
            </a:r>
            <a:r>
              <a:rPr lang="en-US" sz="4400" dirty="0" smtClean="0"/>
              <a:t>LTC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lang="en-US" sz="4400" dirty="0"/>
          </a:p>
          <a:p>
            <a:pPr lvl="0">
              <a:spcBef>
                <a:spcPts val="0"/>
              </a:spcBef>
              <a:buClr>
                <a:schemeClr val="dk1"/>
              </a:buClr>
              <a:buSzPts val="4400"/>
              <a:buFont typeface="Wingdings" pitchFamily="2" charset="2"/>
              <a:buChar char="ü"/>
            </a:pPr>
            <a:r>
              <a:rPr lang="en-US" dirty="0"/>
              <a:t>85+ population to approx. 5.5 million in 2010; projected to 6.6 million in 2020 (19% for that decade)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dirty="0"/>
              <a:t>74 percent of LTC residents are widowed and single women: availability of sexual partners is scarce (</a:t>
            </a:r>
            <a:r>
              <a:rPr lang="en-US" dirty="0" err="1"/>
              <a:t>Villar</a:t>
            </a:r>
            <a:r>
              <a:rPr lang="en-US" dirty="0"/>
              <a:t> et al, 2014)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5E590860-888C-4AB0-B107-B8058BBE69D3}" type="datetime1">
              <a:rPr lang="en-US" smtClean="0"/>
              <a:t>2/21/2019</a:t>
            </a:fld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45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to Sexual Well-Being in LTC</a:t>
            </a:r>
            <a:endParaRPr sz="4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idx="1"/>
          </p:nvPr>
        </p:nvSpPr>
        <p:spPr>
          <a:xfrm>
            <a:off x="227560" y="2008312"/>
            <a:ext cx="117369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i="1" dirty="0">
                <a:solidFill>
                  <a:srgbClr val="85200C"/>
                </a:solidFill>
              </a:rPr>
              <a:t>Profile</a:t>
            </a:r>
            <a:r>
              <a:rPr lang="en-US" sz="4400" dirty="0"/>
              <a:t> of Older Adults in </a:t>
            </a:r>
            <a:r>
              <a:rPr lang="en-US" sz="4400" dirty="0" smtClean="0"/>
              <a:t>LTC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dirty="0"/>
              <a:t>Prevalence of chronic illness and dependence are high: negatively impacts sexual desire and behavior (</a:t>
            </a:r>
            <a:r>
              <a:rPr lang="en-US" dirty="0" err="1"/>
              <a:t>Villar</a:t>
            </a:r>
            <a:r>
              <a:rPr lang="en-US" dirty="0"/>
              <a:t> et al., 2014)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dirty="0"/>
              <a:t>Medications have detrimental side effects on sexual desire (Hillman, 2008)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98DEF3E3-7CFF-4BC8-891C-9DAD882C28AA}" type="datetime1">
              <a:rPr lang="en-US" smtClean="0"/>
              <a:t>2/21/2019</a:t>
            </a:fld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4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to Sexual Well-Being in LTC</a:t>
            </a:r>
            <a:endParaRPr sz="4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idx="1"/>
          </p:nvPr>
        </p:nvSpPr>
        <p:spPr>
          <a:xfrm>
            <a:off x="275573" y="1825624"/>
            <a:ext cx="11736887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i="1">
                <a:solidFill>
                  <a:srgbClr val="85200C"/>
                </a:solidFill>
              </a:rPr>
              <a:t>Profile</a:t>
            </a:r>
            <a:r>
              <a:rPr lang="en-US" sz="4000"/>
              <a:t> of Older Adults in LTC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/>
              <a:t>Older adults may be more reluctant to openly discuss sex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/>
              <a:t>Residents may feel judged by others: informal control of behavior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																Villar et al., 2014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871FD0FE-9261-46EA-8D5C-84B759FDA695}" type="datetime1">
              <a:rPr lang="en-US" smtClean="0"/>
              <a:t>2/21/2019</a:t>
            </a:fld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213" y="4679950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8CE267-B3D5-4745-BFEC-8B89E86E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Myths about Sexuality in Aging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39ABE4-387D-8947-9CDD-BD3364665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2036376"/>
            <a:ext cx="11030415" cy="4821624"/>
          </a:xfrm>
        </p:spPr>
        <p:txBody>
          <a:bodyPr>
            <a:normAutofit/>
          </a:bodyPr>
          <a:lstStyle/>
          <a:p>
            <a:r>
              <a:rPr lang="en-US" dirty="0"/>
              <a:t>Older people are asexual;</a:t>
            </a:r>
          </a:p>
          <a:p>
            <a:r>
              <a:rPr lang="en-US" dirty="0"/>
              <a:t>Sexuality does not exist in old age;</a:t>
            </a:r>
          </a:p>
          <a:p>
            <a:r>
              <a:rPr lang="en-US" dirty="0"/>
              <a:t>One must appear youthful in order to express sexuality (Rowntree, 2014</a:t>
            </a:r>
            <a:r>
              <a:rPr lang="en-US" dirty="0" smtClean="0"/>
              <a:t>). </a:t>
            </a:r>
            <a:endParaRPr lang="en-US" dirty="0"/>
          </a:p>
          <a:p>
            <a:r>
              <a:rPr lang="en-US" dirty="0"/>
              <a:t>Sexuality among older people is comical;</a:t>
            </a:r>
          </a:p>
          <a:p>
            <a:r>
              <a:rPr lang="en-US" dirty="0" smtClean="0"/>
              <a:t>Sexuality among older people is disgusting;</a:t>
            </a:r>
          </a:p>
          <a:p>
            <a:r>
              <a:rPr lang="en-US" dirty="0" smtClean="0"/>
              <a:t>Sexuality in older adults is medical;</a:t>
            </a:r>
          </a:p>
          <a:p>
            <a:r>
              <a:rPr lang="en-US" dirty="0" smtClean="0"/>
              <a:t>Sexual activity in long-term-care (LTC) facilities is against rules;</a:t>
            </a:r>
          </a:p>
          <a:p>
            <a:r>
              <a:rPr lang="en-US" dirty="0" smtClean="0"/>
              <a:t>Assumed to be heterosexual (Dominguez &amp; </a:t>
            </a:r>
            <a:r>
              <a:rPr lang="en-US" dirty="0" err="1" smtClean="0"/>
              <a:t>Barbagallo</a:t>
            </a:r>
            <a:r>
              <a:rPr lang="en-US" dirty="0" smtClean="0"/>
              <a:t>, 2016).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B77D2B5-05A3-FA4C-A5B3-E65A6171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322" y="365125"/>
            <a:ext cx="2619375" cy="174307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73AC-2E20-44DC-9308-D81A185BA863}" type="datetime1">
              <a:rPr lang="en-US" smtClean="0"/>
              <a:t>2/21/2019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to Sexual Well-Being in LTC</a:t>
            </a:r>
            <a:endParaRPr sz="4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idx="1"/>
          </p:nvPr>
        </p:nvSpPr>
        <p:spPr>
          <a:xfrm>
            <a:off x="227550" y="1362102"/>
            <a:ext cx="11736900" cy="51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i="1" dirty="0">
                <a:solidFill>
                  <a:srgbClr val="85200C"/>
                </a:solidFill>
              </a:rPr>
              <a:t>Attitudes</a:t>
            </a:r>
            <a:r>
              <a:rPr lang="en-US" sz="3600" dirty="0"/>
              <a:t> Regarding Sexuality in Older Adults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>
              <a:lnSpc>
                <a:spcPct val="80000"/>
              </a:lnSpc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dirty="0"/>
              <a:t>Staff view sexuality as irrelevant or potentially disruptive (</a:t>
            </a:r>
            <a:r>
              <a:rPr lang="en-US" dirty="0" err="1"/>
              <a:t>Villar</a:t>
            </a:r>
            <a:r>
              <a:rPr lang="en-US" dirty="0"/>
              <a:t> et al., 2014)	</a:t>
            </a: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dirty="0" smtClean="0"/>
              <a:t>Staff </a:t>
            </a:r>
            <a:r>
              <a:rPr lang="en-US" dirty="0"/>
              <a:t>do not see sexuality as something to be promoted or proactively addressed (</a:t>
            </a:r>
            <a:r>
              <a:rPr lang="en-US" dirty="0" err="1"/>
              <a:t>Villar</a:t>
            </a:r>
            <a:r>
              <a:rPr lang="en-US" dirty="0"/>
              <a:t> et al., 2014)</a:t>
            </a: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dirty="0"/>
              <a:t>Reactions to residents’ sexual expression typically paternalistic, discouraging, or rejecting (</a:t>
            </a:r>
            <a:r>
              <a:rPr lang="en-US" dirty="0" err="1"/>
              <a:t>Villar</a:t>
            </a:r>
            <a:r>
              <a:rPr lang="en-US" dirty="0"/>
              <a:t> et al., 2014)</a:t>
            </a:r>
            <a:endParaRPr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dirty="0"/>
              <a:t>Staff with limited to no training on issues related to sexual expression and may be uncomfortable (Gilmer et al., 2010)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A2091C29-0EA9-4203-A3F4-11D253D6B685}" type="datetime1">
              <a:rPr lang="en-US" smtClean="0"/>
              <a:t>2/21/2019</a:t>
            </a:fld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11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to Sexual Well-Being in LTC</a:t>
            </a:r>
            <a:endParaRPr sz="4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idx="1"/>
          </p:nvPr>
        </p:nvSpPr>
        <p:spPr>
          <a:xfrm>
            <a:off x="275573" y="1825624"/>
            <a:ext cx="11736887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dirty="0"/>
              <a:t>LTC </a:t>
            </a:r>
            <a:r>
              <a:rPr lang="en-US" sz="4000" i="1" dirty="0">
                <a:solidFill>
                  <a:srgbClr val="85200C"/>
                </a:solidFill>
              </a:rPr>
              <a:t>Design</a:t>
            </a:r>
            <a:r>
              <a:rPr lang="en-US" sz="4000" dirty="0"/>
              <a:t> and </a:t>
            </a:r>
            <a:r>
              <a:rPr lang="en-US" sz="4000" i="1" dirty="0">
                <a:solidFill>
                  <a:srgbClr val="85200C"/>
                </a:solidFill>
              </a:rPr>
              <a:t>Organization</a:t>
            </a:r>
            <a:endParaRPr i="1" dirty="0">
              <a:solidFill>
                <a:srgbClr val="85200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dirty="0"/>
              <a:t>Highly structured environments with constant oversight and monitoring: little to no room for privacy to express sexual need (Bauer et al., 2013; </a:t>
            </a:r>
            <a:r>
              <a:rPr lang="en-US" dirty="0" err="1"/>
              <a:t>Darnaud</a:t>
            </a:r>
            <a:r>
              <a:rPr lang="en-US" dirty="0"/>
              <a:t> et al., 2013)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dirty="0"/>
              <a:t>Shared rooms, unlocked doors, staff enter rooms unannounced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							Bauer et al., 2013</a:t>
            </a: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B76B2338-87C0-4125-B7C5-E57849E4F117}" type="datetime1">
              <a:rPr lang="en-US" smtClean="0"/>
              <a:t>2/21/2019</a:t>
            </a:fld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193" y="6191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838200" y="137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to Sexual Well-Being in LTC</a:t>
            </a:r>
            <a:endParaRPr sz="4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idx="1"/>
          </p:nvPr>
        </p:nvSpPr>
        <p:spPr>
          <a:xfrm>
            <a:off x="227550" y="1369375"/>
            <a:ext cx="11736900" cy="4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LTC </a:t>
            </a:r>
            <a:r>
              <a:rPr lang="en-US" sz="4000" i="1">
                <a:solidFill>
                  <a:srgbClr val="85200C"/>
                </a:solidFill>
              </a:rPr>
              <a:t>Staff and Family Issues</a:t>
            </a:r>
            <a:endParaRPr sz="4000" i="1">
              <a:solidFill>
                <a:srgbClr val="85200C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i="1">
              <a:solidFill>
                <a:srgbClr val="85200C"/>
              </a:solidFill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/>
              <a:t>Lack of privacy related to personal information: shared openly among staff, concern that staff may discuss or mock their sexual interest (Villar et al., 2014)</a:t>
            </a: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/>
              <a:t>Staff may inform family members of resident relationships without their consent (Villar et al., 2014)</a:t>
            </a: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/>
              <a:t>Family members with difficulty acknowledging or accepting need for sexual expression (Gilmer et al., 2010)</a:t>
            </a: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68FDA4F5-8B22-42DB-AB96-1FF4677186F4}" type="datetime1">
              <a:rPr lang="en-US" smtClean="0"/>
              <a:t>2/21/2019</a:t>
            </a:fld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96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to Sexual Well-Being in LTC</a:t>
            </a:r>
            <a:endParaRPr sz="4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Google Shape;150;p20"/>
          <p:cNvSpPr txBox="1">
            <a:spLocks noGrp="1"/>
          </p:cNvSpPr>
          <p:nvPr>
            <p:ph idx="1"/>
          </p:nvPr>
        </p:nvSpPr>
        <p:spPr>
          <a:xfrm>
            <a:off x="275573" y="1825624"/>
            <a:ext cx="11736887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i="1">
                <a:solidFill>
                  <a:srgbClr val="85200C"/>
                </a:solidFill>
              </a:rPr>
              <a:t>Legal Concerns and Consent</a:t>
            </a:r>
            <a:endParaRPr i="1">
              <a:solidFill>
                <a:srgbClr val="85200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/>
              <a:t>Cognitive impairments and their impact on residents’ ability to consent to sexual activity (Wilkins, 2015; Syme, 2016)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/>
              <a:t>How to balance autonomy with protection from harm (Roelofts et al., 2015)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DAD4A455-CEF1-47C2-B6F8-A173E01C8A61}" type="datetime1">
              <a:rPr lang="en-US" smtClean="0"/>
              <a:t>2/21/2019</a:t>
            </a:fld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6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142101"/>
            <a:ext cx="105156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Sexuality and Human Rights</a:t>
            </a:r>
            <a:endParaRPr sz="4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idx="1"/>
          </p:nvPr>
        </p:nvSpPr>
        <p:spPr>
          <a:xfrm>
            <a:off x="312234" y="1442109"/>
            <a:ext cx="11485756" cy="435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 smtClean="0"/>
              <a:t>Sexuality </a:t>
            </a:r>
            <a:r>
              <a:rPr lang="en-US" dirty="0"/>
              <a:t>is an integral part of the personhood of every human being in all societies</a:t>
            </a:r>
            <a:r>
              <a:rPr lang="en-US" dirty="0" smtClean="0"/>
              <a:t>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/>
              <a:t>Sexual rights are human rights related to sexuality;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 smtClean="0"/>
              <a:t>Sexual </a:t>
            </a:r>
            <a:r>
              <a:rPr lang="en-US" dirty="0"/>
              <a:t>rights are universal, interrelated, interdependent and indivisible;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 smtClean="0"/>
              <a:t>Sexual </a:t>
            </a:r>
            <a:r>
              <a:rPr lang="en-US" dirty="0"/>
              <a:t>rights’ protection and promotion should be part of the daily existence of all individuals;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Sexuality </a:t>
            </a:r>
            <a:r>
              <a:rPr lang="en-US" dirty="0"/>
              <a:t>should be recognized as a positive aspect of life. </a:t>
            </a:r>
            <a:endParaRPr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1C1-25F6-4E4F-A70D-857AAC468950}" type="datetime1">
              <a:rPr lang="en-US" smtClean="0"/>
              <a:t>2/21/2019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Rights of Older Adults</a:t>
            </a:r>
            <a:endParaRPr sz="4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idx="1"/>
          </p:nvPr>
        </p:nvSpPr>
        <p:spPr>
          <a:xfrm>
            <a:off x="323385" y="1825625"/>
            <a:ext cx="11619571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/>
              <a:t>International organizations have recognized and demanded sexual rights as universal rights based on inherent freedom, dignity and equality of all human beings (WHO, 2000; IPPF, 2006);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US"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 smtClean="0"/>
              <a:t>Older </a:t>
            </a:r>
            <a:r>
              <a:rPr lang="en-US" dirty="0"/>
              <a:t>adults shall have rights to: </a:t>
            </a:r>
            <a:endParaRPr dirty="0"/>
          </a:p>
          <a:p>
            <a:pPr marL="9144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dirty="0" smtClean="0"/>
              <a:t>Access </a:t>
            </a:r>
            <a:r>
              <a:rPr lang="en-US" dirty="0"/>
              <a:t>the highest attainable standard of sexual health; </a:t>
            </a:r>
            <a:endParaRPr dirty="0"/>
          </a:p>
          <a:p>
            <a:pPr marL="9144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dirty="0" smtClean="0"/>
              <a:t>The </a:t>
            </a:r>
            <a:r>
              <a:rPr lang="en-US" dirty="0"/>
              <a:t>absence of sexually transmitted disease; </a:t>
            </a:r>
            <a:endParaRPr dirty="0"/>
          </a:p>
          <a:p>
            <a:pPr marL="9144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dirty="0" smtClean="0"/>
              <a:t>Access </a:t>
            </a:r>
            <a:r>
              <a:rPr lang="en-US" dirty="0"/>
              <a:t>to sexual education, and </a:t>
            </a:r>
            <a:endParaRPr dirty="0"/>
          </a:p>
          <a:p>
            <a:pPr marL="9144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dirty="0"/>
              <a:t>Decisions to be sexually active or not.</a:t>
            </a:r>
            <a:endParaRPr dirty="0"/>
          </a:p>
          <a:p>
            <a:pPr lvl="0" algn="l" rtl="0">
              <a:spcBef>
                <a:spcPts val="100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40DF-E5E8-4DC5-BDEE-BB87E9B38189}" type="datetime1">
              <a:rPr lang="en-US" smtClean="0"/>
              <a:t>2/21/2019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FDDA35-A65A-164C-A5F1-6CFD91B9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 in LTC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D55E50-46EB-DA4C-827C-FAD2F1C9C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LTC residents are guaranteed specific rights under the federal 1987 </a:t>
            </a:r>
            <a:r>
              <a:rPr lang="en-US" i="1" dirty="0"/>
              <a:t>Nursing Home Reform Law</a:t>
            </a:r>
            <a:r>
              <a:rPr lang="en-US" dirty="0"/>
              <a:t>;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Sexual </a:t>
            </a:r>
            <a:r>
              <a:rPr lang="en-US" dirty="0"/>
              <a:t>expression is not explicitly stated, but several rights relevant to sexuality are addressed: </a:t>
            </a:r>
          </a:p>
          <a:p>
            <a:pPr marL="457200" lvl="1" indent="0">
              <a:buNone/>
            </a:pPr>
            <a:r>
              <a:rPr lang="en-US" dirty="0"/>
              <a:t>Privacy; </a:t>
            </a:r>
          </a:p>
          <a:p>
            <a:pPr marL="457200" lvl="1" indent="0">
              <a:buNone/>
            </a:pPr>
            <a:r>
              <a:rPr lang="en-US" dirty="0"/>
              <a:t>Confidentiality regarding personal affairs; </a:t>
            </a:r>
          </a:p>
          <a:p>
            <a:pPr marL="457200" lvl="1" indent="0">
              <a:buNone/>
            </a:pPr>
            <a:r>
              <a:rPr lang="en-US" dirty="0"/>
              <a:t>Right to make independent choices, personal decisions; to private, unrestricted communication with visitors of one’s personal choosing; to be free from all forms of abuse and restraints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55581BC-7040-0D43-A0B4-18671A65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8475-A101-4680-892B-3059DF5F6E61}" type="datetime1">
              <a:rPr lang="en-US" smtClean="0"/>
              <a:t>2/21/2019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9E570F-AD23-5D43-A1F4-27D7D8AF1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 in </a:t>
            </a:r>
            <a:r>
              <a:rPr lang="en-US" sz="6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LTC </a:t>
            </a:r>
            <a:endParaRPr lang="en-US" sz="6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C89D78-DFA8-9C47-AB09-F208722D1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05" y="1378144"/>
            <a:ext cx="11797990" cy="46532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Rights are enhanced by coinciding federal regulations (42 CFR 483.10)</a:t>
            </a:r>
          </a:p>
          <a:p>
            <a:endParaRPr lang="en-US" dirty="0" smtClean="0"/>
          </a:p>
          <a:p>
            <a:r>
              <a:rPr lang="en-US" dirty="0" smtClean="0"/>
              <a:t>Right </a:t>
            </a:r>
            <a:r>
              <a:rPr lang="en-US" dirty="0"/>
              <a:t>to “dignified existence, self-determination, and communication with and access to persons/services inside and outside the facility” </a:t>
            </a:r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broadly, the right to exercise rights “as a resident of the facility and as a citizen or resident of the U.S.“ </a:t>
            </a:r>
          </a:p>
          <a:p>
            <a:endParaRPr lang="en-US" dirty="0" smtClean="0"/>
          </a:p>
          <a:p>
            <a:r>
              <a:rPr lang="en-US" dirty="0" smtClean="0"/>
              <a:t>LTCFs </a:t>
            </a:r>
            <a:r>
              <a:rPr lang="en-US" dirty="0"/>
              <a:t>must promote these rights in a manner that enhances quality of life; ensures dignity, choice, and self-determination, while affording residents privacy to engage in safe, consensual sexual expression.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8DE3C7-BF82-654A-83E4-79A90B58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A004-BCAE-43A3-8C6C-3609AFF3A6A6}" type="datetime1">
              <a:rPr lang="en-US" smtClean="0"/>
              <a:t>2/21/2019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 Of Denying Sexual Rights</a:t>
            </a:r>
            <a:endParaRPr sz="4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idx="1"/>
          </p:nvPr>
        </p:nvSpPr>
        <p:spPr>
          <a:xfrm>
            <a:off x="312233" y="1825625"/>
            <a:ext cx="11496907" cy="435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SzPts val="1100"/>
              <a:buNone/>
            </a:pPr>
            <a:r>
              <a:rPr lang="en-US" dirty="0" smtClean="0"/>
              <a:t>Barriers </a:t>
            </a:r>
            <a:r>
              <a:rPr lang="en-US" dirty="0"/>
              <a:t>to self-expression can have adverse effects on one’s self-esteem; </a:t>
            </a:r>
          </a:p>
          <a:p>
            <a:pPr marL="0" indent="0">
              <a:buSzPts val="1100"/>
              <a:buNone/>
            </a:pPr>
            <a:endParaRPr lang="en-US" dirty="0" smtClean="0"/>
          </a:p>
          <a:p>
            <a:pPr marL="0" indent="0">
              <a:buSzPts val="1100"/>
              <a:buNone/>
            </a:pPr>
            <a:r>
              <a:rPr lang="en-US" dirty="0" smtClean="0"/>
              <a:t>Older </a:t>
            </a:r>
            <a:r>
              <a:rPr lang="en-US" dirty="0"/>
              <a:t>adults lack accurate information about sexuality;</a:t>
            </a:r>
          </a:p>
          <a:p>
            <a:pPr marL="0" lvl="0" indent="0">
              <a:buSzPts val="1100"/>
              <a:buNone/>
            </a:pPr>
            <a:endParaRPr lang="en-US" dirty="0" smtClean="0"/>
          </a:p>
          <a:p>
            <a:pPr marL="0" lvl="0" indent="0">
              <a:buSzPts val="1100"/>
              <a:buNone/>
            </a:pPr>
            <a:r>
              <a:rPr lang="en-US" dirty="0" smtClean="0"/>
              <a:t>There </a:t>
            </a:r>
            <a:r>
              <a:rPr lang="en-US" dirty="0"/>
              <a:t>has been rising rates of HIV/AIDS in older adults. </a:t>
            </a:r>
          </a:p>
          <a:p>
            <a:pPr marL="457200" indent="0">
              <a:buSzPts val="1100"/>
              <a:buNone/>
            </a:pPr>
            <a:r>
              <a:rPr lang="en-US" dirty="0"/>
              <a:t>Diagnosis tends to be made later and the disease course is faster. </a:t>
            </a:r>
            <a:endParaRPr lang="en-US" dirty="0" smtClean="0"/>
          </a:p>
          <a:p>
            <a:pPr marL="457200" indent="0">
              <a:buSzPts val="1100"/>
              <a:buNone/>
            </a:pPr>
            <a:r>
              <a:rPr lang="en-US" dirty="0" smtClean="0"/>
              <a:t>Often </a:t>
            </a:r>
            <a:r>
              <a:rPr lang="en-US" dirty="0"/>
              <a:t>perceived as low risk for HIV/AIDS and are not targeted as high risk population for HIV by public health agencies. </a:t>
            </a:r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ECA2-16C5-4C8F-8E47-FA1A314E4381}" type="datetime1">
              <a:rPr lang="en-US" smtClean="0"/>
              <a:t>2/21/2019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 Of Denying Sexual Rights</a:t>
            </a:r>
            <a:endParaRPr sz="4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idx="1"/>
          </p:nvPr>
        </p:nvSpPr>
        <p:spPr>
          <a:xfrm>
            <a:off x="367990" y="1825624"/>
            <a:ext cx="11351942" cy="45307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 smtClean="0"/>
              <a:t>Sexual </a:t>
            </a:r>
            <a:r>
              <a:rPr lang="en-US" dirty="0"/>
              <a:t>assault is unreported and unrecognized in older adults;</a:t>
            </a:r>
          </a:p>
          <a:p>
            <a:pPr marL="0" lvl="0" indent="0">
              <a:buSzPts val="1100"/>
              <a:buNone/>
            </a:pPr>
            <a:endParaRPr lang="en-US" dirty="0" smtClean="0"/>
          </a:p>
          <a:p>
            <a:pPr marL="0" lvl="0" indent="0">
              <a:buSzPts val="1100"/>
              <a:buNone/>
            </a:pPr>
            <a:r>
              <a:rPr lang="en-US" dirty="0" smtClean="0"/>
              <a:t>Sexual </a:t>
            </a:r>
            <a:r>
              <a:rPr lang="en-US" dirty="0"/>
              <a:t>expression is overlooked, ignored, or even discouraged in LTC, even for LTC professionals consider sexual health is important and support consensual sexuality among residents:</a:t>
            </a:r>
          </a:p>
          <a:p>
            <a:pPr marL="228600" lvl="1" indent="0">
              <a:buSzPts val="1100"/>
              <a:buNone/>
            </a:pPr>
            <a:endParaRPr lang="en-US" dirty="0" smtClean="0"/>
          </a:p>
          <a:p>
            <a:pPr marL="228600" lvl="1" indent="0">
              <a:buSzPts val="1100"/>
              <a:buNone/>
            </a:pPr>
            <a:r>
              <a:rPr lang="en-US" dirty="0" smtClean="0"/>
              <a:t>43</a:t>
            </a:r>
            <a:r>
              <a:rPr lang="en-US" dirty="0"/>
              <a:t>% of professionals (n=52) report never taking a sexual history (</a:t>
            </a:r>
            <a:r>
              <a:rPr lang="en-US" dirty="0" err="1"/>
              <a:t>Balami</a:t>
            </a:r>
            <a:r>
              <a:rPr lang="en-US" dirty="0"/>
              <a:t>, 2011) ;</a:t>
            </a:r>
          </a:p>
          <a:p>
            <a:pPr marL="228600" lvl="1" indent="0">
              <a:buSzPts val="1100"/>
              <a:buNone/>
            </a:pPr>
            <a:r>
              <a:rPr lang="en-US" dirty="0"/>
              <a:t>51% LTC administrators and social workers (n-340) report they would respectfully responses to sexual express; 32 % would be disgusted, 20% would panic, and 20% would ignore the behavior (Doll, 2013)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73BF-710F-4667-897E-8E82701273CE}" type="datetime1">
              <a:rPr lang="en-US" smtClean="0"/>
              <a:t>2/21/2019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C8BCFD-DA5D-4948-9257-CB88A470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Sexuality = Procreation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EC627-F33B-A540-BB8F-86628A14A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4" y="2187574"/>
            <a:ext cx="10832138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Historically there has been an association between sexual expression and procreation, marriage, and physical attractiveness (</a:t>
            </a:r>
            <a:r>
              <a:rPr lang="en-US" dirty="0" err="1"/>
              <a:t>Bentrott</a:t>
            </a:r>
            <a:r>
              <a:rPr lang="en-US" dirty="0"/>
              <a:t> &amp; Margrett, 2011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Sexual </a:t>
            </a:r>
            <a:r>
              <a:rPr lang="en-US" dirty="0"/>
              <a:t>expression has been deemed an essential component to human well-being throughout a life span, ironically, with the exception of late adulthood (</a:t>
            </a:r>
            <a:r>
              <a:rPr lang="en-US" dirty="0" err="1"/>
              <a:t>Bentrott</a:t>
            </a:r>
            <a:r>
              <a:rPr lang="en-US" dirty="0"/>
              <a:t> &amp; Margrett, 2011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485CD0-94B7-E044-8971-DFAC9EBF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074E-CE41-4C0B-A0E8-2A1D124A792A}" type="datetime1">
              <a:rPr lang="en-US" smtClean="0"/>
              <a:t>2/21/2019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406" y="278781"/>
            <a:ext cx="1538868" cy="230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Societal Barriers to Sexual Well-Being</a:t>
            </a:r>
            <a:endParaRPr sz="4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Google Shape;138;p19"/>
          <p:cNvSpPr txBox="1">
            <a:spLocks noGrp="1"/>
          </p:cNvSpPr>
          <p:nvPr>
            <p:ph idx="1"/>
          </p:nvPr>
        </p:nvSpPr>
        <p:spPr>
          <a:xfrm>
            <a:off x="423746" y="1526800"/>
            <a:ext cx="11374244" cy="465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/>
              <a:t>Society helps to impose barriers which results in the sexuality of older adults being devalued (</a:t>
            </a:r>
            <a:r>
              <a:rPr lang="en-US" dirty="0" err="1"/>
              <a:t>DeLamater</a:t>
            </a:r>
            <a:r>
              <a:rPr lang="en-US" dirty="0"/>
              <a:t>, 2012).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smtClean="0"/>
              <a:t>Older </a:t>
            </a:r>
            <a:r>
              <a:rPr lang="en-US" dirty="0"/>
              <a:t>adults are often not seen as sexual beings which matriculates into interactions between caregivers and residents (</a:t>
            </a:r>
            <a:r>
              <a:rPr lang="en-US" dirty="0" err="1"/>
              <a:t>Rheaume</a:t>
            </a:r>
            <a:r>
              <a:rPr lang="en-US" dirty="0"/>
              <a:t> &amp; </a:t>
            </a:r>
            <a:r>
              <a:rPr lang="en-US" dirty="0" err="1"/>
              <a:t>Mitty</a:t>
            </a:r>
            <a:r>
              <a:rPr lang="en-US" dirty="0"/>
              <a:t>, 2008);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smtClean="0"/>
              <a:t>Inaccurate </a:t>
            </a:r>
            <a:r>
              <a:rPr lang="en-US" dirty="0"/>
              <a:t>views people have in regards to older adults and sexuality negatively affects the professional relationships older adults have with their physicians and caregivers. </a:t>
            </a:r>
            <a:endParaRPr dirty="0"/>
          </a:p>
        </p:txBody>
      </p:sp>
      <p:sp>
        <p:nvSpPr>
          <p:cNvPr id="139" name="Google Shape;139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55E4-6B55-4E1F-8F8C-03128C829791}" type="datetime1">
              <a:rPr lang="en-US" smtClean="0"/>
              <a:t>2/21/2019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in Health Care System</a:t>
            </a:r>
            <a:endParaRPr sz="5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Google Shape;146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/>
              <a:t>Many healthcare providers do not ask questions about sexual health during examinations with their patients (Farrell &amp; </a:t>
            </a:r>
            <a:r>
              <a:rPr lang="en-US" dirty="0" err="1"/>
              <a:t>Belza</a:t>
            </a:r>
            <a:r>
              <a:rPr lang="en-US" dirty="0"/>
              <a:t>, 2012</a:t>
            </a:r>
            <a:r>
              <a:rPr lang="en-US" dirty="0" smtClean="0"/>
              <a:t>);</a:t>
            </a: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 smtClean="0"/>
              <a:t>Some reasons </a:t>
            </a:r>
            <a:r>
              <a:rPr lang="en-US" dirty="0"/>
              <a:t>stated: </a:t>
            </a:r>
            <a:endParaRPr dirty="0"/>
          </a:p>
          <a:p>
            <a:pPr marL="571500" indent="0">
              <a:buSzPts val="1100"/>
              <a:buNone/>
            </a:pPr>
            <a:r>
              <a:rPr lang="en-US" dirty="0"/>
              <a:t>Lack of adequate training in school </a:t>
            </a:r>
            <a:endParaRPr dirty="0"/>
          </a:p>
          <a:p>
            <a:pPr marL="571500" indent="0">
              <a:buSzPts val="1100"/>
              <a:buNone/>
            </a:pPr>
            <a:r>
              <a:rPr lang="en-US" dirty="0"/>
              <a:t>Not enough time to discuss sexual health </a:t>
            </a:r>
            <a:endParaRPr dirty="0"/>
          </a:p>
          <a:p>
            <a:pPr marL="571500" indent="0">
              <a:buSzPts val="1100"/>
              <a:buNone/>
            </a:pPr>
            <a:r>
              <a:rPr lang="en-US" dirty="0"/>
              <a:t>Not wanting to offend or embarrass their patients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B266-CD95-45D0-A31C-C52F7BEC4A18}" type="datetime1">
              <a:rPr lang="en-US" smtClean="0"/>
              <a:t>2/21/2019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95FD5-8A3C-F34A-86D5-AB1D355EC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Study: Call for Clearer LTC Policies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590F56-DDBF-7641-A113-6E4D7AA2E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Wingdings" pitchFamily="2" charset="2"/>
              <a:buChar char="ü"/>
            </a:pPr>
            <a:r>
              <a:rPr lang="en-US" dirty="0" err="1"/>
              <a:t>Rayhons</a:t>
            </a:r>
            <a:r>
              <a:rPr lang="en-US" dirty="0"/>
              <a:t>, a 78-year old retired farmer and former state legislator, had been charged with sexual abuse in the third degree in 2014, a month after his wife Donna’s death at the age of 78. 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/>
              <a:t>Iowa State prosecutors and Donna’s daughters from a previous marriage accused him of having sex with the ailing woman even after doctors told him that her dementia made her no longer able to consent.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 err="1"/>
              <a:t>Rayhons</a:t>
            </a:r>
            <a:r>
              <a:rPr lang="en-US" dirty="0"/>
              <a:t> pleaded not guilty to the charges, testifying that all he had done on the night in question was pray, hold hands and kiss.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 err="1"/>
              <a:t>Rayhon</a:t>
            </a:r>
            <a:r>
              <a:rPr lang="en-US" dirty="0"/>
              <a:t> was eventually found not guilty.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06556B-469A-3F4E-B3D8-881FA304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83AD-688B-4277-A4F3-96B7A84282A3}" type="datetime1">
              <a:rPr lang="en-US" smtClean="0"/>
              <a:t>2/21/2019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726688" y="1309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Rights Intervention and Practice</a:t>
            </a:r>
            <a:endParaRPr sz="4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" name="Google Shape;159;p21"/>
          <p:cNvSpPr txBox="1">
            <a:spLocks noGrp="1"/>
          </p:cNvSpPr>
          <p:nvPr>
            <p:ph idx="1"/>
          </p:nvPr>
        </p:nvSpPr>
        <p:spPr>
          <a:xfrm>
            <a:off x="245327" y="1414230"/>
            <a:ext cx="11608419" cy="478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>
              <a:buClr>
                <a:schemeClr val="dk1"/>
              </a:buClr>
              <a:buSzPts val="2800"/>
              <a:buFont typeface="Wingdings" pitchFamily="2" charset="2"/>
              <a:buChar char="ü"/>
            </a:pPr>
            <a:r>
              <a:rPr lang="en-US" dirty="0"/>
              <a:t>Mandatory training for professional licensure and staff training</a:t>
            </a:r>
          </a:p>
          <a:p>
            <a:pPr>
              <a:buClr>
                <a:schemeClr val="dk1"/>
              </a:buClr>
              <a:buSzPts val="2800"/>
              <a:buFont typeface="Wingdings" pitchFamily="2" charset="2"/>
              <a:buChar char="ü"/>
            </a:pPr>
            <a:endParaRPr lang="en-US" dirty="0" smtClean="0"/>
          </a:p>
          <a:p>
            <a:pPr>
              <a:buClr>
                <a:schemeClr val="dk1"/>
              </a:buClr>
              <a:buSzPts val="2800"/>
              <a:buFont typeface="Wingdings" pitchFamily="2" charset="2"/>
              <a:buChar char="ü"/>
            </a:pPr>
            <a:r>
              <a:rPr lang="en-US" dirty="0" smtClean="0"/>
              <a:t>Build </a:t>
            </a:r>
            <a:r>
              <a:rPr lang="en-US" dirty="0"/>
              <a:t>awareness of sexual expression and consent and address it directly</a:t>
            </a:r>
          </a:p>
          <a:p>
            <a:pPr>
              <a:buClr>
                <a:schemeClr val="dk1"/>
              </a:buClr>
              <a:buSzPts val="2800"/>
              <a:buFont typeface="Wingdings" pitchFamily="2" charset="2"/>
              <a:buChar char="ü"/>
            </a:pPr>
            <a:endParaRPr lang="en-US" dirty="0" smtClean="0"/>
          </a:p>
          <a:p>
            <a:pPr>
              <a:buClr>
                <a:schemeClr val="dk1"/>
              </a:buClr>
              <a:buSzPts val="2800"/>
              <a:buFont typeface="Wingdings" pitchFamily="2" charset="2"/>
              <a:buChar char="ü"/>
            </a:pPr>
            <a:r>
              <a:rPr lang="en-US" dirty="0" smtClean="0"/>
              <a:t>Requirements </a:t>
            </a:r>
            <a:r>
              <a:rPr lang="en-US" dirty="0"/>
              <a:t>for LTCFs to have a sexual express policy in place</a:t>
            </a:r>
          </a:p>
          <a:p>
            <a:pPr>
              <a:buClr>
                <a:schemeClr val="dk1"/>
              </a:buClr>
              <a:buSzPts val="2800"/>
              <a:buFont typeface="Wingdings" pitchFamily="2" charset="2"/>
              <a:buChar char="ü"/>
            </a:pPr>
            <a:endParaRPr lang="en-US" dirty="0" smtClean="0"/>
          </a:p>
          <a:p>
            <a:pPr>
              <a:buClr>
                <a:schemeClr val="dk1"/>
              </a:buClr>
              <a:buSzPts val="2800"/>
              <a:buFont typeface="Wingdings" pitchFamily="2" charset="2"/>
              <a:buChar char="ü"/>
            </a:pPr>
            <a:r>
              <a:rPr lang="en-US" dirty="0" smtClean="0"/>
              <a:t>‘</a:t>
            </a:r>
            <a:r>
              <a:rPr lang="en-US" dirty="0"/>
              <a:t>Knock first’ policies, do not disturb signs, wider beds, pushing beds </a:t>
            </a:r>
            <a:r>
              <a:rPr lang="en-US" dirty="0" smtClean="0"/>
              <a:t>together                                                 </a:t>
            </a:r>
          </a:p>
          <a:p>
            <a:pPr marL="0" indent="0">
              <a:buClr>
                <a:schemeClr val="dk1"/>
              </a:buClr>
              <a:buSzPts val="2800"/>
              <a:buNone/>
            </a:pPr>
            <a:r>
              <a:rPr lang="en-US" dirty="0"/>
              <a:t>	</a:t>
            </a:r>
            <a:r>
              <a:rPr lang="en-US" dirty="0" smtClean="0"/>
              <a:t>								</a:t>
            </a:r>
            <a:r>
              <a:rPr lang="en-US" dirty="0" err="1" smtClean="0"/>
              <a:t>Syme</a:t>
            </a:r>
            <a:r>
              <a:rPr lang="en-US" dirty="0" smtClean="0"/>
              <a:t> et al., 2016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7432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			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60" name="Google Shape;160;p2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7049005D-AEF6-4394-9F97-99AA6A69BBEC}" type="datetime1">
              <a:rPr lang="en-US" smtClean="0"/>
              <a:t>2/21/2019</a:t>
            </a:fld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1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Rights Intervention and Practice</a:t>
            </a:r>
            <a:endParaRPr sz="4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 dirty="0"/>
              <a:t>Respect right of residents with capacity to consent to engage in sexual activity, as long it is not illegal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 dirty="0" smtClean="0"/>
              <a:t>Refrain from revealing </a:t>
            </a:r>
            <a:r>
              <a:rPr lang="en-US" dirty="0"/>
              <a:t>confidential information about residents’ participation in sexual and intimate acts to family members or others not directly involved in care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						</a:t>
            </a:r>
            <a:r>
              <a:rPr lang="en-US" dirty="0" err="1" smtClean="0"/>
              <a:t>Syme</a:t>
            </a:r>
            <a:r>
              <a:rPr lang="en-US" dirty="0"/>
              <a:t>, 2017</a:t>
            </a:r>
            <a:endParaRPr dirty="0"/>
          </a:p>
        </p:txBody>
      </p:sp>
      <p:sp>
        <p:nvSpPr>
          <p:cNvPr id="169" name="Google Shape;169;p2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A38D4A22-CF4B-4126-A265-F2CF46D8C01E}" type="datetime1">
              <a:rPr lang="en-US" smtClean="0"/>
              <a:t>2/21/2019</a:t>
            </a:fld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392" y="512127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Rights Intervention and Practice</a:t>
            </a:r>
            <a:endParaRPr sz="4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Google Shape;177;p23"/>
          <p:cNvSpPr txBox="1">
            <a:spLocks noGrp="1"/>
          </p:cNvSpPr>
          <p:nvPr>
            <p:ph idx="1"/>
          </p:nvPr>
        </p:nvSpPr>
        <p:spPr>
          <a:xfrm>
            <a:off x="838200" y="139072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 dirty="0"/>
              <a:t>Respect that residents who do no have capacity to consent, are still sexual beings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 dirty="0"/>
              <a:t>Remember that not every resident is heterosexual 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 dirty="0"/>
              <a:t>Address one’s own attitudes and behaviors toward older people and sex generally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													</a:t>
            </a:r>
            <a:r>
              <a:rPr lang="en-US" dirty="0" smtClean="0"/>
              <a:t>					</a:t>
            </a:r>
            <a:r>
              <a:rPr lang="en-US" dirty="0" err="1" smtClean="0"/>
              <a:t>Syme</a:t>
            </a:r>
            <a:r>
              <a:rPr lang="en-US" dirty="0"/>
              <a:t>, 2017</a:t>
            </a:r>
            <a:endParaRPr dirty="0"/>
          </a:p>
        </p:txBody>
      </p:sp>
      <p:sp>
        <p:nvSpPr>
          <p:cNvPr id="178" name="Google Shape;178;p2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EDA39443-C30B-425A-B461-55098C77C06E}" type="datetime1">
              <a:rPr lang="en-US" smtClean="0"/>
              <a:t>2/21/2019</a:t>
            </a:fld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734" y="5026025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Rights Intervention and Practice</a:t>
            </a:r>
            <a:endParaRPr sz="4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6" name="Google Shape;186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 dirty="0"/>
              <a:t>Expert behavioral health and social workers available, particularly regarding consent issues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 dirty="0"/>
              <a:t>Ongoing education about sexual issues, barriers and expression for staff, family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 dirty="0"/>
              <a:t>Formalized sexual assessment: initially and ongoing, consent forms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											</a:t>
            </a:r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dirty="0" err="1"/>
              <a:t>Syme</a:t>
            </a:r>
            <a:r>
              <a:rPr lang="en-US" dirty="0"/>
              <a:t> et al., 2016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87" name="Google Shape;187;p2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4FA6EFC3-9DE4-4136-9FC3-2B1552849B23}" type="datetime1">
              <a:rPr lang="en-US" smtClean="0"/>
              <a:t>2/21/2019</a:t>
            </a:fld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1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Rights Intervention and Practice</a:t>
            </a:r>
            <a:endParaRPr sz="4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" name="Google Shape;195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Capacity to Consent: flexible and based on individual resident’s needs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Recognize resident's dignity and autonomy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Recognize potential benefits of sexual and intimate expression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Consider capacity to consent and potential risk of harm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Explore challenges of LTC environment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														</a:t>
            </a:r>
            <a:r>
              <a:rPr lang="en-US" dirty="0" smtClean="0"/>
              <a:t>			</a:t>
            </a:r>
            <a:r>
              <a:rPr lang="en-US" dirty="0" err="1" smtClean="0"/>
              <a:t>Syme</a:t>
            </a:r>
            <a:r>
              <a:rPr lang="en-US" dirty="0" smtClean="0"/>
              <a:t> </a:t>
            </a:r>
            <a:r>
              <a:rPr lang="en-US" dirty="0"/>
              <a:t>&amp; Steel, 2016</a:t>
            </a:r>
            <a:endParaRPr dirty="0"/>
          </a:p>
        </p:txBody>
      </p:sp>
      <p:sp>
        <p:nvSpPr>
          <p:cNvPr id="196" name="Google Shape;196;p2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D6B44FB8-CE93-4EBF-8231-F9A3D125ED27}" type="datetime1">
              <a:rPr lang="en-US" smtClean="0"/>
              <a:t>2/21/2019</a:t>
            </a:fld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19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75" name="Google Shape;275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800" dirty="0" smtClean="0"/>
              <a:t>Thank you!</a:t>
            </a:r>
            <a:endParaRPr sz="4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endParaRPr lang="en-US" sz="7200" dirty="0" smtClean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US" sz="6600" dirty="0" smtClean="0"/>
              <a:t>QUESTIONS</a:t>
            </a:r>
            <a:r>
              <a:rPr lang="en-US" sz="6600" dirty="0"/>
              <a:t>?</a:t>
            </a:r>
            <a:endParaRPr sz="6600" dirty="0"/>
          </a:p>
        </p:txBody>
      </p:sp>
      <p:sp>
        <p:nvSpPr>
          <p:cNvPr id="276" name="Google Shape;276;p3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FE9FC31-4467-4A20-967E-225BC1CF2DE2}" type="datetime1">
              <a:rPr lang="en-US" smtClean="0"/>
              <a:t>2/21/2019</a:t>
            </a:fld>
            <a:endParaRPr/>
          </a:p>
        </p:txBody>
      </p:sp>
      <p:sp>
        <p:nvSpPr>
          <p:cNvPr id="277" name="Google Shape;277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53059D4-F07C-F940-A08E-6A7615A2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1A64F4-0F86-844D-9181-BCC98B4228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5328" y="689811"/>
            <a:ext cx="11753384" cy="5839326"/>
          </a:xfrm>
        </p:spPr>
        <p:txBody>
          <a:bodyPr>
            <a:normAutofit fontScale="40000" lnSpcReduction="20000"/>
          </a:bodyPr>
          <a:lstStyle/>
          <a:p>
            <a:pPr marL="0" indent="0" fontAlgn="base">
              <a:buNone/>
            </a:pPr>
            <a:r>
              <a:rPr lang="en-US" dirty="0"/>
              <a:t>References: </a:t>
            </a:r>
          </a:p>
          <a:p>
            <a:pPr marL="0" indent="0" fontAlgn="base">
              <a:buNone/>
            </a:pPr>
            <a:r>
              <a:rPr lang="en-US" dirty="0" err="1"/>
              <a:t>Belluck</a:t>
            </a:r>
            <a:r>
              <a:rPr lang="en-US" dirty="0"/>
              <a:t>, P. (2015). Iowa man found not guilty of sexually abusing wife with</a:t>
            </a:r>
            <a:r>
              <a:rPr lang="en-US" i="1" dirty="0"/>
              <a:t> </a:t>
            </a:r>
            <a:r>
              <a:rPr lang="en-US" dirty="0"/>
              <a:t>Alzheimer’s. </a:t>
            </a:r>
            <a:r>
              <a:rPr lang="en-US" i="1" dirty="0"/>
              <a:t>The</a:t>
            </a:r>
            <a:r>
              <a:rPr lang="en-US" dirty="0"/>
              <a:t> </a:t>
            </a:r>
            <a:r>
              <a:rPr lang="en-US" i="1" dirty="0"/>
              <a:t>New York Times</a:t>
            </a:r>
            <a:r>
              <a:rPr lang="en-US" dirty="0"/>
              <a:t>. Retrieved from </a:t>
            </a:r>
            <a:r>
              <a:rPr lang="en-US" b="1" u="sng" dirty="0">
                <a:hlinkClick r:id="rId2"/>
              </a:rPr>
              <a:t>https://www.nytimes.com/2015/04/23/health/iowa-man-found-not-guilty-of-sexually-abusing-wife-with-alzheimers.html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/>
              <a:t>Doll, G. A. (2012). Sexuality &amp; long-term care: Understanding and supporting the needs of older adults. Baltimore, MD: Health Professions Press, Inc. </a:t>
            </a:r>
          </a:p>
          <a:p>
            <a:pPr marL="0" indent="0">
              <a:buNone/>
            </a:pPr>
            <a:r>
              <a:rPr lang="en-US" dirty="0"/>
              <a:t>Doll, G. M. (2013). Sexuality in nursing homes: Practice and policy. </a:t>
            </a:r>
            <a:r>
              <a:rPr lang="en-US" i="1" dirty="0"/>
              <a:t>Journal of Gerontological Nursing</a:t>
            </a:r>
            <a:r>
              <a:rPr lang="en-US" dirty="0"/>
              <a:t>, </a:t>
            </a:r>
            <a:r>
              <a:rPr lang="en-US" i="1" dirty="0"/>
              <a:t>39</a:t>
            </a:r>
            <a:r>
              <a:rPr lang="en-US" dirty="0"/>
              <a:t>(7), 30-37.</a:t>
            </a:r>
          </a:p>
          <a:p>
            <a:pPr marL="0" indent="0">
              <a:buNone/>
            </a:pPr>
            <a:r>
              <a:rPr lang="en-US" dirty="0"/>
              <a:t>Dominguez, L.J., &amp; </a:t>
            </a:r>
            <a:r>
              <a:rPr lang="en-US" dirty="0" err="1"/>
              <a:t>Barbagallo</a:t>
            </a:r>
            <a:r>
              <a:rPr lang="en-US" dirty="0"/>
              <a:t>, M. (2016) Aging and sexuality.  </a:t>
            </a:r>
            <a:r>
              <a:rPr lang="en-US" i="1" dirty="0"/>
              <a:t>European Geriatric Medicine</a:t>
            </a:r>
            <a:r>
              <a:rPr lang="en-US" dirty="0"/>
              <a:t>, </a:t>
            </a:r>
            <a:r>
              <a:rPr lang="en-US" i="1" dirty="0"/>
              <a:t>7</a:t>
            </a:r>
            <a:r>
              <a:rPr lang="en-US" dirty="0"/>
              <a:t>(6), 512-518. </a:t>
            </a:r>
          </a:p>
          <a:p>
            <a:pPr marL="0" indent="0">
              <a:buNone/>
            </a:pPr>
            <a:r>
              <a:rPr lang="en-US" dirty="0"/>
              <a:t>Erikson, E. H., Erikson, J. M., &amp; </a:t>
            </a:r>
            <a:r>
              <a:rPr lang="en-US" dirty="0" err="1"/>
              <a:t>Kivnick</a:t>
            </a:r>
            <a:r>
              <a:rPr lang="en-US" dirty="0"/>
              <a:t>, H. Q. (1994). </a:t>
            </a:r>
            <a:r>
              <a:rPr lang="en-US" i="1" dirty="0"/>
              <a:t>Vital involvement in old age</a:t>
            </a:r>
            <a:r>
              <a:rPr lang="en-US" dirty="0"/>
              <a:t>. NY: WW Norton &amp; </a:t>
            </a:r>
            <a:r>
              <a:rPr lang="en-US" dirty="0" err="1" smtClean="0"/>
              <a:t>Company.Yes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Gewirtz-Meydan</a:t>
            </a:r>
            <a:r>
              <a:rPr lang="en-US" dirty="0"/>
              <a:t>, A., Even-Zohar, A., &amp; Werner, S. (2018). Examining the Attitudes and Knowledge of Social Work and Nursing Students on Later-Life Sexuality. </a:t>
            </a:r>
            <a:r>
              <a:rPr lang="en-US" i="1" dirty="0"/>
              <a:t>Canadian Journal on Aging/La Revue </a:t>
            </a:r>
            <a:r>
              <a:rPr lang="en-US" i="1" dirty="0" err="1"/>
              <a:t>canadienne</a:t>
            </a:r>
            <a:r>
              <a:rPr lang="en-US" i="1" dirty="0"/>
              <a:t> du </a:t>
            </a:r>
            <a:r>
              <a:rPr lang="en-US" i="1" dirty="0" err="1"/>
              <a:t>vieillissement</a:t>
            </a:r>
            <a:r>
              <a:rPr lang="en-US" dirty="0"/>
              <a:t>, </a:t>
            </a:r>
            <a:r>
              <a:rPr lang="en-US" i="1" dirty="0"/>
              <a:t>37</a:t>
            </a:r>
            <a:r>
              <a:rPr lang="en-US" dirty="0"/>
              <a:t>(4), 377-389.</a:t>
            </a:r>
          </a:p>
          <a:p>
            <a:pPr marL="0" indent="0">
              <a:buNone/>
            </a:pPr>
            <a:r>
              <a:rPr lang="en-US" dirty="0"/>
              <a:t>Kaplan, S. (2015). Former Iowa legislator Henry </a:t>
            </a:r>
            <a:r>
              <a:rPr lang="en-US" dirty="0" err="1"/>
              <a:t>Rayhons</a:t>
            </a:r>
            <a:r>
              <a:rPr lang="en-US" dirty="0"/>
              <a:t>, 78, found not guilty of sexually abusing wife with Alzheimer’s. </a:t>
            </a:r>
            <a:r>
              <a:rPr lang="en-US" i="1" dirty="0"/>
              <a:t>The Washington Post</a:t>
            </a:r>
            <a:r>
              <a:rPr lang="en-US" dirty="0"/>
              <a:t>. Retrieved from </a:t>
            </a:r>
            <a:r>
              <a:rPr lang="en-US" u="sng" dirty="0">
                <a:hlinkClick r:id="rId3"/>
              </a:rPr>
              <a:t>https://www.washingtonpost.com/news/morning-mix/wp/2015/04/23/former-iowa-legislator-henry-rayhons-78-found-not-guilty-of-sexually-abusing-wife-with-alzheimers/?utm_term=.1f7f681dfec8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Kimchi, E. Z., Sewell, D. D., Dolin, G., &amp; </a:t>
            </a:r>
            <a:r>
              <a:rPr lang="en-US" dirty="0" err="1"/>
              <a:t>Karlawish</a:t>
            </a:r>
            <a:r>
              <a:rPr lang="en-US" dirty="0"/>
              <a:t>, J. (2016). You let my Mother do what?! Sexual intimacy and decision-making capacity in cognitively impaired older adults. </a:t>
            </a:r>
            <a:r>
              <a:rPr lang="en-US" i="1" dirty="0"/>
              <a:t>The American Journal of Geriatric Psychiatry</a:t>
            </a:r>
            <a:r>
              <a:rPr lang="en-US" dirty="0"/>
              <a:t>, </a:t>
            </a:r>
            <a:r>
              <a:rPr lang="en-US" i="1" dirty="0"/>
              <a:t>24</a:t>
            </a:r>
            <a:r>
              <a:rPr lang="en-US" dirty="0"/>
              <a:t>(3), S35-S36.</a:t>
            </a:r>
          </a:p>
          <a:p>
            <a:pPr marL="0" indent="0">
              <a:buNone/>
            </a:pPr>
            <a:r>
              <a:rPr lang="en-US" dirty="0"/>
              <a:t>Lichtenberg, P. A. (2014). Sexuality and physical intimacy in long-term care. </a:t>
            </a:r>
            <a:r>
              <a:rPr lang="en-US" i="1" dirty="0"/>
              <a:t>Occupational therapy in health care</a:t>
            </a:r>
            <a:r>
              <a:rPr lang="en-US" dirty="0"/>
              <a:t>, </a:t>
            </a:r>
            <a:r>
              <a:rPr lang="en-US" i="1" dirty="0"/>
              <a:t>28</a:t>
            </a:r>
            <a:r>
              <a:rPr lang="en-US" dirty="0"/>
              <a:t>(1), 42-50.</a:t>
            </a:r>
          </a:p>
          <a:p>
            <a:pPr marL="0" indent="0">
              <a:buNone/>
            </a:pPr>
            <a:r>
              <a:rPr lang="en-US" dirty="0"/>
              <a:t>Masters, W. H., &amp; Johnson, V. E. (1962). The sexual response cycle of the human female. III. The clitoris: anatomic and clinical consideration. </a:t>
            </a:r>
            <a:r>
              <a:rPr lang="en-US" i="1" dirty="0"/>
              <a:t>Western journal of surgery, obstetrics, and gynecology</a:t>
            </a:r>
            <a:r>
              <a:rPr lang="en-US" dirty="0"/>
              <a:t>, </a:t>
            </a:r>
            <a:r>
              <a:rPr lang="en-US" i="1" dirty="0"/>
              <a:t>70</a:t>
            </a:r>
            <a:r>
              <a:rPr lang="en-US" dirty="0"/>
              <a:t>, 248.</a:t>
            </a:r>
          </a:p>
          <a:p>
            <a:pPr marL="0" indent="0">
              <a:buNone/>
            </a:pPr>
            <a:r>
              <a:rPr lang="en-US" dirty="0"/>
              <a:t>Masters, W. H., &amp; Johnson, V. E. (1963). The sexual response of the human male. I. Gross anatomic considerations. </a:t>
            </a:r>
            <a:r>
              <a:rPr lang="en-US" i="1" dirty="0"/>
              <a:t>Western journal of surgery, obstetrics, and gynecology</a:t>
            </a:r>
            <a:r>
              <a:rPr lang="en-US" dirty="0"/>
              <a:t>, </a:t>
            </a:r>
            <a:r>
              <a:rPr lang="en-US" i="1" dirty="0"/>
              <a:t>71</a:t>
            </a:r>
            <a:r>
              <a:rPr lang="en-US" dirty="0"/>
              <a:t>, 85.</a:t>
            </a:r>
          </a:p>
          <a:p>
            <a:pPr marL="0" indent="0">
              <a:buNone/>
            </a:pPr>
            <a:r>
              <a:rPr lang="en-US" dirty="0" smtClean="0"/>
              <a:t>Stahl</a:t>
            </a:r>
            <a:r>
              <a:rPr lang="en-US" dirty="0"/>
              <a:t>, K. A. M., Bower, K. L., </a:t>
            </a:r>
            <a:r>
              <a:rPr lang="en-US" dirty="0" err="1"/>
              <a:t>Seponski</a:t>
            </a:r>
            <a:r>
              <a:rPr lang="en-US" dirty="0"/>
              <a:t>, D. M., Lewis, D. C., </a:t>
            </a:r>
            <a:r>
              <a:rPr lang="en-US" dirty="0" err="1"/>
              <a:t>Farnham</a:t>
            </a:r>
            <a:r>
              <a:rPr lang="en-US" dirty="0"/>
              <a:t>, A. L., &amp; Cava-</a:t>
            </a:r>
            <a:r>
              <a:rPr lang="en-US" dirty="0" err="1"/>
              <a:t>Tadik</a:t>
            </a:r>
            <a:r>
              <a:rPr lang="en-US" dirty="0"/>
              <a:t>, Y. (2018). A Practitioner’s Guide to End-of-Life Intimacy: Suggestions for Conceptualization and Intervention in Palliative Care. </a:t>
            </a:r>
            <a:r>
              <a:rPr lang="en-US" i="1" dirty="0"/>
              <a:t>OMEGA-Journal of Death and Dying, 77</a:t>
            </a:r>
            <a:r>
              <a:rPr lang="en-US" dirty="0"/>
              <a:t>(1), 15-35. </a:t>
            </a:r>
          </a:p>
          <a:p>
            <a:pPr marL="0" indent="0">
              <a:buNone/>
            </a:pPr>
            <a:r>
              <a:rPr lang="en-US" dirty="0"/>
              <a:t>Syme, M. (2017). Supporting safe sexual and intimate expression among older people in care homes. </a:t>
            </a:r>
            <a:r>
              <a:rPr lang="en-US" i="1" dirty="0"/>
              <a:t>Nursing Standard (2014+), 31</a:t>
            </a:r>
            <a:r>
              <a:rPr lang="en-US" dirty="0"/>
              <a:t>(52), 52. </a:t>
            </a:r>
          </a:p>
          <a:p>
            <a:pPr marL="0" indent="0">
              <a:buNone/>
            </a:pPr>
            <a:r>
              <a:rPr lang="en-US" dirty="0"/>
              <a:t>Syme, M.L., Lichtenberg, P., &amp; </a:t>
            </a:r>
            <a:r>
              <a:rPr lang="en-US" dirty="0" err="1"/>
              <a:t>Moye</a:t>
            </a:r>
            <a:r>
              <a:rPr lang="en-US" dirty="0"/>
              <a:t>, J. (2016). Recommendations for sexual expression management in long term care: A qualitative needs assessment.  </a:t>
            </a:r>
            <a:r>
              <a:rPr lang="en-US" i="1" dirty="0"/>
              <a:t>Journal of Advanced Nursing, 72</a:t>
            </a:r>
            <a:r>
              <a:rPr lang="en-US" dirty="0"/>
              <a:t>(10), 2457-2467.  </a:t>
            </a:r>
          </a:p>
          <a:p>
            <a:pPr marL="0" indent="0">
              <a:buNone/>
            </a:pPr>
            <a:r>
              <a:rPr lang="en-US" dirty="0" err="1"/>
              <a:t>Tarzia</a:t>
            </a:r>
            <a:r>
              <a:rPr lang="en-US" dirty="0"/>
              <a:t>, L., </a:t>
            </a:r>
            <a:r>
              <a:rPr lang="en-US" dirty="0" err="1"/>
              <a:t>Fetherstonhaugh</a:t>
            </a:r>
            <a:r>
              <a:rPr lang="en-US" dirty="0"/>
              <a:t>, D., &amp; Bauer, M. (2012). Dementia, sexuality and consent in residential aged care facilities. </a:t>
            </a:r>
            <a:r>
              <a:rPr lang="en-US" i="1" dirty="0"/>
              <a:t>Journal of Medical Ethics</a:t>
            </a:r>
            <a:r>
              <a:rPr lang="en-US" dirty="0"/>
              <a:t>, </a:t>
            </a:r>
            <a:r>
              <a:rPr lang="en-US" i="1" dirty="0"/>
              <a:t>38</a:t>
            </a:r>
            <a:r>
              <a:rPr lang="en-US" dirty="0"/>
              <a:t>(10), 609-613.</a:t>
            </a:r>
          </a:p>
          <a:p>
            <a:pPr marL="0" indent="0">
              <a:buNone/>
            </a:pPr>
            <a:r>
              <a:rPr lang="en-US" dirty="0" err="1" smtClean="0"/>
              <a:t>Villar</a:t>
            </a:r>
            <a:r>
              <a:rPr lang="en-US" dirty="0" smtClean="0"/>
              <a:t>, F., </a:t>
            </a:r>
            <a:r>
              <a:rPr lang="en-US" dirty="0" err="1" smtClean="0"/>
              <a:t>Celdran</a:t>
            </a:r>
            <a:r>
              <a:rPr lang="en-US" dirty="0" smtClean="0"/>
              <a:t>, M., </a:t>
            </a:r>
            <a:r>
              <a:rPr lang="en-US" dirty="0" err="1" smtClean="0"/>
              <a:t>Faba</a:t>
            </a:r>
            <a:r>
              <a:rPr lang="en-US" dirty="0" smtClean="0"/>
              <a:t>, J., &amp; </a:t>
            </a:r>
            <a:r>
              <a:rPr lang="en-US" dirty="0" err="1" smtClean="0"/>
              <a:t>Serrat</a:t>
            </a:r>
            <a:r>
              <a:rPr lang="en-US" dirty="0" smtClean="0"/>
              <a:t>, R. (2014). Barriers to sexual expression in residential aged care facilities: Comparison of staff and residents’ views. </a:t>
            </a:r>
            <a:r>
              <a:rPr lang="en-US" i="1" dirty="0" smtClean="0"/>
              <a:t>Journal of Advanced Nursing, </a:t>
            </a:r>
            <a:r>
              <a:rPr lang="en-US" dirty="0" smtClean="0"/>
              <a:t>70(11), 2518-2527.  </a:t>
            </a:r>
          </a:p>
          <a:p>
            <a:pPr marL="0" indent="0">
              <a:buNone/>
            </a:pPr>
            <a:r>
              <a:rPr lang="en-US" dirty="0" smtClean="0"/>
              <a:t>World </a:t>
            </a:r>
            <a:r>
              <a:rPr lang="en-US" dirty="0"/>
              <a:t>Health Organization. (2006). </a:t>
            </a:r>
            <a:r>
              <a:rPr lang="en-US" i="1" dirty="0"/>
              <a:t>Defining sexual health: report of a technical consultation on sexual health, 28-31 January 2002, Geneva</a:t>
            </a:r>
            <a:r>
              <a:rPr lang="en-US" dirty="0"/>
              <a:t>. World Health Organization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Yelland</a:t>
            </a:r>
            <a:r>
              <a:rPr lang="en-US" dirty="0" smtClean="0"/>
              <a:t>, E. &amp; Hosier, A. (2015). Public attitudes toward sexual expression in long term care: Does context matter? </a:t>
            </a:r>
            <a:r>
              <a:rPr lang="en-US" i="1" dirty="0" smtClean="0"/>
              <a:t>Journal of Applied Gerontology</a:t>
            </a:r>
            <a:r>
              <a:rPr lang="en-US" dirty="0" smtClean="0"/>
              <a:t>, 36(8), 1016-1031.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2C76-82CC-4DE6-8676-874926C86F83}" type="datetime1">
              <a:rPr lang="en-US" smtClean="0"/>
              <a:t>2/21/2019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5D36F5-26A7-AE4B-8133-9BAE9A70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Working Definition of Sexuality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C20272-8540-C64A-9506-8B4ED9F2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5" y="1875626"/>
            <a:ext cx="11396547" cy="4848392"/>
          </a:xfrm>
        </p:spPr>
        <p:txBody>
          <a:bodyPr/>
          <a:lstStyle/>
          <a:p>
            <a:pPr fontAlgn="base">
              <a:buFont typeface="Wingdings" pitchFamily="2" charset="2"/>
              <a:buChar char="ü"/>
            </a:pPr>
            <a:r>
              <a:rPr lang="en-US" dirty="0" smtClean="0">
                <a:latin typeface="+mj-lt"/>
              </a:rPr>
              <a:t>Central </a:t>
            </a:r>
            <a:r>
              <a:rPr lang="en-US" dirty="0">
                <a:latin typeface="+mj-lt"/>
              </a:rPr>
              <a:t>aspect of being human throughout life encompasses sex, gender identities and roles, sexual orientation, eroticism, pleasure, intimacy and reproduction. 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>
                <a:latin typeface="+mj-lt"/>
              </a:rPr>
              <a:t>Sexuality is experienced and expressed in thoughts, fantasies, desires, beliefs, attitudes, values, </a:t>
            </a:r>
            <a:r>
              <a:rPr lang="en-US" dirty="0" smtClean="0">
                <a:latin typeface="+mj-lt"/>
              </a:rPr>
              <a:t>behaviors, </a:t>
            </a:r>
            <a:r>
              <a:rPr lang="en-US" dirty="0">
                <a:latin typeface="+mj-lt"/>
              </a:rPr>
              <a:t>practices, roles and relationships. 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>
                <a:latin typeface="+mj-lt"/>
              </a:rPr>
              <a:t>While sexuality can include all of these dimensions, not all of them are always experienced or expressed. </a:t>
            </a:r>
          </a:p>
          <a:p>
            <a:pPr fontAlgn="base">
              <a:buFont typeface="Wingdings" pitchFamily="2" charset="2"/>
              <a:buChar char="ü"/>
            </a:pPr>
            <a:r>
              <a:rPr lang="en-US" dirty="0">
                <a:latin typeface="+mj-lt"/>
              </a:rPr>
              <a:t>Sexuality is influenced by the interaction of biological, psychological, social, economic, political, cultural, legal, historical, religious and spiritual factors </a:t>
            </a:r>
            <a:r>
              <a:rPr lang="en-US" i="1" dirty="0">
                <a:latin typeface="+mj-lt"/>
              </a:rPr>
              <a:t>(</a:t>
            </a:r>
            <a:r>
              <a:rPr lang="en-US" dirty="0">
                <a:latin typeface="+mj-lt"/>
              </a:rPr>
              <a:t>WHO, 2006</a:t>
            </a:r>
            <a:r>
              <a:rPr lang="en-US" i="1" dirty="0">
                <a:latin typeface="+mj-lt"/>
              </a:rPr>
              <a:t>). 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EF87D1-AAC6-8D48-B7CC-8828B252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E068-99F5-440C-A18D-D858CEE7B746}" type="datetime1">
              <a:rPr lang="en-US" smtClean="0"/>
              <a:t>2/21/2019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4EDF0E-97F1-BE49-9891-B6604E9A9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61" y="365125"/>
            <a:ext cx="1079623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Evidence of Sexuality in Later Life</a:t>
            </a:r>
          </a:p>
        </p:txBody>
      </p:sp>
      <p:sp>
        <p:nvSpPr>
          <p:cNvPr id="4" name="Content Placeholder 14">
            <a:extLst>
              <a:ext uri="{FF2B5EF4-FFF2-40B4-BE49-F238E27FC236}">
                <a16:creationId xmlns="" xmlns:a16="http://schemas.microsoft.com/office/drawing/2014/main" id="{4D550972-DCD0-4C4D-91DE-D658724713A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4537" y="1605777"/>
            <a:ext cx="11563814" cy="4895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Masters and Johnson (1962, 1963) dismantled many long-standing myths and misconceptions that aging is associated with sexual dysfunction: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Given </a:t>
            </a:r>
            <a:r>
              <a:rPr lang="en-US" sz="2400" dirty="0" smtClean="0">
                <a:solidFill>
                  <a:schemeClr val="tx1"/>
                </a:solidFill>
              </a:rPr>
              <a:t>reasonably </a:t>
            </a:r>
            <a:r>
              <a:rPr lang="en-US" sz="2400" dirty="0">
                <a:solidFill>
                  <a:schemeClr val="tx1"/>
                </a:solidFill>
              </a:rPr>
              <a:t>good health and </a:t>
            </a:r>
            <a:r>
              <a:rPr lang="en-US" sz="2400" dirty="0" smtClean="0">
                <a:solidFill>
                  <a:schemeClr val="tx1"/>
                </a:solidFill>
              </a:rPr>
              <a:t>availability </a:t>
            </a:r>
            <a:r>
              <a:rPr lang="en-US" sz="2400" dirty="0">
                <a:solidFill>
                  <a:schemeClr val="tx1"/>
                </a:solidFill>
              </a:rPr>
              <a:t>of an interested partner, there is no absolute age when sexual abilities disappeared;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Many older men and women are perfectly capable of excitement and orgasm well into their 70’s and beyond.</a:t>
            </a:r>
          </a:p>
          <a:p>
            <a:pPr>
              <a:buFont typeface="Wingdings" pitchFamily="2" charset="2"/>
              <a:buChar char="ü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Intimacy </a:t>
            </a:r>
            <a:r>
              <a:rPr lang="en-US" sz="2800" dirty="0">
                <a:solidFill>
                  <a:schemeClr val="tx1"/>
                </a:solidFill>
              </a:rPr>
              <a:t>is comforting to patients (Erikson, Erikson, &amp; </a:t>
            </a:r>
            <a:r>
              <a:rPr lang="en-US" sz="2800" dirty="0" err="1">
                <a:solidFill>
                  <a:schemeClr val="tx1"/>
                </a:solidFill>
              </a:rPr>
              <a:t>Kivnick</a:t>
            </a:r>
            <a:r>
              <a:rPr lang="en-US" sz="2800" dirty="0">
                <a:solidFill>
                  <a:schemeClr val="tx1"/>
                </a:solidFill>
              </a:rPr>
              <a:t>, 1986). 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Men </a:t>
            </a:r>
            <a:r>
              <a:rPr lang="en-US" sz="2800" dirty="0">
                <a:solidFill>
                  <a:schemeClr val="tx1"/>
                </a:solidFill>
              </a:rPr>
              <a:t>may continue their reproductive abilities well into old age.</a:t>
            </a:r>
          </a:p>
          <a:p>
            <a:pPr lvl="1"/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B5B3-BC7F-46AE-AA46-57158751EECF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4EDF0E-97F1-BE49-9891-B6604E9A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Changes and Sexual Response </a:t>
            </a:r>
          </a:p>
        </p:txBody>
      </p:sp>
      <p:sp>
        <p:nvSpPr>
          <p:cNvPr id="4" name="Content Placeholder 14">
            <a:extLst>
              <a:ext uri="{FF2B5EF4-FFF2-40B4-BE49-F238E27FC236}">
                <a16:creationId xmlns="" xmlns:a16="http://schemas.microsoft.com/office/drawing/2014/main" id="{4D550972-DCD0-4C4D-91DE-D658724713A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1083" y="1825625"/>
            <a:ext cx="116530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Reduction </a:t>
            </a:r>
            <a:r>
              <a:rPr lang="en-US" sz="2800" dirty="0">
                <a:solidFill>
                  <a:schemeClr val="tx1"/>
                </a:solidFill>
              </a:rPr>
              <a:t>of estrogen and testosterone levels leads to specific changes in sexual responses (</a:t>
            </a:r>
            <a:r>
              <a:rPr lang="en-US" sz="2800" dirty="0" err="1">
                <a:solidFill>
                  <a:schemeClr val="tx1"/>
                </a:solidFill>
              </a:rPr>
              <a:t>Hinchliff</a:t>
            </a:r>
            <a:r>
              <a:rPr lang="en-US" sz="2800" dirty="0">
                <a:solidFill>
                  <a:schemeClr val="tx1"/>
                </a:solidFill>
              </a:rPr>
              <a:t> &amp; Gott, 2011; Masters &amp; Johnson, 1962; </a:t>
            </a:r>
            <a:r>
              <a:rPr lang="en-US" sz="2800" dirty="0" smtClean="0">
                <a:solidFill>
                  <a:schemeClr val="tx1"/>
                </a:solidFill>
              </a:rPr>
              <a:t>1963) 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Lowered </a:t>
            </a:r>
            <a:r>
              <a:rPr lang="en-US" dirty="0">
                <a:solidFill>
                  <a:schemeClr val="tx1"/>
                </a:solidFill>
              </a:rPr>
              <a:t>estrogen levels can cause vaginal dryness and thinning and loss of elasticity in the vaginal tissue;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Women may also experience a reduction in the intensity of orgasms and an extension in the time it takes to become sexually aroused ;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Some degree of urogenital atrophy in women may cause pain for women during sexual intercourse;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Reduction in testosterone levels in men diminishes ability to postpone ejaculation and experience an increase in the time needed to achieve an erection.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075C-F2E1-4ACE-A394-D935AE7E845A}" type="datetime1">
              <a:rPr lang="en-US" smtClean="0"/>
              <a:t>2/21/2019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of Sexuality and Intimacy</a:t>
            </a:r>
            <a:endParaRPr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idx="1"/>
          </p:nvPr>
        </p:nvSpPr>
        <p:spPr>
          <a:xfrm>
            <a:off x="346334" y="1312724"/>
            <a:ext cx="11499331" cy="48641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dirty="0"/>
              <a:t>Sexuality central to sense of self, self-esteem, and body image in later life </a:t>
            </a:r>
            <a:r>
              <a:rPr lang="en-US" dirty="0" smtClean="0"/>
              <a:t> 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 (</a:t>
            </a:r>
            <a:r>
              <a:rPr lang="en-US" dirty="0"/>
              <a:t>Johnson, 1996; Moore, 2010</a:t>
            </a:r>
            <a:r>
              <a:rPr lang="en-US" dirty="0" smtClean="0"/>
              <a:t>);</a:t>
            </a: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</a:pPr>
            <a:endParaRPr dirty="0"/>
          </a:p>
          <a:p>
            <a:pPr lvl="0" indent="-4572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The majority of older adults are considered sexuality as an 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important       </a:t>
            </a:r>
          </a:p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     part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of life (Lindau et al., 2007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);</a:t>
            </a:r>
          </a:p>
          <a:p>
            <a:pPr lvl="0" indent="-4572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15000"/>
              </a:lnSpc>
              <a:spcBef>
                <a:spcPts val="100"/>
              </a:spcBef>
              <a:buFont typeface="Wingdings" pitchFamily="2" charset="2"/>
              <a:buChar char="ü"/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Regular, consensual, sexual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expression contributes  to physical &amp; </a:t>
            </a:r>
            <a:endParaRPr lang="en-US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00"/>
              </a:spcBef>
              <a:buNone/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     psychological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well-being, and reduces physical and mental health 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indent="0">
              <a:lnSpc>
                <a:spcPct val="115000"/>
              </a:lnSpc>
              <a:spcBef>
                <a:spcPts val="100"/>
              </a:spcBef>
              <a:buNone/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     problems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associated with aging (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DeLamater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 2012).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sz="quarter" idx="12"/>
          </p:nvPr>
        </p:nvSpPr>
        <p:spPr>
          <a:xfrm>
            <a:off x="6675225" y="61768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3156-9238-4A00-AA49-E2EBCBAC3B7A}" type="datetime1">
              <a:rPr lang="en-US" smtClean="0"/>
              <a:t>2/21/2019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201" y="113506"/>
            <a:ext cx="249555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01500B-446E-0145-9B95-BCBD3130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Medical Conditions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9B055DF-65FE-0F45-BCE4-B120B7F1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1825624"/>
            <a:ext cx="11552664" cy="47535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A number of medical disorders impairing blood supply or innervation of genital tissue are associated with lack of sexual interest, arousal and orgasmic disorders, and general discomfort with sex;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Most </a:t>
            </a:r>
            <a:r>
              <a:rPr lang="en-US" dirty="0"/>
              <a:t>common conditions:</a:t>
            </a:r>
          </a:p>
          <a:p>
            <a:pPr marL="457200" lvl="1" indent="0">
              <a:buNone/>
            </a:pPr>
            <a:r>
              <a:rPr lang="en-US" dirty="0"/>
              <a:t>Cardiovascular disease (CVD), diabetes, depression, breast and prostate cancers, HIV/AIDS, cognitive impairment and dementia, and osteoarthritis.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Men’s </a:t>
            </a:r>
            <a:r>
              <a:rPr lang="en-US" dirty="0">
                <a:solidFill>
                  <a:schemeClr val="tx1"/>
                </a:solidFill>
              </a:rPr>
              <a:t>sexual desire and performance are more likely affected by health problems than by hormonal insufficiency.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7CD5471-EE21-7D41-860E-B4144802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37FB-DCE7-4B49-8A02-1582F485C684}" type="datetime1">
              <a:rPr lang="en-US" smtClean="0"/>
              <a:t>2/21/2019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F7410D-D880-E14B-9BD3-BCD356CE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79" y="136747"/>
            <a:ext cx="11674642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Proportion of Sexually Active Older Adults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1F3E35-8508-B441-9073-FFCEF5166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236"/>
            <a:ext cx="10515600" cy="48795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High rates of sexually active older people: 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About </a:t>
            </a:r>
            <a:r>
              <a:rPr lang="en-US" sz="2800" dirty="0"/>
              <a:t>half of the population ages 57-85;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/>
              <a:t>About </a:t>
            </a:r>
            <a:r>
              <a:rPr lang="en-US" sz="2800" dirty="0"/>
              <a:t>one third of people ages 75-85 (Lindau &amp; Gavrilova, 2010).</a:t>
            </a:r>
          </a:p>
          <a:p>
            <a:pPr marL="5715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46% of the oldest men (70+) reported engaging in masturbation in the past year</a:t>
            </a:r>
            <a:r>
              <a:rPr lang="en-US" sz="2800" dirty="0" smtClean="0"/>
              <a:t>;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33% of the oldest women reported (</a:t>
            </a:r>
            <a:r>
              <a:rPr lang="en-US" sz="2800" dirty="0" err="1"/>
              <a:t>DeLamater</a:t>
            </a:r>
            <a:r>
              <a:rPr lang="en-US" sz="2800" dirty="0"/>
              <a:t>, 2012). </a:t>
            </a:r>
          </a:p>
          <a:p>
            <a:pPr marL="571500" lvl="1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5CB7C1-C402-444D-9CD7-931BEDCC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3932-EEEC-4E49-A611-02112A7B499B}" type="datetime1">
              <a:rPr lang="en-US" smtClean="0"/>
              <a:t>2/21/2019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</TotalTime>
  <Words>2624</Words>
  <Application>Microsoft Office PowerPoint</Application>
  <PresentationFormat>Widescreen</PresentationFormat>
  <Paragraphs>427</Paragraphs>
  <Slides>39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Noto Sans Symbols</vt:lpstr>
      <vt:lpstr>Symbol</vt:lpstr>
      <vt:lpstr>Wingdings</vt:lpstr>
      <vt:lpstr>Office Theme</vt:lpstr>
      <vt:lpstr>Sexual Health Promotion in Long Term Care</vt:lpstr>
      <vt:lpstr>Myths about Sexuality in Aging </vt:lpstr>
      <vt:lpstr>Sexuality = Procreation</vt:lpstr>
      <vt:lpstr>WHO Working Definition of Sexuality </vt:lpstr>
      <vt:lpstr>Early Evidence of Sexuality in Later Life</vt:lpstr>
      <vt:lpstr>Biological Changes and Sexual Response </vt:lpstr>
      <vt:lpstr>Roles of Sexuality and Intimacy</vt:lpstr>
      <vt:lpstr>Impact of Medical Conditions</vt:lpstr>
      <vt:lpstr>High Proportion of Sexually Active Older Adults </vt:lpstr>
      <vt:lpstr>Different Focus</vt:lpstr>
      <vt:lpstr>Definition</vt:lpstr>
      <vt:lpstr>Forms of Sexual Activity</vt:lpstr>
      <vt:lpstr>Sexuality/Intimacy and LTC</vt:lpstr>
      <vt:lpstr>High Rates of Sexually Active LTC Residents</vt:lpstr>
      <vt:lpstr>Low Rates of ISB of Dementia Patients</vt:lpstr>
      <vt:lpstr>PowerPoint Presentation</vt:lpstr>
      <vt:lpstr>Barriers to Sexual Well-Being in LTC</vt:lpstr>
      <vt:lpstr>Barriers to Sexual Well-Being in LTC</vt:lpstr>
      <vt:lpstr>Barriers to Sexual Well-Being in LTC</vt:lpstr>
      <vt:lpstr>Barriers to Sexual Well-Being in LTC</vt:lpstr>
      <vt:lpstr>Barriers to Sexual Well-Being in LTC</vt:lpstr>
      <vt:lpstr>Barriers to Sexual Well-Being in LTC</vt:lpstr>
      <vt:lpstr>Barriers to Sexual Well-Being in LTC</vt:lpstr>
      <vt:lpstr>Sexuality and Human Rights</vt:lpstr>
      <vt:lpstr>Sexual Rights of Older Adults</vt:lpstr>
      <vt:lpstr>Rights in LTC</vt:lpstr>
      <vt:lpstr>Rights in LTC </vt:lpstr>
      <vt:lpstr>Consequences Of Denying Sexual Rights</vt:lpstr>
      <vt:lpstr>Consequences Of Denying Sexual Rights</vt:lpstr>
      <vt:lpstr>Societal Barriers to Sexual Well-Being</vt:lpstr>
      <vt:lpstr>Barriers in Health Care System</vt:lpstr>
      <vt:lpstr>Case Study: Call for Clearer LTC Policies</vt:lpstr>
      <vt:lpstr>Sexual Rights Intervention and Practice</vt:lpstr>
      <vt:lpstr>Sexual Rights Intervention and Practice</vt:lpstr>
      <vt:lpstr>Sexual Rights Intervention and Practice</vt:lpstr>
      <vt:lpstr>Sexual Rights Intervention and Practice</vt:lpstr>
      <vt:lpstr>Sexual Rights Intervention and Practice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Health Promotion in Long Term Care</dc:title>
  <dc:creator>Sally Pelon</dc:creator>
  <cp:lastModifiedBy>Sally Pelon</cp:lastModifiedBy>
  <cp:revision>62</cp:revision>
  <dcterms:modified xsi:type="dcterms:W3CDTF">2019-02-21T20:56:51Z</dcterms:modified>
</cp:coreProperties>
</file>