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sldIdLst>
    <p:sldId id="256" r:id="rId2"/>
    <p:sldId id="257" r:id="rId3"/>
    <p:sldId id="258" r:id="rId4"/>
    <p:sldId id="269" r:id="rId5"/>
    <p:sldId id="270" r:id="rId6"/>
    <p:sldId id="261" r:id="rId7"/>
    <p:sldId id="262" r:id="rId8"/>
    <p:sldId id="263" r:id="rId9"/>
    <p:sldId id="264" r:id="rId10"/>
    <p:sldId id="265" r:id="rId11"/>
    <p:sldId id="266" r:id="rId12"/>
    <p:sldId id="267" r:id="rId13"/>
    <p:sldId id="268" r:id="rId14"/>
    <p:sldId id="272" r:id="rId15"/>
    <p:sldId id="271" r:id="rId16"/>
    <p:sldId id="274" r:id="rId17"/>
    <p:sldId id="275" r:id="rId18"/>
    <p:sldId id="276" r:id="rId19"/>
    <p:sldId id="278" r:id="rId20"/>
    <p:sldId id="279" r:id="rId21"/>
    <p:sldId id="280" r:id="rId22"/>
    <p:sldId id="281" r:id="rId23"/>
    <p:sldId id="282" r:id="rId24"/>
    <p:sldId id="284" r:id="rId25"/>
    <p:sldId id="283" r:id="rId26"/>
    <p:sldId id="285" r:id="rId27"/>
    <p:sldId id="286" r:id="rId28"/>
    <p:sldId id="287" r:id="rId29"/>
    <p:sldId id="288" r:id="rId30"/>
    <p:sldId id="289" r:id="rId31"/>
    <p:sldId id="317" r:id="rId32"/>
    <p:sldId id="290" r:id="rId33"/>
    <p:sldId id="291" r:id="rId34"/>
    <p:sldId id="292" r:id="rId35"/>
    <p:sldId id="293" r:id="rId36"/>
    <p:sldId id="294" r:id="rId37"/>
    <p:sldId id="295" r:id="rId38"/>
    <p:sldId id="296" r:id="rId39"/>
    <p:sldId id="297" r:id="rId40"/>
    <p:sldId id="298" r:id="rId41"/>
    <p:sldId id="302" r:id="rId42"/>
    <p:sldId id="303" r:id="rId43"/>
    <p:sldId id="304" r:id="rId44"/>
    <p:sldId id="305" r:id="rId45"/>
    <p:sldId id="306" r:id="rId46"/>
    <p:sldId id="307" r:id="rId47"/>
    <p:sldId id="308" r:id="rId48"/>
    <p:sldId id="309" r:id="rId49"/>
    <p:sldId id="310" r:id="rId50"/>
    <p:sldId id="299" r:id="rId51"/>
    <p:sldId id="301" r:id="rId52"/>
    <p:sldId id="300" r:id="rId53"/>
    <p:sldId id="313" r:id="rId54"/>
    <p:sldId id="314" r:id="rId55"/>
    <p:sldId id="315" r:id="rId56"/>
    <p:sldId id="316" r:id="rId57"/>
    <p:sldId id="311"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56" autoAdjust="0"/>
  </p:normalViewPr>
  <p:slideViewPr>
    <p:cSldViewPr snapToGrid="0" snapToObjects="1">
      <p:cViewPr varScale="1">
        <p:scale>
          <a:sx n="77" d="100"/>
          <a:sy n="77" d="100"/>
        </p:scale>
        <p:origin x="98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1" Type="http://schemas.openxmlformats.org/officeDocument/2006/relationships/image" Target="../media/image19.png"/></Relationships>
</file>

<file path=ppt/diagrams/_rels/data5.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715A88-22F3-CE46-AEFB-D5E1B9988A38}"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7941853A-5969-F841-8273-6E0B2DA0BA39}">
      <dgm:prSet phldrT="[Text]"/>
      <dgm:spPr/>
      <dgm:t>
        <a:bodyPr/>
        <a:lstStyle/>
        <a:p>
          <a:r>
            <a:rPr lang="en-US" dirty="0" smtClean="0"/>
            <a:t>Attitudes and beliefs about performance oriented intercourse </a:t>
          </a:r>
          <a:endParaRPr lang="en-US" dirty="0"/>
        </a:p>
      </dgm:t>
    </dgm:pt>
    <dgm:pt modelId="{CAA5493B-C064-8B4D-B1A7-54E8CEB53138}" type="parTrans" cxnId="{D645B94D-DBFE-9045-87C7-F4B9DFAB25D6}">
      <dgm:prSet/>
      <dgm:spPr/>
      <dgm:t>
        <a:bodyPr/>
        <a:lstStyle/>
        <a:p>
          <a:endParaRPr lang="en-US"/>
        </a:p>
      </dgm:t>
    </dgm:pt>
    <dgm:pt modelId="{FA495542-3D6C-F44E-9364-B4A9F81E40D0}" type="sibTrans" cxnId="{D645B94D-DBFE-9045-87C7-F4B9DFAB25D6}">
      <dgm:prSet/>
      <dgm:spPr/>
      <dgm:t>
        <a:bodyPr/>
        <a:lstStyle/>
        <a:p>
          <a:endParaRPr lang="en-US"/>
        </a:p>
      </dgm:t>
    </dgm:pt>
    <dgm:pt modelId="{3DD7118E-3378-5C44-8267-3CBEC3BC23B9}">
      <dgm:prSet phldrT="[Text]"/>
      <dgm:spPr/>
      <dgm:t>
        <a:bodyPr/>
        <a:lstStyle/>
        <a:p>
          <a:r>
            <a:rPr lang="en-US" dirty="0" smtClean="0"/>
            <a:t>Anxiety</a:t>
          </a:r>
          <a:endParaRPr lang="en-US" dirty="0"/>
        </a:p>
      </dgm:t>
    </dgm:pt>
    <dgm:pt modelId="{9DF463A9-6761-3E41-B67A-263B945BE834}" type="parTrans" cxnId="{21D153F3-632C-8F4E-BEC1-DD5893DE22A9}">
      <dgm:prSet/>
      <dgm:spPr/>
      <dgm:t>
        <a:bodyPr/>
        <a:lstStyle/>
        <a:p>
          <a:endParaRPr lang="en-US"/>
        </a:p>
      </dgm:t>
    </dgm:pt>
    <dgm:pt modelId="{97585E6E-C5BB-7B46-A224-57C7B3347CCF}" type="sibTrans" cxnId="{21D153F3-632C-8F4E-BEC1-DD5893DE22A9}">
      <dgm:prSet/>
      <dgm:spPr/>
      <dgm:t>
        <a:bodyPr/>
        <a:lstStyle/>
        <a:p>
          <a:endParaRPr lang="en-US"/>
        </a:p>
      </dgm:t>
    </dgm:pt>
    <dgm:pt modelId="{A1349255-A049-0543-B123-68E296300512}">
      <dgm:prSet phldrT="[Text]"/>
      <dgm:spPr/>
      <dgm:t>
        <a:bodyPr/>
        <a:lstStyle/>
        <a:p>
          <a:r>
            <a:rPr lang="en-US" dirty="0" smtClean="0"/>
            <a:t>ED &amp; sexual dysfunction</a:t>
          </a:r>
          <a:endParaRPr lang="en-US" dirty="0"/>
        </a:p>
      </dgm:t>
    </dgm:pt>
    <dgm:pt modelId="{47447B4F-A3B0-524E-BDD1-EBFAEB0B55DD}" type="parTrans" cxnId="{0B366DA6-771F-6344-B958-63A4A710B1B3}">
      <dgm:prSet/>
      <dgm:spPr/>
      <dgm:t>
        <a:bodyPr/>
        <a:lstStyle/>
        <a:p>
          <a:endParaRPr lang="en-US"/>
        </a:p>
      </dgm:t>
    </dgm:pt>
    <dgm:pt modelId="{4B91A1FC-E725-B749-AA32-6008DAF0D54F}" type="sibTrans" cxnId="{0B366DA6-771F-6344-B958-63A4A710B1B3}">
      <dgm:prSet/>
      <dgm:spPr/>
      <dgm:t>
        <a:bodyPr/>
        <a:lstStyle/>
        <a:p>
          <a:endParaRPr lang="en-US"/>
        </a:p>
      </dgm:t>
    </dgm:pt>
    <dgm:pt modelId="{881E268B-F210-1A4D-B4E9-8CA75EAC9A93}">
      <dgm:prSet phldrT="[Text]"/>
      <dgm:spPr/>
      <dgm:t>
        <a:bodyPr/>
        <a:lstStyle/>
        <a:p>
          <a:r>
            <a:rPr lang="en-US" dirty="0" smtClean="0"/>
            <a:t>Avoidance </a:t>
          </a:r>
          <a:endParaRPr lang="en-US" dirty="0"/>
        </a:p>
      </dgm:t>
    </dgm:pt>
    <dgm:pt modelId="{9FE196F4-68BA-3A4B-AA63-88E328169709}" type="sibTrans" cxnId="{2DDB53EC-2BA5-7547-97F4-0B19E3668643}">
      <dgm:prSet/>
      <dgm:spPr/>
      <dgm:t>
        <a:bodyPr/>
        <a:lstStyle/>
        <a:p>
          <a:endParaRPr lang="en-US"/>
        </a:p>
      </dgm:t>
    </dgm:pt>
    <dgm:pt modelId="{3D030B3C-FC17-D143-AC19-ED126126F97B}" type="parTrans" cxnId="{2DDB53EC-2BA5-7547-97F4-0B19E3668643}">
      <dgm:prSet/>
      <dgm:spPr/>
      <dgm:t>
        <a:bodyPr/>
        <a:lstStyle/>
        <a:p>
          <a:endParaRPr lang="en-US"/>
        </a:p>
      </dgm:t>
    </dgm:pt>
    <dgm:pt modelId="{4B844FB6-FF50-0942-9D4C-DAE958A833B6}" type="pres">
      <dgm:prSet presAssocID="{66715A88-22F3-CE46-AEFB-D5E1B9988A38}" presName="cycle" presStyleCnt="0">
        <dgm:presLayoutVars>
          <dgm:dir/>
          <dgm:resizeHandles val="exact"/>
        </dgm:presLayoutVars>
      </dgm:prSet>
      <dgm:spPr/>
      <dgm:t>
        <a:bodyPr/>
        <a:lstStyle/>
        <a:p>
          <a:endParaRPr lang="en-US"/>
        </a:p>
      </dgm:t>
    </dgm:pt>
    <dgm:pt modelId="{0A1924DD-4DBA-7541-8F1F-8053655BD237}" type="pres">
      <dgm:prSet presAssocID="{7941853A-5969-F841-8273-6E0B2DA0BA39}" presName="node" presStyleLbl="node1" presStyleIdx="0" presStyleCnt="4">
        <dgm:presLayoutVars>
          <dgm:bulletEnabled val="1"/>
        </dgm:presLayoutVars>
      </dgm:prSet>
      <dgm:spPr/>
      <dgm:t>
        <a:bodyPr/>
        <a:lstStyle/>
        <a:p>
          <a:endParaRPr lang="en-US"/>
        </a:p>
      </dgm:t>
    </dgm:pt>
    <dgm:pt modelId="{6CE6227F-BAB1-4844-B8B4-3379491CE3EB}" type="pres">
      <dgm:prSet presAssocID="{FA495542-3D6C-F44E-9364-B4A9F81E40D0}" presName="sibTrans" presStyleLbl="sibTrans2D1" presStyleIdx="0" presStyleCnt="4"/>
      <dgm:spPr/>
      <dgm:t>
        <a:bodyPr/>
        <a:lstStyle/>
        <a:p>
          <a:endParaRPr lang="en-US"/>
        </a:p>
      </dgm:t>
    </dgm:pt>
    <dgm:pt modelId="{624A211A-D418-C340-B7EE-30D1C0368147}" type="pres">
      <dgm:prSet presAssocID="{FA495542-3D6C-F44E-9364-B4A9F81E40D0}" presName="connectorText" presStyleLbl="sibTrans2D1" presStyleIdx="0" presStyleCnt="4"/>
      <dgm:spPr/>
      <dgm:t>
        <a:bodyPr/>
        <a:lstStyle/>
        <a:p>
          <a:endParaRPr lang="en-US"/>
        </a:p>
      </dgm:t>
    </dgm:pt>
    <dgm:pt modelId="{C488900B-6A93-E744-A84A-5235BD69C319}" type="pres">
      <dgm:prSet presAssocID="{3DD7118E-3378-5C44-8267-3CBEC3BC23B9}" presName="node" presStyleLbl="node1" presStyleIdx="1" presStyleCnt="4">
        <dgm:presLayoutVars>
          <dgm:bulletEnabled val="1"/>
        </dgm:presLayoutVars>
      </dgm:prSet>
      <dgm:spPr/>
      <dgm:t>
        <a:bodyPr/>
        <a:lstStyle/>
        <a:p>
          <a:endParaRPr lang="en-US"/>
        </a:p>
      </dgm:t>
    </dgm:pt>
    <dgm:pt modelId="{E5216C41-0983-9641-A896-2F462B73189F}" type="pres">
      <dgm:prSet presAssocID="{97585E6E-C5BB-7B46-A224-57C7B3347CCF}" presName="sibTrans" presStyleLbl="sibTrans2D1" presStyleIdx="1" presStyleCnt="4"/>
      <dgm:spPr/>
      <dgm:t>
        <a:bodyPr/>
        <a:lstStyle/>
        <a:p>
          <a:endParaRPr lang="en-US"/>
        </a:p>
      </dgm:t>
    </dgm:pt>
    <dgm:pt modelId="{EBF2C70F-D046-6541-BA42-E173D0FB7F83}" type="pres">
      <dgm:prSet presAssocID="{97585E6E-C5BB-7B46-A224-57C7B3347CCF}" presName="connectorText" presStyleLbl="sibTrans2D1" presStyleIdx="1" presStyleCnt="4"/>
      <dgm:spPr/>
      <dgm:t>
        <a:bodyPr/>
        <a:lstStyle/>
        <a:p>
          <a:endParaRPr lang="en-US"/>
        </a:p>
      </dgm:t>
    </dgm:pt>
    <dgm:pt modelId="{8BC57455-9453-8945-8399-10E41E1BB8C1}" type="pres">
      <dgm:prSet presAssocID="{881E268B-F210-1A4D-B4E9-8CA75EAC9A93}" presName="node" presStyleLbl="node1" presStyleIdx="2" presStyleCnt="4">
        <dgm:presLayoutVars>
          <dgm:bulletEnabled val="1"/>
        </dgm:presLayoutVars>
      </dgm:prSet>
      <dgm:spPr/>
      <dgm:t>
        <a:bodyPr/>
        <a:lstStyle/>
        <a:p>
          <a:endParaRPr lang="en-US"/>
        </a:p>
      </dgm:t>
    </dgm:pt>
    <dgm:pt modelId="{F930E04A-A3BE-3442-8938-CF8EBC52A048}" type="pres">
      <dgm:prSet presAssocID="{9FE196F4-68BA-3A4B-AA63-88E328169709}" presName="sibTrans" presStyleLbl="sibTrans2D1" presStyleIdx="2" presStyleCnt="4"/>
      <dgm:spPr/>
      <dgm:t>
        <a:bodyPr/>
        <a:lstStyle/>
        <a:p>
          <a:endParaRPr lang="en-US"/>
        </a:p>
      </dgm:t>
    </dgm:pt>
    <dgm:pt modelId="{3D1C487A-AD5B-F543-8086-29F69794056B}" type="pres">
      <dgm:prSet presAssocID="{9FE196F4-68BA-3A4B-AA63-88E328169709}" presName="connectorText" presStyleLbl="sibTrans2D1" presStyleIdx="2" presStyleCnt="4"/>
      <dgm:spPr/>
      <dgm:t>
        <a:bodyPr/>
        <a:lstStyle/>
        <a:p>
          <a:endParaRPr lang="en-US"/>
        </a:p>
      </dgm:t>
    </dgm:pt>
    <dgm:pt modelId="{A982F1BD-BCBB-AD45-86F0-56F393E9EF97}" type="pres">
      <dgm:prSet presAssocID="{A1349255-A049-0543-B123-68E296300512}" presName="node" presStyleLbl="node1" presStyleIdx="3" presStyleCnt="4">
        <dgm:presLayoutVars>
          <dgm:bulletEnabled val="1"/>
        </dgm:presLayoutVars>
      </dgm:prSet>
      <dgm:spPr/>
      <dgm:t>
        <a:bodyPr/>
        <a:lstStyle/>
        <a:p>
          <a:endParaRPr lang="en-US"/>
        </a:p>
      </dgm:t>
    </dgm:pt>
    <dgm:pt modelId="{DBE7A8FE-9CE7-904F-884A-F6DFE4414FF2}" type="pres">
      <dgm:prSet presAssocID="{4B91A1FC-E725-B749-AA32-6008DAF0D54F}" presName="sibTrans" presStyleLbl="sibTrans2D1" presStyleIdx="3" presStyleCnt="4"/>
      <dgm:spPr/>
      <dgm:t>
        <a:bodyPr/>
        <a:lstStyle/>
        <a:p>
          <a:endParaRPr lang="en-US"/>
        </a:p>
      </dgm:t>
    </dgm:pt>
    <dgm:pt modelId="{3929F9B3-EB2E-9047-9B7C-C043065FBA70}" type="pres">
      <dgm:prSet presAssocID="{4B91A1FC-E725-B749-AA32-6008DAF0D54F}" presName="connectorText" presStyleLbl="sibTrans2D1" presStyleIdx="3" presStyleCnt="4"/>
      <dgm:spPr/>
      <dgm:t>
        <a:bodyPr/>
        <a:lstStyle/>
        <a:p>
          <a:endParaRPr lang="en-US"/>
        </a:p>
      </dgm:t>
    </dgm:pt>
  </dgm:ptLst>
  <dgm:cxnLst>
    <dgm:cxn modelId="{21D153F3-632C-8F4E-BEC1-DD5893DE22A9}" srcId="{66715A88-22F3-CE46-AEFB-D5E1B9988A38}" destId="{3DD7118E-3378-5C44-8267-3CBEC3BC23B9}" srcOrd="1" destOrd="0" parTransId="{9DF463A9-6761-3E41-B67A-263B945BE834}" sibTransId="{97585E6E-C5BB-7B46-A224-57C7B3347CCF}"/>
    <dgm:cxn modelId="{2DDB53EC-2BA5-7547-97F4-0B19E3668643}" srcId="{66715A88-22F3-CE46-AEFB-D5E1B9988A38}" destId="{881E268B-F210-1A4D-B4E9-8CA75EAC9A93}" srcOrd="2" destOrd="0" parTransId="{3D030B3C-FC17-D143-AC19-ED126126F97B}" sibTransId="{9FE196F4-68BA-3A4B-AA63-88E328169709}"/>
    <dgm:cxn modelId="{0F851879-FBD6-D94B-88AF-C48D1118171D}" type="presOf" srcId="{4B91A1FC-E725-B749-AA32-6008DAF0D54F}" destId="{3929F9B3-EB2E-9047-9B7C-C043065FBA70}" srcOrd="1" destOrd="0" presId="urn:microsoft.com/office/officeart/2005/8/layout/cycle2"/>
    <dgm:cxn modelId="{3F92E2D1-7624-744C-AE2F-BA3544EAE253}" type="presOf" srcId="{A1349255-A049-0543-B123-68E296300512}" destId="{A982F1BD-BCBB-AD45-86F0-56F393E9EF97}" srcOrd="0" destOrd="0" presId="urn:microsoft.com/office/officeart/2005/8/layout/cycle2"/>
    <dgm:cxn modelId="{F13A59BB-AF5B-8649-BD6C-5CF46F4353E4}" type="presOf" srcId="{881E268B-F210-1A4D-B4E9-8CA75EAC9A93}" destId="{8BC57455-9453-8945-8399-10E41E1BB8C1}" srcOrd="0" destOrd="0" presId="urn:microsoft.com/office/officeart/2005/8/layout/cycle2"/>
    <dgm:cxn modelId="{18F39D53-04D6-2745-89EA-8BEE30354177}" type="presOf" srcId="{4B91A1FC-E725-B749-AA32-6008DAF0D54F}" destId="{DBE7A8FE-9CE7-904F-884A-F6DFE4414FF2}" srcOrd="0" destOrd="0" presId="urn:microsoft.com/office/officeart/2005/8/layout/cycle2"/>
    <dgm:cxn modelId="{C2A4FA4A-8319-AE44-8491-F9B515CC73BF}" type="presOf" srcId="{66715A88-22F3-CE46-AEFB-D5E1B9988A38}" destId="{4B844FB6-FF50-0942-9D4C-DAE958A833B6}" srcOrd="0" destOrd="0" presId="urn:microsoft.com/office/officeart/2005/8/layout/cycle2"/>
    <dgm:cxn modelId="{2F70C3F5-7D8E-FA42-B832-05E54E68C9FF}" type="presOf" srcId="{97585E6E-C5BB-7B46-A224-57C7B3347CCF}" destId="{E5216C41-0983-9641-A896-2F462B73189F}" srcOrd="0" destOrd="0" presId="urn:microsoft.com/office/officeart/2005/8/layout/cycle2"/>
    <dgm:cxn modelId="{4F798916-225B-624C-BFC8-48155E71429D}" type="presOf" srcId="{3DD7118E-3378-5C44-8267-3CBEC3BC23B9}" destId="{C488900B-6A93-E744-A84A-5235BD69C319}" srcOrd="0" destOrd="0" presId="urn:microsoft.com/office/officeart/2005/8/layout/cycle2"/>
    <dgm:cxn modelId="{E6D08C06-F945-6743-AE42-808B8AB58525}" type="presOf" srcId="{9FE196F4-68BA-3A4B-AA63-88E328169709}" destId="{F930E04A-A3BE-3442-8938-CF8EBC52A048}" srcOrd="0" destOrd="0" presId="urn:microsoft.com/office/officeart/2005/8/layout/cycle2"/>
    <dgm:cxn modelId="{CED052A8-8A91-DA40-B785-A219BA356FB3}" type="presOf" srcId="{97585E6E-C5BB-7B46-A224-57C7B3347CCF}" destId="{EBF2C70F-D046-6541-BA42-E173D0FB7F83}" srcOrd="1" destOrd="0" presId="urn:microsoft.com/office/officeart/2005/8/layout/cycle2"/>
    <dgm:cxn modelId="{A4FC5139-27EB-5546-AD4E-BCB1FF3D2A12}" type="presOf" srcId="{FA495542-3D6C-F44E-9364-B4A9F81E40D0}" destId="{624A211A-D418-C340-B7EE-30D1C0368147}" srcOrd="1" destOrd="0" presId="urn:microsoft.com/office/officeart/2005/8/layout/cycle2"/>
    <dgm:cxn modelId="{FF2924BF-2C79-D846-A2C5-BC0B6AC3E7EC}" type="presOf" srcId="{FA495542-3D6C-F44E-9364-B4A9F81E40D0}" destId="{6CE6227F-BAB1-4844-B8B4-3379491CE3EB}" srcOrd="0" destOrd="0" presId="urn:microsoft.com/office/officeart/2005/8/layout/cycle2"/>
    <dgm:cxn modelId="{050D93F4-0741-5A43-8A27-789E8DBFD435}" type="presOf" srcId="{9FE196F4-68BA-3A4B-AA63-88E328169709}" destId="{3D1C487A-AD5B-F543-8086-29F69794056B}" srcOrd="1" destOrd="0" presId="urn:microsoft.com/office/officeart/2005/8/layout/cycle2"/>
    <dgm:cxn modelId="{0B366DA6-771F-6344-B958-63A4A710B1B3}" srcId="{66715A88-22F3-CE46-AEFB-D5E1B9988A38}" destId="{A1349255-A049-0543-B123-68E296300512}" srcOrd="3" destOrd="0" parTransId="{47447B4F-A3B0-524E-BDD1-EBFAEB0B55DD}" sibTransId="{4B91A1FC-E725-B749-AA32-6008DAF0D54F}"/>
    <dgm:cxn modelId="{7987E80F-F1CB-5A47-A650-D5E7E764B8F9}" type="presOf" srcId="{7941853A-5969-F841-8273-6E0B2DA0BA39}" destId="{0A1924DD-4DBA-7541-8F1F-8053655BD237}" srcOrd="0" destOrd="0" presId="urn:microsoft.com/office/officeart/2005/8/layout/cycle2"/>
    <dgm:cxn modelId="{D645B94D-DBFE-9045-87C7-F4B9DFAB25D6}" srcId="{66715A88-22F3-CE46-AEFB-D5E1B9988A38}" destId="{7941853A-5969-F841-8273-6E0B2DA0BA39}" srcOrd="0" destOrd="0" parTransId="{CAA5493B-C064-8B4D-B1A7-54E8CEB53138}" sibTransId="{FA495542-3D6C-F44E-9364-B4A9F81E40D0}"/>
    <dgm:cxn modelId="{FC61DE34-0831-6942-87AB-789AB42E9766}" type="presParOf" srcId="{4B844FB6-FF50-0942-9D4C-DAE958A833B6}" destId="{0A1924DD-4DBA-7541-8F1F-8053655BD237}" srcOrd="0" destOrd="0" presId="urn:microsoft.com/office/officeart/2005/8/layout/cycle2"/>
    <dgm:cxn modelId="{E020BA43-E09B-2945-BE62-5D56049943A4}" type="presParOf" srcId="{4B844FB6-FF50-0942-9D4C-DAE958A833B6}" destId="{6CE6227F-BAB1-4844-B8B4-3379491CE3EB}" srcOrd="1" destOrd="0" presId="urn:microsoft.com/office/officeart/2005/8/layout/cycle2"/>
    <dgm:cxn modelId="{260E0304-E277-B040-9208-A973DE209E4B}" type="presParOf" srcId="{6CE6227F-BAB1-4844-B8B4-3379491CE3EB}" destId="{624A211A-D418-C340-B7EE-30D1C0368147}" srcOrd="0" destOrd="0" presId="urn:microsoft.com/office/officeart/2005/8/layout/cycle2"/>
    <dgm:cxn modelId="{C8E671E7-040C-3E41-9EDB-0225A0371563}" type="presParOf" srcId="{4B844FB6-FF50-0942-9D4C-DAE958A833B6}" destId="{C488900B-6A93-E744-A84A-5235BD69C319}" srcOrd="2" destOrd="0" presId="urn:microsoft.com/office/officeart/2005/8/layout/cycle2"/>
    <dgm:cxn modelId="{C4251B5E-C430-1144-B297-C0DD3043FF1B}" type="presParOf" srcId="{4B844FB6-FF50-0942-9D4C-DAE958A833B6}" destId="{E5216C41-0983-9641-A896-2F462B73189F}" srcOrd="3" destOrd="0" presId="urn:microsoft.com/office/officeart/2005/8/layout/cycle2"/>
    <dgm:cxn modelId="{353BED47-DED8-7C4C-8C2A-5C608C56AD6C}" type="presParOf" srcId="{E5216C41-0983-9641-A896-2F462B73189F}" destId="{EBF2C70F-D046-6541-BA42-E173D0FB7F83}" srcOrd="0" destOrd="0" presId="urn:microsoft.com/office/officeart/2005/8/layout/cycle2"/>
    <dgm:cxn modelId="{48BF191B-1097-7F43-AF08-0EACE7FFBC1B}" type="presParOf" srcId="{4B844FB6-FF50-0942-9D4C-DAE958A833B6}" destId="{8BC57455-9453-8945-8399-10E41E1BB8C1}" srcOrd="4" destOrd="0" presId="urn:microsoft.com/office/officeart/2005/8/layout/cycle2"/>
    <dgm:cxn modelId="{19F08425-F5D3-CC43-9E0F-4B10676EF000}" type="presParOf" srcId="{4B844FB6-FF50-0942-9D4C-DAE958A833B6}" destId="{F930E04A-A3BE-3442-8938-CF8EBC52A048}" srcOrd="5" destOrd="0" presId="urn:microsoft.com/office/officeart/2005/8/layout/cycle2"/>
    <dgm:cxn modelId="{16B25FD7-C864-4E43-8F30-7C6E141A0FED}" type="presParOf" srcId="{F930E04A-A3BE-3442-8938-CF8EBC52A048}" destId="{3D1C487A-AD5B-F543-8086-29F69794056B}" srcOrd="0" destOrd="0" presId="urn:microsoft.com/office/officeart/2005/8/layout/cycle2"/>
    <dgm:cxn modelId="{3A93D7CB-356E-F549-B498-A674FAB91CE5}" type="presParOf" srcId="{4B844FB6-FF50-0942-9D4C-DAE958A833B6}" destId="{A982F1BD-BCBB-AD45-86F0-56F393E9EF97}" srcOrd="6" destOrd="0" presId="urn:microsoft.com/office/officeart/2005/8/layout/cycle2"/>
    <dgm:cxn modelId="{E475CDB0-8DBF-184F-87C6-AF0641209DC6}" type="presParOf" srcId="{4B844FB6-FF50-0942-9D4C-DAE958A833B6}" destId="{DBE7A8FE-9CE7-904F-884A-F6DFE4414FF2}" srcOrd="7" destOrd="0" presId="urn:microsoft.com/office/officeart/2005/8/layout/cycle2"/>
    <dgm:cxn modelId="{AC400869-2736-5644-83D8-01A4A9AC97DA}" type="presParOf" srcId="{DBE7A8FE-9CE7-904F-884A-F6DFE4414FF2}" destId="{3929F9B3-EB2E-9047-9B7C-C043065FBA7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583217-5546-6B44-AC18-002A6EBF9AC0}"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60F5B02B-34C2-9B4E-BAB2-10FB5D3F2B3D}">
      <dgm:prSet phldrT="[Text]"/>
      <dgm:spPr/>
      <dgm:t>
        <a:bodyPr/>
        <a:lstStyle/>
        <a:p>
          <a:r>
            <a:rPr lang="en-US" dirty="0" smtClean="0"/>
            <a:t>Understand cognitive distortions </a:t>
          </a:r>
          <a:endParaRPr lang="en-US" dirty="0"/>
        </a:p>
      </dgm:t>
    </dgm:pt>
    <dgm:pt modelId="{5F0F746D-62C5-3A45-B349-D9E935025E9D}" type="parTrans" cxnId="{134C00C3-F5F3-954D-9D59-E5F57FBB396B}">
      <dgm:prSet/>
      <dgm:spPr/>
      <dgm:t>
        <a:bodyPr/>
        <a:lstStyle/>
        <a:p>
          <a:endParaRPr lang="en-US"/>
        </a:p>
      </dgm:t>
    </dgm:pt>
    <dgm:pt modelId="{8830E513-265E-1941-B093-D995556CE865}" type="sibTrans" cxnId="{134C00C3-F5F3-954D-9D59-E5F57FBB396B}">
      <dgm:prSet/>
      <dgm:spPr/>
      <dgm:t>
        <a:bodyPr/>
        <a:lstStyle/>
        <a:p>
          <a:endParaRPr lang="en-US"/>
        </a:p>
      </dgm:t>
    </dgm:pt>
    <dgm:pt modelId="{77EAF0BF-1ED5-014D-A5C9-D2132922884B}">
      <dgm:prSet phldrT="[Text]"/>
      <dgm:spPr/>
      <dgm:t>
        <a:bodyPr/>
        <a:lstStyle/>
        <a:p>
          <a:r>
            <a:rPr lang="en-US" dirty="0" smtClean="0"/>
            <a:t>Increase awareness of unhelpful thoughts </a:t>
          </a:r>
          <a:endParaRPr lang="en-US" dirty="0"/>
        </a:p>
      </dgm:t>
    </dgm:pt>
    <dgm:pt modelId="{553BDFFE-01C7-F742-BCA4-3BFD476CD496}" type="parTrans" cxnId="{364B5E9F-33D9-ED49-B0E1-3F4B79530091}">
      <dgm:prSet/>
      <dgm:spPr/>
      <dgm:t>
        <a:bodyPr/>
        <a:lstStyle/>
        <a:p>
          <a:endParaRPr lang="en-US"/>
        </a:p>
      </dgm:t>
    </dgm:pt>
    <dgm:pt modelId="{204330FF-7867-8340-876D-6CFEC6335267}" type="sibTrans" cxnId="{364B5E9F-33D9-ED49-B0E1-3F4B79530091}">
      <dgm:prSet/>
      <dgm:spPr/>
      <dgm:t>
        <a:bodyPr/>
        <a:lstStyle/>
        <a:p>
          <a:endParaRPr lang="en-US"/>
        </a:p>
      </dgm:t>
    </dgm:pt>
    <dgm:pt modelId="{9C649E90-2655-EF4F-9B53-62A5278F5EFD}">
      <dgm:prSet phldrT="[Text]"/>
      <dgm:spPr/>
      <dgm:t>
        <a:bodyPr/>
        <a:lstStyle/>
        <a:p>
          <a:r>
            <a:rPr lang="en-US" dirty="0" smtClean="0"/>
            <a:t>Learn how to question, challenge, de-</a:t>
          </a:r>
          <a:r>
            <a:rPr lang="en-US" dirty="0" err="1" smtClean="0"/>
            <a:t>catastrophize</a:t>
          </a:r>
          <a:r>
            <a:rPr lang="en-US" dirty="0" smtClean="0"/>
            <a:t> &amp; reframe</a:t>
          </a:r>
          <a:endParaRPr lang="en-US" dirty="0"/>
        </a:p>
      </dgm:t>
    </dgm:pt>
    <dgm:pt modelId="{6980CC30-81D6-5B4D-9540-9CBC6EF9D485}" type="parTrans" cxnId="{9C666069-4D70-DB4E-813D-EEACE6A0EC97}">
      <dgm:prSet/>
      <dgm:spPr/>
      <dgm:t>
        <a:bodyPr/>
        <a:lstStyle/>
        <a:p>
          <a:endParaRPr lang="en-US"/>
        </a:p>
      </dgm:t>
    </dgm:pt>
    <dgm:pt modelId="{F8968AAA-9519-814F-8F5A-0201D7834978}" type="sibTrans" cxnId="{9C666069-4D70-DB4E-813D-EEACE6A0EC97}">
      <dgm:prSet/>
      <dgm:spPr/>
      <dgm:t>
        <a:bodyPr/>
        <a:lstStyle/>
        <a:p>
          <a:endParaRPr lang="en-US"/>
        </a:p>
      </dgm:t>
    </dgm:pt>
    <dgm:pt modelId="{FCB8A6D6-84E2-594C-BEC3-959234E736AC}" type="pres">
      <dgm:prSet presAssocID="{E8583217-5546-6B44-AC18-002A6EBF9AC0}" presName="outerComposite" presStyleCnt="0">
        <dgm:presLayoutVars>
          <dgm:chMax val="5"/>
          <dgm:dir/>
          <dgm:resizeHandles val="exact"/>
        </dgm:presLayoutVars>
      </dgm:prSet>
      <dgm:spPr/>
      <dgm:t>
        <a:bodyPr/>
        <a:lstStyle/>
        <a:p>
          <a:endParaRPr lang="en-US"/>
        </a:p>
      </dgm:t>
    </dgm:pt>
    <dgm:pt modelId="{3DF38D44-AAB2-5144-B859-2CCE055D0E59}" type="pres">
      <dgm:prSet presAssocID="{E8583217-5546-6B44-AC18-002A6EBF9AC0}" presName="dummyMaxCanvas" presStyleCnt="0">
        <dgm:presLayoutVars/>
      </dgm:prSet>
      <dgm:spPr/>
    </dgm:pt>
    <dgm:pt modelId="{7ADDC687-15D8-E44C-B524-4AF674804EB3}" type="pres">
      <dgm:prSet presAssocID="{E8583217-5546-6B44-AC18-002A6EBF9AC0}" presName="ThreeNodes_1" presStyleLbl="node1" presStyleIdx="0" presStyleCnt="3" custLinFactNeighborY="-1240">
        <dgm:presLayoutVars>
          <dgm:bulletEnabled val="1"/>
        </dgm:presLayoutVars>
      </dgm:prSet>
      <dgm:spPr/>
      <dgm:t>
        <a:bodyPr/>
        <a:lstStyle/>
        <a:p>
          <a:endParaRPr lang="en-US"/>
        </a:p>
      </dgm:t>
    </dgm:pt>
    <dgm:pt modelId="{27A73617-CB4E-3442-9471-2DFD18CD3DD0}" type="pres">
      <dgm:prSet presAssocID="{E8583217-5546-6B44-AC18-002A6EBF9AC0}" presName="ThreeNodes_2" presStyleLbl="node1" presStyleIdx="1" presStyleCnt="3">
        <dgm:presLayoutVars>
          <dgm:bulletEnabled val="1"/>
        </dgm:presLayoutVars>
      </dgm:prSet>
      <dgm:spPr/>
      <dgm:t>
        <a:bodyPr/>
        <a:lstStyle/>
        <a:p>
          <a:endParaRPr lang="en-US"/>
        </a:p>
      </dgm:t>
    </dgm:pt>
    <dgm:pt modelId="{C7C48823-4D22-1A4E-ADCB-D5050F5B10C5}" type="pres">
      <dgm:prSet presAssocID="{E8583217-5546-6B44-AC18-002A6EBF9AC0}" presName="ThreeNodes_3" presStyleLbl="node1" presStyleIdx="2" presStyleCnt="3">
        <dgm:presLayoutVars>
          <dgm:bulletEnabled val="1"/>
        </dgm:presLayoutVars>
      </dgm:prSet>
      <dgm:spPr/>
      <dgm:t>
        <a:bodyPr/>
        <a:lstStyle/>
        <a:p>
          <a:endParaRPr lang="en-US"/>
        </a:p>
      </dgm:t>
    </dgm:pt>
    <dgm:pt modelId="{4C855878-9B5D-494D-8965-B26D6136B1E9}" type="pres">
      <dgm:prSet presAssocID="{E8583217-5546-6B44-AC18-002A6EBF9AC0}" presName="ThreeConn_1-2" presStyleLbl="fgAccFollowNode1" presStyleIdx="0" presStyleCnt="2">
        <dgm:presLayoutVars>
          <dgm:bulletEnabled val="1"/>
        </dgm:presLayoutVars>
      </dgm:prSet>
      <dgm:spPr/>
      <dgm:t>
        <a:bodyPr/>
        <a:lstStyle/>
        <a:p>
          <a:endParaRPr lang="en-US"/>
        </a:p>
      </dgm:t>
    </dgm:pt>
    <dgm:pt modelId="{63C2AB67-75C3-0646-8600-B0D5BC32D3CA}" type="pres">
      <dgm:prSet presAssocID="{E8583217-5546-6B44-AC18-002A6EBF9AC0}" presName="ThreeConn_2-3" presStyleLbl="fgAccFollowNode1" presStyleIdx="1" presStyleCnt="2">
        <dgm:presLayoutVars>
          <dgm:bulletEnabled val="1"/>
        </dgm:presLayoutVars>
      </dgm:prSet>
      <dgm:spPr/>
      <dgm:t>
        <a:bodyPr/>
        <a:lstStyle/>
        <a:p>
          <a:endParaRPr lang="en-US"/>
        </a:p>
      </dgm:t>
    </dgm:pt>
    <dgm:pt modelId="{2D9D11DE-93D3-DD48-8708-32A6955021EF}" type="pres">
      <dgm:prSet presAssocID="{E8583217-5546-6B44-AC18-002A6EBF9AC0}" presName="ThreeNodes_1_text" presStyleLbl="node1" presStyleIdx="2" presStyleCnt="3">
        <dgm:presLayoutVars>
          <dgm:bulletEnabled val="1"/>
        </dgm:presLayoutVars>
      </dgm:prSet>
      <dgm:spPr/>
      <dgm:t>
        <a:bodyPr/>
        <a:lstStyle/>
        <a:p>
          <a:endParaRPr lang="en-US"/>
        </a:p>
      </dgm:t>
    </dgm:pt>
    <dgm:pt modelId="{E413450E-58C2-4745-A2C0-9473220551BF}" type="pres">
      <dgm:prSet presAssocID="{E8583217-5546-6B44-AC18-002A6EBF9AC0}" presName="ThreeNodes_2_text" presStyleLbl="node1" presStyleIdx="2" presStyleCnt="3">
        <dgm:presLayoutVars>
          <dgm:bulletEnabled val="1"/>
        </dgm:presLayoutVars>
      </dgm:prSet>
      <dgm:spPr/>
      <dgm:t>
        <a:bodyPr/>
        <a:lstStyle/>
        <a:p>
          <a:endParaRPr lang="en-US"/>
        </a:p>
      </dgm:t>
    </dgm:pt>
    <dgm:pt modelId="{5A5D2B3A-4F48-7E49-B507-9A974B45C98D}" type="pres">
      <dgm:prSet presAssocID="{E8583217-5546-6B44-AC18-002A6EBF9AC0}" presName="ThreeNodes_3_text" presStyleLbl="node1" presStyleIdx="2" presStyleCnt="3">
        <dgm:presLayoutVars>
          <dgm:bulletEnabled val="1"/>
        </dgm:presLayoutVars>
      </dgm:prSet>
      <dgm:spPr/>
      <dgm:t>
        <a:bodyPr/>
        <a:lstStyle/>
        <a:p>
          <a:endParaRPr lang="en-US"/>
        </a:p>
      </dgm:t>
    </dgm:pt>
  </dgm:ptLst>
  <dgm:cxnLst>
    <dgm:cxn modelId="{134C00C3-F5F3-954D-9D59-E5F57FBB396B}" srcId="{E8583217-5546-6B44-AC18-002A6EBF9AC0}" destId="{60F5B02B-34C2-9B4E-BAB2-10FB5D3F2B3D}" srcOrd="0" destOrd="0" parTransId="{5F0F746D-62C5-3A45-B349-D9E935025E9D}" sibTransId="{8830E513-265E-1941-B093-D995556CE865}"/>
    <dgm:cxn modelId="{4024FDBE-3A57-8149-AFD1-A933DE3D4487}" type="presOf" srcId="{204330FF-7867-8340-876D-6CFEC6335267}" destId="{63C2AB67-75C3-0646-8600-B0D5BC32D3CA}" srcOrd="0" destOrd="0" presId="urn:microsoft.com/office/officeart/2005/8/layout/vProcess5"/>
    <dgm:cxn modelId="{5BD88080-63B1-3E46-A341-9E91CCF83B5F}" type="presOf" srcId="{9C649E90-2655-EF4F-9B53-62A5278F5EFD}" destId="{5A5D2B3A-4F48-7E49-B507-9A974B45C98D}" srcOrd="1" destOrd="0" presId="urn:microsoft.com/office/officeart/2005/8/layout/vProcess5"/>
    <dgm:cxn modelId="{364B5E9F-33D9-ED49-B0E1-3F4B79530091}" srcId="{E8583217-5546-6B44-AC18-002A6EBF9AC0}" destId="{77EAF0BF-1ED5-014D-A5C9-D2132922884B}" srcOrd="1" destOrd="0" parTransId="{553BDFFE-01C7-F742-BCA4-3BFD476CD496}" sibTransId="{204330FF-7867-8340-876D-6CFEC6335267}"/>
    <dgm:cxn modelId="{9C666069-4D70-DB4E-813D-EEACE6A0EC97}" srcId="{E8583217-5546-6B44-AC18-002A6EBF9AC0}" destId="{9C649E90-2655-EF4F-9B53-62A5278F5EFD}" srcOrd="2" destOrd="0" parTransId="{6980CC30-81D6-5B4D-9540-9CBC6EF9D485}" sibTransId="{F8968AAA-9519-814F-8F5A-0201D7834978}"/>
    <dgm:cxn modelId="{DB42CE72-B299-A941-9120-B6D2E1425F5C}" type="presOf" srcId="{E8583217-5546-6B44-AC18-002A6EBF9AC0}" destId="{FCB8A6D6-84E2-594C-BEC3-959234E736AC}" srcOrd="0" destOrd="0" presId="urn:microsoft.com/office/officeart/2005/8/layout/vProcess5"/>
    <dgm:cxn modelId="{F5946D69-D99C-274C-869F-2E3F9DA75EB5}" type="presOf" srcId="{9C649E90-2655-EF4F-9B53-62A5278F5EFD}" destId="{C7C48823-4D22-1A4E-ADCB-D5050F5B10C5}" srcOrd="0" destOrd="0" presId="urn:microsoft.com/office/officeart/2005/8/layout/vProcess5"/>
    <dgm:cxn modelId="{B6FBC336-E87B-3549-B0D8-F6E73A61A70C}" type="presOf" srcId="{60F5B02B-34C2-9B4E-BAB2-10FB5D3F2B3D}" destId="{2D9D11DE-93D3-DD48-8708-32A6955021EF}" srcOrd="1" destOrd="0" presId="urn:microsoft.com/office/officeart/2005/8/layout/vProcess5"/>
    <dgm:cxn modelId="{B232BCD5-23A2-394E-AFB8-DF6B33816B2A}" type="presOf" srcId="{77EAF0BF-1ED5-014D-A5C9-D2132922884B}" destId="{27A73617-CB4E-3442-9471-2DFD18CD3DD0}" srcOrd="0" destOrd="0" presId="urn:microsoft.com/office/officeart/2005/8/layout/vProcess5"/>
    <dgm:cxn modelId="{9404A74A-F716-1E47-BB61-5560FFCA30A9}" type="presOf" srcId="{60F5B02B-34C2-9B4E-BAB2-10FB5D3F2B3D}" destId="{7ADDC687-15D8-E44C-B524-4AF674804EB3}" srcOrd="0" destOrd="0" presId="urn:microsoft.com/office/officeart/2005/8/layout/vProcess5"/>
    <dgm:cxn modelId="{866EDA75-C92F-F74E-A634-D3629BA10D8D}" type="presOf" srcId="{8830E513-265E-1941-B093-D995556CE865}" destId="{4C855878-9B5D-494D-8965-B26D6136B1E9}" srcOrd="0" destOrd="0" presId="urn:microsoft.com/office/officeart/2005/8/layout/vProcess5"/>
    <dgm:cxn modelId="{5F557963-A926-7E4E-94ED-C524F63B6186}" type="presOf" srcId="{77EAF0BF-1ED5-014D-A5C9-D2132922884B}" destId="{E413450E-58C2-4745-A2C0-9473220551BF}" srcOrd="1" destOrd="0" presId="urn:microsoft.com/office/officeart/2005/8/layout/vProcess5"/>
    <dgm:cxn modelId="{C02B5416-AB58-644C-BB48-4DD91EE7C42E}" type="presParOf" srcId="{FCB8A6D6-84E2-594C-BEC3-959234E736AC}" destId="{3DF38D44-AAB2-5144-B859-2CCE055D0E59}" srcOrd="0" destOrd="0" presId="urn:microsoft.com/office/officeart/2005/8/layout/vProcess5"/>
    <dgm:cxn modelId="{E3C77A5E-1EFE-1E47-BEBC-F31B091F39F7}" type="presParOf" srcId="{FCB8A6D6-84E2-594C-BEC3-959234E736AC}" destId="{7ADDC687-15D8-E44C-B524-4AF674804EB3}" srcOrd="1" destOrd="0" presId="urn:microsoft.com/office/officeart/2005/8/layout/vProcess5"/>
    <dgm:cxn modelId="{68AC8AFB-7321-3540-AEB2-AA71BE2C4070}" type="presParOf" srcId="{FCB8A6D6-84E2-594C-BEC3-959234E736AC}" destId="{27A73617-CB4E-3442-9471-2DFD18CD3DD0}" srcOrd="2" destOrd="0" presId="urn:microsoft.com/office/officeart/2005/8/layout/vProcess5"/>
    <dgm:cxn modelId="{D5F13ACA-4F03-F342-9735-A72F3B26020A}" type="presParOf" srcId="{FCB8A6D6-84E2-594C-BEC3-959234E736AC}" destId="{C7C48823-4D22-1A4E-ADCB-D5050F5B10C5}" srcOrd="3" destOrd="0" presId="urn:microsoft.com/office/officeart/2005/8/layout/vProcess5"/>
    <dgm:cxn modelId="{62F4CC5E-F5FF-B446-9DA6-A210627F8345}" type="presParOf" srcId="{FCB8A6D6-84E2-594C-BEC3-959234E736AC}" destId="{4C855878-9B5D-494D-8965-B26D6136B1E9}" srcOrd="4" destOrd="0" presId="urn:microsoft.com/office/officeart/2005/8/layout/vProcess5"/>
    <dgm:cxn modelId="{D6EB3F34-E527-C346-A147-9EBBAC01B73E}" type="presParOf" srcId="{FCB8A6D6-84E2-594C-BEC3-959234E736AC}" destId="{63C2AB67-75C3-0646-8600-B0D5BC32D3CA}" srcOrd="5" destOrd="0" presId="urn:microsoft.com/office/officeart/2005/8/layout/vProcess5"/>
    <dgm:cxn modelId="{9A761E34-CE1E-CB43-B3DF-ABCBA12907B7}" type="presParOf" srcId="{FCB8A6D6-84E2-594C-BEC3-959234E736AC}" destId="{2D9D11DE-93D3-DD48-8708-32A6955021EF}" srcOrd="6" destOrd="0" presId="urn:microsoft.com/office/officeart/2005/8/layout/vProcess5"/>
    <dgm:cxn modelId="{3C96C20B-48C1-054C-9504-8F181737E0CF}" type="presParOf" srcId="{FCB8A6D6-84E2-594C-BEC3-959234E736AC}" destId="{E413450E-58C2-4745-A2C0-9473220551BF}" srcOrd="7" destOrd="0" presId="urn:microsoft.com/office/officeart/2005/8/layout/vProcess5"/>
    <dgm:cxn modelId="{DFDF2B41-656C-B24C-8758-EB6FA6A105FC}" type="presParOf" srcId="{FCB8A6D6-84E2-594C-BEC3-959234E736AC}" destId="{5A5D2B3A-4F48-7E49-B507-9A974B45C98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583217-5546-6B44-AC18-002A6EBF9AC0}"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60F5B02B-34C2-9B4E-BAB2-10FB5D3F2B3D}">
      <dgm:prSet phldrT="[Text]"/>
      <dgm:spPr/>
      <dgm:t>
        <a:bodyPr/>
        <a:lstStyle/>
        <a:p>
          <a:r>
            <a:rPr lang="en-US" dirty="0" smtClean="0"/>
            <a:t>Understand cognitive distortions </a:t>
          </a:r>
          <a:endParaRPr lang="en-US" dirty="0"/>
        </a:p>
      </dgm:t>
    </dgm:pt>
    <dgm:pt modelId="{5F0F746D-62C5-3A45-B349-D9E935025E9D}" type="parTrans" cxnId="{134C00C3-F5F3-954D-9D59-E5F57FBB396B}">
      <dgm:prSet/>
      <dgm:spPr/>
      <dgm:t>
        <a:bodyPr/>
        <a:lstStyle/>
        <a:p>
          <a:endParaRPr lang="en-US"/>
        </a:p>
      </dgm:t>
    </dgm:pt>
    <dgm:pt modelId="{8830E513-265E-1941-B093-D995556CE865}" type="sibTrans" cxnId="{134C00C3-F5F3-954D-9D59-E5F57FBB396B}">
      <dgm:prSet/>
      <dgm:spPr/>
      <dgm:t>
        <a:bodyPr/>
        <a:lstStyle/>
        <a:p>
          <a:endParaRPr lang="en-US"/>
        </a:p>
      </dgm:t>
    </dgm:pt>
    <dgm:pt modelId="{77EAF0BF-1ED5-014D-A5C9-D2132922884B}">
      <dgm:prSet phldrT="[Text]"/>
      <dgm:spPr/>
      <dgm:t>
        <a:bodyPr/>
        <a:lstStyle/>
        <a:p>
          <a:r>
            <a:rPr lang="en-US" dirty="0" smtClean="0"/>
            <a:t>Increase awareness of unhelpful thoughts </a:t>
          </a:r>
          <a:endParaRPr lang="en-US" dirty="0"/>
        </a:p>
      </dgm:t>
    </dgm:pt>
    <dgm:pt modelId="{553BDFFE-01C7-F742-BCA4-3BFD476CD496}" type="parTrans" cxnId="{364B5E9F-33D9-ED49-B0E1-3F4B79530091}">
      <dgm:prSet/>
      <dgm:spPr/>
      <dgm:t>
        <a:bodyPr/>
        <a:lstStyle/>
        <a:p>
          <a:endParaRPr lang="en-US"/>
        </a:p>
      </dgm:t>
    </dgm:pt>
    <dgm:pt modelId="{204330FF-7867-8340-876D-6CFEC6335267}" type="sibTrans" cxnId="{364B5E9F-33D9-ED49-B0E1-3F4B79530091}">
      <dgm:prSet/>
      <dgm:spPr/>
      <dgm:t>
        <a:bodyPr/>
        <a:lstStyle/>
        <a:p>
          <a:endParaRPr lang="en-US"/>
        </a:p>
      </dgm:t>
    </dgm:pt>
    <dgm:pt modelId="{9C649E90-2655-EF4F-9B53-62A5278F5EFD}">
      <dgm:prSet phldrT="[Text]"/>
      <dgm:spPr/>
      <dgm:t>
        <a:bodyPr/>
        <a:lstStyle/>
        <a:p>
          <a:r>
            <a:rPr lang="en-US" dirty="0" smtClean="0"/>
            <a:t>Learn how to question, challenge, de-</a:t>
          </a:r>
          <a:r>
            <a:rPr lang="en-US" dirty="0" err="1" smtClean="0"/>
            <a:t>catastrophize</a:t>
          </a:r>
          <a:r>
            <a:rPr lang="en-US" dirty="0" smtClean="0"/>
            <a:t> &amp; reframe</a:t>
          </a:r>
          <a:endParaRPr lang="en-US" dirty="0"/>
        </a:p>
      </dgm:t>
    </dgm:pt>
    <dgm:pt modelId="{6980CC30-81D6-5B4D-9540-9CBC6EF9D485}" type="parTrans" cxnId="{9C666069-4D70-DB4E-813D-EEACE6A0EC97}">
      <dgm:prSet/>
      <dgm:spPr/>
      <dgm:t>
        <a:bodyPr/>
        <a:lstStyle/>
        <a:p>
          <a:endParaRPr lang="en-US"/>
        </a:p>
      </dgm:t>
    </dgm:pt>
    <dgm:pt modelId="{F8968AAA-9519-814F-8F5A-0201D7834978}" type="sibTrans" cxnId="{9C666069-4D70-DB4E-813D-EEACE6A0EC97}">
      <dgm:prSet/>
      <dgm:spPr/>
      <dgm:t>
        <a:bodyPr/>
        <a:lstStyle/>
        <a:p>
          <a:endParaRPr lang="en-US"/>
        </a:p>
      </dgm:t>
    </dgm:pt>
    <dgm:pt modelId="{FCB8A6D6-84E2-594C-BEC3-959234E736AC}" type="pres">
      <dgm:prSet presAssocID="{E8583217-5546-6B44-AC18-002A6EBF9AC0}" presName="outerComposite" presStyleCnt="0">
        <dgm:presLayoutVars>
          <dgm:chMax val="5"/>
          <dgm:dir/>
          <dgm:resizeHandles val="exact"/>
        </dgm:presLayoutVars>
      </dgm:prSet>
      <dgm:spPr/>
      <dgm:t>
        <a:bodyPr/>
        <a:lstStyle/>
        <a:p>
          <a:endParaRPr lang="en-US"/>
        </a:p>
      </dgm:t>
    </dgm:pt>
    <dgm:pt modelId="{3DF38D44-AAB2-5144-B859-2CCE055D0E59}" type="pres">
      <dgm:prSet presAssocID="{E8583217-5546-6B44-AC18-002A6EBF9AC0}" presName="dummyMaxCanvas" presStyleCnt="0">
        <dgm:presLayoutVars/>
      </dgm:prSet>
      <dgm:spPr/>
    </dgm:pt>
    <dgm:pt modelId="{7ADDC687-15D8-E44C-B524-4AF674804EB3}" type="pres">
      <dgm:prSet presAssocID="{E8583217-5546-6B44-AC18-002A6EBF9AC0}" presName="ThreeNodes_1" presStyleLbl="node1" presStyleIdx="0" presStyleCnt="3" custLinFactNeighborY="-1240">
        <dgm:presLayoutVars>
          <dgm:bulletEnabled val="1"/>
        </dgm:presLayoutVars>
      </dgm:prSet>
      <dgm:spPr/>
      <dgm:t>
        <a:bodyPr/>
        <a:lstStyle/>
        <a:p>
          <a:endParaRPr lang="en-US"/>
        </a:p>
      </dgm:t>
    </dgm:pt>
    <dgm:pt modelId="{27A73617-CB4E-3442-9471-2DFD18CD3DD0}" type="pres">
      <dgm:prSet presAssocID="{E8583217-5546-6B44-AC18-002A6EBF9AC0}" presName="ThreeNodes_2" presStyleLbl="node1" presStyleIdx="1" presStyleCnt="3">
        <dgm:presLayoutVars>
          <dgm:bulletEnabled val="1"/>
        </dgm:presLayoutVars>
      </dgm:prSet>
      <dgm:spPr/>
      <dgm:t>
        <a:bodyPr/>
        <a:lstStyle/>
        <a:p>
          <a:endParaRPr lang="en-US"/>
        </a:p>
      </dgm:t>
    </dgm:pt>
    <dgm:pt modelId="{C7C48823-4D22-1A4E-ADCB-D5050F5B10C5}" type="pres">
      <dgm:prSet presAssocID="{E8583217-5546-6B44-AC18-002A6EBF9AC0}" presName="ThreeNodes_3" presStyleLbl="node1" presStyleIdx="2" presStyleCnt="3">
        <dgm:presLayoutVars>
          <dgm:bulletEnabled val="1"/>
        </dgm:presLayoutVars>
      </dgm:prSet>
      <dgm:spPr/>
      <dgm:t>
        <a:bodyPr/>
        <a:lstStyle/>
        <a:p>
          <a:endParaRPr lang="en-US"/>
        </a:p>
      </dgm:t>
    </dgm:pt>
    <dgm:pt modelId="{4C855878-9B5D-494D-8965-B26D6136B1E9}" type="pres">
      <dgm:prSet presAssocID="{E8583217-5546-6B44-AC18-002A6EBF9AC0}" presName="ThreeConn_1-2" presStyleLbl="fgAccFollowNode1" presStyleIdx="0" presStyleCnt="2">
        <dgm:presLayoutVars>
          <dgm:bulletEnabled val="1"/>
        </dgm:presLayoutVars>
      </dgm:prSet>
      <dgm:spPr/>
      <dgm:t>
        <a:bodyPr/>
        <a:lstStyle/>
        <a:p>
          <a:endParaRPr lang="en-US"/>
        </a:p>
      </dgm:t>
    </dgm:pt>
    <dgm:pt modelId="{63C2AB67-75C3-0646-8600-B0D5BC32D3CA}" type="pres">
      <dgm:prSet presAssocID="{E8583217-5546-6B44-AC18-002A6EBF9AC0}" presName="ThreeConn_2-3" presStyleLbl="fgAccFollowNode1" presStyleIdx="1" presStyleCnt="2">
        <dgm:presLayoutVars>
          <dgm:bulletEnabled val="1"/>
        </dgm:presLayoutVars>
      </dgm:prSet>
      <dgm:spPr/>
      <dgm:t>
        <a:bodyPr/>
        <a:lstStyle/>
        <a:p>
          <a:endParaRPr lang="en-US"/>
        </a:p>
      </dgm:t>
    </dgm:pt>
    <dgm:pt modelId="{2D9D11DE-93D3-DD48-8708-32A6955021EF}" type="pres">
      <dgm:prSet presAssocID="{E8583217-5546-6B44-AC18-002A6EBF9AC0}" presName="ThreeNodes_1_text" presStyleLbl="node1" presStyleIdx="2" presStyleCnt="3">
        <dgm:presLayoutVars>
          <dgm:bulletEnabled val="1"/>
        </dgm:presLayoutVars>
      </dgm:prSet>
      <dgm:spPr/>
      <dgm:t>
        <a:bodyPr/>
        <a:lstStyle/>
        <a:p>
          <a:endParaRPr lang="en-US"/>
        </a:p>
      </dgm:t>
    </dgm:pt>
    <dgm:pt modelId="{E413450E-58C2-4745-A2C0-9473220551BF}" type="pres">
      <dgm:prSet presAssocID="{E8583217-5546-6B44-AC18-002A6EBF9AC0}" presName="ThreeNodes_2_text" presStyleLbl="node1" presStyleIdx="2" presStyleCnt="3">
        <dgm:presLayoutVars>
          <dgm:bulletEnabled val="1"/>
        </dgm:presLayoutVars>
      </dgm:prSet>
      <dgm:spPr/>
      <dgm:t>
        <a:bodyPr/>
        <a:lstStyle/>
        <a:p>
          <a:endParaRPr lang="en-US"/>
        </a:p>
      </dgm:t>
    </dgm:pt>
    <dgm:pt modelId="{5A5D2B3A-4F48-7E49-B507-9A974B45C98D}" type="pres">
      <dgm:prSet presAssocID="{E8583217-5546-6B44-AC18-002A6EBF9AC0}" presName="ThreeNodes_3_text" presStyleLbl="node1" presStyleIdx="2" presStyleCnt="3">
        <dgm:presLayoutVars>
          <dgm:bulletEnabled val="1"/>
        </dgm:presLayoutVars>
      </dgm:prSet>
      <dgm:spPr/>
      <dgm:t>
        <a:bodyPr/>
        <a:lstStyle/>
        <a:p>
          <a:endParaRPr lang="en-US"/>
        </a:p>
      </dgm:t>
    </dgm:pt>
  </dgm:ptLst>
  <dgm:cxnLst>
    <dgm:cxn modelId="{EE6872FE-AC6E-8C49-A32B-B09FCC54ED3A}" type="presOf" srcId="{60F5B02B-34C2-9B4E-BAB2-10FB5D3F2B3D}" destId="{7ADDC687-15D8-E44C-B524-4AF674804EB3}" srcOrd="0" destOrd="0" presId="urn:microsoft.com/office/officeart/2005/8/layout/vProcess5"/>
    <dgm:cxn modelId="{134C00C3-F5F3-954D-9D59-E5F57FBB396B}" srcId="{E8583217-5546-6B44-AC18-002A6EBF9AC0}" destId="{60F5B02B-34C2-9B4E-BAB2-10FB5D3F2B3D}" srcOrd="0" destOrd="0" parTransId="{5F0F746D-62C5-3A45-B349-D9E935025E9D}" sibTransId="{8830E513-265E-1941-B093-D995556CE865}"/>
    <dgm:cxn modelId="{FD947376-EFED-2349-B741-241113688E2D}" type="presOf" srcId="{60F5B02B-34C2-9B4E-BAB2-10FB5D3F2B3D}" destId="{2D9D11DE-93D3-DD48-8708-32A6955021EF}" srcOrd="1" destOrd="0" presId="urn:microsoft.com/office/officeart/2005/8/layout/vProcess5"/>
    <dgm:cxn modelId="{DE4788B3-B102-2342-819A-00C0EB192CD2}" type="presOf" srcId="{77EAF0BF-1ED5-014D-A5C9-D2132922884B}" destId="{E413450E-58C2-4745-A2C0-9473220551BF}" srcOrd="1" destOrd="0" presId="urn:microsoft.com/office/officeart/2005/8/layout/vProcess5"/>
    <dgm:cxn modelId="{364B5E9F-33D9-ED49-B0E1-3F4B79530091}" srcId="{E8583217-5546-6B44-AC18-002A6EBF9AC0}" destId="{77EAF0BF-1ED5-014D-A5C9-D2132922884B}" srcOrd="1" destOrd="0" parTransId="{553BDFFE-01C7-F742-BCA4-3BFD476CD496}" sibTransId="{204330FF-7867-8340-876D-6CFEC6335267}"/>
    <dgm:cxn modelId="{A452DF6F-7AB2-BA42-BB7E-032CE3DDC5B3}" type="presOf" srcId="{E8583217-5546-6B44-AC18-002A6EBF9AC0}" destId="{FCB8A6D6-84E2-594C-BEC3-959234E736AC}" srcOrd="0" destOrd="0" presId="urn:microsoft.com/office/officeart/2005/8/layout/vProcess5"/>
    <dgm:cxn modelId="{6C711CB7-8D19-B141-9E20-110D50B66BF9}" type="presOf" srcId="{9C649E90-2655-EF4F-9B53-62A5278F5EFD}" destId="{5A5D2B3A-4F48-7E49-B507-9A974B45C98D}" srcOrd="1" destOrd="0" presId="urn:microsoft.com/office/officeart/2005/8/layout/vProcess5"/>
    <dgm:cxn modelId="{8E4C335A-1216-1048-AA2D-5C9A6017DA2A}" type="presOf" srcId="{77EAF0BF-1ED5-014D-A5C9-D2132922884B}" destId="{27A73617-CB4E-3442-9471-2DFD18CD3DD0}" srcOrd="0" destOrd="0" presId="urn:microsoft.com/office/officeart/2005/8/layout/vProcess5"/>
    <dgm:cxn modelId="{D6367A7B-F6F4-3646-8FC3-8A7F311C33DE}" type="presOf" srcId="{8830E513-265E-1941-B093-D995556CE865}" destId="{4C855878-9B5D-494D-8965-B26D6136B1E9}" srcOrd="0" destOrd="0" presId="urn:microsoft.com/office/officeart/2005/8/layout/vProcess5"/>
    <dgm:cxn modelId="{9C666069-4D70-DB4E-813D-EEACE6A0EC97}" srcId="{E8583217-5546-6B44-AC18-002A6EBF9AC0}" destId="{9C649E90-2655-EF4F-9B53-62A5278F5EFD}" srcOrd="2" destOrd="0" parTransId="{6980CC30-81D6-5B4D-9540-9CBC6EF9D485}" sibTransId="{F8968AAA-9519-814F-8F5A-0201D7834978}"/>
    <dgm:cxn modelId="{107CEAFB-EBA2-B848-9A8D-BFD589DAFEF2}" type="presOf" srcId="{9C649E90-2655-EF4F-9B53-62A5278F5EFD}" destId="{C7C48823-4D22-1A4E-ADCB-D5050F5B10C5}" srcOrd="0" destOrd="0" presId="urn:microsoft.com/office/officeart/2005/8/layout/vProcess5"/>
    <dgm:cxn modelId="{3A215B9C-07A9-F04D-BE30-FBC44C761F6E}" type="presOf" srcId="{204330FF-7867-8340-876D-6CFEC6335267}" destId="{63C2AB67-75C3-0646-8600-B0D5BC32D3CA}" srcOrd="0" destOrd="0" presId="urn:microsoft.com/office/officeart/2005/8/layout/vProcess5"/>
    <dgm:cxn modelId="{CE754CEE-279D-634B-97A0-5288DD706B39}" type="presParOf" srcId="{FCB8A6D6-84E2-594C-BEC3-959234E736AC}" destId="{3DF38D44-AAB2-5144-B859-2CCE055D0E59}" srcOrd="0" destOrd="0" presId="urn:microsoft.com/office/officeart/2005/8/layout/vProcess5"/>
    <dgm:cxn modelId="{14F0A199-55A4-014D-933B-C306D1A4DC14}" type="presParOf" srcId="{FCB8A6D6-84E2-594C-BEC3-959234E736AC}" destId="{7ADDC687-15D8-E44C-B524-4AF674804EB3}" srcOrd="1" destOrd="0" presId="urn:microsoft.com/office/officeart/2005/8/layout/vProcess5"/>
    <dgm:cxn modelId="{1F936D60-A2D3-FC4C-9AC3-1F9D8EDC5BCE}" type="presParOf" srcId="{FCB8A6D6-84E2-594C-BEC3-959234E736AC}" destId="{27A73617-CB4E-3442-9471-2DFD18CD3DD0}" srcOrd="2" destOrd="0" presId="urn:microsoft.com/office/officeart/2005/8/layout/vProcess5"/>
    <dgm:cxn modelId="{0B18B55C-E62E-7742-B474-2A7C4C5A7CEC}" type="presParOf" srcId="{FCB8A6D6-84E2-594C-BEC3-959234E736AC}" destId="{C7C48823-4D22-1A4E-ADCB-D5050F5B10C5}" srcOrd="3" destOrd="0" presId="urn:microsoft.com/office/officeart/2005/8/layout/vProcess5"/>
    <dgm:cxn modelId="{F84F6D8C-C8E3-F84E-A693-0223B2712143}" type="presParOf" srcId="{FCB8A6D6-84E2-594C-BEC3-959234E736AC}" destId="{4C855878-9B5D-494D-8965-B26D6136B1E9}" srcOrd="4" destOrd="0" presId="urn:microsoft.com/office/officeart/2005/8/layout/vProcess5"/>
    <dgm:cxn modelId="{08CDEEEE-7789-034B-B975-CB33BE147079}" type="presParOf" srcId="{FCB8A6D6-84E2-594C-BEC3-959234E736AC}" destId="{63C2AB67-75C3-0646-8600-B0D5BC32D3CA}" srcOrd="5" destOrd="0" presId="urn:microsoft.com/office/officeart/2005/8/layout/vProcess5"/>
    <dgm:cxn modelId="{318C6EF0-33CD-7649-A2ED-21B1FE40687C}" type="presParOf" srcId="{FCB8A6D6-84E2-594C-BEC3-959234E736AC}" destId="{2D9D11DE-93D3-DD48-8708-32A6955021EF}" srcOrd="6" destOrd="0" presId="urn:microsoft.com/office/officeart/2005/8/layout/vProcess5"/>
    <dgm:cxn modelId="{B92ED727-11F1-D34C-9A57-2A79532DB7A0}" type="presParOf" srcId="{FCB8A6D6-84E2-594C-BEC3-959234E736AC}" destId="{E413450E-58C2-4745-A2C0-9473220551BF}" srcOrd="7" destOrd="0" presId="urn:microsoft.com/office/officeart/2005/8/layout/vProcess5"/>
    <dgm:cxn modelId="{ACC3B193-8B05-B747-96B1-696CB139EB46}" type="presParOf" srcId="{FCB8A6D6-84E2-594C-BEC3-959234E736AC}" destId="{5A5D2B3A-4F48-7E49-B507-9A974B45C98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7BA3CC-245D-584D-BF79-F1A7D6254D70}" type="doc">
      <dgm:prSet loTypeId="urn:microsoft.com/office/officeart/2005/8/layout/arrow2" loCatId="" qsTypeId="urn:microsoft.com/office/officeart/2005/8/quickstyle/simple4" qsCatId="simple" csTypeId="urn:microsoft.com/office/officeart/2005/8/colors/accent1_2" csCatId="accent1" phldr="1"/>
      <dgm:spPr/>
      <dgm:t>
        <a:bodyPr/>
        <a:lstStyle/>
        <a:p>
          <a:endParaRPr lang="en-US"/>
        </a:p>
      </dgm:t>
    </dgm:pt>
    <dgm:pt modelId="{AABF5B73-9893-7E43-9006-152FC884168C}">
      <dgm:prSet phldrT="[Text]" custT="1"/>
      <dgm:spPr/>
      <dgm:t>
        <a:bodyPr/>
        <a:lstStyle/>
        <a:p>
          <a:r>
            <a:rPr lang="en-US" sz="1600" dirty="0" smtClean="0"/>
            <a:t>Feels blue</a:t>
          </a:r>
          <a:endParaRPr lang="en-US" sz="1600" dirty="0"/>
        </a:p>
      </dgm:t>
    </dgm:pt>
    <dgm:pt modelId="{04013D32-E8EC-B143-A614-BE53012B8A9C}" type="parTrans" cxnId="{1E73C67E-C161-0440-A85A-4FB21DFC5A3A}">
      <dgm:prSet/>
      <dgm:spPr/>
      <dgm:t>
        <a:bodyPr/>
        <a:lstStyle/>
        <a:p>
          <a:endParaRPr lang="en-US"/>
        </a:p>
      </dgm:t>
    </dgm:pt>
    <dgm:pt modelId="{6BBB137E-132C-F542-BEE1-F7C0C749B711}" type="sibTrans" cxnId="{1E73C67E-C161-0440-A85A-4FB21DFC5A3A}">
      <dgm:prSet/>
      <dgm:spPr/>
      <dgm:t>
        <a:bodyPr/>
        <a:lstStyle/>
        <a:p>
          <a:endParaRPr lang="en-US"/>
        </a:p>
      </dgm:t>
    </dgm:pt>
    <dgm:pt modelId="{31C61D47-512E-F547-9AB5-5D9B96E72F5E}">
      <dgm:prSet phldrT="[Text]" custT="1"/>
      <dgm:spPr/>
      <dgm:t>
        <a:bodyPr/>
        <a:lstStyle/>
        <a:p>
          <a:r>
            <a:rPr lang="en-US" sz="1600" dirty="0" smtClean="0"/>
            <a:t>Feels more energized</a:t>
          </a:r>
          <a:endParaRPr lang="en-US" sz="1600" dirty="0"/>
        </a:p>
      </dgm:t>
    </dgm:pt>
    <dgm:pt modelId="{220DD461-20D5-A940-AB98-09C82107F0EC}" type="parTrans" cxnId="{57F865C4-1D53-474F-B087-13EE03386A23}">
      <dgm:prSet/>
      <dgm:spPr/>
      <dgm:t>
        <a:bodyPr/>
        <a:lstStyle/>
        <a:p>
          <a:endParaRPr lang="en-US"/>
        </a:p>
      </dgm:t>
    </dgm:pt>
    <dgm:pt modelId="{5169D9BC-E88A-774D-98F9-9F65D954DAC6}" type="sibTrans" cxnId="{57F865C4-1D53-474F-B087-13EE03386A23}">
      <dgm:prSet/>
      <dgm:spPr/>
      <dgm:t>
        <a:bodyPr/>
        <a:lstStyle/>
        <a:p>
          <a:endParaRPr lang="en-US"/>
        </a:p>
      </dgm:t>
    </dgm:pt>
    <dgm:pt modelId="{52717725-044D-A349-8021-C862A43BA2C9}">
      <dgm:prSet phldrT="[Text]" custT="1"/>
      <dgm:spPr/>
      <dgm:t>
        <a:bodyPr/>
        <a:lstStyle/>
        <a:p>
          <a:r>
            <a:rPr lang="en-US" sz="1600" dirty="0" smtClean="0"/>
            <a:t>Goes for walk</a:t>
          </a:r>
          <a:endParaRPr lang="en-US" sz="1600" dirty="0"/>
        </a:p>
      </dgm:t>
    </dgm:pt>
    <dgm:pt modelId="{4C78D7EE-507C-F74F-96F1-83359ACF713C}" type="sibTrans" cxnId="{42B6670D-9CEB-5D4E-8E3A-454311EE4782}">
      <dgm:prSet/>
      <dgm:spPr/>
      <dgm:t>
        <a:bodyPr/>
        <a:lstStyle/>
        <a:p>
          <a:endParaRPr lang="en-US"/>
        </a:p>
      </dgm:t>
    </dgm:pt>
    <dgm:pt modelId="{D2F74249-8B73-3249-8CA3-19B866FDC48C}" type="parTrans" cxnId="{42B6670D-9CEB-5D4E-8E3A-454311EE4782}">
      <dgm:prSet/>
      <dgm:spPr/>
      <dgm:t>
        <a:bodyPr/>
        <a:lstStyle/>
        <a:p>
          <a:endParaRPr lang="en-US"/>
        </a:p>
      </dgm:t>
    </dgm:pt>
    <dgm:pt modelId="{AF166A2B-A6AA-2A4B-9230-C1D57A8C587C}">
      <dgm:prSet custT="1"/>
      <dgm:spPr/>
      <dgm:t>
        <a:bodyPr/>
        <a:lstStyle/>
        <a:p>
          <a:r>
            <a:rPr lang="en-US" sz="1600" dirty="0" smtClean="0"/>
            <a:t>Feels better</a:t>
          </a:r>
          <a:endParaRPr lang="en-US" sz="1600" dirty="0"/>
        </a:p>
      </dgm:t>
    </dgm:pt>
    <dgm:pt modelId="{D67DFB86-7B2C-D54C-9FEE-192AB94BFA51}" type="parTrans" cxnId="{E7834073-C7BC-454D-8365-6FA5033B6DA1}">
      <dgm:prSet/>
      <dgm:spPr/>
      <dgm:t>
        <a:bodyPr/>
        <a:lstStyle/>
        <a:p>
          <a:endParaRPr lang="en-US"/>
        </a:p>
      </dgm:t>
    </dgm:pt>
    <dgm:pt modelId="{0940A8AD-70CF-AD4D-BC2C-BF48C89B99A2}" type="sibTrans" cxnId="{E7834073-C7BC-454D-8365-6FA5033B6DA1}">
      <dgm:prSet/>
      <dgm:spPr/>
      <dgm:t>
        <a:bodyPr/>
        <a:lstStyle/>
        <a:p>
          <a:endParaRPr lang="en-US"/>
        </a:p>
      </dgm:t>
    </dgm:pt>
    <dgm:pt modelId="{65E450A1-EA8F-4F4C-896E-61CDD9616344}">
      <dgm:prSet custT="1"/>
      <dgm:spPr/>
      <dgm:t>
        <a:bodyPr/>
        <a:lstStyle/>
        <a:p>
          <a:r>
            <a:rPr lang="en-US" sz="1600" dirty="0" smtClean="0"/>
            <a:t>Calls friend</a:t>
          </a:r>
          <a:endParaRPr lang="en-US" sz="1600" dirty="0"/>
        </a:p>
      </dgm:t>
    </dgm:pt>
    <dgm:pt modelId="{DCFD4813-CD54-D442-87F2-92E0D74CD268}" type="parTrans" cxnId="{A4F09F87-B31C-F34A-883B-99640EADF78A}">
      <dgm:prSet/>
      <dgm:spPr/>
      <dgm:t>
        <a:bodyPr/>
        <a:lstStyle/>
        <a:p>
          <a:endParaRPr lang="en-US"/>
        </a:p>
      </dgm:t>
    </dgm:pt>
    <dgm:pt modelId="{E1AFF791-F03C-8748-97AD-4308680C85C5}" type="sibTrans" cxnId="{A4F09F87-B31C-F34A-883B-99640EADF78A}">
      <dgm:prSet/>
      <dgm:spPr/>
      <dgm:t>
        <a:bodyPr/>
        <a:lstStyle/>
        <a:p>
          <a:endParaRPr lang="en-US"/>
        </a:p>
      </dgm:t>
    </dgm:pt>
    <dgm:pt modelId="{AEC63B22-FE3A-3642-A99D-EC58DAD170C1}">
      <dgm:prSet phldrT="[Text]"/>
      <dgm:spPr/>
      <dgm:t>
        <a:bodyPr/>
        <a:lstStyle/>
        <a:p>
          <a:endParaRPr lang="en-US"/>
        </a:p>
      </dgm:t>
    </dgm:pt>
    <dgm:pt modelId="{33E6B338-7F94-5444-A8CB-B7511F418ED1}" type="parTrans" cxnId="{86C0F7E5-A51D-6D45-84AF-EBC45DE719E3}">
      <dgm:prSet/>
      <dgm:spPr/>
      <dgm:t>
        <a:bodyPr/>
        <a:lstStyle/>
        <a:p>
          <a:endParaRPr lang="en-US"/>
        </a:p>
      </dgm:t>
    </dgm:pt>
    <dgm:pt modelId="{4FD73C3F-6FB0-6543-BB27-76FFC9C6D7A8}" type="sibTrans" cxnId="{86C0F7E5-A51D-6D45-84AF-EBC45DE719E3}">
      <dgm:prSet/>
      <dgm:spPr/>
      <dgm:t>
        <a:bodyPr/>
        <a:lstStyle/>
        <a:p>
          <a:endParaRPr lang="en-US"/>
        </a:p>
      </dgm:t>
    </dgm:pt>
    <dgm:pt modelId="{543137D9-1B48-304B-91D8-E45393E3E63C}" type="pres">
      <dgm:prSet presAssocID="{D37BA3CC-245D-584D-BF79-F1A7D6254D70}" presName="arrowDiagram" presStyleCnt="0">
        <dgm:presLayoutVars>
          <dgm:chMax val="5"/>
          <dgm:dir/>
          <dgm:resizeHandles val="exact"/>
        </dgm:presLayoutVars>
      </dgm:prSet>
      <dgm:spPr/>
      <dgm:t>
        <a:bodyPr/>
        <a:lstStyle/>
        <a:p>
          <a:endParaRPr lang="en-US"/>
        </a:p>
      </dgm:t>
    </dgm:pt>
    <dgm:pt modelId="{53204891-5E05-404A-97DC-93F411C3C4FD}" type="pres">
      <dgm:prSet presAssocID="{D37BA3CC-245D-584D-BF79-F1A7D6254D70}" presName="arrow" presStyleLbl="bgShp"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046A72F6-5A21-E24C-AB26-09990535FC0C}" type="pres">
      <dgm:prSet presAssocID="{D37BA3CC-245D-584D-BF79-F1A7D6254D70}" presName="arrowDiagram5" presStyleCnt="0"/>
      <dgm:spPr/>
    </dgm:pt>
    <dgm:pt modelId="{2A7AA432-902D-734E-AF78-BF71B0E5E313}" type="pres">
      <dgm:prSet presAssocID="{AABF5B73-9893-7E43-9006-152FC884168C}" presName="bullet5a" presStyleLbl="node1" presStyleIdx="0" presStyleCnt="5"/>
      <dgm:spPr/>
    </dgm:pt>
    <dgm:pt modelId="{6E82B070-1909-2746-A09C-4CA56D5DAF6B}" type="pres">
      <dgm:prSet presAssocID="{AABF5B73-9893-7E43-9006-152FC884168C}" presName="textBox5a" presStyleLbl="revTx" presStyleIdx="0" presStyleCnt="5">
        <dgm:presLayoutVars>
          <dgm:bulletEnabled val="1"/>
        </dgm:presLayoutVars>
      </dgm:prSet>
      <dgm:spPr/>
      <dgm:t>
        <a:bodyPr/>
        <a:lstStyle/>
        <a:p>
          <a:endParaRPr lang="en-US"/>
        </a:p>
      </dgm:t>
    </dgm:pt>
    <dgm:pt modelId="{D9647434-76A7-8844-A7C6-D0A73B036FB2}" type="pres">
      <dgm:prSet presAssocID="{52717725-044D-A349-8021-C862A43BA2C9}" presName="bullet5b" presStyleLbl="node1" presStyleIdx="1" presStyleCnt="5"/>
      <dgm:spPr/>
    </dgm:pt>
    <dgm:pt modelId="{83EEE21A-2E24-7042-A2F9-64CDA38FE445}" type="pres">
      <dgm:prSet presAssocID="{52717725-044D-A349-8021-C862A43BA2C9}" presName="textBox5b" presStyleLbl="revTx" presStyleIdx="1" presStyleCnt="5">
        <dgm:presLayoutVars>
          <dgm:bulletEnabled val="1"/>
        </dgm:presLayoutVars>
      </dgm:prSet>
      <dgm:spPr/>
      <dgm:t>
        <a:bodyPr/>
        <a:lstStyle/>
        <a:p>
          <a:endParaRPr lang="en-US"/>
        </a:p>
      </dgm:t>
    </dgm:pt>
    <dgm:pt modelId="{6570C258-1C56-E341-A698-E00D16A4A9CB}" type="pres">
      <dgm:prSet presAssocID="{31C61D47-512E-F547-9AB5-5D9B96E72F5E}" presName="bullet5c" presStyleLbl="node1" presStyleIdx="2" presStyleCnt="5"/>
      <dgm:spPr/>
    </dgm:pt>
    <dgm:pt modelId="{816498F3-6E72-E344-9E43-8422FF74990A}" type="pres">
      <dgm:prSet presAssocID="{31C61D47-512E-F547-9AB5-5D9B96E72F5E}" presName="textBox5c" presStyleLbl="revTx" presStyleIdx="2" presStyleCnt="5">
        <dgm:presLayoutVars>
          <dgm:bulletEnabled val="1"/>
        </dgm:presLayoutVars>
      </dgm:prSet>
      <dgm:spPr/>
      <dgm:t>
        <a:bodyPr/>
        <a:lstStyle/>
        <a:p>
          <a:endParaRPr lang="en-US"/>
        </a:p>
      </dgm:t>
    </dgm:pt>
    <dgm:pt modelId="{3A165C72-7131-1E4C-B48D-F5A61C011818}" type="pres">
      <dgm:prSet presAssocID="{65E450A1-EA8F-4F4C-896E-61CDD9616344}" presName="bullet5d" presStyleLbl="node1" presStyleIdx="3" presStyleCnt="5"/>
      <dgm:spPr/>
    </dgm:pt>
    <dgm:pt modelId="{9BD43B16-E732-BE4A-A6EE-51AE73131D85}" type="pres">
      <dgm:prSet presAssocID="{65E450A1-EA8F-4F4C-896E-61CDD9616344}" presName="textBox5d" presStyleLbl="revTx" presStyleIdx="3" presStyleCnt="5">
        <dgm:presLayoutVars>
          <dgm:bulletEnabled val="1"/>
        </dgm:presLayoutVars>
      </dgm:prSet>
      <dgm:spPr/>
      <dgm:t>
        <a:bodyPr/>
        <a:lstStyle/>
        <a:p>
          <a:endParaRPr lang="en-US"/>
        </a:p>
      </dgm:t>
    </dgm:pt>
    <dgm:pt modelId="{7EFCE954-226C-6542-A833-C61BFEACCB4B}" type="pres">
      <dgm:prSet presAssocID="{AF166A2B-A6AA-2A4B-9230-C1D57A8C587C}" presName="bullet5e" presStyleLbl="node1" presStyleIdx="4" presStyleCnt="5"/>
      <dgm:spPr/>
    </dgm:pt>
    <dgm:pt modelId="{B119A32D-28C1-5546-8A0E-F9B0AC6252C8}" type="pres">
      <dgm:prSet presAssocID="{AF166A2B-A6AA-2A4B-9230-C1D57A8C587C}" presName="textBox5e" presStyleLbl="revTx" presStyleIdx="4" presStyleCnt="5">
        <dgm:presLayoutVars>
          <dgm:bulletEnabled val="1"/>
        </dgm:presLayoutVars>
      </dgm:prSet>
      <dgm:spPr/>
      <dgm:t>
        <a:bodyPr/>
        <a:lstStyle/>
        <a:p>
          <a:endParaRPr lang="en-US"/>
        </a:p>
      </dgm:t>
    </dgm:pt>
  </dgm:ptLst>
  <dgm:cxnLst>
    <dgm:cxn modelId="{1E055AB1-624F-7640-995B-17B21F66FD98}" type="presOf" srcId="{52717725-044D-A349-8021-C862A43BA2C9}" destId="{83EEE21A-2E24-7042-A2F9-64CDA38FE445}" srcOrd="0" destOrd="0" presId="urn:microsoft.com/office/officeart/2005/8/layout/arrow2"/>
    <dgm:cxn modelId="{42B6670D-9CEB-5D4E-8E3A-454311EE4782}" srcId="{D37BA3CC-245D-584D-BF79-F1A7D6254D70}" destId="{52717725-044D-A349-8021-C862A43BA2C9}" srcOrd="1" destOrd="0" parTransId="{D2F74249-8B73-3249-8CA3-19B866FDC48C}" sibTransId="{4C78D7EE-507C-F74F-96F1-83359ACF713C}"/>
    <dgm:cxn modelId="{E7834073-C7BC-454D-8365-6FA5033B6DA1}" srcId="{D37BA3CC-245D-584D-BF79-F1A7D6254D70}" destId="{AF166A2B-A6AA-2A4B-9230-C1D57A8C587C}" srcOrd="4" destOrd="0" parTransId="{D67DFB86-7B2C-D54C-9FEE-192AB94BFA51}" sibTransId="{0940A8AD-70CF-AD4D-BC2C-BF48C89B99A2}"/>
    <dgm:cxn modelId="{45E86857-4F46-B444-A967-1953AE63883B}" type="presOf" srcId="{31C61D47-512E-F547-9AB5-5D9B96E72F5E}" destId="{816498F3-6E72-E344-9E43-8422FF74990A}" srcOrd="0" destOrd="0" presId="urn:microsoft.com/office/officeart/2005/8/layout/arrow2"/>
    <dgm:cxn modelId="{93A6C437-3638-0E49-9FD3-6027AD04CD3A}" type="presOf" srcId="{65E450A1-EA8F-4F4C-896E-61CDD9616344}" destId="{9BD43B16-E732-BE4A-A6EE-51AE73131D85}" srcOrd="0" destOrd="0" presId="urn:microsoft.com/office/officeart/2005/8/layout/arrow2"/>
    <dgm:cxn modelId="{A4F09F87-B31C-F34A-883B-99640EADF78A}" srcId="{D37BA3CC-245D-584D-BF79-F1A7D6254D70}" destId="{65E450A1-EA8F-4F4C-896E-61CDD9616344}" srcOrd="3" destOrd="0" parTransId="{DCFD4813-CD54-D442-87F2-92E0D74CD268}" sibTransId="{E1AFF791-F03C-8748-97AD-4308680C85C5}"/>
    <dgm:cxn modelId="{47C918D9-8FDD-F14E-9AE8-237BF392EEAE}" type="presOf" srcId="{AF166A2B-A6AA-2A4B-9230-C1D57A8C587C}" destId="{B119A32D-28C1-5546-8A0E-F9B0AC6252C8}" srcOrd="0" destOrd="0" presId="urn:microsoft.com/office/officeart/2005/8/layout/arrow2"/>
    <dgm:cxn modelId="{FD6997C7-EFAB-D947-A5F6-DECAA1C1DE59}" type="presOf" srcId="{D37BA3CC-245D-584D-BF79-F1A7D6254D70}" destId="{543137D9-1B48-304B-91D8-E45393E3E63C}" srcOrd="0" destOrd="0" presId="urn:microsoft.com/office/officeart/2005/8/layout/arrow2"/>
    <dgm:cxn modelId="{86C0F7E5-A51D-6D45-84AF-EBC45DE719E3}" srcId="{D37BA3CC-245D-584D-BF79-F1A7D6254D70}" destId="{AEC63B22-FE3A-3642-A99D-EC58DAD170C1}" srcOrd="5" destOrd="0" parTransId="{33E6B338-7F94-5444-A8CB-B7511F418ED1}" sibTransId="{4FD73C3F-6FB0-6543-BB27-76FFC9C6D7A8}"/>
    <dgm:cxn modelId="{50C3F8AC-8E5C-234B-BAC4-2D9CDA7C255D}" type="presOf" srcId="{AABF5B73-9893-7E43-9006-152FC884168C}" destId="{6E82B070-1909-2746-A09C-4CA56D5DAF6B}" srcOrd="0" destOrd="0" presId="urn:microsoft.com/office/officeart/2005/8/layout/arrow2"/>
    <dgm:cxn modelId="{1E73C67E-C161-0440-A85A-4FB21DFC5A3A}" srcId="{D37BA3CC-245D-584D-BF79-F1A7D6254D70}" destId="{AABF5B73-9893-7E43-9006-152FC884168C}" srcOrd="0" destOrd="0" parTransId="{04013D32-E8EC-B143-A614-BE53012B8A9C}" sibTransId="{6BBB137E-132C-F542-BEE1-F7C0C749B711}"/>
    <dgm:cxn modelId="{57F865C4-1D53-474F-B087-13EE03386A23}" srcId="{D37BA3CC-245D-584D-BF79-F1A7D6254D70}" destId="{31C61D47-512E-F547-9AB5-5D9B96E72F5E}" srcOrd="2" destOrd="0" parTransId="{220DD461-20D5-A940-AB98-09C82107F0EC}" sibTransId="{5169D9BC-E88A-774D-98F9-9F65D954DAC6}"/>
    <dgm:cxn modelId="{83FBC3F6-0D08-604C-AFC3-FDA1B3F1DE19}" type="presParOf" srcId="{543137D9-1B48-304B-91D8-E45393E3E63C}" destId="{53204891-5E05-404A-97DC-93F411C3C4FD}" srcOrd="0" destOrd="0" presId="urn:microsoft.com/office/officeart/2005/8/layout/arrow2"/>
    <dgm:cxn modelId="{759DC6EE-4010-4447-8A00-6A305390AAA2}" type="presParOf" srcId="{543137D9-1B48-304B-91D8-E45393E3E63C}" destId="{046A72F6-5A21-E24C-AB26-09990535FC0C}" srcOrd="1" destOrd="0" presId="urn:microsoft.com/office/officeart/2005/8/layout/arrow2"/>
    <dgm:cxn modelId="{2B997B84-0395-D347-8278-A84BF9B2EA16}" type="presParOf" srcId="{046A72F6-5A21-E24C-AB26-09990535FC0C}" destId="{2A7AA432-902D-734E-AF78-BF71B0E5E313}" srcOrd="0" destOrd="0" presId="urn:microsoft.com/office/officeart/2005/8/layout/arrow2"/>
    <dgm:cxn modelId="{DE57949F-ED60-E048-9BFF-35791291D227}" type="presParOf" srcId="{046A72F6-5A21-E24C-AB26-09990535FC0C}" destId="{6E82B070-1909-2746-A09C-4CA56D5DAF6B}" srcOrd="1" destOrd="0" presId="urn:microsoft.com/office/officeart/2005/8/layout/arrow2"/>
    <dgm:cxn modelId="{EFB67178-A09D-E64E-98DE-25585F93F9EB}" type="presParOf" srcId="{046A72F6-5A21-E24C-AB26-09990535FC0C}" destId="{D9647434-76A7-8844-A7C6-D0A73B036FB2}" srcOrd="2" destOrd="0" presId="urn:microsoft.com/office/officeart/2005/8/layout/arrow2"/>
    <dgm:cxn modelId="{7608D3A6-2659-8748-9F8E-B9E0BABBA228}" type="presParOf" srcId="{046A72F6-5A21-E24C-AB26-09990535FC0C}" destId="{83EEE21A-2E24-7042-A2F9-64CDA38FE445}" srcOrd="3" destOrd="0" presId="urn:microsoft.com/office/officeart/2005/8/layout/arrow2"/>
    <dgm:cxn modelId="{F179B1B8-DE4E-604E-B58B-E8FEABFC8A9B}" type="presParOf" srcId="{046A72F6-5A21-E24C-AB26-09990535FC0C}" destId="{6570C258-1C56-E341-A698-E00D16A4A9CB}" srcOrd="4" destOrd="0" presId="urn:microsoft.com/office/officeart/2005/8/layout/arrow2"/>
    <dgm:cxn modelId="{C2DC17C4-BAAC-5E42-A070-86F1C7F23D15}" type="presParOf" srcId="{046A72F6-5A21-E24C-AB26-09990535FC0C}" destId="{816498F3-6E72-E344-9E43-8422FF74990A}" srcOrd="5" destOrd="0" presId="urn:microsoft.com/office/officeart/2005/8/layout/arrow2"/>
    <dgm:cxn modelId="{0E040348-7AA6-2043-88C0-6B92DA574F51}" type="presParOf" srcId="{046A72F6-5A21-E24C-AB26-09990535FC0C}" destId="{3A165C72-7131-1E4C-B48D-F5A61C011818}" srcOrd="6" destOrd="0" presId="urn:microsoft.com/office/officeart/2005/8/layout/arrow2"/>
    <dgm:cxn modelId="{2EABB9FF-B2EC-954B-98C2-56E42A8AECD1}" type="presParOf" srcId="{046A72F6-5A21-E24C-AB26-09990535FC0C}" destId="{9BD43B16-E732-BE4A-A6EE-51AE73131D85}" srcOrd="7" destOrd="0" presId="urn:microsoft.com/office/officeart/2005/8/layout/arrow2"/>
    <dgm:cxn modelId="{DE8418E4-3350-3E42-931F-B2EA500E27DF}" type="presParOf" srcId="{046A72F6-5A21-E24C-AB26-09990535FC0C}" destId="{7EFCE954-226C-6542-A833-C61BFEACCB4B}" srcOrd="8" destOrd="0" presId="urn:microsoft.com/office/officeart/2005/8/layout/arrow2"/>
    <dgm:cxn modelId="{A8E713C9-B0EF-4F4A-BD72-935AB89B9E4C}" type="presParOf" srcId="{046A72F6-5A21-E24C-AB26-09990535FC0C}" destId="{B119A32D-28C1-5546-8A0E-F9B0AC6252C8}"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7BA3CC-245D-584D-BF79-F1A7D6254D70}" type="doc">
      <dgm:prSet loTypeId="urn:microsoft.com/office/officeart/2005/8/layout/arrow2" loCatId="" qsTypeId="urn:microsoft.com/office/officeart/2005/8/quickstyle/simple4" qsCatId="simple" csTypeId="urn:microsoft.com/office/officeart/2005/8/colors/accent1_2" csCatId="accent1" phldr="1"/>
      <dgm:spPr/>
      <dgm:t>
        <a:bodyPr/>
        <a:lstStyle/>
        <a:p>
          <a:endParaRPr lang="en-US"/>
        </a:p>
      </dgm:t>
    </dgm:pt>
    <dgm:pt modelId="{AABF5B73-9893-7E43-9006-152FC884168C}">
      <dgm:prSet phldrT="[Text]" custT="1"/>
      <dgm:spPr/>
      <dgm:t>
        <a:bodyPr/>
        <a:lstStyle/>
        <a:p>
          <a:r>
            <a:rPr lang="en-US" sz="1600" dirty="0" smtClean="0"/>
            <a:t>Feels no desire</a:t>
          </a:r>
          <a:endParaRPr lang="en-US" sz="1600" dirty="0"/>
        </a:p>
      </dgm:t>
    </dgm:pt>
    <dgm:pt modelId="{04013D32-E8EC-B143-A614-BE53012B8A9C}" type="parTrans" cxnId="{1E73C67E-C161-0440-A85A-4FB21DFC5A3A}">
      <dgm:prSet/>
      <dgm:spPr/>
      <dgm:t>
        <a:bodyPr/>
        <a:lstStyle/>
        <a:p>
          <a:endParaRPr lang="en-US"/>
        </a:p>
      </dgm:t>
    </dgm:pt>
    <dgm:pt modelId="{6BBB137E-132C-F542-BEE1-F7C0C749B711}" type="sibTrans" cxnId="{1E73C67E-C161-0440-A85A-4FB21DFC5A3A}">
      <dgm:prSet/>
      <dgm:spPr/>
      <dgm:t>
        <a:bodyPr/>
        <a:lstStyle/>
        <a:p>
          <a:endParaRPr lang="en-US"/>
        </a:p>
      </dgm:t>
    </dgm:pt>
    <dgm:pt modelId="{31C61D47-512E-F547-9AB5-5D9B96E72F5E}">
      <dgm:prSet phldrT="[Text]" custT="1"/>
      <dgm:spPr/>
      <dgm:t>
        <a:bodyPr/>
        <a:lstStyle/>
        <a:p>
          <a:r>
            <a:rPr lang="en-US" sz="1600" dirty="0" smtClean="0"/>
            <a:t>Desire increases</a:t>
          </a:r>
          <a:endParaRPr lang="en-US" sz="1600" dirty="0"/>
        </a:p>
      </dgm:t>
    </dgm:pt>
    <dgm:pt modelId="{220DD461-20D5-A940-AB98-09C82107F0EC}" type="parTrans" cxnId="{57F865C4-1D53-474F-B087-13EE03386A23}">
      <dgm:prSet/>
      <dgm:spPr/>
      <dgm:t>
        <a:bodyPr/>
        <a:lstStyle/>
        <a:p>
          <a:endParaRPr lang="en-US"/>
        </a:p>
      </dgm:t>
    </dgm:pt>
    <dgm:pt modelId="{5169D9BC-E88A-774D-98F9-9F65D954DAC6}" type="sibTrans" cxnId="{57F865C4-1D53-474F-B087-13EE03386A23}">
      <dgm:prSet/>
      <dgm:spPr/>
      <dgm:t>
        <a:bodyPr/>
        <a:lstStyle/>
        <a:p>
          <a:endParaRPr lang="en-US"/>
        </a:p>
      </dgm:t>
    </dgm:pt>
    <dgm:pt modelId="{52717725-044D-A349-8021-C862A43BA2C9}">
      <dgm:prSet phldrT="[Text]" custT="1"/>
      <dgm:spPr/>
      <dgm:t>
        <a:bodyPr/>
        <a:lstStyle/>
        <a:p>
          <a:r>
            <a:rPr lang="en-US" sz="1600" dirty="0" smtClean="0"/>
            <a:t>Gently touches partner</a:t>
          </a:r>
          <a:endParaRPr lang="en-US" sz="1600" dirty="0"/>
        </a:p>
      </dgm:t>
    </dgm:pt>
    <dgm:pt modelId="{4C78D7EE-507C-F74F-96F1-83359ACF713C}" type="sibTrans" cxnId="{42B6670D-9CEB-5D4E-8E3A-454311EE4782}">
      <dgm:prSet/>
      <dgm:spPr/>
      <dgm:t>
        <a:bodyPr/>
        <a:lstStyle/>
        <a:p>
          <a:endParaRPr lang="en-US"/>
        </a:p>
      </dgm:t>
    </dgm:pt>
    <dgm:pt modelId="{D2F74249-8B73-3249-8CA3-19B866FDC48C}" type="parTrans" cxnId="{42B6670D-9CEB-5D4E-8E3A-454311EE4782}">
      <dgm:prSet/>
      <dgm:spPr/>
      <dgm:t>
        <a:bodyPr/>
        <a:lstStyle/>
        <a:p>
          <a:endParaRPr lang="en-US"/>
        </a:p>
      </dgm:t>
    </dgm:pt>
    <dgm:pt modelId="{AF166A2B-A6AA-2A4B-9230-C1D57A8C587C}">
      <dgm:prSet custT="1"/>
      <dgm:spPr/>
      <dgm:t>
        <a:bodyPr/>
        <a:lstStyle/>
        <a:p>
          <a:r>
            <a:rPr lang="en-US" sz="1600" dirty="0" smtClean="0"/>
            <a:t>Arousal </a:t>
          </a:r>
          <a:endParaRPr lang="en-US" sz="1600" dirty="0"/>
        </a:p>
      </dgm:t>
    </dgm:pt>
    <dgm:pt modelId="{D67DFB86-7B2C-D54C-9FEE-192AB94BFA51}" type="parTrans" cxnId="{E7834073-C7BC-454D-8365-6FA5033B6DA1}">
      <dgm:prSet/>
      <dgm:spPr/>
      <dgm:t>
        <a:bodyPr/>
        <a:lstStyle/>
        <a:p>
          <a:endParaRPr lang="en-US"/>
        </a:p>
      </dgm:t>
    </dgm:pt>
    <dgm:pt modelId="{0940A8AD-70CF-AD4D-BC2C-BF48C89B99A2}" type="sibTrans" cxnId="{E7834073-C7BC-454D-8365-6FA5033B6DA1}">
      <dgm:prSet/>
      <dgm:spPr/>
      <dgm:t>
        <a:bodyPr/>
        <a:lstStyle/>
        <a:p>
          <a:endParaRPr lang="en-US"/>
        </a:p>
      </dgm:t>
    </dgm:pt>
    <dgm:pt modelId="{65E450A1-EA8F-4F4C-896E-61CDD9616344}">
      <dgm:prSet custT="1"/>
      <dgm:spPr/>
      <dgm:t>
        <a:bodyPr/>
        <a:lstStyle/>
        <a:p>
          <a:r>
            <a:rPr lang="en-US" sz="1600" dirty="0" smtClean="0"/>
            <a:t>Starts kissing </a:t>
          </a:r>
          <a:endParaRPr lang="en-US" sz="1600" dirty="0"/>
        </a:p>
      </dgm:t>
    </dgm:pt>
    <dgm:pt modelId="{DCFD4813-CD54-D442-87F2-92E0D74CD268}" type="parTrans" cxnId="{A4F09F87-B31C-F34A-883B-99640EADF78A}">
      <dgm:prSet/>
      <dgm:spPr/>
      <dgm:t>
        <a:bodyPr/>
        <a:lstStyle/>
        <a:p>
          <a:endParaRPr lang="en-US"/>
        </a:p>
      </dgm:t>
    </dgm:pt>
    <dgm:pt modelId="{E1AFF791-F03C-8748-97AD-4308680C85C5}" type="sibTrans" cxnId="{A4F09F87-B31C-F34A-883B-99640EADF78A}">
      <dgm:prSet/>
      <dgm:spPr/>
      <dgm:t>
        <a:bodyPr/>
        <a:lstStyle/>
        <a:p>
          <a:endParaRPr lang="en-US"/>
        </a:p>
      </dgm:t>
    </dgm:pt>
    <dgm:pt modelId="{AEC63B22-FE3A-3642-A99D-EC58DAD170C1}">
      <dgm:prSet phldrT="[Text]"/>
      <dgm:spPr/>
      <dgm:t>
        <a:bodyPr/>
        <a:lstStyle/>
        <a:p>
          <a:endParaRPr lang="en-US"/>
        </a:p>
      </dgm:t>
    </dgm:pt>
    <dgm:pt modelId="{33E6B338-7F94-5444-A8CB-B7511F418ED1}" type="parTrans" cxnId="{86C0F7E5-A51D-6D45-84AF-EBC45DE719E3}">
      <dgm:prSet/>
      <dgm:spPr/>
      <dgm:t>
        <a:bodyPr/>
        <a:lstStyle/>
        <a:p>
          <a:endParaRPr lang="en-US"/>
        </a:p>
      </dgm:t>
    </dgm:pt>
    <dgm:pt modelId="{4FD73C3F-6FB0-6543-BB27-76FFC9C6D7A8}" type="sibTrans" cxnId="{86C0F7E5-A51D-6D45-84AF-EBC45DE719E3}">
      <dgm:prSet/>
      <dgm:spPr/>
      <dgm:t>
        <a:bodyPr/>
        <a:lstStyle/>
        <a:p>
          <a:endParaRPr lang="en-US"/>
        </a:p>
      </dgm:t>
    </dgm:pt>
    <dgm:pt modelId="{543137D9-1B48-304B-91D8-E45393E3E63C}" type="pres">
      <dgm:prSet presAssocID="{D37BA3CC-245D-584D-BF79-F1A7D6254D70}" presName="arrowDiagram" presStyleCnt="0">
        <dgm:presLayoutVars>
          <dgm:chMax val="5"/>
          <dgm:dir/>
          <dgm:resizeHandles val="exact"/>
        </dgm:presLayoutVars>
      </dgm:prSet>
      <dgm:spPr/>
      <dgm:t>
        <a:bodyPr/>
        <a:lstStyle/>
        <a:p>
          <a:endParaRPr lang="en-US"/>
        </a:p>
      </dgm:t>
    </dgm:pt>
    <dgm:pt modelId="{53204891-5E05-404A-97DC-93F411C3C4FD}" type="pres">
      <dgm:prSet presAssocID="{D37BA3CC-245D-584D-BF79-F1A7D6254D70}" presName="arrow" presStyleLbl="bgShp" presStyleIdx="0" presStyleCnt="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046A72F6-5A21-E24C-AB26-09990535FC0C}" type="pres">
      <dgm:prSet presAssocID="{D37BA3CC-245D-584D-BF79-F1A7D6254D70}" presName="arrowDiagram5" presStyleCnt="0"/>
      <dgm:spPr/>
    </dgm:pt>
    <dgm:pt modelId="{2A7AA432-902D-734E-AF78-BF71B0E5E313}" type="pres">
      <dgm:prSet presAssocID="{AABF5B73-9893-7E43-9006-152FC884168C}" presName="bullet5a" presStyleLbl="node1" presStyleIdx="0" presStyleCnt="5"/>
      <dgm:spPr/>
    </dgm:pt>
    <dgm:pt modelId="{6E82B070-1909-2746-A09C-4CA56D5DAF6B}" type="pres">
      <dgm:prSet presAssocID="{AABF5B73-9893-7E43-9006-152FC884168C}" presName="textBox5a" presStyleLbl="revTx" presStyleIdx="0" presStyleCnt="5">
        <dgm:presLayoutVars>
          <dgm:bulletEnabled val="1"/>
        </dgm:presLayoutVars>
      </dgm:prSet>
      <dgm:spPr/>
      <dgm:t>
        <a:bodyPr/>
        <a:lstStyle/>
        <a:p>
          <a:endParaRPr lang="en-US"/>
        </a:p>
      </dgm:t>
    </dgm:pt>
    <dgm:pt modelId="{D9647434-76A7-8844-A7C6-D0A73B036FB2}" type="pres">
      <dgm:prSet presAssocID="{52717725-044D-A349-8021-C862A43BA2C9}" presName="bullet5b" presStyleLbl="node1" presStyleIdx="1" presStyleCnt="5"/>
      <dgm:spPr/>
    </dgm:pt>
    <dgm:pt modelId="{83EEE21A-2E24-7042-A2F9-64CDA38FE445}" type="pres">
      <dgm:prSet presAssocID="{52717725-044D-A349-8021-C862A43BA2C9}" presName="textBox5b" presStyleLbl="revTx" presStyleIdx="1" presStyleCnt="5">
        <dgm:presLayoutVars>
          <dgm:bulletEnabled val="1"/>
        </dgm:presLayoutVars>
      </dgm:prSet>
      <dgm:spPr/>
      <dgm:t>
        <a:bodyPr/>
        <a:lstStyle/>
        <a:p>
          <a:endParaRPr lang="en-US"/>
        </a:p>
      </dgm:t>
    </dgm:pt>
    <dgm:pt modelId="{6570C258-1C56-E341-A698-E00D16A4A9CB}" type="pres">
      <dgm:prSet presAssocID="{31C61D47-512E-F547-9AB5-5D9B96E72F5E}" presName="bullet5c" presStyleLbl="node1" presStyleIdx="2" presStyleCnt="5"/>
      <dgm:spPr/>
    </dgm:pt>
    <dgm:pt modelId="{816498F3-6E72-E344-9E43-8422FF74990A}" type="pres">
      <dgm:prSet presAssocID="{31C61D47-512E-F547-9AB5-5D9B96E72F5E}" presName="textBox5c" presStyleLbl="revTx" presStyleIdx="2" presStyleCnt="5">
        <dgm:presLayoutVars>
          <dgm:bulletEnabled val="1"/>
        </dgm:presLayoutVars>
      </dgm:prSet>
      <dgm:spPr/>
      <dgm:t>
        <a:bodyPr/>
        <a:lstStyle/>
        <a:p>
          <a:endParaRPr lang="en-US"/>
        </a:p>
      </dgm:t>
    </dgm:pt>
    <dgm:pt modelId="{3A165C72-7131-1E4C-B48D-F5A61C011818}" type="pres">
      <dgm:prSet presAssocID="{65E450A1-EA8F-4F4C-896E-61CDD9616344}" presName="bullet5d" presStyleLbl="node1" presStyleIdx="3" presStyleCnt="5"/>
      <dgm:spPr/>
    </dgm:pt>
    <dgm:pt modelId="{9BD43B16-E732-BE4A-A6EE-51AE73131D85}" type="pres">
      <dgm:prSet presAssocID="{65E450A1-EA8F-4F4C-896E-61CDD9616344}" presName="textBox5d" presStyleLbl="revTx" presStyleIdx="3" presStyleCnt="5">
        <dgm:presLayoutVars>
          <dgm:bulletEnabled val="1"/>
        </dgm:presLayoutVars>
      </dgm:prSet>
      <dgm:spPr/>
      <dgm:t>
        <a:bodyPr/>
        <a:lstStyle/>
        <a:p>
          <a:endParaRPr lang="en-US"/>
        </a:p>
      </dgm:t>
    </dgm:pt>
    <dgm:pt modelId="{7EFCE954-226C-6542-A833-C61BFEACCB4B}" type="pres">
      <dgm:prSet presAssocID="{AF166A2B-A6AA-2A4B-9230-C1D57A8C587C}" presName="bullet5e" presStyleLbl="node1" presStyleIdx="4" presStyleCnt="5"/>
      <dgm:spPr/>
    </dgm:pt>
    <dgm:pt modelId="{B119A32D-28C1-5546-8A0E-F9B0AC6252C8}" type="pres">
      <dgm:prSet presAssocID="{AF166A2B-A6AA-2A4B-9230-C1D57A8C587C}" presName="textBox5e" presStyleLbl="revTx" presStyleIdx="4" presStyleCnt="5">
        <dgm:presLayoutVars>
          <dgm:bulletEnabled val="1"/>
        </dgm:presLayoutVars>
      </dgm:prSet>
      <dgm:spPr/>
      <dgm:t>
        <a:bodyPr/>
        <a:lstStyle/>
        <a:p>
          <a:endParaRPr lang="en-US"/>
        </a:p>
      </dgm:t>
    </dgm:pt>
  </dgm:ptLst>
  <dgm:cxnLst>
    <dgm:cxn modelId="{42B6670D-9CEB-5D4E-8E3A-454311EE4782}" srcId="{D37BA3CC-245D-584D-BF79-F1A7D6254D70}" destId="{52717725-044D-A349-8021-C862A43BA2C9}" srcOrd="1" destOrd="0" parTransId="{D2F74249-8B73-3249-8CA3-19B866FDC48C}" sibTransId="{4C78D7EE-507C-F74F-96F1-83359ACF713C}"/>
    <dgm:cxn modelId="{E7834073-C7BC-454D-8365-6FA5033B6DA1}" srcId="{D37BA3CC-245D-584D-BF79-F1A7D6254D70}" destId="{AF166A2B-A6AA-2A4B-9230-C1D57A8C587C}" srcOrd="4" destOrd="0" parTransId="{D67DFB86-7B2C-D54C-9FEE-192AB94BFA51}" sibTransId="{0940A8AD-70CF-AD4D-BC2C-BF48C89B99A2}"/>
    <dgm:cxn modelId="{E1E31706-D962-E442-99E5-55F334C6AE9A}" type="presOf" srcId="{65E450A1-EA8F-4F4C-896E-61CDD9616344}" destId="{9BD43B16-E732-BE4A-A6EE-51AE73131D85}" srcOrd="0" destOrd="0" presId="urn:microsoft.com/office/officeart/2005/8/layout/arrow2"/>
    <dgm:cxn modelId="{A4F09F87-B31C-F34A-883B-99640EADF78A}" srcId="{D37BA3CC-245D-584D-BF79-F1A7D6254D70}" destId="{65E450A1-EA8F-4F4C-896E-61CDD9616344}" srcOrd="3" destOrd="0" parTransId="{DCFD4813-CD54-D442-87F2-92E0D74CD268}" sibTransId="{E1AFF791-F03C-8748-97AD-4308680C85C5}"/>
    <dgm:cxn modelId="{71342E0D-6E89-AF45-BBB7-0CE9DE8118D0}" type="presOf" srcId="{31C61D47-512E-F547-9AB5-5D9B96E72F5E}" destId="{816498F3-6E72-E344-9E43-8422FF74990A}" srcOrd="0" destOrd="0" presId="urn:microsoft.com/office/officeart/2005/8/layout/arrow2"/>
    <dgm:cxn modelId="{86C0F7E5-A51D-6D45-84AF-EBC45DE719E3}" srcId="{D37BA3CC-245D-584D-BF79-F1A7D6254D70}" destId="{AEC63B22-FE3A-3642-A99D-EC58DAD170C1}" srcOrd="5" destOrd="0" parTransId="{33E6B338-7F94-5444-A8CB-B7511F418ED1}" sibTransId="{4FD73C3F-6FB0-6543-BB27-76FFC9C6D7A8}"/>
    <dgm:cxn modelId="{21393F0E-7591-874D-90C0-D94B55F80963}" type="presOf" srcId="{D37BA3CC-245D-584D-BF79-F1A7D6254D70}" destId="{543137D9-1B48-304B-91D8-E45393E3E63C}" srcOrd="0" destOrd="0" presId="urn:microsoft.com/office/officeart/2005/8/layout/arrow2"/>
    <dgm:cxn modelId="{1E73C67E-C161-0440-A85A-4FB21DFC5A3A}" srcId="{D37BA3CC-245D-584D-BF79-F1A7D6254D70}" destId="{AABF5B73-9893-7E43-9006-152FC884168C}" srcOrd="0" destOrd="0" parTransId="{04013D32-E8EC-B143-A614-BE53012B8A9C}" sibTransId="{6BBB137E-132C-F542-BEE1-F7C0C749B711}"/>
    <dgm:cxn modelId="{57F865C4-1D53-474F-B087-13EE03386A23}" srcId="{D37BA3CC-245D-584D-BF79-F1A7D6254D70}" destId="{31C61D47-512E-F547-9AB5-5D9B96E72F5E}" srcOrd="2" destOrd="0" parTransId="{220DD461-20D5-A940-AB98-09C82107F0EC}" sibTransId="{5169D9BC-E88A-774D-98F9-9F65D954DAC6}"/>
    <dgm:cxn modelId="{923B7107-B172-E542-BB9C-2A65733B3827}" type="presOf" srcId="{AABF5B73-9893-7E43-9006-152FC884168C}" destId="{6E82B070-1909-2746-A09C-4CA56D5DAF6B}" srcOrd="0" destOrd="0" presId="urn:microsoft.com/office/officeart/2005/8/layout/arrow2"/>
    <dgm:cxn modelId="{AAFAC768-3012-7047-9962-F65B10B18A71}" type="presOf" srcId="{52717725-044D-A349-8021-C862A43BA2C9}" destId="{83EEE21A-2E24-7042-A2F9-64CDA38FE445}" srcOrd="0" destOrd="0" presId="urn:microsoft.com/office/officeart/2005/8/layout/arrow2"/>
    <dgm:cxn modelId="{BEE35CA1-60FF-B34E-8927-B39182EB6C11}" type="presOf" srcId="{AF166A2B-A6AA-2A4B-9230-C1D57A8C587C}" destId="{B119A32D-28C1-5546-8A0E-F9B0AC6252C8}" srcOrd="0" destOrd="0" presId="urn:microsoft.com/office/officeart/2005/8/layout/arrow2"/>
    <dgm:cxn modelId="{4090C63C-F020-584C-AA47-094739A78A64}" type="presParOf" srcId="{543137D9-1B48-304B-91D8-E45393E3E63C}" destId="{53204891-5E05-404A-97DC-93F411C3C4FD}" srcOrd="0" destOrd="0" presId="urn:microsoft.com/office/officeart/2005/8/layout/arrow2"/>
    <dgm:cxn modelId="{722F60CE-5DF5-6E4F-87D2-FF7636C7396A}" type="presParOf" srcId="{543137D9-1B48-304B-91D8-E45393E3E63C}" destId="{046A72F6-5A21-E24C-AB26-09990535FC0C}" srcOrd="1" destOrd="0" presId="urn:microsoft.com/office/officeart/2005/8/layout/arrow2"/>
    <dgm:cxn modelId="{326B03EE-1286-5A4B-84E3-A5763DA14E6C}" type="presParOf" srcId="{046A72F6-5A21-E24C-AB26-09990535FC0C}" destId="{2A7AA432-902D-734E-AF78-BF71B0E5E313}" srcOrd="0" destOrd="0" presId="urn:microsoft.com/office/officeart/2005/8/layout/arrow2"/>
    <dgm:cxn modelId="{DB52F610-10FF-6B49-AA5D-369E7A84B9D7}" type="presParOf" srcId="{046A72F6-5A21-E24C-AB26-09990535FC0C}" destId="{6E82B070-1909-2746-A09C-4CA56D5DAF6B}" srcOrd="1" destOrd="0" presId="urn:microsoft.com/office/officeart/2005/8/layout/arrow2"/>
    <dgm:cxn modelId="{18C1CB9B-00CE-DD4A-8BD0-312D804B3E95}" type="presParOf" srcId="{046A72F6-5A21-E24C-AB26-09990535FC0C}" destId="{D9647434-76A7-8844-A7C6-D0A73B036FB2}" srcOrd="2" destOrd="0" presId="urn:microsoft.com/office/officeart/2005/8/layout/arrow2"/>
    <dgm:cxn modelId="{6B73B9A8-5AE8-1441-8B2D-7373AF359E61}" type="presParOf" srcId="{046A72F6-5A21-E24C-AB26-09990535FC0C}" destId="{83EEE21A-2E24-7042-A2F9-64CDA38FE445}" srcOrd="3" destOrd="0" presId="urn:microsoft.com/office/officeart/2005/8/layout/arrow2"/>
    <dgm:cxn modelId="{3E57A815-350C-204A-9C48-D60CD383E9B0}" type="presParOf" srcId="{046A72F6-5A21-E24C-AB26-09990535FC0C}" destId="{6570C258-1C56-E341-A698-E00D16A4A9CB}" srcOrd="4" destOrd="0" presId="urn:microsoft.com/office/officeart/2005/8/layout/arrow2"/>
    <dgm:cxn modelId="{2FEC88A2-1035-3C4F-8676-3D7AF071D730}" type="presParOf" srcId="{046A72F6-5A21-E24C-AB26-09990535FC0C}" destId="{816498F3-6E72-E344-9E43-8422FF74990A}" srcOrd="5" destOrd="0" presId="urn:microsoft.com/office/officeart/2005/8/layout/arrow2"/>
    <dgm:cxn modelId="{39162429-8E31-5345-AEEA-B6682C22AE71}" type="presParOf" srcId="{046A72F6-5A21-E24C-AB26-09990535FC0C}" destId="{3A165C72-7131-1E4C-B48D-F5A61C011818}" srcOrd="6" destOrd="0" presId="urn:microsoft.com/office/officeart/2005/8/layout/arrow2"/>
    <dgm:cxn modelId="{92AA1CE3-A7E7-AC49-A527-15322AE49E2D}" type="presParOf" srcId="{046A72F6-5A21-E24C-AB26-09990535FC0C}" destId="{9BD43B16-E732-BE4A-A6EE-51AE73131D85}" srcOrd="7" destOrd="0" presId="urn:microsoft.com/office/officeart/2005/8/layout/arrow2"/>
    <dgm:cxn modelId="{E092F31A-D969-144B-A212-0F9850A695DD}" type="presParOf" srcId="{046A72F6-5A21-E24C-AB26-09990535FC0C}" destId="{7EFCE954-226C-6542-A833-C61BFEACCB4B}" srcOrd="8" destOrd="0" presId="urn:microsoft.com/office/officeart/2005/8/layout/arrow2"/>
    <dgm:cxn modelId="{399DD66C-9EDC-1B4E-B5F2-327F1D1DDE9C}" type="presParOf" srcId="{046A72F6-5A21-E24C-AB26-09990535FC0C}" destId="{B119A32D-28C1-5546-8A0E-F9B0AC6252C8}"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417518-C6FF-8145-BFBC-B61F9DC05F95}" type="doc">
      <dgm:prSet loTypeId="urn:microsoft.com/office/officeart/2009/3/layout/CircleRelationship" loCatId="" qsTypeId="urn:microsoft.com/office/officeart/2005/8/quickstyle/simple3" qsCatId="simple" csTypeId="urn:microsoft.com/office/officeart/2005/8/colors/accent1_2" csCatId="accent1" phldr="1"/>
      <dgm:spPr/>
      <dgm:t>
        <a:bodyPr/>
        <a:lstStyle/>
        <a:p>
          <a:endParaRPr lang="en-US"/>
        </a:p>
      </dgm:t>
    </dgm:pt>
    <dgm:pt modelId="{0CE509AB-D265-B148-BD46-338E388894EB}">
      <dgm:prSet phldrT="[Text]" custT="1"/>
      <dgm:spPr>
        <a:solidFill>
          <a:srgbClr val="FF0000"/>
        </a:solidFill>
      </dgm:spPr>
      <dgm:t>
        <a:bodyPr/>
        <a:lstStyle/>
        <a:p>
          <a:r>
            <a:rPr lang="en-US" sz="2000" dirty="0" smtClean="0">
              <a:solidFill>
                <a:schemeClr val="bg1"/>
              </a:solidFill>
            </a:rPr>
            <a:t>Oral</a:t>
          </a:r>
          <a:r>
            <a:rPr lang="en-US" sz="2000" baseline="0" dirty="0" smtClean="0">
              <a:solidFill>
                <a:schemeClr val="bg1"/>
              </a:solidFill>
            </a:rPr>
            <a:t> sex</a:t>
          </a:r>
          <a:endParaRPr lang="en-US" sz="2000" dirty="0">
            <a:solidFill>
              <a:schemeClr val="bg1"/>
            </a:solidFill>
          </a:endParaRPr>
        </a:p>
      </dgm:t>
    </dgm:pt>
    <dgm:pt modelId="{970677AB-6664-AA48-A161-96E95FB82CB8}" type="parTrans" cxnId="{1F3D553C-3B5E-6141-AB2C-A2D83BD063BE}">
      <dgm:prSet/>
      <dgm:spPr/>
      <dgm:t>
        <a:bodyPr/>
        <a:lstStyle/>
        <a:p>
          <a:endParaRPr lang="en-US"/>
        </a:p>
      </dgm:t>
    </dgm:pt>
    <dgm:pt modelId="{CFA4BB93-C524-824B-A1A7-4CACF7F3FE64}" type="sibTrans" cxnId="{1F3D553C-3B5E-6141-AB2C-A2D83BD063BE}">
      <dgm:prSet/>
      <dgm:spPr/>
      <dgm:t>
        <a:bodyPr/>
        <a:lstStyle/>
        <a:p>
          <a:endParaRPr lang="en-US"/>
        </a:p>
      </dgm:t>
    </dgm:pt>
    <dgm:pt modelId="{4F572C76-3AD8-6F40-A33E-436D758816BE}">
      <dgm:prSet phldrT="[Text]" custT="1"/>
      <dgm:spPr>
        <a:solidFill>
          <a:srgbClr val="FF0000"/>
        </a:solidFill>
      </dgm:spPr>
      <dgm:t>
        <a:bodyPr/>
        <a:lstStyle/>
        <a:p>
          <a:r>
            <a:rPr lang="en-US" sz="1400" dirty="0" smtClean="0">
              <a:solidFill>
                <a:srgbClr val="FFFFFF"/>
              </a:solidFill>
            </a:rPr>
            <a:t>Mutual masturbation</a:t>
          </a:r>
          <a:endParaRPr lang="en-US" sz="1400" dirty="0">
            <a:solidFill>
              <a:srgbClr val="FFFFFF"/>
            </a:solidFill>
          </a:endParaRPr>
        </a:p>
      </dgm:t>
    </dgm:pt>
    <dgm:pt modelId="{540663CF-81A3-D747-91D0-60438A169D41}" type="parTrans" cxnId="{727D11B7-BD5C-3248-BEF3-9B411225D289}">
      <dgm:prSet/>
      <dgm:spPr/>
      <dgm:t>
        <a:bodyPr/>
        <a:lstStyle/>
        <a:p>
          <a:endParaRPr lang="en-US"/>
        </a:p>
      </dgm:t>
    </dgm:pt>
    <dgm:pt modelId="{F676C133-E9BF-4D4E-A689-D56E0198D168}" type="sibTrans" cxnId="{727D11B7-BD5C-3248-BEF3-9B411225D289}">
      <dgm:prSet/>
      <dgm:spPr/>
      <dgm:t>
        <a:bodyPr/>
        <a:lstStyle/>
        <a:p>
          <a:endParaRPr lang="en-US"/>
        </a:p>
      </dgm:t>
    </dgm:pt>
    <dgm:pt modelId="{42895D1C-B85A-E742-90D0-D815A2A0A3A5}">
      <dgm:prSet phldrT="[Text]" custT="1"/>
      <dgm:spPr>
        <a:solidFill>
          <a:srgbClr val="FF0000"/>
        </a:solidFill>
      </dgm:spPr>
      <dgm:t>
        <a:bodyPr/>
        <a:lstStyle/>
        <a:p>
          <a:r>
            <a:rPr lang="en-US" sz="2000" dirty="0" smtClean="0">
              <a:solidFill>
                <a:srgbClr val="FFFFFF"/>
              </a:solidFill>
            </a:rPr>
            <a:t>Masturbation</a:t>
          </a:r>
          <a:endParaRPr lang="en-US" sz="2000" dirty="0">
            <a:solidFill>
              <a:srgbClr val="FFFFFF"/>
            </a:solidFill>
          </a:endParaRPr>
        </a:p>
      </dgm:t>
    </dgm:pt>
    <dgm:pt modelId="{DAB551DD-48FA-9445-9D86-67011FEBDDCB}" type="parTrans" cxnId="{DF79A58E-E0F3-5F4F-B23A-AB4BB0642204}">
      <dgm:prSet/>
      <dgm:spPr/>
      <dgm:t>
        <a:bodyPr/>
        <a:lstStyle/>
        <a:p>
          <a:endParaRPr lang="en-US"/>
        </a:p>
      </dgm:t>
    </dgm:pt>
    <dgm:pt modelId="{DDA93C75-ABB3-1E4C-BD2D-2640CA8E36F4}" type="sibTrans" cxnId="{DF79A58E-E0F3-5F4F-B23A-AB4BB0642204}">
      <dgm:prSet/>
      <dgm:spPr/>
      <dgm:t>
        <a:bodyPr/>
        <a:lstStyle/>
        <a:p>
          <a:endParaRPr lang="en-US"/>
        </a:p>
      </dgm:t>
    </dgm:pt>
    <dgm:pt modelId="{33217091-A153-F344-9FD2-7FEE0C7D7841}">
      <dgm:prSet phldrT="[Text]" custLinFactNeighborX="-27333" custLinFactNeighborY="-33556"/>
      <dgm:spPr>
        <a:solidFill>
          <a:srgbClr val="FF0000"/>
        </a:solidFill>
      </dgm:spPr>
      <dgm:t>
        <a:bodyPr/>
        <a:lstStyle/>
        <a:p>
          <a:endParaRPr lang="en-US"/>
        </a:p>
      </dgm:t>
    </dgm:pt>
    <dgm:pt modelId="{4410E8EB-6864-3D4A-87B6-8DBE271F1BA2}" type="parTrans" cxnId="{7007D95C-4C54-0348-B269-2BF68851BBB5}">
      <dgm:prSet/>
      <dgm:spPr/>
      <dgm:t>
        <a:bodyPr/>
        <a:lstStyle/>
        <a:p>
          <a:endParaRPr lang="en-US"/>
        </a:p>
      </dgm:t>
    </dgm:pt>
    <dgm:pt modelId="{A41155A3-6AC8-834B-B030-D20D47D1CE73}" type="sibTrans" cxnId="{7007D95C-4C54-0348-B269-2BF68851BBB5}">
      <dgm:prSet/>
      <dgm:spPr/>
      <dgm:t>
        <a:bodyPr/>
        <a:lstStyle/>
        <a:p>
          <a:endParaRPr lang="en-US"/>
        </a:p>
      </dgm:t>
    </dgm:pt>
    <dgm:pt modelId="{FD1BD30A-46C5-CE41-A7D5-40D565235994}">
      <dgm:prSet phldrT="[Text]" custLinFactNeighborX="-27333" custLinFactNeighborY="-33556"/>
      <dgm:spPr>
        <a:solidFill>
          <a:srgbClr val="FF0000"/>
        </a:solidFill>
      </dgm:spPr>
      <dgm:t>
        <a:bodyPr/>
        <a:lstStyle/>
        <a:p>
          <a:endParaRPr lang="en-US"/>
        </a:p>
      </dgm:t>
    </dgm:pt>
    <dgm:pt modelId="{7C1958D5-BB60-3547-A725-02A9F885682D}" type="parTrans" cxnId="{65757CAA-7734-3A41-AA8C-31EB7B39C381}">
      <dgm:prSet/>
      <dgm:spPr/>
      <dgm:t>
        <a:bodyPr/>
        <a:lstStyle/>
        <a:p>
          <a:endParaRPr lang="en-US"/>
        </a:p>
      </dgm:t>
    </dgm:pt>
    <dgm:pt modelId="{D0513B13-4C71-8B4D-9ED2-26500AEFD48E}" type="sibTrans" cxnId="{65757CAA-7734-3A41-AA8C-31EB7B39C381}">
      <dgm:prSet/>
      <dgm:spPr/>
      <dgm:t>
        <a:bodyPr/>
        <a:lstStyle/>
        <a:p>
          <a:endParaRPr lang="en-US"/>
        </a:p>
      </dgm:t>
    </dgm:pt>
    <dgm:pt modelId="{1D105257-BDD0-C54C-9C75-E069C31BE067}">
      <dgm:prSet phldrT="[Text]" custScaleX="124238" custScaleY="119561" custLinFactNeighborX="9608" custLinFactNeighborY="15468"/>
      <dgm:spPr>
        <a:solidFill>
          <a:srgbClr val="FF0000"/>
        </a:solidFill>
      </dgm:spPr>
      <dgm:t>
        <a:bodyPr/>
        <a:lstStyle/>
        <a:p>
          <a:endParaRPr lang="en-US"/>
        </a:p>
      </dgm:t>
    </dgm:pt>
    <dgm:pt modelId="{B2571477-FAE9-2B46-8D1F-3D940C4BD8E5}" type="parTrans" cxnId="{55A0DA10-6D19-FC45-8D47-C5EFA9450119}">
      <dgm:prSet/>
      <dgm:spPr/>
      <dgm:t>
        <a:bodyPr/>
        <a:lstStyle/>
        <a:p>
          <a:endParaRPr lang="en-US"/>
        </a:p>
      </dgm:t>
    </dgm:pt>
    <dgm:pt modelId="{6115129A-F906-454B-BD32-C2EDEE8D8272}" type="sibTrans" cxnId="{55A0DA10-6D19-FC45-8D47-C5EFA9450119}">
      <dgm:prSet/>
      <dgm:spPr/>
      <dgm:t>
        <a:bodyPr/>
        <a:lstStyle/>
        <a:p>
          <a:endParaRPr lang="en-US"/>
        </a:p>
      </dgm:t>
    </dgm:pt>
    <dgm:pt modelId="{BE19C3A7-38C8-1747-A2D4-0693A8FAED37}">
      <dgm:prSet phldrT="[Text]" custScaleX="124238" custScaleY="119561" custLinFactNeighborX="9608" custLinFactNeighborY="15468"/>
      <dgm:spPr>
        <a:solidFill>
          <a:srgbClr val="FF0000"/>
        </a:solidFill>
      </dgm:spPr>
      <dgm:t>
        <a:bodyPr/>
        <a:lstStyle/>
        <a:p>
          <a:endParaRPr lang="en-US"/>
        </a:p>
      </dgm:t>
    </dgm:pt>
    <dgm:pt modelId="{A211F049-682F-8348-B9FC-023F7912E501}" type="parTrans" cxnId="{FDF6463F-AC83-DD45-86C0-DB982F57906D}">
      <dgm:prSet/>
      <dgm:spPr/>
      <dgm:t>
        <a:bodyPr/>
        <a:lstStyle/>
        <a:p>
          <a:endParaRPr lang="en-US"/>
        </a:p>
      </dgm:t>
    </dgm:pt>
    <dgm:pt modelId="{45AE3F52-DB0B-9246-9507-94148EF0C565}" type="sibTrans" cxnId="{FDF6463F-AC83-DD45-86C0-DB982F57906D}">
      <dgm:prSet/>
      <dgm:spPr/>
      <dgm:t>
        <a:bodyPr/>
        <a:lstStyle/>
        <a:p>
          <a:endParaRPr lang="en-US"/>
        </a:p>
      </dgm:t>
    </dgm:pt>
    <dgm:pt modelId="{E3C814B4-CE4D-C946-8537-0110861740C5}" type="pres">
      <dgm:prSet presAssocID="{FB417518-C6FF-8145-BFBC-B61F9DC05F95}" presName="Name0" presStyleCnt="0">
        <dgm:presLayoutVars>
          <dgm:chMax val="1"/>
          <dgm:chPref val="1"/>
        </dgm:presLayoutVars>
      </dgm:prSet>
      <dgm:spPr/>
      <dgm:t>
        <a:bodyPr/>
        <a:lstStyle/>
        <a:p>
          <a:endParaRPr lang="en-US"/>
        </a:p>
      </dgm:t>
    </dgm:pt>
    <dgm:pt modelId="{3C6BC986-6622-2645-A027-C44DA4158BC4}" type="pres">
      <dgm:prSet presAssocID="{0CE509AB-D265-B148-BD46-338E388894EB}" presName="Parent" presStyleLbl="node0" presStyleIdx="0" presStyleCnt="1" custLinFactNeighborX="1158" custLinFactNeighborY="-4556">
        <dgm:presLayoutVars>
          <dgm:chMax val="5"/>
          <dgm:chPref val="5"/>
        </dgm:presLayoutVars>
      </dgm:prSet>
      <dgm:spPr/>
      <dgm:t>
        <a:bodyPr/>
        <a:lstStyle/>
        <a:p>
          <a:endParaRPr lang="en-US"/>
        </a:p>
      </dgm:t>
    </dgm:pt>
    <dgm:pt modelId="{5992E9A0-788A-2643-8D58-B5E5E44D2C4B}" type="pres">
      <dgm:prSet presAssocID="{0CE509AB-D265-B148-BD46-338E388894EB}" presName="Accent1" presStyleLbl="node1" presStyleIdx="0" presStyleCnt="13" custLinFactNeighborX="78550" custLinFactNeighborY="-44199"/>
      <dgm:spPr>
        <a:solidFill>
          <a:srgbClr val="FF0000"/>
        </a:solidFill>
      </dgm:spPr>
      <dgm:t>
        <a:bodyPr/>
        <a:lstStyle/>
        <a:p>
          <a:endParaRPr lang="en-US"/>
        </a:p>
      </dgm:t>
    </dgm:pt>
    <dgm:pt modelId="{5F494E9E-B1BF-3E4A-8C1E-BD3C43ADEF5B}" type="pres">
      <dgm:prSet presAssocID="{0CE509AB-D265-B148-BD46-338E388894EB}" presName="Accent2" presStyleLbl="node1" presStyleIdx="1" presStyleCnt="13"/>
      <dgm:spPr>
        <a:solidFill>
          <a:srgbClr val="FF0000"/>
        </a:solidFill>
      </dgm:spPr>
      <dgm:t>
        <a:bodyPr/>
        <a:lstStyle/>
        <a:p>
          <a:endParaRPr lang="en-US"/>
        </a:p>
      </dgm:t>
    </dgm:pt>
    <dgm:pt modelId="{039ACDDF-6E28-4E40-AC14-2429539C35B8}" type="pres">
      <dgm:prSet presAssocID="{0CE509AB-D265-B148-BD46-338E388894EB}" presName="Accent3" presStyleLbl="node1" presStyleIdx="2" presStyleCnt="13"/>
      <dgm:spPr>
        <a:solidFill>
          <a:srgbClr val="FF0000"/>
        </a:solidFill>
      </dgm:spPr>
      <dgm:t>
        <a:bodyPr/>
        <a:lstStyle/>
        <a:p>
          <a:endParaRPr lang="en-US"/>
        </a:p>
      </dgm:t>
    </dgm:pt>
    <dgm:pt modelId="{87A26C82-FB1D-6B49-A01D-2198A2254D96}" type="pres">
      <dgm:prSet presAssocID="{0CE509AB-D265-B148-BD46-338E388894EB}" presName="Accent4" presStyleLbl="node1" presStyleIdx="3" presStyleCnt="13"/>
      <dgm:spPr>
        <a:solidFill>
          <a:srgbClr val="FF0000"/>
        </a:solidFill>
      </dgm:spPr>
      <dgm:t>
        <a:bodyPr/>
        <a:lstStyle/>
        <a:p>
          <a:endParaRPr lang="en-US"/>
        </a:p>
      </dgm:t>
    </dgm:pt>
    <dgm:pt modelId="{3A2EC79D-B3C0-0D4A-9805-B4E92657C084}" type="pres">
      <dgm:prSet presAssocID="{0CE509AB-D265-B148-BD46-338E388894EB}" presName="Accent5" presStyleLbl="node1" presStyleIdx="4" presStyleCnt="13"/>
      <dgm:spPr>
        <a:solidFill>
          <a:srgbClr val="FF0000"/>
        </a:solidFill>
      </dgm:spPr>
      <dgm:t>
        <a:bodyPr/>
        <a:lstStyle/>
        <a:p>
          <a:endParaRPr lang="en-US"/>
        </a:p>
      </dgm:t>
    </dgm:pt>
    <dgm:pt modelId="{F2F33123-2918-0B4A-8322-B60D549B0ACF}" type="pres">
      <dgm:prSet presAssocID="{0CE509AB-D265-B148-BD46-338E388894EB}" presName="Accent6" presStyleLbl="node1" presStyleIdx="5" presStyleCnt="13"/>
      <dgm:spPr>
        <a:solidFill>
          <a:srgbClr val="FF0000"/>
        </a:solidFill>
      </dgm:spPr>
      <dgm:t>
        <a:bodyPr/>
        <a:lstStyle/>
        <a:p>
          <a:endParaRPr lang="en-US"/>
        </a:p>
      </dgm:t>
    </dgm:pt>
    <dgm:pt modelId="{9136AFC6-F74B-974C-A82D-D9268E7F2250}" type="pres">
      <dgm:prSet presAssocID="{4F572C76-3AD8-6F40-A33E-436D758816BE}" presName="Child1" presStyleLbl="node1" presStyleIdx="6" presStyleCnt="13" custLinFactNeighborX="-27333" custLinFactNeighborY="-33556">
        <dgm:presLayoutVars>
          <dgm:chMax val="0"/>
          <dgm:chPref val="0"/>
        </dgm:presLayoutVars>
      </dgm:prSet>
      <dgm:spPr/>
      <dgm:t>
        <a:bodyPr/>
        <a:lstStyle/>
        <a:p>
          <a:endParaRPr lang="en-US"/>
        </a:p>
      </dgm:t>
    </dgm:pt>
    <dgm:pt modelId="{F5C9D786-F3F6-1146-B707-CEF537D66182}" type="pres">
      <dgm:prSet presAssocID="{4F572C76-3AD8-6F40-A33E-436D758816BE}" presName="Accent7" presStyleCnt="0"/>
      <dgm:spPr/>
    </dgm:pt>
    <dgm:pt modelId="{9BE40558-1A4D-9A4E-9A86-2A2A8FE22BB6}" type="pres">
      <dgm:prSet presAssocID="{4F572C76-3AD8-6F40-A33E-436D758816BE}" presName="AccentHold1" presStyleLbl="node1" presStyleIdx="7" presStyleCnt="13"/>
      <dgm:spPr>
        <a:solidFill>
          <a:srgbClr val="FF0000"/>
        </a:solidFill>
      </dgm:spPr>
      <dgm:t>
        <a:bodyPr/>
        <a:lstStyle/>
        <a:p>
          <a:endParaRPr lang="en-US"/>
        </a:p>
      </dgm:t>
    </dgm:pt>
    <dgm:pt modelId="{2C3FA4AC-DFDE-8548-9356-CE93AB12A78F}" type="pres">
      <dgm:prSet presAssocID="{4F572C76-3AD8-6F40-A33E-436D758816BE}" presName="Accent8" presStyleCnt="0"/>
      <dgm:spPr/>
    </dgm:pt>
    <dgm:pt modelId="{40102454-77D0-9347-AB14-AFC067D83F2F}" type="pres">
      <dgm:prSet presAssocID="{4F572C76-3AD8-6F40-A33E-436D758816BE}" presName="AccentHold2" presStyleLbl="node1" presStyleIdx="8" presStyleCnt="13"/>
      <dgm:spPr>
        <a:solidFill>
          <a:srgbClr val="FF0000"/>
        </a:solidFill>
      </dgm:spPr>
      <dgm:t>
        <a:bodyPr/>
        <a:lstStyle/>
        <a:p>
          <a:endParaRPr lang="en-US"/>
        </a:p>
      </dgm:t>
    </dgm:pt>
    <dgm:pt modelId="{1D3F06E2-731A-9542-A3C0-BA191EBDFCEC}" type="pres">
      <dgm:prSet presAssocID="{42895D1C-B85A-E742-90D0-D815A2A0A3A5}" presName="Child2" presStyleLbl="node1" presStyleIdx="9" presStyleCnt="13" custScaleX="134278" custScaleY="138878" custLinFactNeighborX="-19038" custLinFactNeighborY="-10880">
        <dgm:presLayoutVars>
          <dgm:chMax val="0"/>
          <dgm:chPref val="0"/>
        </dgm:presLayoutVars>
      </dgm:prSet>
      <dgm:spPr/>
      <dgm:t>
        <a:bodyPr/>
        <a:lstStyle/>
        <a:p>
          <a:endParaRPr lang="en-US"/>
        </a:p>
      </dgm:t>
    </dgm:pt>
    <dgm:pt modelId="{A2C343F9-B7BF-7B46-8040-880F8AD0B1BC}" type="pres">
      <dgm:prSet presAssocID="{42895D1C-B85A-E742-90D0-D815A2A0A3A5}" presName="Accent9" presStyleCnt="0"/>
      <dgm:spPr/>
    </dgm:pt>
    <dgm:pt modelId="{1FAC3D81-48BF-7D44-AE92-955873D7B7F6}" type="pres">
      <dgm:prSet presAssocID="{42895D1C-B85A-E742-90D0-D815A2A0A3A5}" presName="AccentHold1" presStyleLbl="node1" presStyleIdx="10" presStyleCnt="13"/>
      <dgm:spPr>
        <a:solidFill>
          <a:srgbClr val="FF0000"/>
        </a:solidFill>
      </dgm:spPr>
      <dgm:t>
        <a:bodyPr/>
        <a:lstStyle/>
        <a:p>
          <a:endParaRPr lang="en-US"/>
        </a:p>
      </dgm:t>
    </dgm:pt>
    <dgm:pt modelId="{AE2BDFF8-6A99-8346-805C-868BCA9897E6}" type="pres">
      <dgm:prSet presAssocID="{42895D1C-B85A-E742-90D0-D815A2A0A3A5}" presName="Accent10" presStyleCnt="0"/>
      <dgm:spPr/>
    </dgm:pt>
    <dgm:pt modelId="{0AEC7E12-5DD9-9F4F-BA66-037EFB012A07}" type="pres">
      <dgm:prSet presAssocID="{42895D1C-B85A-E742-90D0-D815A2A0A3A5}" presName="AccentHold2" presStyleLbl="node1" presStyleIdx="11" presStyleCnt="13"/>
      <dgm:spPr>
        <a:solidFill>
          <a:srgbClr val="FF0000"/>
        </a:solidFill>
      </dgm:spPr>
      <dgm:t>
        <a:bodyPr/>
        <a:lstStyle/>
        <a:p>
          <a:endParaRPr lang="en-US"/>
        </a:p>
      </dgm:t>
    </dgm:pt>
    <dgm:pt modelId="{6903E4A2-6CD4-8E43-AF13-12F6E34B9842}" type="pres">
      <dgm:prSet presAssocID="{42895D1C-B85A-E742-90D0-D815A2A0A3A5}" presName="Accent11" presStyleCnt="0"/>
      <dgm:spPr/>
    </dgm:pt>
    <dgm:pt modelId="{18AC6FDA-9F20-4C48-9511-42A3D5900BFD}" type="pres">
      <dgm:prSet presAssocID="{42895D1C-B85A-E742-90D0-D815A2A0A3A5}" presName="AccentHold3" presStyleLbl="node1" presStyleIdx="12" presStyleCnt="13"/>
      <dgm:spPr>
        <a:solidFill>
          <a:srgbClr val="FF0000"/>
        </a:solidFill>
      </dgm:spPr>
      <dgm:t>
        <a:bodyPr/>
        <a:lstStyle/>
        <a:p>
          <a:endParaRPr lang="en-US"/>
        </a:p>
      </dgm:t>
    </dgm:pt>
  </dgm:ptLst>
  <dgm:cxnLst>
    <dgm:cxn modelId="{FDF6463F-AC83-DD45-86C0-DB982F57906D}" srcId="{FB417518-C6FF-8145-BFBC-B61F9DC05F95}" destId="{BE19C3A7-38C8-1747-A2D4-0693A8FAED37}" srcOrd="4" destOrd="0" parTransId="{A211F049-682F-8348-B9FC-023F7912E501}" sibTransId="{45AE3F52-DB0B-9246-9507-94148EF0C565}"/>
    <dgm:cxn modelId="{DD678B05-507B-4D46-9C1B-D3B7E8D55842}" type="presOf" srcId="{42895D1C-B85A-E742-90D0-D815A2A0A3A5}" destId="{1D3F06E2-731A-9542-A3C0-BA191EBDFCEC}" srcOrd="0" destOrd="0" presId="urn:microsoft.com/office/officeart/2009/3/layout/CircleRelationship"/>
    <dgm:cxn modelId="{38B7E105-411E-F54F-B933-DB19DBEBD332}" type="presOf" srcId="{FB417518-C6FF-8145-BFBC-B61F9DC05F95}" destId="{E3C814B4-CE4D-C946-8537-0110861740C5}" srcOrd="0" destOrd="0" presId="urn:microsoft.com/office/officeart/2009/3/layout/CircleRelationship"/>
    <dgm:cxn modelId="{65757CAA-7734-3A41-AA8C-31EB7B39C381}" srcId="{FB417518-C6FF-8145-BFBC-B61F9DC05F95}" destId="{FD1BD30A-46C5-CE41-A7D5-40D565235994}" srcOrd="2" destOrd="0" parTransId="{7C1958D5-BB60-3547-A725-02A9F885682D}" sibTransId="{D0513B13-4C71-8B4D-9ED2-26500AEFD48E}"/>
    <dgm:cxn modelId="{55A0DA10-6D19-FC45-8D47-C5EFA9450119}" srcId="{FB417518-C6FF-8145-BFBC-B61F9DC05F95}" destId="{1D105257-BDD0-C54C-9C75-E069C31BE067}" srcOrd="3" destOrd="0" parTransId="{B2571477-FAE9-2B46-8D1F-3D940C4BD8E5}" sibTransId="{6115129A-F906-454B-BD32-C2EDEE8D8272}"/>
    <dgm:cxn modelId="{1F3D553C-3B5E-6141-AB2C-A2D83BD063BE}" srcId="{FB417518-C6FF-8145-BFBC-B61F9DC05F95}" destId="{0CE509AB-D265-B148-BD46-338E388894EB}" srcOrd="0" destOrd="0" parTransId="{970677AB-6664-AA48-A161-96E95FB82CB8}" sibTransId="{CFA4BB93-C524-824B-A1A7-4CACF7F3FE64}"/>
    <dgm:cxn modelId="{DF79A58E-E0F3-5F4F-B23A-AB4BB0642204}" srcId="{0CE509AB-D265-B148-BD46-338E388894EB}" destId="{42895D1C-B85A-E742-90D0-D815A2A0A3A5}" srcOrd="1" destOrd="0" parTransId="{DAB551DD-48FA-9445-9D86-67011FEBDDCB}" sibTransId="{DDA93C75-ABB3-1E4C-BD2D-2640CA8E36F4}"/>
    <dgm:cxn modelId="{57B9DDD3-4E64-6747-93F3-12DBC5B70B73}" type="presOf" srcId="{0CE509AB-D265-B148-BD46-338E388894EB}" destId="{3C6BC986-6622-2645-A027-C44DA4158BC4}" srcOrd="0" destOrd="0" presId="urn:microsoft.com/office/officeart/2009/3/layout/CircleRelationship"/>
    <dgm:cxn modelId="{7FC551A6-97F2-004B-A502-48C4B4558537}" type="presOf" srcId="{4F572C76-3AD8-6F40-A33E-436D758816BE}" destId="{9136AFC6-F74B-974C-A82D-D9268E7F2250}" srcOrd="0" destOrd="0" presId="urn:microsoft.com/office/officeart/2009/3/layout/CircleRelationship"/>
    <dgm:cxn modelId="{7007D95C-4C54-0348-B269-2BF68851BBB5}" srcId="{FB417518-C6FF-8145-BFBC-B61F9DC05F95}" destId="{33217091-A153-F344-9FD2-7FEE0C7D7841}" srcOrd="1" destOrd="0" parTransId="{4410E8EB-6864-3D4A-87B6-8DBE271F1BA2}" sibTransId="{A41155A3-6AC8-834B-B030-D20D47D1CE73}"/>
    <dgm:cxn modelId="{727D11B7-BD5C-3248-BEF3-9B411225D289}" srcId="{0CE509AB-D265-B148-BD46-338E388894EB}" destId="{4F572C76-3AD8-6F40-A33E-436D758816BE}" srcOrd="0" destOrd="0" parTransId="{540663CF-81A3-D747-91D0-60438A169D41}" sibTransId="{F676C133-E9BF-4D4E-A689-D56E0198D168}"/>
    <dgm:cxn modelId="{BC07A180-637E-B34A-8399-AA1FC4CB4475}" type="presParOf" srcId="{E3C814B4-CE4D-C946-8537-0110861740C5}" destId="{3C6BC986-6622-2645-A027-C44DA4158BC4}" srcOrd="0" destOrd="0" presId="urn:microsoft.com/office/officeart/2009/3/layout/CircleRelationship"/>
    <dgm:cxn modelId="{FEEC01AD-CC8A-E743-AC00-94041AE993FD}" type="presParOf" srcId="{E3C814B4-CE4D-C946-8537-0110861740C5}" destId="{5992E9A0-788A-2643-8D58-B5E5E44D2C4B}" srcOrd="1" destOrd="0" presId="urn:microsoft.com/office/officeart/2009/3/layout/CircleRelationship"/>
    <dgm:cxn modelId="{57D8437E-6D48-E647-B83C-EF218D55F233}" type="presParOf" srcId="{E3C814B4-CE4D-C946-8537-0110861740C5}" destId="{5F494E9E-B1BF-3E4A-8C1E-BD3C43ADEF5B}" srcOrd="2" destOrd="0" presId="urn:microsoft.com/office/officeart/2009/3/layout/CircleRelationship"/>
    <dgm:cxn modelId="{BD7A787C-BAFF-604B-A4A5-541679AB2422}" type="presParOf" srcId="{E3C814B4-CE4D-C946-8537-0110861740C5}" destId="{039ACDDF-6E28-4E40-AC14-2429539C35B8}" srcOrd="3" destOrd="0" presId="urn:microsoft.com/office/officeart/2009/3/layout/CircleRelationship"/>
    <dgm:cxn modelId="{864F198B-0555-9741-B40E-031C07FA1515}" type="presParOf" srcId="{E3C814B4-CE4D-C946-8537-0110861740C5}" destId="{87A26C82-FB1D-6B49-A01D-2198A2254D96}" srcOrd="4" destOrd="0" presId="urn:microsoft.com/office/officeart/2009/3/layout/CircleRelationship"/>
    <dgm:cxn modelId="{91EA4EA9-5200-F44B-86E0-A263F7191C29}" type="presParOf" srcId="{E3C814B4-CE4D-C946-8537-0110861740C5}" destId="{3A2EC79D-B3C0-0D4A-9805-B4E92657C084}" srcOrd="5" destOrd="0" presId="urn:microsoft.com/office/officeart/2009/3/layout/CircleRelationship"/>
    <dgm:cxn modelId="{5D2EF172-DF6C-B04C-8B97-6239C8C5348F}" type="presParOf" srcId="{E3C814B4-CE4D-C946-8537-0110861740C5}" destId="{F2F33123-2918-0B4A-8322-B60D549B0ACF}" srcOrd="6" destOrd="0" presId="urn:microsoft.com/office/officeart/2009/3/layout/CircleRelationship"/>
    <dgm:cxn modelId="{05C1BE54-4FEC-A544-85F3-2A7CC328B61B}" type="presParOf" srcId="{E3C814B4-CE4D-C946-8537-0110861740C5}" destId="{9136AFC6-F74B-974C-A82D-D9268E7F2250}" srcOrd="7" destOrd="0" presId="urn:microsoft.com/office/officeart/2009/3/layout/CircleRelationship"/>
    <dgm:cxn modelId="{E58CE5B7-0DED-AB4F-B089-4AC7F87B2D80}" type="presParOf" srcId="{E3C814B4-CE4D-C946-8537-0110861740C5}" destId="{F5C9D786-F3F6-1146-B707-CEF537D66182}" srcOrd="8" destOrd="0" presId="urn:microsoft.com/office/officeart/2009/3/layout/CircleRelationship"/>
    <dgm:cxn modelId="{79601B41-2023-A445-AA03-563FD4E73000}" type="presParOf" srcId="{F5C9D786-F3F6-1146-B707-CEF537D66182}" destId="{9BE40558-1A4D-9A4E-9A86-2A2A8FE22BB6}" srcOrd="0" destOrd="0" presId="urn:microsoft.com/office/officeart/2009/3/layout/CircleRelationship"/>
    <dgm:cxn modelId="{2EAB47B0-B25F-7947-B48A-55FA88B4B85A}" type="presParOf" srcId="{E3C814B4-CE4D-C946-8537-0110861740C5}" destId="{2C3FA4AC-DFDE-8548-9356-CE93AB12A78F}" srcOrd="9" destOrd="0" presId="urn:microsoft.com/office/officeart/2009/3/layout/CircleRelationship"/>
    <dgm:cxn modelId="{BCD70373-3391-FE41-B3D1-83F196A45FF3}" type="presParOf" srcId="{2C3FA4AC-DFDE-8548-9356-CE93AB12A78F}" destId="{40102454-77D0-9347-AB14-AFC067D83F2F}" srcOrd="0" destOrd="0" presId="urn:microsoft.com/office/officeart/2009/3/layout/CircleRelationship"/>
    <dgm:cxn modelId="{7C2806BB-890B-E346-A549-EE943A87A6FB}" type="presParOf" srcId="{E3C814B4-CE4D-C946-8537-0110861740C5}" destId="{1D3F06E2-731A-9542-A3C0-BA191EBDFCEC}" srcOrd="10" destOrd="0" presId="urn:microsoft.com/office/officeart/2009/3/layout/CircleRelationship"/>
    <dgm:cxn modelId="{12879452-387D-0E45-8209-82C7BB21F2B4}" type="presParOf" srcId="{E3C814B4-CE4D-C946-8537-0110861740C5}" destId="{A2C343F9-B7BF-7B46-8040-880F8AD0B1BC}" srcOrd="11" destOrd="0" presId="urn:microsoft.com/office/officeart/2009/3/layout/CircleRelationship"/>
    <dgm:cxn modelId="{55C580EA-43F2-3346-88FB-51D62875BCAC}" type="presParOf" srcId="{A2C343F9-B7BF-7B46-8040-880F8AD0B1BC}" destId="{1FAC3D81-48BF-7D44-AE92-955873D7B7F6}" srcOrd="0" destOrd="0" presId="urn:microsoft.com/office/officeart/2009/3/layout/CircleRelationship"/>
    <dgm:cxn modelId="{C5BBD522-2BB6-CD4F-9BF3-E62439A100A4}" type="presParOf" srcId="{E3C814B4-CE4D-C946-8537-0110861740C5}" destId="{AE2BDFF8-6A99-8346-805C-868BCA9897E6}" srcOrd="12" destOrd="0" presId="urn:microsoft.com/office/officeart/2009/3/layout/CircleRelationship"/>
    <dgm:cxn modelId="{383F760F-2B8A-554C-9E79-6F25813DB77F}" type="presParOf" srcId="{AE2BDFF8-6A99-8346-805C-868BCA9897E6}" destId="{0AEC7E12-5DD9-9F4F-BA66-037EFB012A07}" srcOrd="0" destOrd="0" presId="urn:microsoft.com/office/officeart/2009/3/layout/CircleRelationship"/>
    <dgm:cxn modelId="{13315E6F-9206-F24E-B2FC-3BCCC317FDED}" type="presParOf" srcId="{E3C814B4-CE4D-C946-8537-0110861740C5}" destId="{6903E4A2-6CD4-8E43-AF13-12F6E34B9842}" srcOrd="13" destOrd="0" presId="urn:microsoft.com/office/officeart/2009/3/layout/CircleRelationship"/>
    <dgm:cxn modelId="{AFF7CC5E-9F6B-CE4B-AA5A-96CEDB48DD27}" type="presParOf" srcId="{6903E4A2-6CD4-8E43-AF13-12F6E34B9842}" destId="{18AC6FDA-9F20-4C48-9511-42A3D5900BFD}" srcOrd="0" destOrd="0" presId="urn:microsoft.com/office/officeart/2009/3/layout/CircleRelationship"/>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9922F6-3CE9-E042-9523-8A8649B68C91}" type="doc">
      <dgm:prSet loTypeId="urn:microsoft.com/office/officeart/2005/8/layout/arrow2" loCatId="" qsTypeId="urn:microsoft.com/office/officeart/2005/8/quickstyle/simple4" qsCatId="simple" csTypeId="urn:microsoft.com/office/officeart/2005/8/colors/accent1_2" csCatId="accent1" phldr="1"/>
      <dgm:spPr/>
      <dgm:t>
        <a:bodyPr/>
        <a:lstStyle/>
        <a:p>
          <a:endParaRPr lang="en-US"/>
        </a:p>
      </dgm:t>
    </dgm:pt>
    <dgm:pt modelId="{2DD58F7F-F2C1-F642-BD1F-5BF62D326C60}">
      <dgm:prSet phldrT="[Text]" custT="1"/>
      <dgm:spPr/>
      <dgm:t>
        <a:bodyPr/>
        <a:lstStyle/>
        <a:p>
          <a:r>
            <a:rPr lang="en-US" sz="1600" dirty="0" smtClean="0"/>
            <a:t>Episode of ED</a:t>
          </a:r>
          <a:endParaRPr lang="en-US" sz="1600" dirty="0"/>
        </a:p>
      </dgm:t>
    </dgm:pt>
    <dgm:pt modelId="{5528D8C8-13EF-7445-A1E1-4BE8082E0E22}" type="parTrans" cxnId="{43598891-B8AA-5B4F-AED5-7A1ACB79FE34}">
      <dgm:prSet/>
      <dgm:spPr/>
      <dgm:t>
        <a:bodyPr/>
        <a:lstStyle/>
        <a:p>
          <a:endParaRPr lang="en-US"/>
        </a:p>
      </dgm:t>
    </dgm:pt>
    <dgm:pt modelId="{D57C1B88-A7B7-9B47-8546-4E438C99DE4D}" type="sibTrans" cxnId="{43598891-B8AA-5B4F-AED5-7A1ACB79FE34}">
      <dgm:prSet/>
      <dgm:spPr/>
      <dgm:t>
        <a:bodyPr/>
        <a:lstStyle/>
        <a:p>
          <a:endParaRPr lang="en-US"/>
        </a:p>
      </dgm:t>
    </dgm:pt>
    <dgm:pt modelId="{E62109FE-8A34-A845-886D-63FFD01887D0}">
      <dgm:prSet phldrT="[Text]" custT="1"/>
      <dgm:spPr/>
      <dgm:t>
        <a:bodyPr/>
        <a:lstStyle/>
        <a:p>
          <a:r>
            <a:rPr lang="en-US" sz="1400" dirty="0" smtClean="0"/>
            <a:t>Explore non-intercourse erotic scenarios</a:t>
          </a:r>
          <a:endParaRPr lang="en-US" sz="1400" dirty="0"/>
        </a:p>
      </dgm:t>
    </dgm:pt>
    <dgm:pt modelId="{4026EF12-FA2A-EB45-8BA4-BF82B720C0C3}" type="parTrans" cxnId="{6FC76F14-EACB-844D-A6A6-2371BE5B39B4}">
      <dgm:prSet/>
      <dgm:spPr/>
      <dgm:t>
        <a:bodyPr/>
        <a:lstStyle/>
        <a:p>
          <a:endParaRPr lang="en-US"/>
        </a:p>
      </dgm:t>
    </dgm:pt>
    <dgm:pt modelId="{3CCBF72A-EE32-C848-88BA-CD6EBA3D70BF}" type="sibTrans" cxnId="{6FC76F14-EACB-844D-A6A6-2371BE5B39B4}">
      <dgm:prSet/>
      <dgm:spPr/>
      <dgm:t>
        <a:bodyPr/>
        <a:lstStyle/>
        <a:p>
          <a:endParaRPr lang="en-US"/>
        </a:p>
      </dgm:t>
    </dgm:pt>
    <dgm:pt modelId="{B4000F4C-BBBB-5C4F-9CE6-A0CA8904B39B}">
      <dgm:prSet phldrT="[Text]" custT="1"/>
      <dgm:spPr/>
      <dgm:t>
        <a:bodyPr/>
        <a:lstStyle/>
        <a:p>
          <a:r>
            <a:rPr lang="en-US" sz="1400" dirty="0" smtClean="0"/>
            <a:t>Feels pleasure and sense of pride/beating the odds</a:t>
          </a:r>
          <a:endParaRPr lang="en-US" sz="1400" dirty="0"/>
        </a:p>
      </dgm:t>
    </dgm:pt>
    <dgm:pt modelId="{B229F00E-6F50-734A-A824-9B7AEC784C76}" type="parTrans" cxnId="{FEF6E26B-6980-CA44-98DB-782E74047B5C}">
      <dgm:prSet/>
      <dgm:spPr/>
      <dgm:t>
        <a:bodyPr/>
        <a:lstStyle/>
        <a:p>
          <a:endParaRPr lang="en-US"/>
        </a:p>
      </dgm:t>
    </dgm:pt>
    <dgm:pt modelId="{B93B8EDF-0B06-2043-A16C-4F7C7110FF0E}" type="sibTrans" cxnId="{FEF6E26B-6980-CA44-98DB-782E74047B5C}">
      <dgm:prSet/>
      <dgm:spPr/>
      <dgm:t>
        <a:bodyPr/>
        <a:lstStyle/>
        <a:p>
          <a:endParaRPr lang="en-US"/>
        </a:p>
      </dgm:t>
    </dgm:pt>
    <dgm:pt modelId="{D7CEB66C-2C51-E24E-9160-8E86D3A12022}">
      <dgm:prSet custT="1"/>
      <dgm:spPr/>
      <dgm:t>
        <a:bodyPr/>
        <a:lstStyle/>
        <a:p>
          <a:r>
            <a:rPr lang="en-US" sz="1400" dirty="0" smtClean="0"/>
            <a:t>Increased sense of sexual self-efficacy &amp; problem-solving</a:t>
          </a:r>
          <a:endParaRPr lang="en-US" sz="1400" dirty="0"/>
        </a:p>
      </dgm:t>
    </dgm:pt>
    <dgm:pt modelId="{C59CD1EA-6C65-144F-96BD-F4174FBD079F}" type="parTrans" cxnId="{C3E2CC93-4B57-0746-95F7-EA35E7B57E79}">
      <dgm:prSet/>
      <dgm:spPr/>
      <dgm:t>
        <a:bodyPr/>
        <a:lstStyle/>
        <a:p>
          <a:endParaRPr lang="en-US"/>
        </a:p>
      </dgm:t>
    </dgm:pt>
    <dgm:pt modelId="{A44ECB8C-B3DF-B641-959E-C8BE9964A61C}" type="sibTrans" cxnId="{C3E2CC93-4B57-0746-95F7-EA35E7B57E79}">
      <dgm:prSet/>
      <dgm:spPr/>
      <dgm:t>
        <a:bodyPr/>
        <a:lstStyle/>
        <a:p>
          <a:endParaRPr lang="en-US"/>
        </a:p>
      </dgm:t>
    </dgm:pt>
    <dgm:pt modelId="{AF2383A1-DD94-4544-9AEA-95A254581AE6}">
      <dgm:prSet phldrT="[Text]"/>
      <dgm:spPr/>
      <dgm:t>
        <a:bodyPr/>
        <a:lstStyle/>
        <a:p>
          <a:r>
            <a:rPr lang="en-US" dirty="0" smtClean="0"/>
            <a:t>Improved sexual functioning</a:t>
          </a:r>
          <a:endParaRPr lang="en-US" dirty="0"/>
        </a:p>
      </dgm:t>
    </dgm:pt>
    <dgm:pt modelId="{1FC14A7F-9ECC-9C40-AA8C-BF6E34C214BC}" type="parTrans" cxnId="{F623BCB7-5048-8348-BBAC-07DE5A510AFF}">
      <dgm:prSet/>
      <dgm:spPr/>
      <dgm:t>
        <a:bodyPr/>
        <a:lstStyle/>
        <a:p>
          <a:endParaRPr lang="en-US"/>
        </a:p>
      </dgm:t>
    </dgm:pt>
    <dgm:pt modelId="{1105BE5B-02FE-DF42-AB60-900C1AE9D283}" type="sibTrans" cxnId="{F623BCB7-5048-8348-BBAC-07DE5A510AFF}">
      <dgm:prSet/>
      <dgm:spPr/>
      <dgm:t>
        <a:bodyPr/>
        <a:lstStyle/>
        <a:p>
          <a:endParaRPr lang="en-US"/>
        </a:p>
      </dgm:t>
    </dgm:pt>
    <dgm:pt modelId="{A0C26361-79B0-5C47-8F5A-F038B644E9BE}">
      <dgm:prSet phldrT="[Text]"/>
      <dgm:spPr/>
      <dgm:t>
        <a:bodyPr/>
        <a:lstStyle/>
        <a:p>
          <a:endParaRPr lang="en-US"/>
        </a:p>
      </dgm:t>
    </dgm:pt>
    <dgm:pt modelId="{36585FAB-E604-3D47-85BB-45AC55958B81}" type="parTrans" cxnId="{2B7FF481-82D4-BC4D-BD9F-1E9AED30A494}">
      <dgm:prSet/>
      <dgm:spPr/>
      <dgm:t>
        <a:bodyPr/>
        <a:lstStyle/>
        <a:p>
          <a:endParaRPr lang="en-US"/>
        </a:p>
      </dgm:t>
    </dgm:pt>
    <dgm:pt modelId="{5769BDED-E78D-D647-AE40-FEA0EE61C3BA}" type="sibTrans" cxnId="{2B7FF481-82D4-BC4D-BD9F-1E9AED30A494}">
      <dgm:prSet/>
      <dgm:spPr/>
      <dgm:t>
        <a:bodyPr/>
        <a:lstStyle/>
        <a:p>
          <a:endParaRPr lang="en-US"/>
        </a:p>
      </dgm:t>
    </dgm:pt>
    <dgm:pt modelId="{F0CA88F7-5425-5242-AE30-35A61787F0CF}" type="pres">
      <dgm:prSet presAssocID="{519922F6-3CE9-E042-9523-8A8649B68C91}" presName="arrowDiagram" presStyleCnt="0">
        <dgm:presLayoutVars>
          <dgm:chMax val="5"/>
          <dgm:dir/>
          <dgm:resizeHandles val="exact"/>
        </dgm:presLayoutVars>
      </dgm:prSet>
      <dgm:spPr/>
      <dgm:t>
        <a:bodyPr/>
        <a:lstStyle/>
        <a:p>
          <a:endParaRPr lang="en-US"/>
        </a:p>
      </dgm:t>
    </dgm:pt>
    <dgm:pt modelId="{AD7ACF34-3EF3-444F-BE3E-59A098B88A81}" type="pres">
      <dgm:prSet presAssocID="{519922F6-3CE9-E042-9523-8A8649B68C91}" presName="arrow" presStyleLbl="bgShp" presStyleIdx="0" presStyleCnt="1" custScaleX="103703"/>
      <dgm:spPr/>
    </dgm:pt>
    <dgm:pt modelId="{BF980242-8A75-3C40-B60B-E00E39641AAF}" type="pres">
      <dgm:prSet presAssocID="{519922F6-3CE9-E042-9523-8A8649B68C91}" presName="arrowDiagram5" presStyleCnt="0"/>
      <dgm:spPr/>
    </dgm:pt>
    <dgm:pt modelId="{8818C0A2-8E87-7540-9DBA-3FB1F55AEB8C}" type="pres">
      <dgm:prSet presAssocID="{2DD58F7F-F2C1-F642-BD1F-5BF62D326C60}" presName="bullet5a" presStyleLbl="node1" presStyleIdx="0" presStyleCnt="5"/>
      <dgm:spPr/>
    </dgm:pt>
    <dgm:pt modelId="{A930407A-CAFC-5140-9161-0B5C02B93D39}" type="pres">
      <dgm:prSet presAssocID="{2DD58F7F-F2C1-F642-BD1F-5BF62D326C60}" presName="textBox5a" presStyleLbl="revTx" presStyleIdx="0" presStyleCnt="5">
        <dgm:presLayoutVars>
          <dgm:bulletEnabled val="1"/>
        </dgm:presLayoutVars>
      </dgm:prSet>
      <dgm:spPr/>
      <dgm:t>
        <a:bodyPr/>
        <a:lstStyle/>
        <a:p>
          <a:endParaRPr lang="en-US"/>
        </a:p>
      </dgm:t>
    </dgm:pt>
    <dgm:pt modelId="{7376BE21-C0FB-C240-9927-BFEB90C83B26}" type="pres">
      <dgm:prSet presAssocID="{E62109FE-8A34-A845-886D-63FFD01887D0}" presName="bullet5b" presStyleLbl="node1" presStyleIdx="1" presStyleCnt="5"/>
      <dgm:spPr/>
    </dgm:pt>
    <dgm:pt modelId="{E54271AF-B990-9D45-BAC0-93A1F1C24C33}" type="pres">
      <dgm:prSet presAssocID="{E62109FE-8A34-A845-886D-63FFD01887D0}" presName="textBox5b" presStyleLbl="revTx" presStyleIdx="1" presStyleCnt="5">
        <dgm:presLayoutVars>
          <dgm:bulletEnabled val="1"/>
        </dgm:presLayoutVars>
      </dgm:prSet>
      <dgm:spPr/>
      <dgm:t>
        <a:bodyPr/>
        <a:lstStyle/>
        <a:p>
          <a:endParaRPr lang="en-US"/>
        </a:p>
      </dgm:t>
    </dgm:pt>
    <dgm:pt modelId="{F75DD4CF-B9DC-7E40-AB43-5A7769E18E19}" type="pres">
      <dgm:prSet presAssocID="{B4000F4C-BBBB-5C4F-9CE6-A0CA8904B39B}" presName="bullet5c" presStyleLbl="node1" presStyleIdx="2" presStyleCnt="5"/>
      <dgm:spPr/>
    </dgm:pt>
    <dgm:pt modelId="{55F31F11-0D05-6C43-A093-870CA1ADF8D8}" type="pres">
      <dgm:prSet presAssocID="{B4000F4C-BBBB-5C4F-9CE6-A0CA8904B39B}" presName="textBox5c" presStyleLbl="revTx" presStyleIdx="2" presStyleCnt="5">
        <dgm:presLayoutVars>
          <dgm:bulletEnabled val="1"/>
        </dgm:presLayoutVars>
      </dgm:prSet>
      <dgm:spPr/>
      <dgm:t>
        <a:bodyPr/>
        <a:lstStyle/>
        <a:p>
          <a:endParaRPr lang="en-US"/>
        </a:p>
      </dgm:t>
    </dgm:pt>
    <dgm:pt modelId="{729045AC-77E2-C549-A17B-D00A4AA08FA8}" type="pres">
      <dgm:prSet presAssocID="{D7CEB66C-2C51-E24E-9160-8E86D3A12022}" presName="bullet5d" presStyleLbl="node1" presStyleIdx="3" presStyleCnt="5"/>
      <dgm:spPr/>
    </dgm:pt>
    <dgm:pt modelId="{D02B525B-8E07-044E-A807-0C360D80301C}" type="pres">
      <dgm:prSet presAssocID="{D7CEB66C-2C51-E24E-9160-8E86D3A12022}" presName="textBox5d" presStyleLbl="revTx" presStyleIdx="3" presStyleCnt="5">
        <dgm:presLayoutVars>
          <dgm:bulletEnabled val="1"/>
        </dgm:presLayoutVars>
      </dgm:prSet>
      <dgm:spPr/>
      <dgm:t>
        <a:bodyPr/>
        <a:lstStyle/>
        <a:p>
          <a:endParaRPr lang="en-US"/>
        </a:p>
      </dgm:t>
    </dgm:pt>
    <dgm:pt modelId="{C0C1AB25-AA1F-3D4C-9694-A7A71B1FB86F}" type="pres">
      <dgm:prSet presAssocID="{AF2383A1-DD94-4544-9AEA-95A254581AE6}" presName="bullet5e" presStyleLbl="node1" presStyleIdx="4" presStyleCnt="5"/>
      <dgm:spPr/>
    </dgm:pt>
    <dgm:pt modelId="{A56A38B0-2D34-984F-916C-03A3348F8370}" type="pres">
      <dgm:prSet presAssocID="{AF2383A1-DD94-4544-9AEA-95A254581AE6}" presName="textBox5e" presStyleLbl="revTx" presStyleIdx="4" presStyleCnt="5">
        <dgm:presLayoutVars>
          <dgm:bulletEnabled val="1"/>
        </dgm:presLayoutVars>
      </dgm:prSet>
      <dgm:spPr/>
      <dgm:t>
        <a:bodyPr/>
        <a:lstStyle/>
        <a:p>
          <a:endParaRPr lang="en-US"/>
        </a:p>
      </dgm:t>
    </dgm:pt>
  </dgm:ptLst>
  <dgm:cxnLst>
    <dgm:cxn modelId="{F623BCB7-5048-8348-BBAC-07DE5A510AFF}" srcId="{519922F6-3CE9-E042-9523-8A8649B68C91}" destId="{AF2383A1-DD94-4544-9AEA-95A254581AE6}" srcOrd="4" destOrd="0" parTransId="{1FC14A7F-9ECC-9C40-AA8C-BF6E34C214BC}" sibTransId="{1105BE5B-02FE-DF42-AB60-900C1AE9D283}"/>
    <dgm:cxn modelId="{7ABF1BE0-69F5-B84F-BB64-D2852CB8C443}" type="presOf" srcId="{D7CEB66C-2C51-E24E-9160-8E86D3A12022}" destId="{D02B525B-8E07-044E-A807-0C360D80301C}" srcOrd="0" destOrd="0" presId="urn:microsoft.com/office/officeart/2005/8/layout/arrow2"/>
    <dgm:cxn modelId="{6FC76F14-EACB-844D-A6A6-2371BE5B39B4}" srcId="{519922F6-3CE9-E042-9523-8A8649B68C91}" destId="{E62109FE-8A34-A845-886D-63FFD01887D0}" srcOrd="1" destOrd="0" parTransId="{4026EF12-FA2A-EB45-8BA4-BF82B720C0C3}" sibTransId="{3CCBF72A-EE32-C848-88BA-CD6EBA3D70BF}"/>
    <dgm:cxn modelId="{80644A8A-814C-934F-98E8-6279D488A02E}" type="presOf" srcId="{AF2383A1-DD94-4544-9AEA-95A254581AE6}" destId="{A56A38B0-2D34-984F-916C-03A3348F8370}" srcOrd="0" destOrd="0" presId="urn:microsoft.com/office/officeart/2005/8/layout/arrow2"/>
    <dgm:cxn modelId="{E9EE2D46-27F2-BF41-9B68-C7BC9D0B71FE}" type="presOf" srcId="{B4000F4C-BBBB-5C4F-9CE6-A0CA8904B39B}" destId="{55F31F11-0D05-6C43-A093-870CA1ADF8D8}" srcOrd="0" destOrd="0" presId="urn:microsoft.com/office/officeart/2005/8/layout/arrow2"/>
    <dgm:cxn modelId="{650CFACB-527D-FF4A-A03E-FC6316F4E6E0}" type="presOf" srcId="{2DD58F7F-F2C1-F642-BD1F-5BF62D326C60}" destId="{A930407A-CAFC-5140-9161-0B5C02B93D39}" srcOrd="0" destOrd="0" presId="urn:microsoft.com/office/officeart/2005/8/layout/arrow2"/>
    <dgm:cxn modelId="{2B7FF481-82D4-BC4D-BD9F-1E9AED30A494}" srcId="{519922F6-3CE9-E042-9523-8A8649B68C91}" destId="{A0C26361-79B0-5C47-8F5A-F038B644E9BE}" srcOrd="5" destOrd="0" parTransId="{36585FAB-E604-3D47-85BB-45AC55958B81}" sibTransId="{5769BDED-E78D-D647-AE40-FEA0EE61C3BA}"/>
    <dgm:cxn modelId="{FEF6E26B-6980-CA44-98DB-782E74047B5C}" srcId="{519922F6-3CE9-E042-9523-8A8649B68C91}" destId="{B4000F4C-BBBB-5C4F-9CE6-A0CA8904B39B}" srcOrd="2" destOrd="0" parTransId="{B229F00E-6F50-734A-A824-9B7AEC784C76}" sibTransId="{B93B8EDF-0B06-2043-A16C-4F7C7110FF0E}"/>
    <dgm:cxn modelId="{C3E2CC93-4B57-0746-95F7-EA35E7B57E79}" srcId="{519922F6-3CE9-E042-9523-8A8649B68C91}" destId="{D7CEB66C-2C51-E24E-9160-8E86D3A12022}" srcOrd="3" destOrd="0" parTransId="{C59CD1EA-6C65-144F-96BD-F4174FBD079F}" sibTransId="{A44ECB8C-B3DF-B641-959E-C8BE9964A61C}"/>
    <dgm:cxn modelId="{E8425DD9-28AE-404C-A197-FB624CB2CB33}" type="presOf" srcId="{519922F6-3CE9-E042-9523-8A8649B68C91}" destId="{F0CA88F7-5425-5242-AE30-35A61787F0CF}" srcOrd="0" destOrd="0" presId="urn:microsoft.com/office/officeart/2005/8/layout/arrow2"/>
    <dgm:cxn modelId="{B7DA4171-B071-1F4D-A853-9EE39FDE4C2A}" type="presOf" srcId="{E62109FE-8A34-A845-886D-63FFD01887D0}" destId="{E54271AF-B990-9D45-BAC0-93A1F1C24C33}" srcOrd="0" destOrd="0" presId="urn:microsoft.com/office/officeart/2005/8/layout/arrow2"/>
    <dgm:cxn modelId="{43598891-B8AA-5B4F-AED5-7A1ACB79FE34}" srcId="{519922F6-3CE9-E042-9523-8A8649B68C91}" destId="{2DD58F7F-F2C1-F642-BD1F-5BF62D326C60}" srcOrd="0" destOrd="0" parTransId="{5528D8C8-13EF-7445-A1E1-4BE8082E0E22}" sibTransId="{D57C1B88-A7B7-9B47-8546-4E438C99DE4D}"/>
    <dgm:cxn modelId="{7CDCDEF2-868B-4740-9D80-572103954E12}" type="presParOf" srcId="{F0CA88F7-5425-5242-AE30-35A61787F0CF}" destId="{AD7ACF34-3EF3-444F-BE3E-59A098B88A81}" srcOrd="0" destOrd="0" presId="urn:microsoft.com/office/officeart/2005/8/layout/arrow2"/>
    <dgm:cxn modelId="{263CD8BB-7B18-DF49-8AC3-4D180FC55F6E}" type="presParOf" srcId="{F0CA88F7-5425-5242-AE30-35A61787F0CF}" destId="{BF980242-8A75-3C40-B60B-E00E39641AAF}" srcOrd="1" destOrd="0" presId="urn:microsoft.com/office/officeart/2005/8/layout/arrow2"/>
    <dgm:cxn modelId="{C23CD707-9DFC-5340-9FB5-95C6EBB8359E}" type="presParOf" srcId="{BF980242-8A75-3C40-B60B-E00E39641AAF}" destId="{8818C0A2-8E87-7540-9DBA-3FB1F55AEB8C}" srcOrd="0" destOrd="0" presId="urn:microsoft.com/office/officeart/2005/8/layout/arrow2"/>
    <dgm:cxn modelId="{BF9FC401-CAD8-8742-B232-A4F64CFC6D31}" type="presParOf" srcId="{BF980242-8A75-3C40-B60B-E00E39641AAF}" destId="{A930407A-CAFC-5140-9161-0B5C02B93D39}" srcOrd="1" destOrd="0" presId="urn:microsoft.com/office/officeart/2005/8/layout/arrow2"/>
    <dgm:cxn modelId="{21ED601F-31C7-8F4B-BF03-67B317111CC9}" type="presParOf" srcId="{BF980242-8A75-3C40-B60B-E00E39641AAF}" destId="{7376BE21-C0FB-C240-9927-BFEB90C83B26}" srcOrd="2" destOrd="0" presId="urn:microsoft.com/office/officeart/2005/8/layout/arrow2"/>
    <dgm:cxn modelId="{1D3B37E1-0673-CB49-A5DF-2B7E5B476CBD}" type="presParOf" srcId="{BF980242-8A75-3C40-B60B-E00E39641AAF}" destId="{E54271AF-B990-9D45-BAC0-93A1F1C24C33}" srcOrd="3" destOrd="0" presId="urn:microsoft.com/office/officeart/2005/8/layout/arrow2"/>
    <dgm:cxn modelId="{B94B2EAB-45F5-9046-9A3B-A21BC9780373}" type="presParOf" srcId="{BF980242-8A75-3C40-B60B-E00E39641AAF}" destId="{F75DD4CF-B9DC-7E40-AB43-5A7769E18E19}" srcOrd="4" destOrd="0" presId="urn:microsoft.com/office/officeart/2005/8/layout/arrow2"/>
    <dgm:cxn modelId="{9124B497-035C-5548-ACDA-7FE2B7B8CD8B}" type="presParOf" srcId="{BF980242-8A75-3C40-B60B-E00E39641AAF}" destId="{55F31F11-0D05-6C43-A093-870CA1ADF8D8}" srcOrd="5" destOrd="0" presId="urn:microsoft.com/office/officeart/2005/8/layout/arrow2"/>
    <dgm:cxn modelId="{74112172-7337-5D48-8C14-D6AEDF87E62D}" type="presParOf" srcId="{BF980242-8A75-3C40-B60B-E00E39641AAF}" destId="{729045AC-77E2-C549-A17B-D00A4AA08FA8}" srcOrd="6" destOrd="0" presId="urn:microsoft.com/office/officeart/2005/8/layout/arrow2"/>
    <dgm:cxn modelId="{EF3D183F-225A-DA46-8C9A-043AE6BCB928}" type="presParOf" srcId="{BF980242-8A75-3C40-B60B-E00E39641AAF}" destId="{D02B525B-8E07-044E-A807-0C360D80301C}" srcOrd="7" destOrd="0" presId="urn:microsoft.com/office/officeart/2005/8/layout/arrow2"/>
    <dgm:cxn modelId="{126DF16C-3848-3441-AFD7-00A50E8DC0CB}" type="presParOf" srcId="{BF980242-8A75-3C40-B60B-E00E39641AAF}" destId="{C0C1AB25-AA1F-3D4C-9694-A7A71B1FB86F}" srcOrd="8" destOrd="0" presId="urn:microsoft.com/office/officeart/2005/8/layout/arrow2"/>
    <dgm:cxn modelId="{488EC3A2-A537-6B4B-8DC9-16FE5A06FE43}" type="presParOf" srcId="{BF980242-8A75-3C40-B60B-E00E39641AAF}" destId="{A56A38B0-2D34-984F-916C-03A3348F837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1A178B-CAB4-7C43-8B49-6CB3C359C1D4}"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D773C564-BBBF-264A-8240-1E470108A0A6}">
      <dgm:prSet phldrT="[Text]"/>
      <dgm:spPr/>
      <dgm:t>
        <a:bodyPr/>
        <a:lstStyle/>
        <a:p>
          <a:r>
            <a:rPr lang="en-US" dirty="0" smtClean="0"/>
            <a:t>Hormone therapy/creams</a:t>
          </a:r>
          <a:endParaRPr lang="en-US" dirty="0"/>
        </a:p>
      </dgm:t>
    </dgm:pt>
    <dgm:pt modelId="{E2EEEA83-C7CA-664D-86CD-2E1BF375C928}" type="parTrans" cxnId="{8618ED9C-29E9-B741-AB35-054177CAF326}">
      <dgm:prSet/>
      <dgm:spPr/>
      <dgm:t>
        <a:bodyPr/>
        <a:lstStyle/>
        <a:p>
          <a:endParaRPr lang="en-US"/>
        </a:p>
      </dgm:t>
    </dgm:pt>
    <dgm:pt modelId="{88F7D37F-7ED0-744C-8E69-76FB8E88304F}" type="sibTrans" cxnId="{8618ED9C-29E9-B741-AB35-054177CAF326}">
      <dgm:prSet/>
      <dgm:spPr/>
      <dgm:t>
        <a:bodyPr/>
        <a:lstStyle/>
        <a:p>
          <a:endParaRPr lang="en-US"/>
        </a:p>
      </dgm:t>
    </dgm:pt>
    <dgm:pt modelId="{D61382D6-4B9F-534C-9E80-1669A5B506BA}">
      <dgm:prSet phldrT="[Text]"/>
      <dgm:spPr/>
      <dgm:t>
        <a:bodyPr/>
        <a:lstStyle/>
        <a:p>
          <a:r>
            <a:rPr lang="en-US" dirty="0" smtClean="0"/>
            <a:t>Urologists/Gynecologists</a:t>
          </a:r>
          <a:endParaRPr lang="en-US" dirty="0"/>
        </a:p>
      </dgm:t>
    </dgm:pt>
    <dgm:pt modelId="{30C019F3-1147-084D-BE62-538CF829B3C7}" type="parTrans" cxnId="{B7D6D437-53F9-5C4F-A4E2-431971FB826E}">
      <dgm:prSet/>
      <dgm:spPr/>
      <dgm:t>
        <a:bodyPr/>
        <a:lstStyle/>
        <a:p>
          <a:endParaRPr lang="en-US"/>
        </a:p>
      </dgm:t>
    </dgm:pt>
    <dgm:pt modelId="{394F97AD-A7E8-0746-B0C8-C1803DBC9B95}" type="sibTrans" cxnId="{B7D6D437-53F9-5C4F-A4E2-431971FB826E}">
      <dgm:prSet/>
      <dgm:spPr/>
      <dgm:t>
        <a:bodyPr/>
        <a:lstStyle/>
        <a:p>
          <a:endParaRPr lang="en-US"/>
        </a:p>
      </dgm:t>
    </dgm:pt>
    <dgm:pt modelId="{35C2D448-145F-7548-B923-7353414622E3}">
      <dgm:prSet phldrT="[Text]"/>
      <dgm:spPr/>
      <dgm:t>
        <a:bodyPr/>
        <a:lstStyle/>
        <a:p>
          <a:r>
            <a:rPr lang="en-US" dirty="0" smtClean="0"/>
            <a:t>Exercise to manage pain</a:t>
          </a:r>
          <a:endParaRPr lang="en-US" dirty="0"/>
        </a:p>
      </dgm:t>
    </dgm:pt>
    <dgm:pt modelId="{2AAE059B-8D04-3246-8056-B0DBA8724B25}" type="parTrans" cxnId="{3F4F15D3-C6E6-3A4F-92E8-7CC05FE78432}">
      <dgm:prSet/>
      <dgm:spPr/>
      <dgm:t>
        <a:bodyPr/>
        <a:lstStyle/>
        <a:p>
          <a:endParaRPr lang="en-US"/>
        </a:p>
      </dgm:t>
    </dgm:pt>
    <dgm:pt modelId="{3A9638E9-9F60-0B4D-8820-A2CA6290762C}" type="sibTrans" cxnId="{3F4F15D3-C6E6-3A4F-92E8-7CC05FE78432}">
      <dgm:prSet/>
      <dgm:spPr/>
      <dgm:t>
        <a:bodyPr/>
        <a:lstStyle/>
        <a:p>
          <a:endParaRPr lang="en-US"/>
        </a:p>
      </dgm:t>
    </dgm:pt>
    <dgm:pt modelId="{7CAECFBB-653A-F64E-9753-FC6B16BE42A9}">
      <dgm:prSet phldrT="[Text]"/>
      <dgm:spPr/>
      <dgm:t>
        <a:bodyPr/>
        <a:lstStyle/>
        <a:p>
          <a:r>
            <a:rPr lang="en-US" dirty="0" smtClean="0"/>
            <a:t>Physical therapists</a:t>
          </a:r>
          <a:endParaRPr lang="en-US" dirty="0"/>
        </a:p>
      </dgm:t>
    </dgm:pt>
    <dgm:pt modelId="{3A5A6E7F-374A-F54E-A9D3-58FAE5BF94DD}" type="parTrans" cxnId="{DED26A61-B6F9-7C44-B0BC-D460777F6D71}">
      <dgm:prSet/>
      <dgm:spPr/>
      <dgm:t>
        <a:bodyPr/>
        <a:lstStyle/>
        <a:p>
          <a:endParaRPr lang="en-US"/>
        </a:p>
      </dgm:t>
    </dgm:pt>
    <dgm:pt modelId="{4C5B3F95-B536-C440-B594-77AA740E2921}" type="sibTrans" cxnId="{DED26A61-B6F9-7C44-B0BC-D460777F6D71}">
      <dgm:prSet/>
      <dgm:spPr/>
      <dgm:t>
        <a:bodyPr/>
        <a:lstStyle/>
        <a:p>
          <a:endParaRPr lang="en-US"/>
        </a:p>
      </dgm:t>
    </dgm:pt>
    <dgm:pt modelId="{7DE3DA4C-35ED-FA41-9F83-85F71D85B917}">
      <dgm:prSet phldrT="[Text]"/>
      <dgm:spPr/>
      <dgm:t>
        <a:bodyPr/>
        <a:lstStyle/>
        <a:p>
          <a:r>
            <a:rPr lang="en-US" dirty="0" smtClean="0"/>
            <a:t>Biopsychosocial/ whole person treatments + behavior modification</a:t>
          </a:r>
          <a:endParaRPr lang="en-US" dirty="0"/>
        </a:p>
      </dgm:t>
    </dgm:pt>
    <dgm:pt modelId="{D39FFA85-CAF3-8443-A6C5-8B8BBA94C13D}" type="parTrans" cxnId="{0A3FE685-E351-C043-9772-BEE4203382CB}">
      <dgm:prSet/>
      <dgm:spPr/>
      <dgm:t>
        <a:bodyPr/>
        <a:lstStyle/>
        <a:p>
          <a:endParaRPr lang="en-US"/>
        </a:p>
      </dgm:t>
    </dgm:pt>
    <dgm:pt modelId="{DA393A30-18CD-B74E-9927-7603CFD9B4FD}" type="sibTrans" cxnId="{0A3FE685-E351-C043-9772-BEE4203382CB}">
      <dgm:prSet/>
      <dgm:spPr/>
      <dgm:t>
        <a:bodyPr/>
        <a:lstStyle/>
        <a:p>
          <a:endParaRPr lang="en-US"/>
        </a:p>
      </dgm:t>
    </dgm:pt>
    <dgm:pt modelId="{BB0C84D1-8A43-F040-A21B-4B6C784BEEA5}">
      <dgm:prSet phldrT="[Text]"/>
      <dgm:spPr/>
      <dgm:t>
        <a:bodyPr/>
        <a:lstStyle/>
        <a:p>
          <a:r>
            <a:rPr lang="en-US" dirty="0" smtClean="0"/>
            <a:t>Functional medicine providers</a:t>
          </a:r>
          <a:endParaRPr lang="en-US" dirty="0"/>
        </a:p>
      </dgm:t>
    </dgm:pt>
    <dgm:pt modelId="{E0B3B7CB-9AD4-564D-B021-C2FC93E3E37A}" type="parTrans" cxnId="{8919E0FF-A27C-CD41-B646-14FD3DEE49C7}">
      <dgm:prSet/>
      <dgm:spPr/>
      <dgm:t>
        <a:bodyPr/>
        <a:lstStyle/>
        <a:p>
          <a:endParaRPr lang="en-US"/>
        </a:p>
      </dgm:t>
    </dgm:pt>
    <dgm:pt modelId="{FFD50546-40D4-734C-919F-895CC7398ACC}" type="sibTrans" cxnId="{8919E0FF-A27C-CD41-B646-14FD3DEE49C7}">
      <dgm:prSet/>
      <dgm:spPr/>
      <dgm:t>
        <a:bodyPr/>
        <a:lstStyle/>
        <a:p>
          <a:endParaRPr lang="en-US"/>
        </a:p>
      </dgm:t>
    </dgm:pt>
    <dgm:pt modelId="{291BA9CA-1C0C-7545-9054-A8EC4A84EDBD}">
      <dgm:prSet phldrT="[Text]"/>
      <dgm:spPr/>
      <dgm:t>
        <a:bodyPr/>
        <a:lstStyle/>
        <a:p>
          <a:r>
            <a:rPr lang="en-US" dirty="0" smtClean="0"/>
            <a:t>Medication management &amp; reconciliation </a:t>
          </a:r>
          <a:endParaRPr lang="en-US" dirty="0"/>
        </a:p>
      </dgm:t>
    </dgm:pt>
    <dgm:pt modelId="{AB21C652-673C-1949-8DCB-A8EC801BE10C}" type="parTrans" cxnId="{66512D35-A478-1F41-A8EE-59AFC565CC20}">
      <dgm:prSet/>
      <dgm:spPr/>
      <dgm:t>
        <a:bodyPr/>
        <a:lstStyle/>
        <a:p>
          <a:endParaRPr lang="en-US"/>
        </a:p>
      </dgm:t>
    </dgm:pt>
    <dgm:pt modelId="{E69FEB05-9B39-F344-A912-4B3373F52D97}" type="sibTrans" cxnId="{66512D35-A478-1F41-A8EE-59AFC565CC20}">
      <dgm:prSet/>
      <dgm:spPr/>
      <dgm:t>
        <a:bodyPr/>
        <a:lstStyle/>
        <a:p>
          <a:endParaRPr lang="en-US"/>
        </a:p>
      </dgm:t>
    </dgm:pt>
    <dgm:pt modelId="{D354A735-5C28-1643-AEDB-4D77DFFB6F2E}">
      <dgm:prSet phldrT="[Text]"/>
      <dgm:spPr/>
      <dgm:t>
        <a:bodyPr/>
        <a:lstStyle/>
        <a:p>
          <a:r>
            <a:rPr lang="en-US" dirty="0" smtClean="0"/>
            <a:t>Internal </a:t>
          </a:r>
          <a:r>
            <a:rPr lang="en-US" smtClean="0"/>
            <a:t>medicine/endocrinology </a:t>
          </a:r>
          <a:endParaRPr lang="en-US" dirty="0"/>
        </a:p>
      </dgm:t>
    </dgm:pt>
    <dgm:pt modelId="{69F86BD1-E7B7-7140-8A15-D659D074E99C}" type="parTrans" cxnId="{C561112A-85EC-3D48-A0E1-A8EA6FAFD64F}">
      <dgm:prSet/>
      <dgm:spPr/>
      <dgm:t>
        <a:bodyPr/>
        <a:lstStyle/>
        <a:p>
          <a:endParaRPr lang="en-US"/>
        </a:p>
      </dgm:t>
    </dgm:pt>
    <dgm:pt modelId="{5EE2178A-3709-1347-83B0-D7F1E4BFDC5B}" type="sibTrans" cxnId="{C561112A-85EC-3D48-A0E1-A8EA6FAFD64F}">
      <dgm:prSet/>
      <dgm:spPr/>
      <dgm:t>
        <a:bodyPr/>
        <a:lstStyle/>
        <a:p>
          <a:endParaRPr lang="en-US"/>
        </a:p>
      </dgm:t>
    </dgm:pt>
    <dgm:pt modelId="{65E54754-7DAE-2040-A2BF-1F781E1904A8}" type="pres">
      <dgm:prSet presAssocID="{7D1A178B-CAB4-7C43-8B49-6CB3C359C1D4}" presName="cycleMatrixDiagram" presStyleCnt="0">
        <dgm:presLayoutVars>
          <dgm:chMax val="1"/>
          <dgm:dir/>
          <dgm:animLvl val="lvl"/>
          <dgm:resizeHandles val="exact"/>
        </dgm:presLayoutVars>
      </dgm:prSet>
      <dgm:spPr/>
      <dgm:t>
        <a:bodyPr/>
        <a:lstStyle/>
        <a:p>
          <a:endParaRPr lang="en-US"/>
        </a:p>
      </dgm:t>
    </dgm:pt>
    <dgm:pt modelId="{7012B72C-B422-D347-ACCF-BEB4AFEFC4D7}" type="pres">
      <dgm:prSet presAssocID="{7D1A178B-CAB4-7C43-8B49-6CB3C359C1D4}" presName="children" presStyleCnt="0"/>
      <dgm:spPr/>
    </dgm:pt>
    <dgm:pt modelId="{B661A223-5EB9-0F4F-A151-5FA9A1F26B9A}" type="pres">
      <dgm:prSet presAssocID="{7D1A178B-CAB4-7C43-8B49-6CB3C359C1D4}" presName="child1group" presStyleCnt="0"/>
      <dgm:spPr/>
    </dgm:pt>
    <dgm:pt modelId="{3871C156-676D-3346-A223-FC9B1018C2E9}" type="pres">
      <dgm:prSet presAssocID="{7D1A178B-CAB4-7C43-8B49-6CB3C359C1D4}" presName="child1" presStyleLbl="bgAcc1" presStyleIdx="0" presStyleCnt="4" custScaleX="140486"/>
      <dgm:spPr/>
      <dgm:t>
        <a:bodyPr/>
        <a:lstStyle/>
        <a:p>
          <a:endParaRPr lang="en-US"/>
        </a:p>
      </dgm:t>
    </dgm:pt>
    <dgm:pt modelId="{C8636782-2AEA-1248-A2B4-B03CD358AA92}" type="pres">
      <dgm:prSet presAssocID="{7D1A178B-CAB4-7C43-8B49-6CB3C359C1D4}" presName="child1Text" presStyleLbl="bgAcc1" presStyleIdx="0" presStyleCnt="4">
        <dgm:presLayoutVars>
          <dgm:bulletEnabled val="1"/>
        </dgm:presLayoutVars>
      </dgm:prSet>
      <dgm:spPr/>
      <dgm:t>
        <a:bodyPr/>
        <a:lstStyle/>
        <a:p>
          <a:endParaRPr lang="en-US"/>
        </a:p>
      </dgm:t>
    </dgm:pt>
    <dgm:pt modelId="{C18CBD51-8826-034B-BD63-071045782257}" type="pres">
      <dgm:prSet presAssocID="{7D1A178B-CAB4-7C43-8B49-6CB3C359C1D4}" presName="child2group" presStyleCnt="0"/>
      <dgm:spPr/>
    </dgm:pt>
    <dgm:pt modelId="{FBB4BA6D-8E44-DB45-9C13-62644EA10347}" type="pres">
      <dgm:prSet presAssocID="{7D1A178B-CAB4-7C43-8B49-6CB3C359C1D4}" presName="child2" presStyleLbl="bgAcc1" presStyleIdx="1" presStyleCnt="4"/>
      <dgm:spPr/>
      <dgm:t>
        <a:bodyPr/>
        <a:lstStyle/>
        <a:p>
          <a:endParaRPr lang="en-US"/>
        </a:p>
      </dgm:t>
    </dgm:pt>
    <dgm:pt modelId="{A9E37727-04B8-0748-9A01-BDE1133ED641}" type="pres">
      <dgm:prSet presAssocID="{7D1A178B-CAB4-7C43-8B49-6CB3C359C1D4}" presName="child2Text" presStyleLbl="bgAcc1" presStyleIdx="1" presStyleCnt="4">
        <dgm:presLayoutVars>
          <dgm:bulletEnabled val="1"/>
        </dgm:presLayoutVars>
      </dgm:prSet>
      <dgm:spPr/>
      <dgm:t>
        <a:bodyPr/>
        <a:lstStyle/>
        <a:p>
          <a:endParaRPr lang="en-US"/>
        </a:p>
      </dgm:t>
    </dgm:pt>
    <dgm:pt modelId="{86039F35-F990-6742-9E26-EDDA526D7BC0}" type="pres">
      <dgm:prSet presAssocID="{7D1A178B-CAB4-7C43-8B49-6CB3C359C1D4}" presName="child3group" presStyleCnt="0"/>
      <dgm:spPr/>
    </dgm:pt>
    <dgm:pt modelId="{58AF2574-80C9-524E-BCC5-A897A167EF74}" type="pres">
      <dgm:prSet presAssocID="{7D1A178B-CAB4-7C43-8B49-6CB3C359C1D4}" presName="child3" presStyleLbl="bgAcc1" presStyleIdx="2" presStyleCnt="4"/>
      <dgm:spPr/>
      <dgm:t>
        <a:bodyPr/>
        <a:lstStyle/>
        <a:p>
          <a:endParaRPr lang="en-US"/>
        </a:p>
      </dgm:t>
    </dgm:pt>
    <dgm:pt modelId="{A79DB744-96FA-FB4E-B45D-3AC56A0A2B80}" type="pres">
      <dgm:prSet presAssocID="{7D1A178B-CAB4-7C43-8B49-6CB3C359C1D4}" presName="child3Text" presStyleLbl="bgAcc1" presStyleIdx="2" presStyleCnt="4">
        <dgm:presLayoutVars>
          <dgm:bulletEnabled val="1"/>
        </dgm:presLayoutVars>
      </dgm:prSet>
      <dgm:spPr/>
      <dgm:t>
        <a:bodyPr/>
        <a:lstStyle/>
        <a:p>
          <a:endParaRPr lang="en-US"/>
        </a:p>
      </dgm:t>
    </dgm:pt>
    <dgm:pt modelId="{49FD7CCE-2B9D-3142-ACD3-247E46FB21B0}" type="pres">
      <dgm:prSet presAssocID="{7D1A178B-CAB4-7C43-8B49-6CB3C359C1D4}" presName="child4group" presStyleCnt="0"/>
      <dgm:spPr/>
    </dgm:pt>
    <dgm:pt modelId="{F15BE663-41C0-6647-9040-0E6B7C86058D}" type="pres">
      <dgm:prSet presAssocID="{7D1A178B-CAB4-7C43-8B49-6CB3C359C1D4}" presName="child4" presStyleLbl="bgAcc1" presStyleIdx="3" presStyleCnt="4"/>
      <dgm:spPr/>
      <dgm:t>
        <a:bodyPr/>
        <a:lstStyle/>
        <a:p>
          <a:endParaRPr lang="en-US"/>
        </a:p>
      </dgm:t>
    </dgm:pt>
    <dgm:pt modelId="{F1194AC6-E833-6148-8268-F2B3D69BCCEF}" type="pres">
      <dgm:prSet presAssocID="{7D1A178B-CAB4-7C43-8B49-6CB3C359C1D4}" presName="child4Text" presStyleLbl="bgAcc1" presStyleIdx="3" presStyleCnt="4">
        <dgm:presLayoutVars>
          <dgm:bulletEnabled val="1"/>
        </dgm:presLayoutVars>
      </dgm:prSet>
      <dgm:spPr/>
      <dgm:t>
        <a:bodyPr/>
        <a:lstStyle/>
        <a:p>
          <a:endParaRPr lang="en-US"/>
        </a:p>
      </dgm:t>
    </dgm:pt>
    <dgm:pt modelId="{E336EE1E-945A-F84D-98BF-FFB6BE485AB0}" type="pres">
      <dgm:prSet presAssocID="{7D1A178B-CAB4-7C43-8B49-6CB3C359C1D4}" presName="childPlaceholder" presStyleCnt="0"/>
      <dgm:spPr/>
    </dgm:pt>
    <dgm:pt modelId="{C52E65E6-5ACC-EA41-B41E-66C2FA5C22D5}" type="pres">
      <dgm:prSet presAssocID="{7D1A178B-CAB4-7C43-8B49-6CB3C359C1D4}" presName="circle" presStyleCnt="0"/>
      <dgm:spPr/>
    </dgm:pt>
    <dgm:pt modelId="{1C31023F-E8FE-7A47-A9DE-0A24660EE8CA}" type="pres">
      <dgm:prSet presAssocID="{7D1A178B-CAB4-7C43-8B49-6CB3C359C1D4}" presName="quadrant1" presStyleLbl="node1" presStyleIdx="0" presStyleCnt="4">
        <dgm:presLayoutVars>
          <dgm:chMax val="1"/>
          <dgm:bulletEnabled val="1"/>
        </dgm:presLayoutVars>
      </dgm:prSet>
      <dgm:spPr/>
      <dgm:t>
        <a:bodyPr/>
        <a:lstStyle/>
        <a:p>
          <a:endParaRPr lang="en-US"/>
        </a:p>
      </dgm:t>
    </dgm:pt>
    <dgm:pt modelId="{4F2E65F3-D539-894B-A195-482A83ACFF2B}" type="pres">
      <dgm:prSet presAssocID="{7D1A178B-CAB4-7C43-8B49-6CB3C359C1D4}" presName="quadrant2" presStyleLbl="node1" presStyleIdx="1" presStyleCnt="4">
        <dgm:presLayoutVars>
          <dgm:chMax val="1"/>
          <dgm:bulletEnabled val="1"/>
        </dgm:presLayoutVars>
      </dgm:prSet>
      <dgm:spPr/>
      <dgm:t>
        <a:bodyPr/>
        <a:lstStyle/>
        <a:p>
          <a:endParaRPr lang="en-US"/>
        </a:p>
      </dgm:t>
    </dgm:pt>
    <dgm:pt modelId="{7F34A3BD-6A65-0E48-8A88-ED8416F476AE}" type="pres">
      <dgm:prSet presAssocID="{7D1A178B-CAB4-7C43-8B49-6CB3C359C1D4}" presName="quadrant3" presStyleLbl="node1" presStyleIdx="2" presStyleCnt="4">
        <dgm:presLayoutVars>
          <dgm:chMax val="1"/>
          <dgm:bulletEnabled val="1"/>
        </dgm:presLayoutVars>
      </dgm:prSet>
      <dgm:spPr/>
      <dgm:t>
        <a:bodyPr/>
        <a:lstStyle/>
        <a:p>
          <a:endParaRPr lang="en-US"/>
        </a:p>
      </dgm:t>
    </dgm:pt>
    <dgm:pt modelId="{2ADBBD3D-41B7-3C46-93F7-2BB823CAA0D8}" type="pres">
      <dgm:prSet presAssocID="{7D1A178B-CAB4-7C43-8B49-6CB3C359C1D4}" presName="quadrant4" presStyleLbl="node1" presStyleIdx="3" presStyleCnt="4">
        <dgm:presLayoutVars>
          <dgm:chMax val="1"/>
          <dgm:bulletEnabled val="1"/>
        </dgm:presLayoutVars>
      </dgm:prSet>
      <dgm:spPr/>
      <dgm:t>
        <a:bodyPr/>
        <a:lstStyle/>
        <a:p>
          <a:endParaRPr lang="en-US"/>
        </a:p>
      </dgm:t>
    </dgm:pt>
    <dgm:pt modelId="{3A277DF9-DA5F-5C44-965E-8439AF5EC552}" type="pres">
      <dgm:prSet presAssocID="{7D1A178B-CAB4-7C43-8B49-6CB3C359C1D4}" presName="quadrantPlaceholder" presStyleCnt="0"/>
      <dgm:spPr/>
    </dgm:pt>
    <dgm:pt modelId="{A5D1DBC4-2B1D-4E42-9C32-76F9E72A9F45}" type="pres">
      <dgm:prSet presAssocID="{7D1A178B-CAB4-7C43-8B49-6CB3C359C1D4}" presName="center1" presStyleLbl="fgShp" presStyleIdx="0" presStyleCnt="2"/>
      <dgm:spPr/>
    </dgm:pt>
    <dgm:pt modelId="{7DD7F477-EA04-5C46-A52B-64ECEE237572}" type="pres">
      <dgm:prSet presAssocID="{7D1A178B-CAB4-7C43-8B49-6CB3C359C1D4}" presName="center2" presStyleLbl="fgShp" presStyleIdx="1" presStyleCnt="2"/>
      <dgm:spPr/>
    </dgm:pt>
  </dgm:ptLst>
  <dgm:cxnLst>
    <dgm:cxn modelId="{DED26A61-B6F9-7C44-B0BC-D460777F6D71}" srcId="{35C2D448-145F-7548-B923-7353414622E3}" destId="{7CAECFBB-653A-F64E-9753-FC6B16BE42A9}" srcOrd="0" destOrd="0" parTransId="{3A5A6E7F-374A-F54E-A9D3-58FAE5BF94DD}" sibTransId="{4C5B3F95-B536-C440-B594-77AA740E2921}"/>
    <dgm:cxn modelId="{AD2312C1-4FC3-0C44-BFCC-B19087C69E43}" type="presOf" srcId="{BB0C84D1-8A43-F040-A21B-4B6C784BEEA5}" destId="{58AF2574-80C9-524E-BCC5-A897A167EF74}" srcOrd="0" destOrd="0" presId="urn:microsoft.com/office/officeart/2005/8/layout/cycle4"/>
    <dgm:cxn modelId="{8919E0FF-A27C-CD41-B646-14FD3DEE49C7}" srcId="{7DE3DA4C-35ED-FA41-9F83-85F71D85B917}" destId="{BB0C84D1-8A43-F040-A21B-4B6C784BEEA5}" srcOrd="0" destOrd="0" parTransId="{E0B3B7CB-9AD4-564D-B021-C2FC93E3E37A}" sibTransId="{FFD50546-40D4-734C-919F-895CC7398ACC}"/>
    <dgm:cxn modelId="{C80123CA-7443-9D45-A74A-D978D1B0F511}" type="presOf" srcId="{D61382D6-4B9F-534C-9E80-1669A5B506BA}" destId="{C8636782-2AEA-1248-A2B4-B03CD358AA92}" srcOrd="1" destOrd="0" presId="urn:microsoft.com/office/officeart/2005/8/layout/cycle4"/>
    <dgm:cxn modelId="{0A3FE685-E351-C043-9772-BEE4203382CB}" srcId="{7D1A178B-CAB4-7C43-8B49-6CB3C359C1D4}" destId="{7DE3DA4C-35ED-FA41-9F83-85F71D85B917}" srcOrd="2" destOrd="0" parTransId="{D39FFA85-CAF3-8443-A6C5-8B8BBA94C13D}" sibTransId="{DA393A30-18CD-B74E-9927-7603CFD9B4FD}"/>
    <dgm:cxn modelId="{B7D6D437-53F9-5C4F-A4E2-431971FB826E}" srcId="{D773C564-BBBF-264A-8240-1E470108A0A6}" destId="{D61382D6-4B9F-534C-9E80-1669A5B506BA}" srcOrd="0" destOrd="0" parTransId="{30C019F3-1147-084D-BE62-538CF829B3C7}" sibTransId="{394F97AD-A7E8-0746-B0C8-C1803DBC9B95}"/>
    <dgm:cxn modelId="{3E824FAC-791D-C44A-98FD-3BAF2DDC21BF}" type="presOf" srcId="{D354A735-5C28-1643-AEDB-4D77DFFB6F2E}" destId="{F15BE663-41C0-6647-9040-0E6B7C86058D}" srcOrd="0" destOrd="0" presId="urn:microsoft.com/office/officeart/2005/8/layout/cycle4"/>
    <dgm:cxn modelId="{BECFC532-8BB5-6D44-9828-6ADFCF27E711}" type="presOf" srcId="{7CAECFBB-653A-F64E-9753-FC6B16BE42A9}" destId="{A9E37727-04B8-0748-9A01-BDE1133ED641}" srcOrd="1" destOrd="0" presId="urn:microsoft.com/office/officeart/2005/8/layout/cycle4"/>
    <dgm:cxn modelId="{68BD24BE-42F3-1A4D-9999-52A313DEB008}" type="presOf" srcId="{D354A735-5C28-1643-AEDB-4D77DFFB6F2E}" destId="{F1194AC6-E833-6148-8268-F2B3D69BCCEF}" srcOrd="1" destOrd="0" presId="urn:microsoft.com/office/officeart/2005/8/layout/cycle4"/>
    <dgm:cxn modelId="{C10234E4-F18D-5646-89B1-0E479D123CCA}" type="presOf" srcId="{D773C564-BBBF-264A-8240-1E470108A0A6}" destId="{1C31023F-E8FE-7A47-A9DE-0A24660EE8CA}" srcOrd="0" destOrd="0" presId="urn:microsoft.com/office/officeart/2005/8/layout/cycle4"/>
    <dgm:cxn modelId="{F1746313-583E-7F45-9360-EA7503680686}" type="presOf" srcId="{291BA9CA-1C0C-7545-9054-A8EC4A84EDBD}" destId="{2ADBBD3D-41B7-3C46-93F7-2BB823CAA0D8}" srcOrd="0" destOrd="0" presId="urn:microsoft.com/office/officeart/2005/8/layout/cycle4"/>
    <dgm:cxn modelId="{C42ED04A-F020-8041-BC75-CC10DC43B4D6}" type="presOf" srcId="{D61382D6-4B9F-534C-9E80-1669A5B506BA}" destId="{3871C156-676D-3346-A223-FC9B1018C2E9}" srcOrd="0" destOrd="0" presId="urn:microsoft.com/office/officeart/2005/8/layout/cycle4"/>
    <dgm:cxn modelId="{84EA9097-B2A5-D747-9F3F-89377CBDA048}" type="presOf" srcId="{7DE3DA4C-35ED-FA41-9F83-85F71D85B917}" destId="{7F34A3BD-6A65-0E48-8A88-ED8416F476AE}" srcOrd="0" destOrd="0" presId="urn:microsoft.com/office/officeart/2005/8/layout/cycle4"/>
    <dgm:cxn modelId="{66512D35-A478-1F41-A8EE-59AFC565CC20}" srcId="{7D1A178B-CAB4-7C43-8B49-6CB3C359C1D4}" destId="{291BA9CA-1C0C-7545-9054-A8EC4A84EDBD}" srcOrd="3" destOrd="0" parTransId="{AB21C652-673C-1949-8DCB-A8EC801BE10C}" sibTransId="{E69FEB05-9B39-F344-A912-4B3373F52D97}"/>
    <dgm:cxn modelId="{3F4F15D3-C6E6-3A4F-92E8-7CC05FE78432}" srcId="{7D1A178B-CAB4-7C43-8B49-6CB3C359C1D4}" destId="{35C2D448-145F-7548-B923-7353414622E3}" srcOrd="1" destOrd="0" parTransId="{2AAE059B-8D04-3246-8056-B0DBA8724B25}" sibTransId="{3A9638E9-9F60-0B4D-8820-A2CA6290762C}"/>
    <dgm:cxn modelId="{42905C10-5457-744D-85D1-27AEE72FEA7E}" type="presOf" srcId="{7D1A178B-CAB4-7C43-8B49-6CB3C359C1D4}" destId="{65E54754-7DAE-2040-A2BF-1F781E1904A8}" srcOrd="0" destOrd="0" presId="urn:microsoft.com/office/officeart/2005/8/layout/cycle4"/>
    <dgm:cxn modelId="{3F0B02AB-D921-8B4D-9EB3-B7B10CB3BA90}" type="presOf" srcId="{7CAECFBB-653A-F64E-9753-FC6B16BE42A9}" destId="{FBB4BA6D-8E44-DB45-9C13-62644EA10347}" srcOrd="0" destOrd="0" presId="urn:microsoft.com/office/officeart/2005/8/layout/cycle4"/>
    <dgm:cxn modelId="{06223B66-CEB6-344D-9587-9E71F9AC1A22}" type="presOf" srcId="{35C2D448-145F-7548-B923-7353414622E3}" destId="{4F2E65F3-D539-894B-A195-482A83ACFF2B}" srcOrd="0" destOrd="0" presId="urn:microsoft.com/office/officeart/2005/8/layout/cycle4"/>
    <dgm:cxn modelId="{E5BD0D7D-8413-8347-A1B1-FA2F73E53B0D}" type="presOf" srcId="{BB0C84D1-8A43-F040-A21B-4B6C784BEEA5}" destId="{A79DB744-96FA-FB4E-B45D-3AC56A0A2B80}" srcOrd="1" destOrd="0" presId="urn:microsoft.com/office/officeart/2005/8/layout/cycle4"/>
    <dgm:cxn modelId="{8618ED9C-29E9-B741-AB35-054177CAF326}" srcId="{7D1A178B-CAB4-7C43-8B49-6CB3C359C1D4}" destId="{D773C564-BBBF-264A-8240-1E470108A0A6}" srcOrd="0" destOrd="0" parTransId="{E2EEEA83-C7CA-664D-86CD-2E1BF375C928}" sibTransId="{88F7D37F-7ED0-744C-8E69-76FB8E88304F}"/>
    <dgm:cxn modelId="{C561112A-85EC-3D48-A0E1-A8EA6FAFD64F}" srcId="{291BA9CA-1C0C-7545-9054-A8EC4A84EDBD}" destId="{D354A735-5C28-1643-AEDB-4D77DFFB6F2E}" srcOrd="0" destOrd="0" parTransId="{69F86BD1-E7B7-7140-8A15-D659D074E99C}" sibTransId="{5EE2178A-3709-1347-83B0-D7F1E4BFDC5B}"/>
    <dgm:cxn modelId="{072D20AF-6681-B34C-A133-A971BF662F37}" type="presParOf" srcId="{65E54754-7DAE-2040-A2BF-1F781E1904A8}" destId="{7012B72C-B422-D347-ACCF-BEB4AFEFC4D7}" srcOrd="0" destOrd="0" presId="urn:microsoft.com/office/officeart/2005/8/layout/cycle4"/>
    <dgm:cxn modelId="{564C9AA8-E3F2-554C-A64D-8FDABE917064}" type="presParOf" srcId="{7012B72C-B422-D347-ACCF-BEB4AFEFC4D7}" destId="{B661A223-5EB9-0F4F-A151-5FA9A1F26B9A}" srcOrd="0" destOrd="0" presId="urn:microsoft.com/office/officeart/2005/8/layout/cycle4"/>
    <dgm:cxn modelId="{1CF018C3-EA9C-7040-A2D0-EB61B649C191}" type="presParOf" srcId="{B661A223-5EB9-0F4F-A151-5FA9A1F26B9A}" destId="{3871C156-676D-3346-A223-FC9B1018C2E9}" srcOrd="0" destOrd="0" presId="urn:microsoft.com/office/officeart/2005/8/layout/cycle4"/>
    <dgm:cxn modelId="{48B05A05-CC7A-DE4F-920C-D3772E70FFA6}" type="presParOf" srcId="{B661A223-5EB9-0F4F-A151-5FA9A1F26B9A}" destId="{C8636782-2AEA-1248-A2B4-B03CD358AA92}" srcOrd="1" destOrd="0" presId="urn:microsoft.com/office/officeart/2005/8/layout/cycle4"/>
    <dgm:cxn modelId="{B8B96A06-D215-3C44-B634-8678910897FC}" type="presParOf" srcId="{7012B72C-B422-D347-ACCF-BEB4AFEFC4D7}" destId="{C18CBD51-8826-034B-BD63-071045782257}" srcOrd="1" destOrd="0" presId="urn:microsoft.com/office/officeart/2005/8/layout/cycle4"/>
    <dgm:cxn modelId="{64363DA2-9C8B-9149-9955-349E0C3B7348}" type="presParOf" srcId="{C18CBD51-8826-034B-BD63-071045782257}" destId="{FBB4BA6D-8E44-DB45-9C13-62644EA10347}" srcOrd="0" destOrd="0" presId="urn:microsoft.com/office/officeart/2005/8/layout/cycle4"/>
    <dgm:cxn modelId="{C51A30F1-698A-C742-BA8F-930BDA12719D}" type="presParOf" srcId="{C18CBD51-8826-034B-BD63-071045782257}" destId="{A9E37727-04B8-0748-9A01-BDE1133ED641}" srcOrd="1" destOrd="0" presId="urn:microsoft.com/office/officeart/2005/8/layout/cycle4"/>
    <dgm:cxn modelId="{FA3172F6-CD37-2343-8514-DC4582443BB2}" type="presParOf" srcId="{7012B72C-B422-D347-ACCF-BEB4AFEFC4D7}" destId="{86039F35-F990-6742-9E26-EDDA526D7BC0}" srcOrd="2" destOrd="0" presId="urn:microsoft.com/office/officeart/2005/8/layout/cycle4"/>
    <dgm:cxn modelId="{60B6C4F3-3438-064B-8EAF-1FC4EE48911E}" type="presParOf" srcId="{86039F35-F990-6742-9E26-EDDA526D7BC0}" destId="{58AF2574-80C9-524E-BCC5-A897A167EF74}" srcOrd="0" destOrd="0" presId="urn:microsoft.com/office/officeart/2005/8/layout/cycle4"/>
    <dgm:cxn modelId="{D21B3E5D-8985-9341-9FE2-48094FAA24ED}" type="presParOf" srcId="{86039F35-F990-6742-9E26-EDDA526D7BC0}" destId="{A79DB744-96FA-FB4E-B45D-3AC56A0A2B80}" srcOrd="1" destOrd="0" presId="urn:microsoft.com/office/officeart/2005/8/layout/cycle4"/>
    <dgm:cxn modelId="{729D9B7C-77E4-C94B-97D2-2FA0AD84A33A}" type="presParOf" srcId="{7012B72C-B422-D347-ACCF-BEB4AFEFC4D7}" destId="{49FD7CCE-2B9D-3142-ACD3-247E46FB21B0}" srcOrd="3" destOrd="0" presId="urn:microsoft.com/office/officeart/2005/8/layout/cycle4"/>
    <dgm:cxn modelId="{F47A3F1E-A9D2-F347-9B49-A2F0703A3F88}" type="presParOf" srcId="{49FD7CCE-2B9D-3142-ACD3-247E46FB21B0}" destId="{F15BE663-41C0-6647-9040-0E6B7C86058D}" srcOrd="0" destOrd="0" presId="urn:microsoft.com/office/officeart/2005/8/layout/cycle4"/>
    <dgm:cxn modelId="{41F35BAF-64DA-E340-8E25-4A42D4D4664F}" type="presParOf" srcId="{49FD7CCE-2B9D-3142-ACD3-247E46FB21B0}" destId="{F1194AC6-E833-6148-8268-F2B3D69BCCEF}" srcOrd="1" destOrd="0" presId="urn:microsoft.com/office/officeart/2005/8/layout/cycle4"/>
    <dgm:cxn modelId="{CF93C0F4-E83C-B648-8D56-9A6AE3614886}" type="presParOf" srcId="{7012B72C-B422-D347-ACCF-BEB4AFEFC4D7}" destId="{E336EE1E-945A-F84D-98BF-FFB6BE485AB0}" srcOrd="4" destOrd="0" presId="urn:microsoft.com/office/officeart/2005/8/layout/cycle4"/>
    <dgm:cxn modelId="{AE9E73AD-D74F-6E41-ACFE-4400F9195E89}" type="presParOf" srcId="{65E54754-7DAE-2040-A2BF-1F781E1904A8}" destId="{C52E65E6-5ACC-EA41-B41E-66C2FA5C22D5}" srcOrd="1" destOrd="0" presId="urn:microsoft.com/office/officeart/2005/8/layout/cycle4"/>
    <dgm:cxn modelId="{905423CB-82C3-3E45-B87A-83FF33A0FE82}" type="presParOf" srcId="{C52E65E6-5ACC-EA41-B41E-66C2FA5C22D5}" destId="{1C31023F-E8FE-7A47-A9DE-0A24660EE8CA}" srcOrd="0" destOrd="0" presId="urn:microsoft.com/office/officeart/2005/8/layout/cycle4"/>
    <dgm:cxn modelId="{352782EE-210F-894F-AE06-7C14E41F69DF}" type="presParOf" srcId="{C52E65E6-5ACC-EA41-B41E-66C2FA5C22D5}" destId="{4F2E65F3-D539-894B-A195-482A83ACFF2B}" srcOrd="1" destOrd="0" presId="urn:microsoft.com/office/officeart/2005/8/layout/cycle4"/>
    <dgm:cxn modelId="{6EFACDE9-73CF-0348-88E3-46FA2DD65CA6}" type="presParOf" srcId="{C52E65E6-5ACC-EA41-B41E-66C2FA5C22D5}" destId="{7F34A3BD-6A65-0E48-8A88-ED8416F476AE}" srcOrd="2" destOrd="0" presId="urn:microsoft.com/office/officeart/2005/8/layout/cycle4"/>
    <dgm:cxn modelId="{EC0D6318-FD73-5543-B017-D74E144DBAE4}" type="presParOf" srcId="{C52E65E6-5ACC-EA41-B41E-66C2FA5C22D5}" destId="{2ADBBD3D-41B7-3C46-93F7-2BB823CAA0D8}" srcOrd="3" destOrd="0" presId="urn:microsoft.com/office/officeart/2005/8/layout/cycle4"/>
    <dgm:cxn modelId="{B288299E-CD65-DE4B-AEA9-A9DAA57C26B8}" type="presParOf" srcId="{C52E65E6-5ACC-EA41-B41E-66C2FA5C22D5}" destId="{3A277DF9-DA5F-5C44-965E-8439AF5EC552}" srcOrd="4" destOrd="0" presId="urn:microsoft.com/office/officeart/2005/8/layout/cycle4"/>
    <dgm:cxn modelId="{069924BD-16B6-D742-B5E9-09398831F8B2}" type="presParOf" srcId="{65E54754-7DAE-2040-A2BF-1F781E1904A8}" destId="{A5D1DBC4-2B1D-4E42-9C32-76F9E72A9F45}" srcOrd="2" destOrd="0" presId="urn:microsoft.com/office/officeart/2005/8/layout/cycle4"/>
    <dgm:cxn modelId="{86092C77-06DE-9540-94A1-093A512AEE9A}" type="presParOf" srcId="{65E54754-7DAE-2040-A2BF-1F781E1904A8}" destId="{7DD7F477-EA04-5C46-A52B-64ECEE23757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924DD-4DBA-7541-8F1F-8053655BD237}">
      <dsp:nvSpPr>
        <dsp:cNvPr id="0" name=""/>
        <dsp:cNvSpPr/>
      </dsp:nvSpPr>
      <dsp:spPr>
        <a:xfrm>
          <a:off x="2431534" y="17"/>
          <a:ext cx="1254600" cy="12546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Attitudes and beliefs about performance oriented intercourse </a:t>
          </a:r>
          <a:endParaRPr lang="en-US" sz="1200" kern="1200" dirty="0"/>
        </a:p>
      </dsp:txBody>
      <dsp:txXfrm>
        <a:off x="2615266" y="183749"/>
        <a:ext cx="887136" cy="887136"/>
      </dsp:txXfrm>
    </dsp:sp>
    <dsp:sp modelId="{6CE6227F-BAB1-4844-B8B4-3379491CE3EB}">
      <dsp:nvSpPr>
        <dsp:cNvPr id="0" name=""/>
        <dsp:cNvSpPr/>
      </dsp:nvSpPr>
      <dsp:spPr>
        <a:xfrm rot="2700000">
          <a:off x="3551319" y="1074393"/>
          <a:ext cx="332609" cy="4234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565932" y="1123799"/>
        <a:ext cx="232826" cy="254057"/>
      </dsp:txXfrm>
    </dsp:sp>
    <dsp:sp modelId="{C488900B-6A93-E744-A84A-5235BD69C319}">
      <dsp:nvSpPr>
        <dsp:cNvPr id="0" name=""/>
        <dsp:cNvSpPr/>
      </dsp:nvSpPr>
      <dsp:spPr>
        <a:xfrm>
          <a:off x="3762426" y="1330909"/>
          <a:ext cx="1254600" cy="12546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Anxiety</a:t>
          </a:r>
          <a:endParaRPr lang="en-US" sz="1200" kern="1200" dirty="0"/>
        </a:p>
      </dsp:txBody>
      <dsp:txXfrm>
        <a:off x="3946158" y="1514641"/>
        <a:ext cx="887136" cy="887136"/>
      </dsp:txXfrm>
    </dsp:sp>
    <dsp:sp modelId="{E5216C41-0983-9641-A896-2F462B73189F}">
      <dsp:nvSpPr>
        <dsp:cNvPr id="0" name=""/>
        <dsp:cNvSpPr/>
      </dsp:nvSpPr>
      <dsp:spPr>
        <a:xfrm rot="8100000">
          <a:off x="3564631" y="2405285"/>
          <a:ext cx="332609" cy="4234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649801" y="2454691"/>
        <a:ext cx="232826" cy="254057"/>
      </dsp:txXfrm>
    </dsp:sp>
    <dsp:sp modelId="{8BC57455-9453-8945-8399-10E41E1BB8C1}">
      <dsp:nvSpPr>
        <dsp:cNvPr id="0" name=""/>
        <dsp:cNvSpPr/>
      </dsp:nvSpPr>
      <dsp:spPr>
        <a:xfrm>
          <a:off x="2431534" y="2661801"/>
          <a:ext cx="1254600" cy="12546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Avoidance </a:t>
          </a:r>
          <a:endParaRPr lang="en-US" sz="1200" kern="1200" dirty="0"/>
        </a:p>
      </dsp:txBody>
      <dsp:txXfrm>
        <a:off x="2615266" y="2845533"/>
        <a:ext cx="887136" cy="887136"/>
      </dsp:txXfrm>
    </dsp:sp>
    <dsp:sp modelId="{F930E04A-A3BE-3442-8938-CF8EBC52A048}">
      <dsp:nvSpPr>
        <dsp:cNvPr id="0" name=""/>
        <dsp:cNvSpPr/>
      </dsp:nvSpPr>
      <dsp:spPr>
        <a:xfrm rot="13500000">
          <a:off x="2233740" y="2418598"/>
          <a:ext cx="332609" cy="4234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318910" y="2538562"/>
        <a:ext cx="232826" cy="254057"/>
      </dsp:txXfrm>
    </dsp:sp>
    <dsp:sp modelId="{A982F1BD-BCBB-AD45-86F0-56F393E9EF97}">
      <dsp:nvSpPr>
        <dsp:cNvPr id="0" name=""/>
        <dsp:cNvSpPr/>
      </dsp:nvSpPr>
      <dsp:spPr>
        <a:xfrm>
          <a:off x="1100642" y="1330909"/>
          <a:ext cx="1254600" cy="12546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ED &amp; sexual dysfunction</a:t>
          </a:r>
          <a:endParaRPr lang="en-US" sz="1200" kern="1200" dirty="0"/>
        </a:p>
      </dsp:txBody>
      <dsp:txXfrm>
        <a:off x="1284374" y="1514641"/>
        <a:ext cx="887136" cy="887136"/>
      </dsp:txXfrm>
    </dsp:sp>
    <dsp:sp modelId="{DBE7A8FE-9CE7-904F-884A-F6DFE4414FF2}">
      <dsp:nvSpPr>
        <dsp:cNvPr id="0" name=""/>
        <dsp:cNvSpPr/>
      </dsp:nvSpPr>
      <dsp:spPr>
        <a:xfrm rot="18900000">
          <a:off x="2220427" y="1087706"/>
          <a:ext cx="332609" cy="4234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235040" y="1207670"/>
        <a:ext cx="232826" cy="254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DC687-15D8-E44C-B524-4AF674804EB3}">
      <dsp:nvSpPr>
        <dsp:cNvPr id="0" name=""/>
        <dsp:cNvSpPr/>
      </dsp:nvSpPr>
      <dsp:spPr>
        <a:xfrm>
          <a:off x="0" y="0"/>
          <a:ext cx="5181600" cy="1219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Understand cognitive distortions </a:t>
          </a:r>
          <a:endParaRPr lang="en-US" sz="2300" kern="1200" dirty="0"/>
        </a:p>
      </dsp:txBody>
      <dsp:txXfrm>
        <a:off x="35709" y="35709"/>
        <a:ext cx="3865988" cy="1147782"/>
      </dsp:txXfrm>
    </dsp:sp>
    <dsp:sp modelId="{27A73617-CB4E-3442-9471-2DFD18CD3DD0}">
      <dsp:nvSpPr>
        <dsp:cNvPr id="0" name=""/>
        <dsp:cNvSpPr/>
      </dsp:nvSpPr>
      <dsp:spPr>
        <a:xfrm>
          <a:off x="457199" y="1422399"/>
          <a:ext cx="5181600" cy="1219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Increase awareness of unhelpful thoughts </a:t>
          </a:r>
          <a:endParaRPr lang="en-US" sz="2300" kern="1200" dirty="0"/>
        </a:p>
      </dsp:txBody>
      <dsp:txXfrm>
        <a:off x="492908" y="1458108"/>
        <a:ext cx="3860502" cy="1147782"/>
      </dsp:txXfrm>
    </dsp:sp>
    <dsp:sp modelId="{C7C48823-4D22-1A4E-ADCB-D5050F5B10C5}">
      <dsp:nvSpPr>
        <dsp:cNvPr id="0" name=""/>
        <dsp:cNvSpPr/>
      </dsp:nvSpPr>
      <dsp:spPr>
        <a:xfrm>
          <a:off x="914399" y="2844799"/>
          <a:ext cx="5181600" cy="1219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Learn how to question, challenge, de-</a:t>
          </a:r>
          <a:r>
            <a:rPr lang="en-US" sz="2300" kern="1200" dirty="0" err="1" smtClean="0"/>
            <a:t>catastrophize</a:t>
          </a:r>
          <a:r>
            <a:rPr lang="en-US" sz="2300" kern="1200" dirty="0" smtClean="0"/>
            <a:t> &amp; reframe</a:t>
          </a:r>
          <a:endParaRPr lang="en-US" sz="2300" kern="1200" dirty="0"/>
        </a:p>
      </dsp:txBody>
      <dsp:txXfrm>
        <a:off x="950108" y="2880508"/>
        <a:ext cx="3860502" cy="1147782"/>
      </dsp:txXfrm>
    </dsp:sp>
    <dsp:sp modelId="{4C855878-9B5D-494D-8965-B26D6136B1E9}">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63C2AB67-75C3-0646-8600-B0D5BC32D3CA}">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DC687-15D8-E44C-B524-4AF674804EB3}">
      <dsp:nvSpPr>
        <dsp:cNvPr id="0" name=""/>
        <dsp:cNvSpPr/>
      </dsp:nvSpPr>
      <dsp:spPr>
        <a:xfrm>
          <a:off x="0" y="0"/>
          <a:ext cx="5181600" cy="1219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Understand cognitive distortions </a:t>
          </a:r>
          <a:endParaRPr lang="en-US" sz="2300" kern="1200" dirty="0"/>
        </a:p>
      </dsp:txBody>
      <dsp:txXfrm>
        <a:off x="35709" y="35709"/>
        <a:ext cx="3865988" cy="1147782"/>
      </dsp:txXfrm>
    </dsp:sp>
    <dsp:sp modelId="{27A73617-CB4E-3442-9471-2DFD18CD3DD0}">
      <dsp:nvSpPr>
        <dsp:cNvPr id="0" name=""/>
        <dsp:cNvSpPr/>
      </dsp:nvSpPr>
      <dsp:spPr>
        <a:xfrm>
          <a:off x="457199" y="1422399"/>
          <a:ext cx="5181600" cy="1219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Increase awareness of unhelpful thoughts </a:t>
          </a:r>
          <a:endParaRPr lang="en-US" sz="2300" kern="1200" dirty="0"/>
        </a:p>
      </dsp:txBody>
      <dsp:txXfrm>
        <a:off x="492908" y="1458108"/>
        <a:ext cx="3860502" cy="1147782"/>
      </dsp:txXfrm>
    </dsp:sp>
    <dsp:sp modelId="{C7C48823-4D22-1A4E-ADCB-D5050F5B10C5}">
      <dsp:nvSpPr>
        <dsp:cNvPr id="0" name=""/>
        <dsp:cNvSpPr/>
      </dsp:nvSpPr>
      <dsp:spPr>
        <a:xfrm>
          <a:off x="914399" y="2844799"/>
          <a:ext cx="5181600" cy="1219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Learn how to question, challenge, de-</a:t>
          </a:r>
          <a:r>
            <a:rPr lang="en-US" sz="2300" kern="1200" dirty="0" err="1" smtClean="0"/>
            <a:t>catastrophize</a:t>
          </a:r>
          <a:r>
            <a:rPr lang="en-US" sz="2300" kern="1200" dirty="0" smtClean="0"/>
            <a:t> &amp; reframe</a:t>
          </a:r>
          <a:endParaRPr lang="en-US" sz="2300" kern="1200" dirty="0"/>
        </a:p>
      </dsp:txBody>
      <dsp:txXfrm>
        <a:off x="950108" y="2880508"/>
        <a:ext cx="3860502" cy="1147782"/>
      </dsp:txXfrm>
    </dsp:sp>
    <dsp:sp modelId="{4C855878-9B5D-494D-8965-B26D6136B1E9}">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63C2AB67-75C3-0646-8600-B0D5BC32D3CA}">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04891-5E05-404A-97DC-93F411C3C4FD}">
      <dsp:nvSpPr>
        <dsp:cNvPr id="0" name=""/>
        <dsp:cNvSpPr/>
      </dsp:nvSpPr>
      <dsp:spPr>
        <a:xfrm>
          <a:off x="896590" y="0"/>
          <a:ext cx="5727758" cy="3579849"/>
        </a:xfrm>
        <a:prstGeom prst="swooshArrow">
          <a:avLst>
            <a:gd name="adj1" fmla="val 25000"/>
            <a:gd name="adj2" fmla="val 2500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A7AA432-902D-734E-AF78-BF71B0E5E313}">
      <dsp:nvSpPr>
        <dsp:cNvPr id="0" name=""/>
        <dsp:cNvSpPr/>
      </dsp:nvSpPr>
      <dsp:spPr>
        <a:xfrm>
          <a:off x="1460775" y="2661975"/>
          <a:ext cx="131738" cy="13173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82B070-1909-2746-A09C-4CA56D5DAF6B}">
      <dsp:nvSpPr>
        <dsp:cNvPr id="0" name=""/>
        <dsp:cNvSpPr/>
      </dsp:nvSpPr>
      <dsp:spPr>
        <a:xfrm>
          <a:off x="1526644" y="2727844"/>
          <a:ext cx="750336" cy="85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05" tIns="0" rIns="0" bIns="0" numCol="1" spcCol="1270" anchor="t" anchorCtr="0">
          <a:noAutofit/>
        </a:bodyPr>
        <a:lstStyle/>
        <a:p>
          <a:pPr lvl="0" algn="l" defTabSz="711200">
            <a:lnSpc>
              <a:spcPct val="90000"/>
            </a:lnSpc>
            <a:spcBef>
              <a:spcPct val="0"/>
            </a:spcBef>
            <a:spcAft>
              <a:spcPct val="35000"/>
            </a:spcAft>
          </a:pPr>
          <a:r>
            <a:rPr lang="en-US" sz="1600" kern="1200" dirty="0" smtClean="0"/>
            <a:t>Feels blue</a:t>
          </a:r>
          <a:endParaRPr lang="en-US" sz="1600" kern="1200" dirty="0"/>
        </a:p>
      </dsp:txBody>
      <dsp:txXfrm>
        <a:off x="1526644" y="2727844"/>
        <a:ext cx="750336" cy="852004"/>
      </dsp:txXfrm>
    </dsp:sp>
    <dsp:sp modelId="{D9647434-76A7-8844-A7C6-D0A73B036FB2}">
      <dsp:nvSpPr>
        <dsp:cNvPr id="0" name=""/>
        <dsp:cNvSpPr/>
      </dsp:nvSpPr>
      <dsp:spPr>
        <a:xfrm>
          <a:off x="2173880" y="1976792"/>
          <a:ext cx="206199" cy="20619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EEE21A-2E24-7042-A2F9-64CDA38FE445}">
      <dsp:nvSpPr>
        <dsp:cNvPr id="0" name=""/>
        <dsp:cNvSpPr/>
      </dsp:nvSpPr>
      <dsp:spPr>
        <a:xfrm>
          <a:off x="2276980" y="2079892"/>
          <a:ext cx="950807" cy="149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61" tIns="0" rIns="0" bIns="0" numCol="1" spcCol="1270" anchor="t" anchorCtr="0">
          <a:noAutofit/>
        </a:bodyPr>
        <a:lstStyle/>
        <a:p>
          <a:pPr lvl="0" algn="l" defTabSz="711200">
            <a:lnSpc>
              <a:spcPct val="90000"/>
            </a:lnSpc>
            <a:spcBef>
              <a:spcPct val="0"/>
            </a:spcBef>
            <a:spcAft>
              <a:spcPct val="35000"/>
            </a:spcAft>
          </a:pPr>
          <a:r>
            <a:rPr lang="en-US" sz="1600" kern="1200" dirty="0" smtClean="0"/>
            <a:t>Goes for walk</a:t>
          </a:r>
          <a:endParaRPr lang="en-US" sz="1600" kern="1200" dirty="0"/>
        </a:p>
      </dsp:txBody>
      <dsp:txXfrm>
        <a:off x="2276980" y="2079892"/>
        <a:ext cx="950807" cy="1499956"/>
      </dsp:txXfrm>
    </dsp:sp>
    <dsp:sp modelId="{6570C258-1C56-E341-A698-E00D16A4A9CB}">
      <dsp:nvSpPr>
        <dsp:cNvPr id="0" name=""/>
        <dsp:cNvSpPr/>
      </dsp:nvSpPr>
      <dsp:spPr>
        <a:xfrm>
          <a:off x="3090322" y="1430507"/>
          <a:ext cx="274932" cy="2749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16498F3-6E72-E344-9E43-8422FF74990A}">
      <dsp:nvSpPr>
        <dsp:cNvPr id="0" name=""/>
        <dsp:cNvSpPr/>
      </dsp:nvSpPr>
      <dsp:spPr>
        <a:xfrm>
          <a:off x="3227788" y="1567973"/>
          <a:ext cx="1105457" cy="201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81" tIns="0" rIns="0" bIns="0" numCol="1" spcCol="1270" anchor="t" anchorCtr="0">
          <a:noAutofit/>
        </a:bodyPr>
        <a:lstStyle/>
        <a:p>
          <a:pPr lvl="0" algn="l" defTabSz="711200">
            <a:lnSpc>
              <a:spcPct val="90000"/>
            </a:lnSpc>
            <a:spcBef>
              <a:spcPct val="0"/>
            </a:spcBef>
            <a:spcAft>
              <a:spcPct val="35000"/>
            </a:spcAft>
          </a:pPr>
          <a:r>
            <a:rPr lang="en-US" sz="1600" kern="1200" dirty="0" smtClean="0"/>
            <a:t>Feels more energized</a:t>
          </a:r>
          <a:endParaRPr lang="en-US" sz="1600" kern="1200" dirty="0"/>
        </a:p>
      </dsp:txBody>
      <dsp:txXfrm>
        <a:off x="3227788" y="1567973"/>
        <a:ext cx="1105457" cy="2011875"/>
      </dsp:txXfrm>
    </dsp:sp>
    <dsp:sp modelId="{3A165C72-7131-1E4C-B48D-F5A61C011818}">
      <dsp:nvSpPr>
        <dsp:cNvPr id="0" name=""/>
        <dsp:cNvSpPr/>
      </dsp:nvSpPr>
      <dsp:spPr>
        <a:xfrm>
          <a:off x="4155685" y="1003789"/>
          <a:ext cx="355121" cy="35512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D43B16-E732-BE4A-A6EE-51AE73131D85}">
      <dsp:nvSpPr>
        <dsp:cNvPr id="0" name=""/>
        <dsp:cNvSpPr/>
      </dsp:nvSpPr>
      <dsp:spPr>
        <a:xfrm>
          <a:off x="4333245" y="1181350"/>
          <a:ext cx="1145551" cy="2398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71" tIns="0" rIns="0" bIns="0" numCol="1" spcCol="1270" anchor="t" anchorCtr="0">
          <a:noAutofit/>
        </a:bodyPr>
        <a:lstStyle/>
        <a:p>
          <a:pPr lvl="0" algn="l" defTabSz="711200">
            <a:lnSpc>
              <a:spcPct val="90000"/>
            </a:lnSpc>
            <a:spcBef>
              <a:spcPct val="0"/>
            </a:spcBef>
            <a:spcAft>
              <a:spcPct val="35000"/>
            </a:spcAft>
          </a:pPr>
          <a:r>
            <a:rPr lang="en-US" sz="1600" kern="1200" dirty="0" smtClean="0"/>
            <a:t>Calls friend</a:t>
          </a:r>
          <a:endParaRPr lang="en-US" sz="1600" kern="1200" dirty="0"/>
        </a:p>
      </dsp:txBody>
      <dsp:txXfrm>
        <a:off x="4333245" y="1181350"/>
        <a:ext cx="1145551" cy="2398498"/>
      </dsp:txXfrm>
    </dsp:sp>
    <dsp:sp modelId="{7EFCE954-226C-6542-A833-C61BFEACCB4B}">
      <dsp:nvSpPr>
        <dsp:cNvPr id="0" name=""/>
        <dsp:cNvSpPr/>
      </dsp:nvSpPr>
      <dsp:spPr>
        <a:xfrm>
          <a:off x="5252551" y="718833"/>
          <a:ext cx="452492" cy="45249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19A32D-28C1-5546-8A0E-F9B0AC6252C8}">
      <dsp:nvSpPr>
        <dsp:cNvPr id="0" name=""/>
        <dsp:cNvSpPr/>
      </dsp:nvSpPr>
      <dsp:spPr>
        <a:xfrm>
          <a:off x="5478797" y="945080"/>
          <a:ext cx="1145551" cy="2634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67" tIns="0" rIns="0" bIns="0" numCol="1" spcCol="1270" anchor="t" anchorCtr="0">
          <a:noAutofit/>
        </a:bodyPr>
        <a:lstStyle/>
        <a:p>
          <a:pPr lvl="0" algn="l" defTabSz="711200">
            <a:lnSpc>
              <a:spcPct val="90000"/>
            </a:lnSpc>
            <a:spcBef>
              <a:spcPct val="0"/>
            </a:spcBef>
            <a:spcAft>
              <a:spcPct val="35000"/>
            </a:spcAft>
          </a:pPr>
          <a:r>
            <a:rPr lang="en-US" sz="1600" kern="1200" dirty="0" smtClean="0"/>
            <a:t>Feels better</a:t>
          </a:r>
          <a:endParaRPr lang="en-US" sz="1600" kern="1200" dirty="0"/>
        </a:p>
      </dsp:txBody>
      <dsp:txXfrm>
        <a:off x="5478797" y="945080"/>
        <a:ext cx="1145551" cy="26347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04891-5E05-404A-97DC-93F411C3C4FD}">
      <dsp:nvSpPr>
        <dsp:cNvPr id="0" name=""/>
        <dsp:cNvSpPr/>
      </dsp:nvSpPr>
      <dsp:spPr>
        <a:xfrm>
          <a:off x="896590" y="0"/>
          <a:ext cx="5727758" cy="3579849"/>
        </a:xfrm>
        <a:prstGeom prst="swooshArrow">
          <a:avLst>
            <a:gd name="adj1" fmla="val 25000"/>
            <a:gd name="adj2" fmla="val 2500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A7AA432-902D-734E-AF78-BF71B0E5E313}">
      <dsp:nvSpPr>
        <dsp:cNvPr id="0" name=""/>
        <dsp:cNvSpPr/>
      </dsp:nvSpPr>
      <dsp:spPr>
        <a:xfrm>
          <a:off x="1460775" y="2661975"/>
          <a:ext cx="131738" cy="13173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82B070-1909-2746-A09C-4CA56D5DAF6B}">
      <dsp:nvSpPr>
        <dsp:cNvPr id="0" name=""/>
        <dsp:cNvSpPr/>
      </dsp:nvSpPr>
      <dsp:spPr>
        <a:xfrm>
          <a:off x="1526644" y="2727844"/>
          <a:ext cx="750336" cy="85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05" tIns="0" rIns="0" bIns="0" numCol="1" spcCol="1270" anchor="t" anchorCtr="0">
          <a:noAutofit/>
        </a:bodyPr>
        <a:lstStyle/>
        <a:p>
          <a:pPr lvl="0" algn="l" defTabSz="711200">
            <a:lnSpc>
              <a:spcPct val="90000"/>
            </a:lnSpc>
            <a:spcBef>
              <a:spcPct val="0"/>
            </a:spcBef>
            <a:spcAft>
              <a:spcPct val="35000"/>
            </a:spcAft>
          </a:pPr>
          <a:r>
            <a:rPr lang="en-US" sz="1600" kern="1200" dirty="0" smtClean="0"/>
            <a:t>Feels no desire</a:t>
          </a:r>
          <a:endParaRPr lang="en-US" sz="1600" kern="1200" dirty="0"/>
        </a:p>
      </dsp:txBody>
      <dsp:txXfrm>
        <a:off x="1526644" y="2727844"/>
        <a:ext cx="750336" cy="852004"/>
      </dsp:txXfrm>
    </dsp:sp>
    <dsp:sp modelId="{D9647434-76A7-8844-A7C6-D0A73B036FB2}">
      <dsp:nvSpPr>
        <dsp:cNvPr id="0" name=""/>
        <dsp:cNvSpPr/>
      </dsp:nvSpPr>
      <dsp:spPr>
        <a:xfrm>
          <a:off x="2173880" y="1976792"/>
          <a:ext cx="206199" cy="20619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EEE21A-2E24-7042-A2F9-64CDA38FE445}">
      <dsp:nvSpPr>
        <dsp:cNvPr id="0" name=""/>
        <dsp:cNvSpPr/>
      </dsp:nvSpPr>
      <dsp:spPr>
        <a:xfrm>
          <a:off x="2276980" y="2079892"/>
          <a:ext cx="950807" cy="149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61" tIns="0" rIns="0" bIns="0" numCol="1" spcCol="1270" anchor="t" anchorCtr="0">
          <a:noAutofit/>
        </a:bodyPr>
        <a:lstStyle/>
        <a:p>
          <a:pPr lvl="0" algn="l" defTabSz="711200">
            <a:lnSpc>
              <a:spcPct val="90000"/>
            </a:lnSpc>
            <a:spcBef>
              <a:spcPct val="0"/>
            </a:spcBef>
            <a:spcAft>
              <a:spcPct val="35000"/>
            </a:spcAft>
          </a:pPr>
          <a:r>
            <a:rPr lang="en-US" sz="1600" kern="1200" dirty="0" smtClean="0"/>
            <a:t>Gently touches partner</a:t>
          </a:r>
          <a:endParaRPr lang="en-US" sz="1600" kern="1200" dirty="0"/>
        </a:p>
      </dsp:txBody>
      <dsp:txXfrm>
        <a:off x="2276980" y="2079892"/>
        <a:ext cx="950807" cy="1499956"/>
      </dsp:txXfrm>
    </dsp:sp>
    <dsp:sp modelId="{6570C258-1C56-E341-A698-E00D16A4A9CB}">
      <dsp:nvSpPr>
        <dsp:cNvPr id="0" name=""/>
        <dsp:cNvSpPr/>
      </dsp:nvSpPr>
      <dsp:spPr>
        <a:xfrm>
          <a:off x="3090322" y="1430507"/>
          <a:ext cx="274932" cy="2749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16498F3-6E72-E344-9E43-8422FF74990A}">
      <dsp:nvSpPr>
        <dsp:cNvPr id="0" name=""/>
        <dsp:cNvSpPr/>
      </dsp:nvSpPr>
      <dsp:spPr>
        <a:xfrm>
          <a:off x="3227788" y="1567973"/>
          <a:ext cx="1105457" cy="201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81" tIns="0" rIns="0" bIns="0" numCol="1" spcCol="1270" anchor="t" anchorCtr="0">
          <a:noAutofit/>
        </a:bodyPr>
        <a:lstStyle/>
        <a:p>
          <a:pPr lvl="0" algn="l" defTabSz="711200">
            <a:lnSpc>
              <a:spcPct val="90000"/>
            </a:lnSpc>
            <a:spcBef>
              <a:spcPct val="0"/>
            </a:spcBef>
            <a:spcAft>
              <a:spcPct val="35000"/>
            </a:spcAft>
          </a:pPr>
          <a:r>
            <a:rPr lang="en-US" sz="1600" kern="1200" dirty="0" smtClean="0"/>
            <a:t>Desire increases</a:t>
          </a:r>
          <a:endParaRPr lang="en-US" sz="1600" kern="1200" dirty="0"/>
        </a:p>
      </dsp:txBody>
      <dsp:txXfrm>
        <a:off x="3227788" y="1567973"/>
        <a:ext cx="1105457" cy="2011875"/>
      </dsp:txXfrm>
    </dsp:sp>
    <dsp:sp modelId="{3A165C72-7131-1E4C-B48D-F5A61C011818}">
      <dsp:nvSpPr>
        <dsp:cNvPr id="0" name=""/>
        <dsp:cNvSpPr/>
      </dsp:nvSpPr>
      <dsp:spPr>
        <a:xfrm>
          <a:off x="4155685" y="1003789"/>
          <a:ext cx="355121" cy="35512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D43B16-E732-BE4A-A6EE-51AE73131D85}">
      <dsp:nvSpPr>
        <dsp:cNvPr id="0" name=""/>
        <dsp:cNvSpPr/>
      </dsp:nvSpPr>
      <dsp:spPr>
        <a:xfrm>
          <a:off x="4333245" y="1181350"/>
          <a:ext cx="1145551" cy="2398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71" tIns="0" rIns="0" bIns="0" numCol="1" spcCol="1270" anchor="t" anchorCtr="0">
          <a:noAutofit/>
        </a:bodyPr>
        <a:lstStyle/>
        <a:p>
          <a:pPr lvl="0" algn="l" defTabSz="711200">
            <a:lnSpc>
              <a:spcPct val="90000"/>
            </a:lnSpc>
            <a:spcBef>
              <a:spcPct val="0"/>
            </a:spcBef>
            <a:spcAft>
              <a:spcPct val="35000"/>
            </a:spcAft>
          </a:pPr>
          <a:r>
            <a:rPr lang="en-US" sz="1600" kern="1200" dirty="0" smtClean="0"/>
            <a:t>Starts kissing </a:t>
          </a:r>
          <a:endParaRPr lang="en-US" sz="1600" kern="1200" dirty="0"/>
        </a:p>
      </dsp:txBody>
      <dsp:txXfrm>
        <a:off x="4333245" y="1181350"/>
        <a:ext cx="1145551" cy="2398498"/>
      </dsp:txXfrm>
    </dsp:sp>
    <dsp:sp modelId="{7EFCE954-226C-6542-A833-C61BFEACCB4B}">
      <dsp:nvSpPr>
        <dsp:cNvPr id="0" name=""/>
        <dsp:cNvSpPr/>
      </dsp:nvSpPr>
      <dsp:spPr>
        <a:xfrm>
          <a:off x="5252551" y="718833"/>
          <a:ext cx="452492" cy="45249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19A32D-28C1-5546-8A0E-F9B0AC6252C8}">
      <dsp:nvSpPr>
        <dsp:cNvPr id="0" name=""/>
        <dsp:cNvSpPr/>
      </dsp:nvSpPr>
      <dsp:spPr>
        <a:xfrm>
          <a:off x="5478797" y="945080"/>
          <a:ext cx="1145551" cy="2634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67" tIns="0" rIns="0" bIns="0" numCol="1" spcCol="1270" anchor="t" anchorCtr="0">
          <a:noAutofit/>
        </a:bodyPr>
        <a:lstStyle/>
        <a:p>
          <a:pPr lvl="0" algn="l" defTabSz="711200">
            <a:lnSpc>
              <a:spcPct val="90000"/>
            </a:lnSpc>
            <a:spcBef>
              <a:spcPct val="0"/>
            </a:spcBef>
            <a:spcAft>
              <a:spcPct val="35000"/>
            </a:spcAft>
          </a:pPr>
          <a:r>
            <a:rPr lang="en-US" sz="1600" kern="1200" dirty="0" smtClean="0"/>
            <a:t>Arousal </a:t>
          </a:r>
          <a:endParaRPr lang="en-US" sz="1600" kern="1200" dirty="0"/>
        </a:p>
      </dsp:txBody>
      <dsp:txXfrm>
        <a:off x="5478797" y="945080"/>
        <a:ext cx="1145551" cy="26347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BC986-6622-2645-A027-C44DA4158BC4}">
      <dsp:nvSpPr>
        <dsp:cNvPr id="0" name=""/>
        <dsp:cNvSpPr/>
      </dsp:nvSpPr>
      <dsp:spPr>
        <a:xfrm>
          <a:off x="1428307" y="299984"/>
          <a:ext cx="4361321" cy="4361227"/>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Oral</a:t>
          </a:r>
          <a:r>
            <a:rPr lang="en-US" sz="2000" kern="1200" baseline="0" dirty="0" smtClean="0">
              <a:solidFill>
                <a:schemeClr val="bg1"/>
              </a:solidFill>
            </a:rPr>
            <a:t> sex</a:t>
          </a:r>
          <a:endParaRPr lang="en-US" sz="2000" kern="1200" dirty="0">
            <a:solidFill>
              <a:schemeClr val="bg1"/>
            </a:solidFill>
          </a:endParaRPr>
        </a:p>
      </dsp:txBody>
      <dsp:txXfrm>
        <a:off x="2067008" y="938671"/>
        <a:ext cx="3083919" cy="3083853"/>
      </dsp:txXfrm>
    </dsp:sp>
    <dsp:sp modelId="{5992E9A0-788A-2643-8D58-B5E5E44D2C4B}">
      <dsp:nvSpPr>
        <dsp:cNvPr id="0" name=""/>
        <dsp:cNvSpPr/>
      </dsp:nvSpPr>
      <dsp:spPr>
        <a:xfrm>
          <a:off x="4247279" y="85600"/>
          <a:ext cx="485041" cy="4850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F494E9E-B1BF-3E4A-8C1E-BD3C43ADEF5B}">
      <dsp:nvSpPr>
        <dsp:cNvPr id="0" name=""/>
        <dsp:cNvSpPr/>
      </dsp:nvSpPr>
      <dsp:spPr>
        <a:xfrm>
          <a:off x="2717751" y="4535874"/>
          <a:ext cx="351209" cy="351547"/>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39ACDDF-6E28-4E40-AC14-2429539C35B8}">
      <dsp:nvSpPr>
        <dsp:cNvPr id="0" name=""/>
        <dsp:cNvSpPr/>
      </dsp:nvSpPr>
      <dsp:spPr>
        <a:xfrm>
          <a:off x="6019767" y="2268647"/>
          <a:ext cx="351209" cy="351547"/>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7A26C82-FB1D-6B49-A01D-2198A2254D96}">
      <dsp:nvSpPr>
        <dsp:cNvPr id="0" name=""/>
        <dsp:cNvSpPr/>
      </dsp:nvSpPr>
      <dsp:spPr>
        <a:xfrm>
          <a:off x="4339154" y="4909839"/>
          <a:ext cx="485041" cy="4850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2EC79D-B3C0-0D4A-9805-B4E92657C084}">
      <dsp:nvSpPr>
        <dsp:cNvPr id="0" name=""/>
        <dsp:cNvSpPr/>
      </dsp:nvSpPr>
      <dsp:spPr>
        <a:xfrm>
          <a:off x="2817517" y="989319"/>
          <a:ext cx="351209" cy="351547"/>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F33123-2918-0B4A-8322-B60D549B0ACF}">
      <dsp:nvSpPr>
        <dsp:cNvPr id="0" name=""/>
        <dsp:cNvSpPr/>
      </dsp:nvSpPr>
      <dsp:spPr>
        <a:xfrm>
          <a:off x="1710357" y="3000273"/>
          <a:ext cx="351209" cy="351547"/>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136AFC6-F74B-974C-A82D-D9268E7F2250}">
      <dsp:nvSpPr>
        <dsp:cNvPr id="0" name=""/>
        <dsp:cNvSpPr/>
      </dsp:nvSpPr>
      <dsp:spPr>
        <a:xfrm>
          <a:off x="0" y="691058"/>
          <a:ext cx="1773079" cy="1772512"/>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rPr>
            <a:t>Mutual masturbation</a:t>
          </a:r>
          <a:endParaRPr lang="en-US" sz="1400" kern="1200" dirty="0">
            <a:solidFill>
              <a:srgbClr val="FFFFFF"/>
            </a:solidFill>
          </a:endParaRPr>
        </a:p>
      </dsp:txBody>
      <dsp:txXfrm>
        <a:off x="259661" y="950636"/>
        <a:ext cx="1253757" cy="1253356"/>
      </dsp:txXfrm>
    </dsp:sp>
    <dsp:sp modelId="{9BE40558-1A4D-9A4E-9A86-2A2A8FE22BB6}">
      <dsp:nvSpPr>
        <dsp:cNvPr id="0" name=""/>
        <dsp:cNvSpPr/>
      </dsp:nvSpPr>
      <dsp:spPr>
        <a:xfrm>
          <a:off x="3375559" y="1004604"/>
          <a:ext cx="485041" cy="4850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0102454-77D0-9347-AB14-AFC067D83F2F}">
      <dsp:nvSpPr>
        <dsp:cNvPr id="0" name=""/>
        <dsp:cNvSpPr/>
      </dsp:nvSpPr>
      <dsp:spPr>
        <a:xfrm>
          <a:off x="181420" y="3578034"/>
          <a:ext cx="876806" cy="876830"/>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D3F06E2-731A-9542-A3C0-BA191EBDFCEC}">
      <dsp:nvSpPr>
        <dsp:cNvPr id="0" name=""/>
        <dsp:cNvSpPr/>
      </dsp:nvSpPr>
      <dsp:spPr>
        <a:xfrm>
          <a:off x="5544597" y="0"/>
          <a:ext cx="2380855" cy="2461630"/>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rPr>
            <a:t>Masturbation</a:t>
          </a:r>
          <a:endParaRPr lang="en-US" sz="2000" kern="1200" dirty="0">
            <a:solidFill>
              <a:srgbClr val="FFFFFF"/>
            </a:solidFill>
          </a:endParaRPr>
        </a:p>
      </dsp:txBody>
      <dsp:txXfrm>
        <a:off x="5893265" y="360497"/>
        <a:ext cx="1683519" cy="1740636"/>
      </dsp:txXfrm>
    </dsp:sp>
    <dsp:sp modelId="{1FAC3D81-48BF-7D44-AE92-955873D7B7F6}">
      <dsp:nvSpPr>
        <dsp:cNvPr id="0" name=""/>
        <dsp:cNvSpPr/>
      </dsp:nvSpPr>
      <dsp:spPr>
        <a:xfrm>
          <a:off x="5395215" y="1675601"/>
          <a:ext cx="485041" cy="4850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AEC7E12-5DD9-9F4F-BA66-037EFB012A07}">
      <dsp:nvSpPr>
        <dsp:cNvPr id="0" name=""/>
        <dsp:cNvSpPr/>
      </dsp:nvSpPr>
      <dsp:spPr>
        <a:xfrm>
          <a:off x="-151944" y="4621468"/>
          <a:ext cx="351209" cy="351547"/>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AC6FDA-9F20-4C48-9511-42A3D5900BFD}">
      <dsp:nvSpPr>
        <dsp:cNvPr id="0" name=""/>
        <dsp:cNvSpPr/>
      </dsp:nvSpPr>
      <dsp:spPr>
        <a:xfrm>
          <a:off x="3350415" y="4121149"/>
          <a:ext cx="351209" cy="351547"/>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ACF34-3EF3-444F-BE3E-59A098B88A81}">
      <dsp:nvSpPr>
        <dsp:cNvPr id="0" name=""/>
        <dsp:cNvSpPr/>
      </dsp:nvSpPr>
      <dsp:spPr>
        <a:xfrm>
          <a:off x="631611" y="0"/>
          <a:ext cx="6580746" cy="3966102"/>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818C0A2-8E87-7540-9DBA-3FB1F55AEB8C}">
      <dsp:nvSpPr>
        <dsp:cNvPr id="0" name=""/>
        <dsp:cNvSpPr/>
      </dsp:nvSpPr>
      <dsp:spPr>
        <a:xfrm>
          <a:off x="1374160" y="2949193"/>
          <a:ext cx="145952" cy="14595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930407A-CAFC-5140-9161-0B5C02B93D39}">
      <dsp:nvSpPr>
        <dsp:cNvPr id="0" name=""/>
        <dsp:cNvSpPr/>
      </dsp:nvSpPr>
      <dsp:spPr>
        <a:xfrm>
          <a:off x="1447136" y="3022169"/>
          <a:ext cx="831294" cy="94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37" tIns="0" rIns="0" bIns="0" numCol="1" spcCol="1270" anchor="t" anchorCtr="0">
          <a:noAutofit/>
        </a:bodyPr>
        <a:lstStyle/>
        <a:p>
          <a:pPr lvl="0" algn="l" defTabSz="711200">
            <a:lnSpc>
              <a:spcPct val="90000"/>
            </a:lnSpc>
            <a:spcBef>
              <a:spcPct val="0"/>
            </a:spcBef>
            <a:spcAft>
              <a:spcPct val="35000"/>
            </a:spcAft>
          </a:pPr>
          <a:r>
            <a:rPr lang="en-US" sz="1600" kern="1200" dirty="0" smtClean="0"/>
            <a:t>Episode of ED</a:t>
          </a:r>
          <a:endParaRPr lang="en-US" sz="1600" kern="1200" dirty="0"/>
        </a:p>
      </dsp:txBody>
      <dsp:txXfrm>
        <a:off x="1447136" y="3022169"/>
        <a:ext cx="831294" cy="943932"/>
      </dsp:txXfrm>
    </dsp:sp>
    <dsp:sp modelId="{7376BE21-C0FB-C240-9927-BFEB90C83B26}">
      <dsp:nvSpPr>
        <dsp:cNvPr id="0" name=""/>
        <dsp:cNvSpPr/>
      </dsp:nvSpPr>
      <dsp:spPr>
        <a:xfrm>
          <a:off x="2164208" y="2190081"/>
          <a:ext cx="228447" cy="2284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4271AF-B990-9D45-BAC0-93A1F1C24C33}">
      <dsp:nvSpPr>
        <dsp:cNvPr id="0" name=""/>
        <dsp:cNvSpPr/>
      </dsp:nvSpPr>
      <dsp:spPr>
        <a:xfrm>
          <a:off x="2278431" y="2304305"/>
          <a:ext cx="1053396" cy="16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50" tIns="0" rIns="0" bIns="0" numCol="1" spcCol="1270" anchor="t" anchorCtr="0">
          <a:noAutofit/>
        </a:bodyPr>
        <a:lstStyle/>
        <a:p>
          <a:pPr lvl="0" algn="l" defTabSz="622300">
            <a:lnSpc>
              <a:spcPct val="90000"/>
            </a:lnSpc>
            <a:spcBef>
              <a:spcPct val="0"/>
            </a:spcBef>
            <a:spcAft>
              <a:spcPct val="35000"/>
            </a:spcAft>
          </a:pPr>
          <a:r>
            <a:rPr lang="en-US" sz="1400" kern="1200" dirty="0" smtClean="0"/>
            <a:t>Explore non-intercourse erotic scenarios</a:t>
          </a:r>
          <a:endParaRPr lang="en-US" sz="1400" kern="1200" dirty="0"/>
        </a:p>
      </dsp:txBody>
      <dsp:txXfrm>
        <a:off x="2278431" y="2304305"/>
        <a:ext cx="1053396" cy="1661796"/>
      </dsp:txXfrm>
    </dsp:sp>
    <dsp:sp modelId="{F75DD4CF-B9DC-7E40-AB43-5A7769E18E19}">
      <dsp:nvSpPr>
        <dsp:cNvPr id="0" name=""/>
        <dsp:cNvSpPr/>
      </dsp:nvSpPr>
      <dsp:spPr>
        <a:xfrm>
          <a:off x="3179530" y="1584854"/>
          <a:ext cx="304596" cy="3045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F31F11-0D05-6C43-A093-870CA1ADF8D8}">
      <dsp:nvSpPr>
        <dsp:cNvPr id="0" name=""/>
        <dsp:cNvSpPr/>
      </dsp:nvSpPr>
      <dsp:spPr>
        <a:xfrm>
          <a:off x="3331828" y="1737152"/>
          <a:ext cx="1224732" cy="2228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9" tIns="0" rIns="0" bIns="0" numCol="1" spcCol="1270" anchor="t" anchorCtr="0">
          <a:noAutofit/>
        </a:bodyPr>
        <a:lstStyle/>
        <a:p>
          <a:pPr lvl="0" algn="l" defTabSz="622300">
            <a:lnSpc>
              <a:spcPct val="90000"/>
            </a:lnSpc>
            <a:spcBef>
              <a:spcPct val="0"/>
            </a:spcBef>
            <a:spcAft>
              <a:spcPct val="35000"/>
            </a:spcAft>
          </a:pPr>
          <a:r>
            <a:rPr lang="en-US" sz="1400" kern="1200" dirty="0" smtClean="0"/>
            <a:t>Feels pleasure and sense of pride/beating the odds</a:t>
          </a:r>
          <a:endParaRPr lang="en-US" sz="1400" kern="1200" dirty="0"/>
        </a:p>
      </dsp:txBody>
      <dsp:txXfrm>
        <a:off x="3331828" y="1737152"/>
        <a:ext cx="1224732" cy="2228949"/>
      </dsp:txXfrm>
    </dsp:sp>
    <dsp:sp modelId="{729045AC-77E2-C549-A17B-D00A4AA08FA8}">
      <dsp:nvSpPr>
        <dsp:cNvPr id="0" name=""/>
        <dsp:cNvSpPr/>
      </dsp:nvSpPr>
      <dsp:spPr>
        <a:xfrm>
          <a:off x="4359842" y="1112095"/>
          <a:ext cx="393437" cy="39343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2B525B-8E07-044E-A807-0C360D80301C}">
      <dsp:nvSpPr>
        <dsp:cNvPr id="0" name=""/>
        <dsp:cNvSpPr/>
      </dsp:nvSpPr>
      <dsp:spPr>
        <a:xfrm>
          <a:off x="4556560" y="1308813"/>
          <a:ext cx="1269152" cy="265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474" tIns="0" rIns="0" bIns="0" numCol="1" spcCol="1270" anchor="t" anchorCtr="0">
          <a:noAutofit/>
        </a:bodyPr>
        <a:lstStyle/>
        <a:p>
          <a:pPr lvl="0" algn="l" defTabSz="622300">
            <a:lnSpc>
              <a:spcPct val="90000"/>
            </a:lnSpc>
            <a:spcBef>
              <a:spcPct val="0"/>
            </a:spcBef>
            <a:spcAft>
              <a:spcPct val="35000"/>
            </a:spcAft>
          </a:pPr>
          <a:r>
            <a:rPr lang="en-US" sz="1400" kern="1200" dirty="0" smtClean="0"/>
            <a:t>Increased sense of sexual self-efficacy &amp; problem-solving</a:t>
          </a:r>
          <a:endParaRPr lang="en-US" sz="1400" kern="1200" dirty="0"/>
        </a:p>
      </dsp:txBody>
      <dsp:txXfrm>
        <a:off x="4556560" y="1308813"/>
        <a:ext cx="1269152" cy="2657288"/>
      </dsp:txXfrm>
    </dsp:sp>
    <dsp:sp modelId="{C0C1AB25-AA1F-3D4C-9694-A7A71B1FB86F}">
      <dsp:nvSpPr>
        <dsp:cNvPr id="0" name=""/>
        <dsp:cNvSpPr/>
      </dsp:nvSpPr>
      <dsp:spPr>
        <a:xfrm>
          <a:off x="5575055" y="796393"/>
          <a:ext cx="501315" cy="50131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6A38B0-2D34-984F-916C-03A3348F8370}">
      <dsp:nvSpPr>
        <dsp:cNvPr id="0" name=""/>
        <dsp:cNvSpPr/>
      </dsp:nvSpPr>
      <dsp:spPr>
        <a:xfrm>
          <a:off x="5825713" y="1047050"/>
          <a:ext cx="1269152" cy="291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637" tIns="0" rIns="0" bIns="0" numCol="1" spcCol="1270" anchor="t" anchorCtr="0">
          <a:noAutofit/>
        </a:bodyPr>
        <a:lstStyle/>
        <a:p>
          <a:pPr lvl="0" algn="l" defTabSz="711200">
            <a:lnSpc>
              <a:spcPct val="90000"/>
            </a:lnSpc>
            <a:spcBef>
              <a:spcPct val="0"/>
            </a:spcBef>
            <a:spcAft>
              <a:spcPct val="35000"/>
            </a:spcAft>
          </a:pPr>
          <a:r>
            <a:rPr lang="en-US" sz="1600" kern="1200" dirty="0" smtClean="0"/>
            <a:t>Improved sexual functioning</a:t>
          </a:r>
          <a:endParaRPr lang="en-US" sz="1600" kern="1200" dirty="0"/>
        </a:p>
      </dsp:txBody>
      <dsp:txXfrm>
        <a:off x="5825713" y="1047050"/>
        <a:ext cx="1269152" cy="29190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F2574-80C9-524E-BCC5-A897A167EF74}">
      <dsp:nvSpPr>
        <dsp:cNvPr id="0" name=""/>
        <dsp:cNvSpPr/>
      </dsp:nvSpPr>
      <dsp:spPr>
        <a:xfrm>
          <a:off x="3885184" y="2763519"/>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Functional medicine providers</a:t>
          </a:r>
          <a:endParaRPr lang="en-US" sz="1400" kern="1200" dirty="0"/>
        </a:p>
      </dsp:txBody>
      <dsp:txXfrm>
        <a:off x="4516036" y="3117207"/>
        <a:ext cx="1348197" cy="918226"/>
      </dsp:txXfrm>
    </dsp:sp>
    <dsp:sp modelId="{F15BE663-41C0-6647-9040-0E6B7C86058D}">
      <dsp:nvSpPr>
        <dsp:cNvPr id="0" name=""/>
        <dsp:cNvSpPr/>
      </dsp:nvSpPr>
      <dsp:spPr>
        <a:xfrm>
          <a:off x="609600" y="2763519"/>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Internal </a:t>
          </a:r>
          <a:r>
            <a:rPr lang="en-US" sz="1400" kern="1200" smtClean="0"/>
            <a:t>medicine/endocrinology </a:t>
          </a:r>
          <a:endParaRPr lang="en-US" sz="1400" kern="1200" dirty="0"/>
        </a:p>
      </dsp:txBody>
      <dsp:txXfrm>
        <a:off x="638167" y="3117207"/>
        <a:ext cx="1348197" cy="918226"/>
      </dsp:txXfrm>
    </dsp:sp>
    <dsp:sp modelId="{FBB4BA6D-8E44-DB45-9C13-62644EA10347}">
      <dsp:nvSpPr>
        <dsp:cNvPr id="0" name=""/>
        <dsp:cNvSpPr/>
      </dsp:nvSpPr>
      <dsp:spPr>
        <a:xfrm>
          <a:off x="3885184" y="0"/>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Physical therapists</a:t>
          </a:r>
          <a:endParaRPr lang="en-US" sz="1400" kern="1200" dirty="0"/>
        </a:p>
      </dsp:txBody>
      <dsp:txXfrm>
        <a:off x="4516036" y="28567"/>
        <a:ext cx="1348197" cy="918226"/>
      </dsp:txXfrm>
    </dsp:sp>
    <dsp:sp modelId="{3871C156-676D-3346-A223-FC9B1018C2E9}">
      <dsp:nvSpPr>
        <dsp:cNvPr id="0" name=""/>
        <dsp:cNvSpPr/>
      </dsp:nvSpPr>
      <dsp:spPr>
        <a:xfrm>
          <a:off x="203199" y="0"/>
          <a:ext cx="2820419"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Urologists/Gynecologists</a:t>
          </a:r>
          <a:endParaRPr lang="en-US" sz="1400" kern="1200" dirty="0"/>
        </a:p>
      </dsp:txBody>
      <dsp:txXfrm>
        <a:off x="231766" y="28567"/>
        <a:ext cx="1917159" cy="918226"/>
      </dsp:txXfrm>
    </dsp:sp>
    <dsp:sp modelId="{1C31023F-E8FE-7A47-A9DE-0A24660EE8CA}">
      <dsp:nvSpPr>
        <dsp:cNvPr id="0" name=""/>
        <dsp:cNvSpPr/>
      </dsp:nvSpPr>
      <dsp:spPr>
        <a:xfrm>
          <a:off x="1247648" y="231647"/>
          <a:ext cx="1759712" cy="1759712"/>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Hormone therapy/creams</a:t>
          </a:r>
          <a:endParaRPr lang="en-US" sz="1100" kern="1200" dirty="0"/>
        </a:p>
      </dsp:txBody>
      <dsp:txXfrm>
        <a:off x="1763056" y="747055"/>
        <a:ext cx="1244304" cy="1244304"/>
      </dsp:txXfrm>
    </dsp:sp>
    <dsp:sp modelId="{4F2E65F3-D539-894B-A195-482A83ACFF2B}">
      <dsp:nvSpPr>
        <dsp:cNvPr id="0" name=""/>
        <dsp:cNvSpPr/>
      </dsp:nvSpPr>
      <dsp:spPr>
        <a:xfrm rot="5400000">
          <a:off x="3088640" y="231647"/>
          <a:ext cx="1759712" cy="1759712"/>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Exercise to manage pain</a:t>
          </a:r>
          <a:endParaRPr lang="en-US" sz="1100" kern="1200" dirty="0"/>
        </a:p>
      </dsp:txBody>
      <dsp:txXfrm rot="-5400000">
        <a:off x="3088640" y="747055"/>
        <a:ext cx="1244304" cy="1244304"/>
      </dsp:txXfrm>
    </dsp:sp>
    <dsp:sp modelId="{7F34A3BD-6A65-0E48-8A88-ED8416F476AE}">
      <dsp:nvSpPr>
        <dsp:cNvPr id="0" name=""/>
        <dsp:cNvSpPr/>
      </dsp:nvSpPr>
      <dsp:spPr>
        <a:xfrm rot="10800000">
          <a:off x="3088640" y="2072640"/>
          <a:ext cx="1759712" cy="1759712"/>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Biopsychosocial/ whole person treatments + behavior modification</a:t>
          </a:r>
          <a:endParaRPr lang="en-US" sz="1100" kern="1200" dirty="0"/>
        </a:p>
      </dsp:txBody>
      <dsp:txXfrm rot="10800000">
        <a:off x="3088640" y="2072640"/>
        <a:ext cx="1244304" cy="1244304"/>
      </dsp:txXfrm>
    </dsp:sp>
    <dsp:sp modelId="{2ADBBD3D-41B7-3C46-93F7-2BB823CAA0D8}">
      <dsp:nvSpPr>
        <dsp:cNvPr id="0" name=""/>
        <dsp:cNvSpPr/>
      </dsp:nvSpPr>
      <dsp:spPr>
        <a:xfrm rot="16200000">
          <a:off x="1247648" y="2072640"/>
          <a:ext cx="1759712" cy="1759712"/>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Medication management &amp; reconciliation </a:t>
          </a:r>
          <a:endParaRPr lang="en-US" sz="1100" kern="1200" dirty="0"/>
        </a:p>
      </dsp:txBody>
      <dsp:txXfrm rot="5400000">
        <a:off x="1763056" y="2072640"/>
        <a:ext cx="1244304" cy="1244304"/>
      </dsp:txXfrm>
    </dsp:sp>
    <dsp:sp modelId="{A5D1DBC4-2B1D-4E42-9C32-76F9E72A9F45}">
      <dsp:nvSpPr>
        <dsp:cNvPr id="0" name=""/>
        <dsp:cNvSpPr/>
      </dsp:nvSpPr>
      <dsp:spPr>
        <a:xfrm>
          <a:off x="2744216" y="1666240"/>
          <a:ext cx="607568" cy="528320"/>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7DD7F477-EA04-5C46-A52B-64ECEE237572}">
      <dsp:nvSpPr>
        <dsp:cNvPr id="0" name=""/>
        <dsp:cNvSpPr/>
      </dsp:nvSpPr>
      <dsp:spPr>
        <a:xfrm rot="10800000">
          <a:off x="2744216" y="1869440"/>
          <a:ext cx="607568" cy="528320"/>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A3018-E45E-CC42-A6C4-D286ACBB90CF}" type="datetimeFigureOut">
              <a:rPr lang="en-US" smtClean="0"/>
              <a:t>2/25/2019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B0BC4-37DF-3D45-9F99-6A92EE245893}" type="slidenum">
              <a:rPr lang="en-US" smtClean="0"/>
              <a:t>‹#›</a:t>
            </a:fld>
            <a:endParaRPr lang="en-US"/>
          </a:p>
        </p:txBody>
      </p:sp>
    </p:spTree>
    <p:extLst>
      <p:ext uri="{BB962C8B-B14F-4D97-AF65-F5344CB8AC3E}">
        <p14:creationId xmlns:p14="http://schemas.microsoft.com/office/powerpoint/2010/main" val="38911093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3</a:t>
            </a:fld>
            <a:endParaRPr lang="en-US"/>
          </a:p>
        </p:txBody>
      </p:sp>
    </p:spTree>
    <p:extLst>
      <p:ext uri="{BB962C8B-B14F-4D97-AF65-F5344CB8AC3E}">
        <p14:creationId xmlns:p14="http://schemas.microsoft.com/office/powerpoint/2010/main" val="2863328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exaggerated or irrational thought pattern</a:t>
            </a:r>
            <a:r>
              <a:rPr lang="en-US" baseline="0" dirty="0" smtClean="0"/>
              <a:t> involved in perpetuating and maintaining psychological states </a:t>
            </a:r>
            <a:endParaRPr lang="en-US" dirty="0"/>
          </a:p>
        </p:txBody>
      </p:sp>
      <p:sp>
        <p:nvSpPr>
          <p:cNvPr id="4" name="Slide Number Placeholder 3"/>
          <p:cNvSpPr>
            <a:spLocks noGrp="1"/>
          </p:cNvSpPr>
          <p:nvPr>
            <p:ph type="sldNum" sz="quarter" idx="10"/>
          </p:nvPr>
        </p:nvSpPr>
        <p:spPr/>
        <p:txBody>
          <a:bodyPr/>
          <a:lstStyle/>
          <a:p>
            <a:fld id="{1CBB0BC4-37DF-3D45-9F99-6A92EE245893}" type="slidenum">
              <a:rPr lang="en-US" smtClean="0"/>
              <a:t>14</a:t>
            </a:fld>
            <a:endParaRPr lang="en-US"/>
          </a:p>
        </p:txBody>
      </p:sp>
    </p:spTree>
    <p:extLst>
      <p:ext uri="{BB962C8B-B14F-4D97-AF65-F5344CB8AC3E}">
        <p14:creationId xmlns:p14="http://schemas.microsoft.com/office/powerpoint/2010/main" val="42841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might</a:t>
            </a:r>
            <a:r>
              <a:rPr lang="en-US" baseline="0" dirty="0" smtClean="0"/>
              <a:t> this play out in the context of aging, healthy, and sexuality? </a:t>
            </a:r>
          </a:p>
          <a:p>
            <a:r>
              <a:rPr lang="en-US" baseline="0" dirty="0" smtClean="0"/>
              <a:t>-discuss role of internalized ageism: a form of in-group discrimination in which older adults marginalize and discriminate against other people, or themselves </a:t>
            </a:r>
          </a:p>
          <a:p>
            <a:endParaRPr lang="en-US" dirty="0" smtClean="0"/>
          </a:p>
          <a:p>
            <a:r>
              <a:rPr lang="en-US" sz="1200" kern="1200" dirty="0" smtClean="0">
                <a:solidFill>
                  <a:schemeClr val="tx1"/>
                </a:solidFill>
                <a:effectLst/>
                <a:latin typeface="+mn-lt"/>
                <a:ea typeface="+mn-ea"/>
                <a:cs typeface="+mn-cs"/>
              </a:rPr>
              <a:t>Derived from </a:t>
            </a:r>
            <a:r>
              <a:rPr lang="en-US" sz="1200" kern="1200" dirty="0" err="1" smtClean="0">
                <a:solidFill>
                  <a:schemeClr val="tx1"/>
                </a:solidFill>
                <a:effectLst/>
                <a:latin typeface="+mn-lt"/>
                <a:ea typeface="+mn-ea"/>
                <a:cs typeface="+mn-cs"/>
              </a:rPr>
              <a:t>Zusman’s</a:t>
            </a:r>
            <a:r>
              <a:rPr lang="en-US" sz="1200" kern="1200" dirty="0" smtClean="0">
                <a:solidFill>
                  <a:schemeClr val="tx1"/>
                </a:solidFill>
                <a:effectLst/>
                <a:latin typeface="+mn-lt"/>
                <a:ea typeface="+mn-ea"/>
                <a:cs typeface="+mn-cs"/>
              </a:rPr>
              <a:t> (1966) Social Breakdown Syndrome, the Geriatric Sexuality Breakdown Syndrome (GSBS; </a:t>
            </a:r>
            <a:r>
              <a:rPr lang="en-US" sz="1200" kern="1200" dirty="0" err="1" smtClean="0">
                <a:solidFill>
                  <a:schemeClr val="tx1"/>
                </a:solidFill>
                <a:effectLst/>
                <a:latin typeface="+mn-lt"/>
                <a:ea typeface="+mn-ea"/>
                <a:cs typeface="+mn-cs"/>
              </a:rPr>
              <a:t>Kaas</a:t>
            </a:r>
            <a:r>
              <a:rPr lang="en-US" sz="1200" kern="1200" dirty="0" smtClean="0">
                <a:solidFill>
                  <a:schemeClr val="tx1"/>
                </a:solidFill>
                <a:effectLst/>
                <a:latin typeface="+mn-lt"/>
                <a:ea typeface="+mn-ea"/>
                <a:cs typeface="+mn-cs"/>
              </a:rPr>
              <a:t>, 1981) describes the psychosocial mechanisms through which adults internalize ageist messages impacting their sexuality.  It assumes that sexual expression depends on several factors, including prevailing mores concerning sexual behavior, actual physical capacities, the individual’s past history of sexual response, and available partners. In later years, when relationships among these contributing factors change, so does sexual expression (</a:t>
            </a:r>
            <a:r>
              <a:rPr lang="en-US" sz="1200" kern="1200" dirty="0" err="1" smtClean="0">
                <a:solidFill>
                  <a:schemeClr val="tx1"/>
                </a:solidFill>
                <a:effectLst/>
                <a:latin typeface="+mn-lt"/>
                <a:ea typeface="+mn-ea"/>
                <a:cs typeface="+mn-cs"/>
              </a:rPr>
              <a:t>Kaas</a:t>
            </a:r>
            <a:r>
              <a:rPr lang="en-US" sz="1200" kern="1200" dirty="0" smtClean="0">
                <a:solidFill>
                  <a:schemeClr val="tx1"/>
                </a:solidFill>
                <a:effectLst/>
                <a:latin typeface="+mn-lt"/>
                <a:ea typeface="+mn-ea"/>
                <a:cs typeface="+mn-cs"/>
              </a:rPr>
              <a:t>, 1981). Because few healthy, sex positive models exist for older adults, many rely on ageist sociocultural cues about sexuality to orient their behavior (</a:t>
            </a:r>
            <a:r>
              <a:rPr lang="en-US" sz="1200" kern="1200" dirty="0" err="1" smtClean="0">
                <a:solidFill>
                  <a:schemeClr val="tx1"/>
                </a:solidFill>
                <a:effectLst/>
                <a:latin typeface="+mn-lt"/>
                <a:ea typeface="+mn-ea"/>
                <a:cs typeface="+mn-cs"/>
              </a:rPr>
              <a:t>Kaas</a:t>
            </a:r>
            <a:r>
              <a:rPr lang="en-US" sz="1200" kern="1200" dirty="0" smtClean="0">
                <a:solidFill>
                  <a:schemeClr val="tx1"/>
                </a:solidFill>
                <a:effectLst/>
                <a:latin typeface="+mn-lt"/>
                <a:ea typeface="+mn-ea"/>
                <a:cs typeface="+mn-cs"/>
              </a:rPr>
              <a:t>, 1981). These cues emerge from myths about the unnaturalness and amorality of late life sexuality, stemming from biological reductionist ideas about the fading procreate potential in later life coupled with visceral reaction to imaging </a:t>
            </a:r>
            <a:r>
              <a:rPr lang="en-US" sz="1200" kern="1200" dirty="0" err="1" smtClean="0">
                <a:solidFill>
                  <a:schemeClr val="tx1"/>
                </a:solidFill>
                <a:effectLst/>
                <a:latin typeface="+mn-lt"/>
                <a:ea typeface="+mn-ea"/>
                <a:cs typeface="+mn-cs"/>
              </a:rPr>
              <a:t>parentialized</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grandparentialized</a:t>
            </a:r>
            <a:r>
              <a:rPr lang="en-US" sz="1200" kern="1200" dirty="0" smtClean="0">
                <a:solidFill>
                  <a:schemeClr val="tx1"/>
                </a:solidFill>
                <a:effectLst/>
                <a:latin typeface="+mn-lt"/>
                <a:ea typeface="+mn-ea"/>
                <a:cs typeface="+mn-cs"/>
              </a:rPr>
              <a:t> adults as asexual (</a:t>
            </a:r>
            <a:r>
              <a:rPr lang="en-US" sz="1200" kern="1200" dirty="0" err="1" smtClean="0">
                <a:solidFill>
                  <a:schemeClr val="tx1"/>
                </a:solidFill>
                <a:effectLst/>
                <a:latin typeface="+mn-lt"/>
                <a:ea typeface="+mn-ea"/>
                <a:cs typeface="+mn-cs"/>
              </a:rPr>
              <a:t>Kaas</a:t>
            </a:r>
            <a:r>
              <a:rPr lang="en-US" sz="1200" kern="1200" dirty="0" smtClean="0">
                <a:solidFill>
                  <a:schemeClr val="tx1"/>
                </a:solidFill>
                <a:effectLst/>
                <a:latin typeface="+mn-lt"/>
                <a:ea typeface="+mn-ea"/>
                <a:cs typeface="+mn-cs"/>
              </a:rPr>
              <a:t>, 1981).  As with other modes of stereotyping, these cues color what older adults and their health providers perceive as “appropriate” within social parameters, fostering internalized ageism (Levy, 2009; </a:t>
            </a:r>
            <a:r>
              <a:rPr lang="en-US" sz="1200" kern="1200" dirty="0" err="1" smtClean="0">
                <a:solidFill>
                  <a:schemeClr val="tx1"/>
                </a:solidFill>
                <a:effectLst/>
                <a:latin typeface="+mn-lt"/>
                <a:ea typeface="+mn-ea"/>
                <a:cs typeface="+mn-cs"/>
              </a:rPr>
              <a:t>Syme</a:t>
            </a:r>
            <a:r>
              <a:rPr lang="en-US" sz="1200" kern="1200" dirty="0" smtClean="0">
                <a:solidFill>
                  <a:schemeClr val="tx1"/>
                </a:solidFill>
                <a:effectLst/>
                <a:latin typeface="+mn-lt"/>
                <a:ea typeface="+mn-ea"/>
                <a:cs typeface="+mn-cs"/>
              </a:rPr>
              <a:t> et al., 2018) stifling healthcare communication, and perpetuating sexual dysfunction (Weeks, 2002; Ports et al., 2014; </a:t>
            </a:r>
            <a:r>
              <a:rPr lang="en-US" sz="1200" kern="1200" dirty="0" err="1" smtClean="0">
                <a:solidFill>
                  <a:schemeClr val="tx1"/>
                </a:solidFill>
                <a:effectLst/>
                <a:latin typeface="+mn-lt"/>
                <a:ea typeface="+mn-ea"/>
                <a:cs typeface="+mn-cs"/>
              </a:rPr>
              <a:t>Wimberly</a:t>
            </a:r>
            <a:r>
              <a:rPr lang="en-US" sz="1200" kern="1200" dirty="0" smtClean="0">
                <a:solidFill>
                  <a:schemeClr val="tx1"/>
                </a:solidFill>
                <a:effectLst/>
                <a:latin typeface="+mn-lt"/>
                <a:ea typeface="+mn-ea"/>
                <a:cs typeface="+mn-cs"/>
              </a:rPr>
              <a:t> et al., 2006).  A recent qualitative study of older adults, for example, revealed that many women experienced internalized ageism and endorsed sexist attitudes about their own sexuality (</a:t>
            </a:r>
            <a:r>
              <a:rPr lang="en-US" sz="1200" kern="1200" dirty="0" err="1" smtClean="0">
                <a:solidFill>
                  <a:schemeClr val="tx1"/>
                </a:solidFill>
                <a:effectLst/>
                <a:latin typeface="+mn-lt"/>
                <a:ea typeface="+mn-ea"/>
                <a:cs typeface="+mn-cs"/>
              </a:rPr>
              <a:t>Syme</a:t>
            </a:r>
            <a:r>
              <a:rPr lang="en-US" sz="1200" kern="1200" dirty="0" smtClean="0">
                <a:solidFill>
                  <a:schemeClr val="tx1"/>
                </a:solidFill>
                <a:effectLst/>
                <a:latin typeface="+mn-lt"/>
                <a:ea typeface="+mn-ea"/>
                <a:cs typeface="+mn-cs"/>
              </a:rPr>
              <a:t> et al., 2018).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15</a:t>
            </a:fld>
            <a:endParaRPr lang="en-US"/>
          </a:p>
        </p:txBody>
      </p:sp>
    </p:spTree>
    <p:extLst>
      <p:ext uri="{BB962C8B-B14F-4D97-AF65-F5344CB8AC3E}">
        <p14:creationId xmlns:p14="http://schemas.microsoft.com/office/powerpoint/2010/main" val="204923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might</a:t>
            </a:r>
            <a:r>
              <a:rPr lang="en-US" baseline="0" dirty="0" smtClean="0"/>
              <a:t> this play out in the context of aging, healthy, and sexuality? </a:t>
            </a:r>
          </a:p>
          <a:p>
            <a:r>
              <a:rPr lang="en-US" baseline="0" dirty="0" smtClean="0"/>
              <a:t>-discuss role of internalized ageism: a form of in-group discrimination in which older adults marginalize and discriminate against other people, or themselves </a:t>
            </a:r>
          </a:p>
          <a:p>
            <a:endParaRPr lang="en-US" dirty="0" smtClean="0"/>
          </a:p>
          <a:p>
            <a:r>
              <a:rPr lang="en-US" sz="1200" kern="1200" dirty="0" smtClean="0">
                <a:solidFill>
                  <a:schemeClr val="tx1"/>
                </a:solidFill>
                <a:effectLst/>
                <a:latin typeface="+mn-lt"/>
                <a:ea typeface="+mn-ea"/>
                <a:cs typeface="+mn-cs"/>
              </a:rPr>
              <a:t>Derived from </a:t>
            </a:r>
            <a:r>
              <a:rPr lang="en-US" sz="1200" kern="1200" dirty="0" err="1" smtClean="0">
                <a:solidFill>
                  <a:schemeClr val="tx1"/>
                </a:solidFill>
                <a:effectLst/>
                <a:latin typeface="+mn-lt"/>
                <a:ea typeface="+mn-ea"/>
                <a:cs typeface="+mn-cs"/>
              </a:rPr>
              <a:t>Zusman’s</a:t>
            </a:r>
            <a:r>
              <a:rPr lang="en-US" sz="1200" kern="1200" dirty="0" smtClean="0">
                <a:solidFill>
                  <a:schemeClr val="tx1"/>
                </a:solidFill>
                <a:effectLst/>
                <a:latin typeface="+mn-lt"/>
                <a:ea typeface="+mn-ea"/>
                <a:cs typeface="+mn-cs"/>
              </a:rPr>
              <a:t> (1966) Social Breakdown Syndrome, the Geriatric Sexuality Breakdown Syndrome (GSBS; </a:t>
            </a:r>
            <a:r>
              <a:rPr lang="en-US" sz="1200" kern="1200" dirty="0" err="1" smtClean="0">
                <a:solidFill>
                  <a:schemeClr val="tx1"/>
                </a:solidFill>
                <a:effectLst/>
                <a:latin typeface="+mn-lt"/>
                <a:ea typeface="+mn-ea"/>
                <a:cs typeface="+mn-cs"/>
              </a:rPr>
              <a:t>Kaas</a:t>
            </a:r>
            <a:r>
              <a:rPr lang="en-US" sz="1200" kern="1200" dirty="0" smtClean="0">
                <a:solidFill>
                  <a:schemeClr val="tx1"/>
                </a:solidFill>
                <a:effectLst/>
                <a:latin typeface="+mn-lt"/>
                <a:ea typeface="+mn-ea"/>
                <a:cs typeface="+mn-cs"/>
              </a:rPr>
              <a:t>, 1981) describes the psychosocial mechanisms through which adults internalize ageist messages impacting their sexuality.  It assumes that sexual expression depends on several factors, including prevailing mores concerning sexual behavior, actual physical capacities, the individual’s past history of sexual response, and available partners. In later years, when relationships among these contributing factors change, so does sexual expression (</a:t>
            </a:r>
            <a:r>
              <a:rPr lang="en-US" sz="1200" kern="1200" dirty="0" err="1" smtClean="0">
                <a:solidFill>
                  <a:schemeClr val="tx1"/>
                </a:solidFill>
                <a:effectLst/>
                <a:latin typeface="+mn-lt"/>
                <a:ea typeface="+mn-ea"/>
                <a:cs typeface="+mn-cs"/>
              </a:rPr>
              <a:t>Kaas</a:t>
            </a:r>
            <a:r>
              <a:rPr lang="en-US" sz="1200" kern="1200" dirty="0" smtClean="0">
                <a:solidFill>
                  <a:schemeClr val="tx1"/>
                </a:solidFill>
                <a:effectLst/>
                <a:latin typeface="+mn-lt"/>
                <a:ea typeface="+mn-ea"/>
                <a:cs typeface="+mn-cs"/>
              </a:rPr>
              <a:t>, 1981). Because few healthy, sex positive models exist for older adults, many rely on ageist sociocultural cues about sexuality to orient their behavior (</a:t>
            </a:r>
            <a:r>
              <a:rPr lang="en-US" sz="1200" kern="1200" dirty="0" err="1" smtClean="0">
                <a:solidFill>
                  <a:schemeClr val="tx1"/>
                </a:solidFill>
                <a:effectLst/>
                <a:latin typeface="+mn-lt"/>
                <a:ea typeface="+mn-ea"/>
                <a:cs typeface="+mn-cs"/>
              </a:rPr>
              <a:t>Kaas</a:t>
            </a:r>
            <a:r>
              <a:rPr lang="en-US" sz="1200" kern="1200" dirty="0" smtClean="0">
                <a:solidFill>
                  <a:schemeClr val="tx1"/>
                </a:solidFill>
                <a:effectLst/>
                <a:latin typeface="+mn-lt"/>
                <a:ea typeface="+mn-ea"/>
                <a:cs typeface="+mn-cs"/>
              </a:rPr>
              <a:t>, 1981). These cues emerge from myths about the unnaturalness and amorality of late life sexuality, stemming from biological reductionist ideas about the fading procreate potential in later life coupled with visceral reaction to imaging </a:t>
            </a:r>
            <a:r>
              <a:rPr lang="en-US" sz="1200" kern="1200" dirty="0" err="1" smtClean="0">
                <a:solidFill>
                  <a:schemeClr val="tx1"/>
                </a:solidFill>
                <a:effectLst/>
                <a:latin typeface="+mn-lt"/>
                <a:ea typeface="+mn-ea"/>
                <a:cs typeface="+mn-cs"/>
              </a:rPr>
              <a:t>parentialized</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grandparentialized</a:t>
            </a:r>
            <a:r>
              <a:rPr lang="en-US" sz="1200" kern="1200" dirty="0" smtClean="0">
                <a:solidFill>
                  <a:schemeClr val="tx1"/>
                </a:solidFill>
                <a:effectLst/>
                <a:latin typeface="+mn-lt"/>
                <a:ea typeface="+mn-ea"/>
                <a:cs typeface="+mn-cs"/>
              </a:rPr>
              <a:t> adults as asexual (</a:t>
            </a:r>
            <a:r>
              <a:rPr lang="en-US" sz="1200" kern="1200" dirty="0" err="1" smtClean="0">
                <a:solidFill>
                  <a:schemeClr val="tx1"/>
                </a:solidFill>
                <a:effectLst/>
                <a:latin typeface="+mn-lt"/>
                <a:ea typeface="+mn-ea"/>
                <a:cs typeface="+mn-cs"/>
              </a:rPr>
              <a:t>Kaas</a:t>
            </a:r>
            <a:r>
              <a:rPr lang="en-US" sz="1200" kern="1200" dirty="0" smtClean="0">
                <a:solidFill>
                  <a:schemeClr val="tx1"/>
                </a:solidFill>
                <a:effectLst/>
                <a:latin typeface="+mn-lt"/>
                <a:ea typeface="+mn-ea"/>
                <a:cs typeface="+mn-cs"/>
              </a:rPr>
              <a:t>, 1981).  As with other modes of stereotyping, these cues color what older adults and their health providers perceive as “appropriate” within social parameters, fostering internalized ageism (Levy, 2009; </a:t>
            </a:r>
            <a:r>
              <a:rPr lang="en-US" sz="1200" kern="1200" dirty="0" err="1" smtClean="0">
                <a:solidFill>
                  <a:schemeClr val="tx1"/>
                </a:solidFill>
                <a:effectLst/>
                <a:latin typeface="+mn-lt"/>
                <a:ea typeface="+mn-ea"/>
                <a:cs typeface="+mn-cs"/>
              </a:rPr>
              <a:t>Syme</a:t>
            </a:r>
            <a:r>
              <a:rPr lang="en-US" sz="1200" kern="1200" dirty="0" smtClean="0">
                <a:solidFill>
                  <a:schemeClr val="tx1"/>
                </a:solidFill>
                <a:effectLst/>
                <a:latin typeface="+mn-lt"/>
                <a:ea typeface="+mn-ea"/>
                <a:cs typeface="+mn-cs"/>
              </a:rPr>
              <a:t> et al., 2018) stifling healthcare communication, and perpetuating sexual dysfunction (Weeks, 2002; Ports et al., 2014; </a:t>
            </a:r>
            <a:r>
              <a:rPr lang="en-US" sz="1200" kern="1200" dirty="0" err="1" smtClean="0">
                <a:solidFill>
                  <a:schemeClr val="tx1"/>
                </a:solidFill>
                <a:effectLst/>
                <a:latin typeface="+mn-lt"/>
                <a:ea typeface="+mn-ea"/>
                <a:cs typeface="+mn-cs"/>
              </a:rPr>
              <a:t>Wimberly</a:t>
            </a:r>
            <a:r>
              <a:rPr lang="en-US" sz="1200" kern="1200" dirty="0" smtClean="0">
                <a:solidFill>
                  <a:schemeClr val="tx1"/>
                </a:solidFill>
                <a:effectLst/>
                <a:latin typeface="+mn-lt"/>
                <a:ea typeface="+mn-ea"/>
                <a:cs typeface="+mn-cs"/>
              </a:rPr>
              <a:t> et al., 2006).  A recent qualitative study of older adults, for example, revealed that many women experienced internalized ageism and endorsed sexist attitudes about their own sexuality (</a:t>
            </a:r>
            <a:r>
              <a:rPr lang="en-US" sz="1200" kern="1200" dirty="0" err="1" smtClean="0">
                <a:solidFill>
                  <a:schemeClr val="tx1"/>
                </a:solidFill>
                <a:effectLst/>
                <a:latin typeface="+mn-lt"/>
                <a:ea typeface="+mn-ea"/>
                <a:cs typeface="+mn-cs"/>
              </a:rPr>
              <a:t>Syme</a:t>
            </a:r>
            <a:r>
              <a:rPr lang="en-US" sz="1200" kern="1200" dirty="0" smtClean="0">
                <a:solidFill>
                  <a:schemeClr val="tx1"/>
                </a:solidFill>
                <a:effectLst/>
                <a:latin typeface="+mn-lt"/>
                <a:ea typeface="+mn-ea"/>
                <a:cs typeface="+mn-cs"/>
              </a:rPr>
              <a:t> et al., 2018).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18</a:t>
            </a:fld>
            <a:endParaRPr lang="en-US"/>
          </a:p>
        </p:txBody>
      </p:sp>
    </p:spTree>
    <p:extLst>
      <p:ext uri="{BB962C8B-B14F-4D97-AF65-F5344CB8AC3E}">
        <p14:creationId xmlns:p14="http://schemas.microsoft.com/office/powerpoint/2010/main" val="204923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Distortions</a:t>
            </a:r>
            <a:r>
              <a:rPr lang="en-US" baseline="0" dirty="0" smtClean="0"/>
              <a:t> as exaggerated views of reality that can influence behavior </a:t>
            </a:r>
            <a:endParaRPr lang="en-US" dirty="0"/>
          </a:p>
        </p:txBody>
      </p:sp>
      <p:sp>
        <p:nvSpPr>
          <p:cNvPr id="4" name="Slide Number Placeholder 3"/>
          <p:cNvSpPr>
            <a:spLocks noGrp="1"/>
          </p:cNvSpPr>
          <p:nvPr>
            <p:ph type="sldNum" sz="quarter" idx="10"/>
          </p:nvPr>
        </p:nvSpPr>
        <p:spPr/>
        <p:txBody>
          <a:bodyPr/>
          <a:lstStyle/>
          <a:p>
            <a:fld id="{1CBB0BC4-37DF-3D45-9F99-6A92EE245893}" type="slidenum">
              <a:rPr lang="en-US" smtClean="0"/>
              <a:t>21</a:t>
            </a:fld>
            <a:endParaRPr lang="en-US"/>
          </a:p>
        </p:txBody>
      </p:sp>
    </p:spTree>
    <p:extLst>
      <p:ext uri="{BB962C8B-B14F-4D97-AF65-F5344CB8AC3E}">
        <p14:creationId xmlns:p14="http://schemas.microsoft.com/office/powerpoint/2010/main" val="2982780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changing</a:t>
            </a:r>
            <a:r>
              <a:rPr lang="en-US" baseline="0" dirty="0" smtClean="0"/>
              <a:t> thoughts or behavior can change feelings </a:t>
            </a:r>
          </a:p>
          <a:p>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23</a:t>
            </a:fld>
            <a:endParaRPr lang="en-US"/>
          </a:p>
        </p:txBody>
      </p:sp>
    </p:spTree>
    <p:extLst>
      <p:ext uri="{BB962C8B-B14F-4D97-AF65-F5344CB8AC3E}">
        <p14:creationId xmlns:p14="http://schemas.microsoft.com/office/powerpoint/2010/main" val="2201581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you can change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25</a:t>
            </a:fld>
            <a:endParaRPr lang="en-US"/>
          </a:p>
        </p:txBody>
      </p:sp>
    </p:spTree>
    <p:extLst>
      <p:ext uri="{BB962C8B-B14F-4D97-AF65-F5344CB8AC3E}">
        <p14:creationId xmlns:p14="http://schemas.microsoft.com/office/powerpoint/2010/main" val="220158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you can change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26</a:t>
            </a:fld>
            <a:endParaRPr lang="en-US"/>
          </a:p>
        </p:txBody>
      </p:sp>
    </p:spTree>
    <p:extLst>
      <p:ext uri="{BB962C8B-B14F-4D97-AF65-F5344CB8AC3E}">
        <p14:creationId xmlns:p14="http://schemas.microsoft.com/office/powerpoint/2010/main" val="2201581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 these questions because</a:t>
            </a:r>
            <a:r>
              <a:rPr lang="en-US" baseline="0" dirty="0" smtClean="0"/>
              <a:t> they influence our experience with disease </a:t>
            </a:r>
            <a:endParaRPr lang="en-US" dirty="0" smtClean="0"/>
          </a:p>
          <a:p>
            <a:endParaRPr lang="en-US" dirty="0" smtClean="0"/>
          </a:p>
          <a:p>
            <a:r>
              <a:rPr lang="en-US" dirty="0" smtClean="0"/>
              <a:t>General overview of CBT – the idea that the</a:t>
            </a:r>
            <a:r>
              <a:rPr lang="en-US" baseline="0" dirty="0" smtClean="0"/>
              <a:t> way we process information influences how we feel and behave </a:t>
            </a:r>
          </a:p>
          <a:p>
            <a:endParaRPr lang="en-US" baseline="0" dirty="0" smtClean="0"/>
          </a:p>
          <a:p>
            <a:r>
              <a:rPr lang="en-US" baseline="0" dirty="0" smtClean="0"/>
              <a:t>In clinical psychology, CBT targets the reduction or elimination of dysfunctional thinking styles and behavioral patterns that maintain impairment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27</a:t>
            </a:fld>
            <a:endParaRPr lang="en-US"/>
          </a:p>
        </p:txBody>
      </p:sp>
    </p:spTree>
    <p:extLst>
      <p:ext uri="{BB962C8B-B14F-4D97-AF65-F5344CB8AC3E}">
        <p14:creationId xmlns:p14="http://schemas.microsoft.com/office/powerpoint/2010/main" val="270468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Feelings and thoughts not the same </a:t>
            </a:r>
            <a:endParaRPr lang="en-US" dirty="0"/>
          </a:p>
        </p:txBody>
      </p:sp>
      <p:sp>
        <p:nvSpPr>
          <p:cNvPr id="4" name="Slide Number Placeholder 3"/>
          <p:cNvSpPr>
            <a:spLocks noGrp="1"/>
          </p:cNvSpPr>
          <p:nvPr>
            <p:ph type="sldNum" sz="quarter" idx="10"/>
          </p:nvPr>
        </p:nvSpPr>
        <p:spPr/>
        <p:txBody>
          <a:bodyPr/>
          <a:lstStyle/>
          <a:p>
            <a:fld id="{1CBB0BC4-37DF-3D45-9F99-6A92EE245893}" type="slidenum">
              <a:rPr lang="en-US" smtClean="0"/>
              <a:t>28</a:t>
            </a:fld>
            <a:endParaRPr lang="en-US"/>
          </a:p>
        </p:txBody>
      </p:sp>
    </p:spTree>
    <p:extLst>
      <p:ext uri="{BB962C8B-B14F-4D97-AF65-F5344CB8AC3E}">
        <p14:creationId xmlns:p14="http://schemas.microsoft.com/office/powerpoint/2010/main" val="1790625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Feelings</a:t>
            </a:r>
            <a:r>
              <a:rPr lang="en-US" baseline="0" dirty="0" smtClean="0"/>
              <a:t> influence behavior </a:t>
            </a:r>
            <a:endParaRPr lang="en-US" dirty="0" smtClean="0"/>
          </a:p>
          <a:p>
            <a:endParaRPr lang="en-US" dirty="0" smtClean="0"/>
          </a:p>
          <a:p>
            <a:r>
              <a:rPr lang="en-US" dirty="0" smtClean="0"/>
              <a:t>Predicated</a:t>
            </a:r>
            <a:r>
              <a:rPr lang="en-US" baseline="0" dirty="0" smtClean="0"/>
              <a:t> on activity theory &amp; behavioral activation theories – that successful aging occurs when older adults stay active and maintain social interactions, and that behavioral activation maintains positive mood </a:t>
            </a:r>
            <a:endParaRPr lang="en-US" dirty="0" smtClean="0"/>
          </a:p>
          <a:p>
            <a:endParaRPr lang="en-US" dirty="0" smtClean="0"/>
          </a:p>
          <a:p>
            <a:endParaRPr lang="en-US" dirty="0" smtClean="0"/>
          </a:p>
          <a:p>
            <a:r>
              <a:rPr lang="en-US" dirty="0" smtClean="0"/>
              <a:t>Once you have made space, you</a:t>
            </a:r>
            <a:r>
              <a:rPr lang="en-US" baseline="0" dirty="0" smtClean="0"/>
              <a:t> can start getting busy in the way you’d like to! </a:t>
            </a:r>
            <a:endParaRPr lang="en-US" dirty="0" smtClean="0"/>
          </a:p>
          <a:p>
            <a:endParaRPr lang="en-US" dirty="0" smtClean="0"/>
          </a:p>
          <a:p>
            <a:r>
              <a:rPr lang="en-US" dirty="0" smtClean="0"/>
              <a:t>BA</a:t>
            </a:r>
            <a:r>
              <a:rPr lang="en-US" baseline="0" dirty="0" smtClean="0"/>
              <a:t> = based on the idea that as individuals become depressed, they tend to engage in increasing avoidance and isolation, which serves to maintain or worsen symptoms </a:t>
            </a:r>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29</a:t>
            </a:fld>
            <a:endParaRPr lang="en-US"/>
          </a:p>
        </p:txBody>
      </p:sp>
    </p:spTree>
    <p:extLst>
      <p:ext uri="{BB962C8B-B14F-4D97-AF65-F5344CB8AC3E}">
        <p14:creationId xmlns:p14="http://schemas.microsoft.com/office/powerpoint/2010/main" val="57144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DeLamater</a:t>
            </a:r>
            <a:r>
              <a:rPr lang="en-US" dirty="0" smtClean="0"/>
              <a:t>, 2012)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Kaas</a:t>
            </a:r>
            <a:r>
              <a:rPr lang="en-US" dirty="0" smtClean="0"/>
              <a:t> 1981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a:t>
            </a:r>
            <a:r>
              <a:rPr lang="en-US" dirty="0" err="1" smtClean="0"/>
              <a:t>Lindau</a:t>
            </a:r>
            <a:r>
              <a:rPr lang="en-US" dirty="0" smtClean="0"/>
              <a:t> et al.. 2007,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 </a:t>
            </a:r>
            <a:r>
              <a:rPr lang="en-US" dirty="0" err="1" smtClean="0"/>
              <a:t>Karraker</a:t>
            </a:r>
            <a:r>
              <a:rPr lang="en-US" baseline="0" dirty="0" smtClean="0"/>
              <a:t> et al., 2011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5.. Ports et al., 2014 </a:t>
            </a:r>
            <a:endParaRPr lang="en-US" dirty="0" smtClean="0"/>
          </a:p>
          <a:p>
            <a:endParaRPr lang="en-US" dirty="0"/>
          </a:p>
        </p:txBody>
      </p:sp>
      <p:sp>
        <p:nvSpPr>
          <p:cNvPr id="4" name="Slide Number Placeholder 3"/>
          <p:cNvSpPr>
            <a:spLocks noGrp="1"/>
          </p:cNvSpPr>
          <p:nvPr>
            <p:ph type="sldNum" sz="quarter" idx="10"/>
          </p:nvPr>
        </p:nvSpPr>
        <p:spPr/>
        <p:txBody>
          <a:bodyPr/>
          <a:lstStyle/>
          <a:p>
            <a:fld id="{01C81514-3169-F645-AFFC-0CD4BD822C22}" type="slidenum">
              <a:rPr lang="en-US" smtClean="0"/>
              <a:t>4</a:t>
            </a:fld>
            <a:endParaRPr lang="en-US"/>
          </a:p>
        </p:txBody>
      </p:sp>
    </p:spTree>
    <p:extLst>
      <p:ext uri="{BB962C8B-B14F-4D97-AF65-F5344CB8AC3E}">
        <p14:creationId xmlns:p14="http://schemas.microsoft.com/office/powerpoint/2010/main" val="3100498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induce upward spirals in providing socially meaningful</a:t>
            </a:r>
            <a:r>
              <a:rPr lang="en-US" baseline="0" dirty="0" smtClean="0"/>
              <a:t> opportunities for older adults </a:t>
            </a:r>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32</a:t>
            </a:fld>
            <a:endParaRPr lang="en-US"/>
          </a:p>
        </p:txBody>
      </p:sp>
    </p:spTree>
    <p:extLst>
      <p:ext uri="{BB962C8B-B14F-4D97-AF65-F5344CB8AC3E}">
        <p14:creationId xmlns:p14="http://schemas.microsoft.com/office/powerpoint/2010/main" val="1845646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dirty="0" smtClean="0">
                <a:solidFill>
                  <a:srgbClr val="17375E"/>
                </a:solidFill>
                <a:latin typeface="Athelas Regular"/>
                <a:cs typeface="Athelas Regular"/>
              </a:rPr>
              <a:t>Be open to asynchronous and erotic scenarios– like mutual masturbation, manual + rubbing stimulation– when sex does not flow to intercourse</a:t>
            </a:r>
          </a:p>
          <a:p>
            <a:pPr marL="285750" indent="-285750">
              <a:buFont typeface="Arial"/>
              <a:buChar char="•"/>
            </a:pPr>
            <a:endParaRPr lang="en-US" sz="1200" dirty="0" smtClean="0">
              <a:solidFill>
                <a:srgbClr val="17375E"/>
              </a:solidFill>
              <a:latin typeface="Athelas Regular"/>
              <a:cs typeface="Athelas Regular"/>
            </a:endParaRPr>
          </a:p>
          <a:p>
            <a:pPr marL="285750" indent="-285750">
              <a:buFont typeface="Arial"/>
              <a:buChar char="•"/>
            </a:pPr>
            <a:r>
              <a:rPr lang="en-US" sz="1200" dirty="0" smtClean="0">
                <a:solidFill>
                  <a:srgbClr val="17375E"/>
                </a:solidFill>
                <a:latin typeface="Athelas Regular"/>
                <a:cs typeface="Athelas Regular"/>
              </a:rPr>
              <a:t>Maintain positive health habits</a:t>
            </a:r>
          </a:p>
          <a:p>
            <a:pPr marL="285750" indent="-285750">
              <a:buFont typeface="Arial"/>
              <a:buChar char="•"/>
            </a:pPr>
            <a:endParaRPr lang="en-US" sz="1200" dirty="0" smtClean="0">
              <a:solidFill>
                <a:srgbClr val="17375E"/>
              </a:solidFill>
              <a:latin typeface="Athelas Regular"/>
              <a:cs typeface="Athelas Regular"/>
            </a:endParaRPr>
          </a:p>
          <a:p>
            <a:pPr marL="285750" indent="-285750">
              <a:buFont typeface="Arial"/>
              <a:buChar char="•"/>
            </a:pPr>
            <a:r>
              <a:rPr lang="en-US" sz="1200" dirty="0" smtClean="0">
                <a:solidFill>
                  <a:srgbClr val="17375E"/>
                </a:solidFill>
                <a:latin typeface="Athelas Regular"/>
                <a:cs typeface="Athelas Regular"/>
              </a:rPr>
              <a:t>Learn and embrace psychological and psychosexual skills to help cultivate and maintain desire, pleasure, eroticism, and satisfaction</a:t>
            </a:r>
          </a:p>
          <a:p>
            <a:pPr marL="285750" indent="-285750">
              <a:buFont typeface="Arial"/>
              <a:buChar char="•"/>
            </a:pPr>
            <a:endParaRPr lang="en-US" sz="1200" dirty="0" smtClean="0">
              <a:solidFill>
                <a:srgbClr val="17375E"/>
              </a:solidFill>
              <a:latin typeface="Athelas Regular"/>
              <a:cs typeface="Athelas Regular"/>
            </a:endParaRPr>
          </a:p>
          <a:p>
            <a:pPr marL="285750" indent="-285750">
              <a:buFont typeface="Arial"/>
              <a:buChar char="•"/>
            </a:pPr>
            <a:r>
              <a:rPr lang="en-US" sz="1200" dirty="0" smtClean="0">
                <a:solidFill>
                  <a:srgbClr val="17375E"/>
                </a:solidFill>
                <a:latin typeface="Athelas Regular"/>
                <a:cs typeface="Athelas Regular"/>
              </a:rPr>
              <a:t>If necessary, seek medical interventions (e.g. vaginal creams, physical therapy)</a:t>
            </a:r>
          </a:p>
          <a:p>
            <a:pPr marL="285750" indent="-285750">
              <a:buFont typeface="Arial"/>
              <a:buChar char="•"/>
            </a:pPr>
            <a:endParaRPr lang="en-US" sz="1200" dirty="0" smtClean="0">
              <a:solidFill>
                <a:srgbClr val="17375E"/>
              </a:solidFill>
              <a:latin typeface="Athelas Regular"/>
              <a:cs typeface="Athelas Regular"/>
            </a:endParaRPr>
          </a:p>
          <a:p>
            <a:pPr marL="285750" indent="-285750">
              <a:buFont typeface="Arial"/>
              <a:buChar char="•"/>
            </a:pPr>
            <a:r>
              <a:rPr lang="en-US" sz="1200" dirty="0" smtClean="0">
                <a:solidFill>
                  <a:srgbClr val="17375E"/>
                </a:solidFill>
                <a:latin typeface="Athelas Regular"/>
                <a:cs typeface="Athelas Regular"/>
              </a:rPr>
              <a:t>HAVE FUN WITH IT!</a:t>
            </a:r>
          </a:p>
          <a:p>
            <a:endParaRPr lang="en-US" dirty="0"/>
          </a:p>
        </p:txBody>
      </p:sp>
      <p:sp>
        <p:nvSpPr>
          <p:cNvPr id="4" name="Slide Number Placeholder 3"/>
          <p:cNvSpPr>
            <a:spLocks noGrp="1"/>
          </p:cNvSpPr>
          <p:nvPr>
            <p:ph type="sldNum" sz="quarter" idx="10"/>
          </p:nvPr>
        </p:nvSpPr>
        <p:spPr/>
        <p:txBody>
          <a:bodyPr/>
          <a:lstStyle/>
          <a:p>
            <a:fld id="{792893F1-DC86-5041-ACCD-DD606BE198D6}" type="slidenum">
              <a:rPr lang="en-US" smtClean="0"/>
              <a:t>35</a:t>
            </a:fld>
            <a:endParaRPr lang="en-US"/>
          </a:p>
        </p:txBody>
      </p:sp>
    </p:spTree>
    <p:extLst>
      <p:ext uri="{BB962C8B-B14F-4D97-AF65-F5344CB8AC3E}">
        <p14:creationId xmlns:p14="http://schemas.microsoft.com/office/powerpoint/2010/main" val="1919011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commitment to health optimization and successful aging can also promote sexual wellness, even in the face of disability and normal changes to the cardiovascular, endocrine, and nervous systems (McCarthy &amp; Pierpaoli, 2015). What promotes health for the physical body—a whole-foods diet, adequate sleep, exercise, adherence to medical recommendations, and stress management— promotes health for the sexual body and brain too (McCarthy &amp; Pierpaoli, 2018; </a:t>
            </a:r>
            <a:r>
              <a:rPr lang="en-US" sz="1200" kern="1200" dirty="0" err="1" smtClean="0">
                <a:solidFill>
                  <a:schemeClr val="tx1"/>
                </a:solidFill>
                <a:effectLst/>
                <a:latin typeface="+mn-lt"/>
                <a:ea typeface="+mn-ea"/>
                <a:cs typeface="+mn-cs"/>
              </a:rPr>
              <a:t>Ngandy</a:t>
            </a:r>
            <a:r>
              <a:rPr lang="en-US" sz="1200" kern="1200" dirty="0" smtClean="0">
                <a:solidFill>
                  <a:schemeClr val="tx1"/>
                </a:solidFill>
                <a:effectLst/>
                <a:latin typeface="+mn-lt"/>
                <a:ea typeface="+mn-ea"/>
                <a:cs typeface="+mn-cs"/>
              </a:rPr>
              <a:t> et al., 2015). </a:t>
            </a:r>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36</a:t>
            </a:fld>
            <a:endParaRPr lang="en-US"/>
          </a:p>
        </p:txBody>
      </p:sp>
    </p:spTree>
    <p:extLst>
      <p:ext uri="{BB962C8B-B14F-4D97-AF65-F5344CB8AC3E}">
        <p14:creationId xmlns:p14="http://schemas.microsoft.com/office/powerpoint/2010/main" val="3494009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B0BC4-37DF-3D45-9F99-6A92EE245893}" type="slidenum">
              <a:rPr lang="en-US" smtClean="0"/>
              <a:t>38</a:t>
            </a:fld>
            <a:endParaRPr lang="en-US"/>
          </a:p>
        </p:txBody>
      </p:sp>
    </p:spTree>
    <p:extLst>
      <p:ext uri="{BB962C8B-B14F-4D97-AF65-F5344CB8AC3E}">
        <p14:creationId xmlns:p14="http://schemas.microsoft.com/office/powerpoint/2010/main" val="4202982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adapt</a:t>
            </a:r>
            <a:r>
              <a:rPr lang="en-US" baseline="0" dirty="0" smtClean="0"/>
              <a:t> for different sexual scenarios </a:t>
            </a:r>
            <a:endParaRPr lang="en-US" dirty="0"/>
          </a:p>
        </p:txBody>
      </p:sp>
      <p:sp>
        <p:nvSpPr>
          <p:cNvPr id="4" name="Slide Number Placeholder 3"/>
          <p:cNvSpPr>
            <a:spLocks noGrp="1"/>
          </p:cNvSpPr>
          <p:nvPr>
            <p:ph type="sldNum" sz="quarter" idx="10"/>
          </p:nvPr>
        </p:nvSpPr>
        <p:spPr/>
        <p:txBody>
          <a:bodyPr/>
          <a:lstStyle/>
          <a:p>
            <a:fld id="{1CBB0BC4-37DF-3D45-9F99-6A92EE245893}" type="slidenum">
              <a:rPr lang="en-US" smtClean="0"/>
              <a:t>42</a:t>
            </a:fld>
            <a:endParaRPr lang="en-US"/>
          </a:p>
        </p:txBody>
      </p:sp>
    </p:spTree>
    <p:extLst>
      <p:ext uri="{BB962C8B-B14F-4D97-AF65-F5344CB8AC3E}">
        <p14:creationId xmlns:p14="http://schemas.microsoft.com/office/powerpoint/2010/main" val="2343716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a:t>
            </a:r>
            <a:r>
              <a:rPr lang="en-US" baseline="0" dirty="0" smtClean="0"/>
              <a:t> feel when you have something to look forward to? </a:t>
            </a:r>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48</a:t>
            </a:fld>
            <a:endParaRPr lang="en-US"/>
          </a:p>
        </p:txBody>
      </p:sp>
    </p:spTree>
    <p:extLst>
      <p:ext uri="{BB962C8B-B14F-4D97-AF65-F5344CB8AC3E}">
        <p14:creationId xmlns:p14="http://schemas.microsoft.com/office/powerpoint/2010/main" val="614779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slide about venues available</a:t>
            </a:r>
            <a:r>
              <a:rPr lang="en-US" baseline="0" dirty="0" smtClean="0"/>
              <a:t> for older adults </a:t>
            </a:r>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49</a:t>
            </a:fld>
            <a:endParaRPr lang="en-US"/>
          </a:p>
        </p:txBody>
      </p:sp>
    </p:spTree>
    <p:extLst>
      <p:ext uri="{BB962C8B-B14F-4D97-AF65-F5344CB8AC3E}">
        <p14:creationId xmlns:p14="http://schemas.microsoft.com/office/powerpoint/2010/main" val="2338375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Love languages</a:t>
            </a:r>
            <a:r>
              <a:rPr lang="en-US" baseline="0" dirty="0" smtClean="0"/>
              <a:t> also </a:t>
            </a:r>
            <a:endParaRPr lang="en-US" dirty="0"/>
          </a:p>
        </p:txBody>
      </p:sp>
      <p:sp>
        <p:nvSpPr>
          <p:cNvPr id="4" name="Slide Number Placeholder 3"/>
          <p:cNvSpPr>
            <a:spLocks noGrp="1"/>
          </p:cNvSpPr>
          <p:nvPr>
            <p:ph type="sldNum" sz="quarter" idx="10"/>
          </p:nvPr>
        </p:nvSpPr>
        <p:spPr/>
        <p:txBody>
          <a:bodyPr/>
          <a:lstStyle/>
          <a:p>
            <a:fld id="{1CBB0BC4-37DF-3D45-9F99-6A92EE245893}" type="slidenum">
              <a:rPr lang="en-US" smtClean="0"/>
              <a:t>50</a:t>
            </a:fld>
            <a:endParaRPr lang="en-US"/>
          </a:p>
        </p:txBody>
      </p:sp>
    </p:spTree>
    <p:extLst>
      <p:ext uri="{BB962C8B-B14F-4D97-AF65-F5344CB8AC3E}">
        <p14:creationId xmlns:p14="http://schemas.microsoft.com/office/powerpoint/2010/main" val="83042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many options on the menu </a:t>
            </a:r>
            <a:endParaRPr lang="en-US" dirty="0"/>
          </a:p>
        </p:txBody>
      </p:sp>
      <p:sp>
        <p:nvSpPr>
          <p:cNvPr id="4" name="Slide Number Placeholder 3"/>
          <p:cNvSpPr>
            <a:spLocks noGrp="1"/>
          </p:cNvSpPr>
          <p:nvPr>
            <p:ph type="sldNum" sz="quarter" idx="10"/>
          </p:nvPr>
        </p:nvSpPr>
        <p:spPr/>
        <p:txBody>
          <a:bodyPr/>
          <a:lstStyle/>
          <a:p>
            <a:fld id="{1CBB0BC4-37DF-3D45-9F99-6A92EE245893}" type="slidenum">
              <a:rPr lang="en-US" smtClean="0"/>
              <a:t>52</a:t>
            </a:fld>
            <a:endParaRPr lang="en-US"/>
          </a:p>
        </p:txBody>
      </p:sp>
    </p:spTree>
    <p:extLst>
      <p:ext uri="{BB962C8B-B14F-4D97-AF65-F5344CB8AC3E}">
        <p14:creationId xmlns:p14="http://schemas.microsoft.com/office/powerpoint/2010/main" val="1299736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893F1-DC86-5041-ACCD-DD606BE198D6}" type="slidenum">
              <a:rPr lang="en-US" smtClean="0"/>
              <a:t>53</a:t>
            </a:fld>
            <a:endParaRPr lang="en-US"/>
          </a:p>
        </p:txBody>
      </p:sp>
    </p:spTree>
    <p:extLst>
      <p:ext uri="{BB962C8B-B14F-4D97-AF65-F5344CB8AC3E}">
        <p14:creationId xmlns:p14="http://schemas.microsoft.com/office/powerpoint/2010/main" val="235711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women, the consequences of this decline vary a great deal, from none to severe, though the presence of serious symptoms (e.g. dyspareunia, or vaginal pain) appears uncommon (</a:t>
            </a:r>
            <a:r>
              <a:rPr lang="en-US" sz="1200" kern="1200" dirty="0" err="1" smtClean="0">
                <a:solidFill>
                  <a:schemeClr val="tx1"/>
                </a:solidFill>
                <a:effectLst/>
                <a:latin typeface="+mn-lt"/>
                <a:ea typeface="+mn-ea"/>
                <a:cs typeface="+mn-cs"/>
              </a:rPr>
              <a:t>DeLamater</a:t>
            </a:r>
            <a:r>
              <a:rPr lang="en-US" sz="1200" kern="1200" dirty="0" smtClean="0">
                <a:solidFill>
                  <a:schemeClr val="tx1"/>
                </a:solidFill>
                <a:effectLst/>
                <a:latin typeface="+mn-lt"/>
                <a:ea typeface="+mn-ea"/>
                <a:cs typeface="+mn-cs"/>
              </a:rPr>
              <a:t>, 2012). Men— who show more gradual declines in testosterone than women experience in estrogen— may experience slower and less firm erections, fewer orgasms, and longer refractory periods (</a:t>
            </a:r>
            <a:r>
              <a:rPr lang="en-US" sz="1200" kern="1200" dirty="0" err="1" smtClean="0">
                <a:solidFill>
                  <a:schemeClr val="tx1"/>
                </a:solidFill>
                <a:effectLst/>
                <a:latin typeface="+mn-lt"/>
                <a:ea typeface="+mn-ea"/>
                <a:cs typeface="+mn-cs"/>
              </a:rPr>
              <a:t>Aubin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Heiman</a:t>
            </a:r>
            <a:r>
              <a:rPr lang="en-US" sz="1200" kern="1200" dirty="0" smtClean="0">
                <a:solidFill>
                  <a:schemeClr val="tx1"/>
                </a:solidFill>
                <a:effectLst/>
                <a:latin typeface="+mn-lt"/>
                <a:ea typeface="+mn-ea"/>
                <a:cs typeface="+mn-cs"/>
              </a:rPr>
              <a:t>, 2004). </a:t>
            </a:r>
          </a:p>
          <a:p>
            <a:endParaRPr lang="en-US" dirty="0"/>
          </a:p>
        </p:txBody>
      </p:sp>
      <p:sp>
        <p:nvSpPr>
          <p:cNvPr id="4" name="Slide Number Placeholder 3"/>
          <p:cNvSpPr>
            <a:spLocks noGrp="1"/>
          </p:cNvSpPr>
          <p:nvPr>
            <p:ph type="sldNum" sz="quarter" idx="10"/>
          </p:nvPr>
        </p:nvSpPr>
        <p:spPr/>
        <p:txBody>
          <a:bodyPr/>
          <a:lstStyle/>
          <a:p>
            <a:fld id="{1CBB0BC4-37DF-3D45-9F99-6A92EE245893}" type="slidenum">
              <a:rPr lang="en-US" smtClean="0"/>
              <a:t>5</a:t>
            </a:fld>
            <a:endParaRPr lang="en-US"/>
          </a:p>
        </p:txBody>
      </p:sp>
    </p:spTree>
    <p:extLst>
      <p:ext uri="{BB962C8B-B14F-4D97-AF65-F5344CB8AC3E}">
        <p14:creationId xmlns:p14="http://schemas.microsoft.com/office/powerpoint/2010/main" val="327262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 these questions because</a:t>
            </a:r>
            <a:r>
              <a:rPr lang="en-US" baseline="0" dirty="0" smtClean="0"/>
              <a:t> they influence our experience with disease </a:t>
            </a:r>
            <a:endParaRPr lang="en-US" dirty="0" smtClean="0"/>
          </a:p>
          <a:p>
            <a:endParaRPr lang="en-US" dirty="0" smtClean="0"/>
          </a:p>
          <a:p>
            <a:r>
              <a:rPr lang="en-US" dirty="0" smtClean="0"/>
              <a:t>General overview of CBT – the idea that the</a:t>
            </a:r>
            <a:r>
              <a:rPr lang="en-US" baseline="0" dirty="0" smtClean="0"/>
              <a:t> way we process information influences how we feel and behave </a:t>
            </a:r>
          </a:p>
          <a:p>
            <a:endParaRPr lang="en-US" baseline="0" dirty="0" smtClean="0"/>
          </a:p>
          <a:p>
            <a:r>
              <a:rPr lang="en-US" baseline="0" dirty="0" smtClean="0"/>
              <a:t>In clinical psychology, CBT targets the reduction or elimination of dysfunctional thinking styles and behavioral patterns that maintain impairment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6</a:t>
            </a:fld>
            <a:endParaRPr lang="en-US"/>
          </a:p>
        </p:txBody>
      </p:sp>
    </p:spTree>
    <p:extLst>
      <p:ext uri="{BB962C8B-B14F-4D97-AF65-F5344CB8AC3E}">
        <p14:creationId xmlns:p14="http://schemas.microsoft.com/office/powerpoint/2010/main" val="27046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high rate of physical comorbidities and sexual dysfunction in later life, CBT model has been adapted to meet older adults’ unique needs </a:t>
            </a:r>
            <a:endParaRPr lang="en-US" dirty="0"/>
          </a:p>
        </p:txBody>
      </p:sp>
      <p:sp>
        <p:nvSpPr>
          <p:cNvPr id="4" name="Slide Number Placeholder 3"/>
          <p:cNvSpPr>
            <a:spLocks noGrp="1"/>
          </p:cNvSpPr>
          <p:nvPr>
            <p:ph type="sldNum" sz="quarter" idx="10"/>
          </p:nvPr>
        </p:nvSpPr>
        <p:spPr/>
        <p:txBody>
          <a:bodyPr/>
          <a:lstStyle/>
          <a:p>
            <a:fld id="{2213098A-4758-2942-BAE5-F2892E815983}" type="slidenum">
              <a:rPr lang="en-US" smtClean="0"/>
              <a:t>7</a:t>
            </a:fld>
            <a:endParaRPr lang="en-US"/>
          </a:p>
        </p:txBody>
      </p:sp>
    </p:spTree>
    <p:extLst>
      <p:ext uri="{BB962C8B-B14F-4D97-AF65-F5344CB8AC3E}">
        <p14:creationId xmlns:p14="http://schemas.microsoft.com/office/powerpoint/2010/main" val="127326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focus on behavioral component- the things that we do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8</a:t>
            </a:fld>
            <a:endParaRPr lang="en-US"/>
          </a:p>
        </p:txBody>
      </p:sp>
    </p:spTree>
    <p:extLst>
      <p:ext uri="{BB962C8B-B14F-4D97-AF65-F5344CB8AC3E}">
        <p14:creationId xmlns:p14="http://schemas.microsoft.com/office/powerpoint/2010/main" val="1766473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want to introduce our first simple behavior </a:t>
            </a:r>
            <a:endParaRPr lang="en-US" dirty="0"/>
          </a:p>
        </p:txBody>
      </p:sp>
      <p:sp>
        <p:nvSpPr>
          <p:cNvPr id="4" name="Slide Number Placeholder 3"/>
          <p:cNvSpPr>
            <a:spLocks noGrp="1"/>
          </p:cNvSpPr>
          <p:nvPr>
            <p:ph type="sldNum" sz="quarter" idx="10"/>
          </p:nvPr>
        </p:nvSpPr>
        <p:spPr/>
        <p:txBody>
          <a:bodyPr/>
          <a:lstStyle/>
          <a:p>
            <a:fld id="{5A0AF82D-1E31-5C49-BA29-5DB9B2111C65}" type="slidenum">
              <a:rPr lang="en-US" smtClean="0"/>
              <a:t>9</a:t>
            </a:fld>
            <a:endParaRPr lang="en-US"/>
          </a:p>
        </p:txBody>
      </p:sp>
    </p:spTree>
    <p:extLst>
      <p:ext uri="{BB962C8B-B14F-4D97-AF65-F5344CB8AC3E}">
        <p14:creationId xmlns:p14="http://schemas.microsoft.com/office/powerpoint/2010/main" val="168676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Emotional distress gets in</a:t>
            </a:r>
            <a:r>
              <a:rPr lang="en-US" baseline="0" dirty="0" smtClean="0"/>
              <a:t> the way of all sorts of health behaviors and even sex itself </a:t>
            </a:r>
            <a:endParaRPr lang="en-US" dirty="0"/>
          </a:p>
        </p:txBody>
      </p:sp>
      <p:sp>
        <p:nvSpPr>
          <p:cNvPr id="4" name="Slide Number Placeholder 3"/>
          <p:cNvSpPr>
            <a:spLocks noGrp="1"/>
          </p:cNvSpPr>
          <p:nvPr>
            <p:ph type="sldNum" sz="quarter" idx="10"/>
          </p:nvPr>
        </p:nvSpPr>
        <p:spPr/>
        <p:txBody>
          <a:bodyPr/>
          <a:lstStyle/>
          <a:p>
            <a:fld id="{86FB4270-684D-4880-AAA7-266C8289B08F}" type="slidenum">
              <a:rPr lang="en-US" smtClean="0"/>
              <a:t>10</a:t>
            </a:fld>
            <a:endParaRPr lang="en-US"/>
          </a:p>
        </p:txBody>
      </p:sp>
    </p:spTree>
    <p:extLst>
      <p:ext uri="{BB962C8B-B14F-4D97-AF65-F5344CB8AC3E}">
        <p14:creationId xmlns:p14="http://schemas.microsoft.com/office/powerpoint/2010/main" val="3137845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Learning</a:t>
            </a:r>
            <a:r>
              <a:rPr lang="en-US" b="1" baseline="0" dirty="0" smtClean="0"/>
              <a:t> how to deep breathe helps you to create a healthier, more flexible space from which to behave in a way that promotes your goals</a:t>
            </a:r>
            <a:endParaRPr lang="en-US" dirty="0"/>
          </a:p>
          <a:p>
            <a:pPr defTabSz="899404">
              <a:defRPr/>
            </a:pPr>
            <a:endParaRPr lang="en-US" b="1" dirty="0"/>
          </a:p>
          <a:p>
            <a:pPr defTabSz="899404">
              <a:defRPr/>
            </a:pPr>
            <a:endParaRPr lang="en-US" dirty="0"/>
          </a:p>
          <a:p>
            <a:endParaRPr lang="en-US" b="0" dirty="0"/>
          </a:p>
        </p:txBody>
      </p:sp>
      <p:sp>
        <p:nvSpPr>
          <p:cNvPr id="4" name="Slide Number Placeholder 3"/>
          <p:cNvSpPr>
            <a:spLocks noGrp="1"/>
          </p:cNvSpPr>
          <p:nvPr>
            <p:ph type="sldNum" sz="quarter" idx="10"/>
          </p:nvPr>
        </p:nvSpPr>
        <p:spPr/>
        <p:txBody>
          <a:bodyPr/>
          <a:lstStyle/>
          <a:p>
            <a:fld id="{86FB4270-684D-4880-AAA7-266C8289B08F}" type="slidenum">
              <a:rPr lang="en-US" smtClean="0"/>
              <a:t>12</a:t>
            </a:fld>
            <a:endParaRPr lang="en-US"/>
          </a:p>
        </p:txBody>
      </p:sp>
    </p:spTree>
    <p:extLst>
      <p:ext uri="{BB962C8B-B14F-4D97-AF65-F5344CB8AC3E}">
        <p14:creationId xmlns:p14="http://schemas.microsoft.com/office/powerpoint/2010/main" val="80323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4BB7A2-FA1E-5D4F-9A65-81BF9FA43016}"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3703F-8B76-F143-8A8C-8CAEB021355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4BB7A2-FA1E-5D4F-9A65-81BF9FA43016}"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3703F-8B76-F143-8A8C-8CAEB02135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4BB7A2-FA1E-5D4F-9A65-81BF9FA43016}"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3703F-8B76-F143-8A8C-8CAEB02135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BB7A2-FA1E-5D4F-9A65-81BF9FA43016}"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3703F-8B76-F143-8A8C-8CAEB02135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E4BB7A2-FA1E-5D4F-9A65-81BF9FA43016}"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3703F-8B76-F143-8A8C-8CAEB02135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4BB7A2-FA1E-5D4F-9A65-81BF9FA43016}"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3703F-8B76-F143-8A8C-8CAEB021355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4BB7A2-FA1E-5D4F-9A65-81BF9FA43016}"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3703F-8B76-F143-8A8C-8CAEB02135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4BB7A2-FA1E-5D4F-9A65-81BF9FA43016}"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3703F-8B76-F143-8A8C-8CAEB02135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BB7A2-FA1E-5D4F-9A65-81BF9FA43016}"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3703F-8B76-F143-8A8C-8CAEB02135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E4BB7A2-FA1E-5D4F-9A65-81BF9FA43016}" type="datetimeFigureOut">
              <a:rPr lang="en-US" smtClean="0"/>
              <a:t>2/25/2019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5E3703F-8B76-F143-8A8C-8CAEB02135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BB7A2-FA1E-5D4F-9A65-81BF9FA43016}"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3703F-8B76-F143-8A8C-8CAEB02135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E4BB7A2-FA1E-5D4F-9A65-81BF9FA43016}" type="datetimeFigureOut">
              <a:rPr lang="en-US" smtClean="0"/>
              <a:t>2/25/2019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5E3703F-8B76-F143-8A8C-8CAEB02135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cmpierpaoli@crimson.ua.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Just do it: Cognitive Behavioral Strategies for Promoting Healthy Sexuality With Aging </a:t>
            </a:r>
            <a:endParaRPr lang="en-US" dirty="0"/>
          </a:p>
        </p:txBody>
      </p:sp>
      <p:sp>
        <p:nvSpPr>
          <p:cNvPr id="3" name="Subtitle 2"/>
          <p:cNvSpPr>
            <a:spLocks noGrp="1"/>
          </p:cNvSpPr>
          <p:nvPr>
            <p:ph type="subTitle" idx="1"/>
          </p:nvPr>
        </p:nvSpPr>
        <p:spPr/>
        <p:txBody>
          <a:bodyPr/>
          <a:lstStyle/>
          <a:p>
            <a:r>
              <a:rPr lang="en-US" dirty="0" smtClean="0"/>
              <a:t>Christina Pierpaoli Parker, MA, </a:t>
            </a:r>
            <a:r>
              <a:rPr lang="en-US" dirty="0" err="1" smtClean="0"/>
              <a:t>Phd</a:t>
            </a:r>
            <a:r>
              <a:rPr lang="en-US" dirty="0" smtClean="0"/>
              <a:t> Candidate</a:t>
            </a:r>
            <a:endParaRPr lang="en-US" dirty="0"/>
          </a:p>
        </p:txBody>
      </p:sp>
    </p:spTree>
    <p:extLst>
      <p:ext uri="{BB962C8B-B14F-4D97-AF65-F5344CB8AC3E}">
        <p14:creationId xmlns:p14="http://schemas.microsoft.com/office/powerpoint/2010/main" val="3410638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017307"/>
          </a:xfrm>
          <a:prstGeom prst="rect">
            <a:avLst/>
          </a:prstGeom>
          <a:solidFill>
            <a:srgbClr val="632523"/>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6" name="TextBox 5"/>
          <p:cNvSpPr txBox="1"/>
          <p:nvPr/>
        </p:nvSpPr>
        <p:spPr>
          <a:xfrm>
            <a:off x="381000" y="381000"/>
            <a:ext cx="5029200" cy="707886"/>
          </a:xfrm>
          <a:prstGeom prst="rect">
            <a:avLst/>
          </a:prstGeom>
          <a:noFill/>
        </p:spPr>
        <p:txBody>
          <a:bodyPr wrap="square" rtlCol="0">
            <a:spAutoFit/>
          </a:bodyPr>
          <a:lstStyle/>
          <a:p>
            <a:r>
              <a:rPr lang="en-US" sz="4000" dirty="0" smtClean="0">
                <a:solidFill>
                  <a:schemeClr val="accent2">
                    <a:lumMod val="40000"/>
                    <a:lumOff val="60000"/>
                  </a:schemeClr>
                </a:solidFill>
                <a:latin typeface="Athelas Regular"/>
                <a:cs typeface="Athelas Regular"/>
              </a:rPr>
              <a:t>| The cycle of distress |</a:t>
            </a:r>
            <a:endParaRPr lang="en-US" sz="4000" dirty="0">
              <a:solidFill>
                <a:schemeClr val="accent2">
                  <a:lumMod val="40000"/>
                  <a:lumOff val="60000"/>
                </a:schemeClr>
              </a:solidFill>
              <a:latin typeface="Athelas Regular"/>
              <a:cs typeface="Athelas Regular"/>
            </a:endParaRPr>
          </a:p>
        </p:txBody>
      </p:sp>
      <p:sp>
        <p:nvSpPr>
          <p:cNvPr id="7" name="Diamond 6"/>
          <p:cNvSpPr/>
          <p:nvPr/>
        </p:nvSpPr>
        <p:spPr>
          <a:xfrm>
            <a:off x="381000" y="2209800"/>
            <a:ext cx="2819400" cy="2514600"/>
          </a:xfrm>
          <a:prstGeom prst="diamond">
            <a:avLst/>
          </a:prstGeom>
          <a:solidFill>
            <a:schemeClr val="accent2">
              <a:lumMod val="20000"/>
              <a:lumOff val="80000"/>
            </a:schemeClr>
          </a:solidFill>
          <a:ln>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lumMod val="75000"/>
                  </a:schemeClr>
                </a:solidFill>
              </a:rPr>
              <a:t>Strong emotion</a:t>
            </a:r>
            <a:endParaRPr lang="en-US" dirty="0">
              <a:solidFill>
                <a:schemeClr val="accent2">
                  <a:lumMod val="75000"/>
                </a:schemeClr>
              </a:solidFill>
            </a:endParaRPr>
          </a:p>
        </p:txBody>
      </p:sp>
      <p:sp>
        <p:nvSpPr>
          <p:cNvPr id="9" name="Diamond 8"/>
          <p:cNvSpPr/>
          <p:nvPr/>
        </p:nvSpPr>
        <p:spPr>
          <a:xfrm>
            <a:off x="6172200" y="2209800"/>
            <a:ext cx="2819400" cy="2743200"/>
          </a:xfrm>
          <a:prstGeom prst="diamond">
            <a:avLst/>
          </a:prstGeom>
          <a:solidFill>
            <a:schemeClr val="accent2">
              <a:lumMod val="20000"/>
              <a:lumOff val="80000"/>
            </a:schemeClr>
          </a:solidFill>
          <a:ln>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lumMod val="75000"/>
                  </a:schemeClr>
                </a:solidFill>
              </a:rPr>
              <a:t>Reaction</a:t>
            </a:r>
            <a:endParaRPr lang="en-US" dirty="0">
              <a:solidFill>
                <a:schemeClr val="accent2">
                  <a:lumMod val="75000"/>
                </a:schemeClr>
              </a:solidFill>
            </a:endParaRPr>
          </a:p>
        </p:txBody>
      </p:sp>
      <p:sp>
        <p:nvSpPr>
          <p:cNvPr id="10" name="Left-Right Arrow 9"/>
          <p:cNvSpPr/>
          <p:nvPr/>
        </p:nvSpPr>
        <p:spPr>
          <a:xfrm>
            <a:off x="3200400" y="3352800"/>
            <a:ext cx="2895600" cy="1066800"/>
          </a:xfrm>
          <a:prstGeom prst="leftRightArrow">
            <a:avLst/>
          </a:prstGeom>
          <a:solidFill>
            <a:srgbClr val="FFFFFF"/>
          </a:solidFill>
          <a:ln>
            <a:solidFill>
              <a:srgbClr val="F2D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953735"/>
                </a:solidFill>
              </a:rPr>
              <a:t>Increased heart rate, shortness of breath</a:t>
            </a:r>
          </a:p>
        </p:txBody>
      </p:sp>
      <p:sp>
        <p:nvSpPr>
          <p:cNvPr id="11" name="Curved Left Arrow 10"/>
          <p:cNvSpPr/>
          <p:nvPr/>
        </p:nvSpPr>
        <p:spPr>
          <a:xfrm rot="16373923">
            <a:off x="4004912" y="603568"/>
            <a:ext cx="1752600" cy="2819400"/>
          </a:xfrm>
          <a:prstGeom prst="curvedLeftArrow">
            <a:avLst/>
          </a:prstGeom>
          <a:solidFill>
            <a:schemeClr val="bg1"/>
          </a:solidFill>
          <a:ln>
            <a:solidFill>
              <a:srgbClr val="F2D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Curved Left Arrow 11"/>
          <p:cNvSpPr/>
          <p:nvPr/>
        </p:nvSpPr>
        <p:spPr>
          <a:xfrm rot="5400000">
            <a:off x="3886200" y="4114800"/>
            <a:ext cx="1752600" cy="2819400"/>
          </a:xfrm>
          <a:prstGeom prst="curvedLeftArrow">
            <a:avLst/>
          </a:prstGeom>
          <a:solidFill>
            <a:srgbClr val="FFFFFF"/>
          </a:solidFill>
          <a:ln>
            <a:solidFill>
              <a:srgbClr val="F2D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3200400" y="5257800"/>
            <a:ext cx="1371600" cy="646331"/>
          </a:xfrm>
          <a:prstGeom prst="rect">
            <a:avLst/>
          </a:prstGeom>
          <a:solidFill>
            <a:srgbClr val="FFFFFF"/>
          </a:solidFill>
          <a:ln>
            <a:solidFill>
              <a:srgbClr val="F2DCDB"/>
            </a:solidFill>
          </a:ln>
        </p:spPr>
        <p:txBody>
          <a:bodyPr wrap="square" rtlCol="0">
            <a:spAutoFit/>
          </a:bodyPr>
          <a:lstStyle/>
          <a:p>
            <a:pPr algn="ctr"/>
            <a:r>
              <a:rPr lang="en-US" dirty="0" smtClean="0">
                <a:solidFill>
                  <a:srgbClr val="953735"/>
                </a:solidFill>
              </a:rPr>
              <a:t>Increased distress</a:t>
            </a:r>
            <a:endParaRPr lang="en-US" dirty="0">
              <a:solidFill>
                <a:srgbClr val="953735"/>
              </a:solidFill>
            </a:endParaRPr>
          </a:p>
        </p:txBody>
      </p:sp>
      <p:sp>
        <p:nvSpPr>
          <p:cNvPr id="15" name="TextBox 14"/>
          <p:cNvSpPr txBox="1"/>
          <p:nvPr/>
        </p:nvSpPr>
        <p:spPr>
          <a:xfrm>
            <a:off x="4648200" y="1676400"/>
            <a:ext cx="2133600" cy="646331"/>
          </a:xfrm>
          <a:prstGeom prst="rect">
            <a:avLst/>
          </a:prstGeom>
          <a:solidFill>
            <a:srgbClr val="FFFFFF"/>
          </a:solidFill>
          <a:ln>
            <a:solidFill>
              <a:srgbClr val="F2DCDB"/>
            </a:solidFill>
          </a:ln>
        </p:spPr>
        <p:txBody>
          <a:bodyPr wrap="square" rtlCol="0">
            <a:spAutoFit/>
          </a:bodyPr>
          <a:lstStyle/>
          <a:p>
            <a:r>
              <a:rPr lang="en-US" dirty="0" smtClean="0">
                <a:solidFill>
                  <a:srgbClr val="953735"/>
                </a:solidFill>
              </a:rPr>
              <a:t>Increased physical sensations</a:t>
            </a:r>
            <a:endParaRPr lang="en-US" dirty="0">
              <a:solidFill>
                <a:srgbClr val="953735"/>
              </a:solidFill>
            </a:endParaRPr>
          </a:p>
        </p:txBody>
      </p:sp>
      <p:sp>
        <p:nvSpPr>
          <p:cNvPr id="2" name="Multiply 1"/>
          <p:cNvSpPr/>
          <p:nvPr/>
        </p:nvSpPr>
        <p:spPr>
          <a:xfrm>
            <a:off x="2743200" y="2286000"/>
            <a:ext cx="3810000" cy="30480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5867400" y="4876800"/>
            <a:ext cx="3048000" cy="1981200"/>
          </a:xfrm>
          <a:prstGeom prst="roundRect">
            <a:avLst/>
          </a:prstGeom>
          <a:solidFill>
            <a:schemeClr val="accent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rPr>
              <a:t>Deep breathing interrupts the physical process and can reduce emotional distress </a:t>
            </a:r>
            <a:r>
              <a:rPr lang="en-US" sz="1100" dirty="0" smtClean="0">
                <a:solidFill>
                  <a:srgbClr val="FF0000"/>
                </a:solidFill>
              </a:rPr>
              <a:t> </a:t>
            </a:r>
            <a:endParaRPr lang="en-US" sz="1100" dirty="0">
              <a:solidFill>
                <a:srgbClr val="FF0000"/>
              </a:solidFill>
            </a:endParaRPr>
          </a:p>
        </p:txBody>
      </p:sp>
    </p:spTree>
    <p:extLst>
      <p:ext uri="{BB962C8B-B14F-4D97-AF65-F5344CB8AC3E}">
        <p14:creationId xmlns:p14="http://schemas.microsoft.com/office/powerpoint/2010/main" val="22445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Lucida Handwriting" panose="03010101010101010101" pitchFamily="66" charset="0"/>
              </a:rPr>
              <a:t>Diaphragmatic </a:t>
            </a:r>
            <a:r>
              <a:rPr lang="en-US" dirty="0">
                <a:solidFill>
                  <a:srgbClr val="FF0000"/>
                </a:solidFill>
                <a:latin typeface="Lucida Handwriting" panose="03010101010101010101" pitchFamily="66" charset="0"/>
              </a:rPr>
              <a:t>Breathing</a:t>
            </a:r>
            <a:endParaRPr lang="en-US" dirty="0"/>
          </a:p>
        </p:txBody>
      </p:sp>
      <p:pic>
        <p:nvPicPr>
          <p:cNvPr id="4" name="Picture 3"/>
          <p:cNvPicPr>
            <a:picLocks noChangeAspect="1"/>
          </p:cNvPicPr>
          <p:nvPr/>
        </p:nvPicPr>
        <p:blipFill>
          <a:blip r:embed="rId2"/>
          <a:stretch>
            <a:fillRect/>
          </a:stretch>
        </p:blipFill>
        <p:spPr>
          <a:xfrm>
            <a:off x="457200" y="1905000"/>
            <a:ext cx="3771900" cy="3886200"/>
          </a:xfrm>
          <a:prstGeom prst="rect">
            <a:avLst/>
          </a:prstGeom>
        </p:spPr>
      </p:pic>
      <p:sp>
        <p:nvSpPr>
          <p:cNvPr id="5" name="TextBox 4"/>
          <p:cNvSpPr txBox="1"/>
          <p:nvPr/>
        </p:nvSpPr>
        <p:spPr>
          <a:xfrm>
            <a:off x="4876800" y="1752600"/>
            <a:ext cx="3505200" cy="3785652"/>
          </a:xfrm>
          <a:prstGeom prst="rect">
            <a:avLst/>
          </a:prstGeom>
          <a:noFill/>
          <a:ln>
            <a:solidFill>
              <a:schemeClr val="tx1"/>
            </a:solidFill>
          </a:ln>
        </p:spPr>
        <p:txBody>
          <a:bodyPr wrap="square" rtlCol="0">
            <a:spAutoFit/>
          </a:bodyPr>
          <a:lstStyle/>
          <a:p>
            <a:pPr marL="285750" indent="-285750">
              <a:buFont typeface="Arial"/>
              <a:buChar char="•"/>
            </a:pPr>
            <a:r>
              <a:rPr lang="en-US" sz="2000" dirty="0" smtClean="0"/>
              <a:t>Involves taking slow, even breaths into the diaphragm (stomach area) instead of the chest</a:t>
            </a:r>
          </a:p>
          <a:p>
            <a:pPr marL="285750" indent="-285750">
              <a:buFont typeface="Arial"/>
              <a:buChar char="•"/>
            </a:pPr>
            <a:endParaRPr lang="en-US" sz="2000" dirty="0"/>
          </a:p>
          <a:p>
            <a:pPr marL="285750" indent="-285750">
              <a:buFont typeface="Arial"/>
              <a:buChar char="•"/>
            </a:pPr>
            <a:r>
              <a:rPr lang="en-US" sz="2000" dirty="0" smtClean="0"/>
              <a:t>Slower, deeper breathing associated with </a:t>
            </a:r>
            <a:r>
              <a:rPr lang="en-US" sz="2000" b="1" dirty="0" smtClean="0"/>
              <a:t>enhanced blood oxygenation</a:t>
            </a:r>
            <a:r>
              <a:rPr lang="en-US" sz="2000" dirty="0" smtClean="0"/>
              <a:t>, which may promote relaxation above and beyond meditative features of deep breathing. </a:t>
            </a:r>
            <a:endParaRPr lang="en-US" sz="2000" dirty="0"/>
          </a:p>
        </p:txBody>
      </p:sp>
    </p:spTree>
    <p:extLst>
      <p:ext uri="{BB962C8B-B14F-4D97-AF65-F5344CB8AC3E}">
        <p14:creationId xmlns:p14="http://schemas.microsoft.com/office/powerpoint/2010/main" val="4246427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smtClean="0">
                <a:solidFill>
                  <a:srgbClr val="FF0000"/>
                </a:solidFill>
                <a:latin typeface="Lucida Handwriting" panose="03010101010101010101" pitchFamily="66" charset="0"/>
              </a:rPr>
              <a:t>Let’s practice! </a:t>
            </a:r>
            <a:endParaRPr lang="en-US" dirty="0"/>
          </a:p>
        </p:txBody>
      </p:sp>
      <p:pic>
        <p:nvPicPr>
          <p:cNvPr id="8" name="Picture 7" descr="9445-hic-diaphragmatic-breathing-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2133600"/>
            <a:ext cx="8136056" cy="2893752"/>
          </a:xfrm>
          <a:prstGeom prst="rect">
            <a:avLst/>
          </a:prstGeom>
        </p:spPr>
      </p:pic>
    </p:spTree>
    <p:extLst>
      <p:ext uri="{BB962C8B-B14F-4D97-AF65-F5344CB8AC3E}">
        <p14:creationId xmlns:p14="http://schemas.microsoft.com/office/powerpoint/2010/main" val="3358766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a:t>
            </a:r>
            <a:endParaRPr lang="en-US" dirty="0"/>
          </a:p>
        </p:txBody>
      </p:sp>
      <p:sp>
        <p:nvSpPr>
          <p:cNvPr id="3" name="Content Placeholder 2"/>
          <p:cNvSpPr>
            <a:spLocks noGrp="1"/>
          </p:cNvSpPr>
          <p:nvPr>
            <p:ph idx="1"/>
          </p:nvPr>
        </p:nvSpPr>
        <p:spPr/>
        <p:txBody>
          <a:bodyPr/>
          <a:lstStyle/>
          <a:p>
            <a:pPr>
              <a:buFont typeface="Arial"/>
              <a:buChar char="•"/>
            </a:pPr>
            <a:r>
              <a:rPr lang="en-US" dirty="0"/>
              <a:t>Effective stress management and emotional regulation strategies </a:t>
            </a:r>
            <a:r>
              <a:rPr lang="en-US" dirty="0" smtClean="0"/>
              <a:t>play </a:t>
            </a:r>
            <a:r>
              <a:rPr lang="en-US" dirty="0"/>
              <a:t>critical roles in sexual wellness, particularly because high levels of negative affect (e.g. anxiety, depression) can compromise the various components of sexual functioning, including desire and arousal (</a:t>
            </a:r>
            <a:r>
              <a:rPr lang="en-US" dirty="0" err="1"/>
              <a:t>Rellini</a:t>
            </a:r>
            <a:r>
              <a:rPr lang="en-US" dirty="0"/>
              <a:t> et al., 2010) </a:t>
            </a:r>
            <a:endParaRPr lang="en-US" dirty="0" smtClean="0"/>
          </a:p>
          <a:p>
            <a:pPr>
              <a:buFont typeface="Arial"/>
              <a:buChar char="•"/>
            </a:pPr>
            <a:r>
              <a:rPr lang="en-US" dirty="0"/>
              <a:t>Individualized interventions including mindfulness that focus on relaxation, breathing, awareness, and acceptance </a:t>
            </a:r>
            <a:r>
              <a:rPr lang="en-US" dirty="0" smtClean="0"/>
              <a:t>appear to improve sexual functioning</a:t>
            </a:r>
            <a:endParaRPr lang="en-US" dirty="0"/>
          </a:p>
        </p:txBody>
      </p:sp>
      <p:graphicFrame>
        <p:nvGraphicFramePr>
          <p:cNvPr id="4" name="Diagram 3"/>
          <p:cNvGraphicFramePr/>
          <p:nvPr>
            <p:extLst>
              <p:ext uri="{D42A27DB-BD31-4B8C-83A1-F6EECF244321}">
                <p14:modId xmlns:p14="http://schemas.microsoft.com/office/powerpoint/2010/main" val="2045349485"/>
              </p:ext>
            </p:extLst>
          </p:nvPr>
        </p:nvGraphicFramePr>
        <p:xfrm>
          <a:off x="1378746" y="2941580"/>
          <a:ext cx="6117669" cy="3916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p:cNvSpPr/>
          <p:nvPr/>
        </p:nvSpPr>
        <p:spPr>
          <a:xfrm>
            <a:off x="4135419" y="4817251"/>
            <a:ext cx="758935" cy="2478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35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799" y="0"/>
            <a:ext cx="5203825" cy="6858000"/>
          </a:xfrm>
          <a:prstGeom prst="rect">
            <a:avLst/>
          </a:prstGeom>
        </p:spPr>
      </p:pic>
    </p:spTree>
    <p:extLst>
      <p:ext uri="{BB962C8B-B14F-4D97-AF65-F5344CB8AC3E}">
        <p14:creationId xmlns:p14="http://schemas.microsoft.com/office/powerpoint/2010/main" val="2469280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3900" y="179126"/>
            <a:ext cx="6508377" cy="822375"/>
          </a:xfrm>
        </p:spPr>
        <p:txBody>
          <a:bodyPr/>
          <a:lstStyle/>
          <a:p>
            <a:r>
              <a:rPr lang="en-US" sz="2800" dirty="0" smtClean="0"/>
              <a:t>A cognitive-behavioral approach to healthy aging &amp; sexuality </a:t>
            </a:r>
            <a:endParaRPr lang="en-US" sz="2800" dirty="0"/>
          </a:p>
        </p:txBody>
      </p:sp>
      <p:graphicFrame>
        <p:nvGraphicFramePr>
          <p:cNvPr id="9" name="Table 8"/>
          <p:cNvGraphicFramePr>
            <a:graphicFrameLocks noGrp="1"/>
          </p:cNvGraphicFramePr>
          <p:nvPr>
            <p:extLst>
              <p:ext uri="{D42A27DB-BD31-4B8C-83A1-F6EECF244321}">
                <p14:modId xmlns:p14="http://schemas.microsoft.com/office/powerpoint/2010/main" val="1163116799"/>
              </p:ext>
            </p:extLst>
          </p:nvPr>
        </p:nvGraphicFramePr>
        <p:xfrm>
          <a:off x="343462" y="1112626"/>
          <a:ext cx="8547000" cy="4663440"/>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564152">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rgbClr val="730000"/>
                          </a:solidFill>
                        </a:rPr>
                        <a:t>Behavior</a:t>
                      </a:r>
                      <a:r>
                        <a:rPr lang="en-US" baseline="0" dirty="0" smtClean="0">
                          <a:solidFill>
                            <a:srgbClr val="730000"/>
                          </a:solidFill>
                        </a:rPr>
                        <a:t> </a:t>
                      </a:r>
                      <a:endParaRPr lang="en-US" dirty="0">
                        <a:solidFill>
                          <a:srgbClr val="730000"/>
                        </a:solidFill>
                      </a:endParaRPr>
                    </a:p>
                  </a:txBody>
                  <a:tcPr/>
                </a:tc>
                <a:tc>
                  <a:txBody>
                    <a:bodyPr/>
                    <a:lstStyle/>
                    <a:p>
                      <a:pPr algn="ctr"/>
                      <a:r>
                        <a:rPr lang="en-US" dirty="0" smtClean="0">
                          <a:solidFill>
                            <a:schemeClr val="bg1"/>
                          </a:solidFill>
                        </a:rPr>
                        <a:t>Outcome</a:t>
                      </a:r>
                      <a:endParaRPr lang="en-US" dirty="0">
                        <a:solidFill>
                          <a:schemeClr val="bg1"/>
                        </a:solidFill>
                      </a:endParaRPr>
                    </a:p>
                  </a:txBody>
                  <a:tcPr/>
                </a:tc>
                <a:extLst>
                  <a:ext uri="{0D108BD9-81ED-4DB2-BD59-A6C34878D82A}">
                    <a16:rowId xmlns:a16="http://schemas.microsoft.com/office/drawing/2014/main" val="10000"/>
                  </a:ext>
                </a:extLst>
              </a:tr>
              <a:tr h="886524">
                <a:tc>
                  <a:txBody>
                    <a:bodyPr/>
                    <a:lstStyle/>
                    <a:p>
                      <a:pPr algn="ctr"/>
                      <a:endParaRPr lang="en-US" sz="1200" dirty="0" smtClean="0"/>
                    </a:p>
                    <a:p>
                      <a:pPr algn="ctr"/>
                      <a:endParaRPr lang="en-US" sz="1200" dirty="0" smtClean="0"/>
                    </a:p>
                    <a:p>
                      <a:pPr algn="ctr"/>
                      <a:r>
                        <a:rPr lang="en-US" sz="1200" dirty="0" smtClean="0"/>
                        <a:t>Sees</a:t>
                      </a:r>
                      <a:r>
                        <a:rPr lang="en-US" sz="1200" baseline="0" dirty="0" smtClean="0"/>
                        <a:t> body in underwear</a:t>
                      </a:r>
                      <a:endParaRPr lang="en-US" sz="1200" dirty="0"/>
                    </a:p>
                  </a:txBody>
                  <a:tcPr/>
                </a:tc>
                <a:tc>
                  <a:txBody>
                    <a:bodyPr/>
                    <a:lstStyle/>
                    <a:p>
                      <a:pPr algn="ctr"/>
                      <a:endParaRPr lang="en-US" sz="1200" dirty="0" smtClean="0"/>
                    </a:p>
                    <a:p>
                      <a:pPr algn="ctr"/>
                      <a:r>
                        <a:rPr lang="en-US" sz="1200" dirty="0" smtClean="0"/>
                        <a:t>“I</a:t>
                      </a:r>
                      <a:r>
                        <a:rPr lang="en-US" sz="1200" baseline="0" dirty="0" smtClean="0"/>
                        <a:t> am so old and ugly. Who would ever want to love or touch this?”</a:t>
                      </a:r>
                    </a:p>
                    <a:p>
                      <a:pPr algn="ctr"/>
                      <a:endParaRPr lang="en-US" sz="1200" dirty="0" smtClean="0"/>
                    </a:p>
                  </a:txBody>
                  <a:tcPr/>
                </a:tc>
                <a:tc>
                  <a:txBody>
                    <a:bodyPr/>
                    <a:lstStyle/>
                    <a:p>
                      <a:pPr algn="ctr"/>
                      <a:endParaRPr lang="en-US" sz="1200" dirty="0" smtClean="0"/>
                    </a:p>
                    <a:p>
                      <a:pPr algn="ctr"/>
                      <a:endParaRPr lang="en-US" sz="1200" dirty="0" smtClean="0"/>
                    </a:p>
                    <a:p>
                      <a:pPr algn="ctr"/>
                      <a:r>
                        <a:rPr lang="en-US" sz="1200" dirty="0" smtClean="0"/>
                        <a:t>Sad,</a:t>
                      </a:r>
                      <a:r>
                        <a:rPr lang="en-US" sz="1200" baseline="0" dirty="0" smtClean="0"/>
                        <a:t> unattractive</a:t>
                      </a:r>
                      <a:endParaRPr lang="en-US" sz="1200" dirty="0"/>
                    </a:p>
                  </a:txBody>
                  <a:tcPr/>
                </a:tc>
                <a:tc>
                  <a:txBody>
                    <a:bodyPr/>
                    <a:lstStyle/>
                    <a:p>
                      <a:pPr algn="ctr"/>
                      <a:endParaRPr lang="en-US" sz="1200" dirty="0" smtClean="0"/>
                    </a:p>
                    <a:p>
                      <a:pPr algn="ctr"/>
                      <a:endParaRPr lang="en-US" sz="1200" dirty="0" smtClean="0"/>
                    </a:p>
                    <a:p>
                      <a:pPr algn="ctr"/>
                      <a:r>
                        <a:rPr lang="en-US" sz="1200" dirty="0" smtClean="0"/>
                        <a:t>Avoids physical touch &amp; intimacy with partner</a:t>
                      </a:r>
                      <a:endParaRPr lang="en-US" sz="1200" dirty="0"/>
                    </a:p>
                  </a:txBody>
                  <a:tcPr/>
                </a:tc>
                <a:tc>
                  <a:txBody>
                    <a:bodyPr/>
                    <a:lstStyle/>
                    <a:p>
                      <a:pPr algn="ctr"/>
                      <a:endParaRPr lang="en-US" sz="1200" dirty="0" smtClean="0"/>
                    </a:p>
                    <a:p>
                      <a:pPr algn="ctr"/>
                      <a:endParaRPr lang="en-US" sz="1200" dirty="0" smtClean="0"/>
                    </a:p>
                    <a:p>
                      <a:pPr algn="ctr"/>
                      <a:r>
                        <a:rPr lang="en-US" sz="1200" dirty="0" smtClean="0"/>
                        <a:t>Pushes</a:t>
                      </a:r>
                      <a:r>
                        <a:rPr lang="en-US" sz="1200" baseline="0" dirty="0" smtClean="0"/>
                        <a:t> partner away; strains relationship</a:t>
                      </a:r>
                      <a:endParaRPr lang="en-US" sz="1200" dirty="0"/>
                    </a:p>
                  </a:txBody>
                  <a:tcPr/>
                </a:tc>
                <a:extLst>
                  <a:ext uri="{0D108BD9-81ED-4DB2-BD59-A6C34878D82A}">
                    <a16:rowId xmlns:a16="http://schemas.microsoft.com/office/drawing/2014/main" val="10001"/>
                  </a:ext>
                </a:extLst>
              </a:tr>
              <a:tr h="1047711">
                <a:tc>
                  <a:txBody>
                    <a:bodyPr/>
                    <a:lstStyle/>
                    <a:p>
                      <a:pPr algn="ctr"/>
                      <a:endParaRPr lang="en-US" sz="1200" dirty="0" smtClean="0"/>
                    </a:p>
                    <a:p>
                      <a:pPr algn="ctr"/>
                      <a:r>
                        <a:rPr lang="en-US" sz="1200" dirty="0" smtClean="0"/>
                        <a:t>Partner</a:t>
                      </a:r>
                      <a:r>
                        <a:rPr lang="en-US" sz="1200" baseline="0" dirty="0" smtClean="0"/>
                        <a:t> loses erection during intercourse/experiences less firm erection</a:t>
                      </a:r>
                      <a:endParaRPr lang="en-US" sz="1200" dirty="0" smtClean="0"/>
                    </a:p>
                    <a:p>
                      <a:pPr algn="ctr"/>
                      <a:endParaRPr lang="en-US" sz="1200" dirty="0"/>
                    </a:p>
                  </a:txBody>
                  <a:tcPr/>
                </a:tc>
                <a:tc>
                  <a:txBody>
                    <a:bodyPr/>
                    <a:lstStyle/>
                    <a:p>
                      <a:pPr algn="ctr"/>
                      <a:endParaRPr lang="en-US" sz="1200" dirty="0" smtClean="0"/>
                    </a:p>
                    <a:p>
                      <a:pPr algn="ctr"/>
                      <a:r>
                        <a:rPr lang="en-US" sz="1200" dirty="0" smtClean="0"/>
                        <a:t>“I must be unattractive or</a:t>
                      </a:r>
                      <a:r>
                        <a:rPr lang="en-US" sz="1200" baseline="0" dirty="0" smtClean="0"/>
                        <a:t> a poor sexual partner.  This is my fault.”</a:t>
                      </a:r>
                      <a:endParaRPr lang="en-US" sz="1200" dirty="0"/>
                    </a:p>
                  </a:txBody>
                  <a:tcPr/>
                </a:tc>
                <a:tc>
                  <a:txBody>
                    <a:bodyPr/>
                    <a:lstStyle/>
                    <a:p>
                      <a:pPr algn="ctr"/>
                      <a:endParaRPr lang="en-US" sz="1200" dirty="0" smtClean="0"/>
                    </a:p>
                    <a:p>
                      <a:pPr algn="ctr"/>
                      <a:r>
                        <a:rPr lang="en-US" sz="1200" dirty="0" smtClean="0"/>
                        <a:t>Guilty,</a:t>
                      </a:r>
                      <a:r>
                        <a:rPr lang="en-US" sz="1200" baseline="0" dirty="0" smtClean="0"/>
                        <a:t> embarrassed, shameful</a:t>
                      </a:r>
                      <a:endParaRPr lang="en-US" sz="1200" dirty="0" smtClean="0"/>
                    </a:p>
                    <a:p>
                      <a:pPr algn="ctr"/>
                      <a:endParaRPr lang="en-US" sz="1200" dirty="0"/>
                    </a:p>
                  </a:txBody>
                  <a:tcPr/>
                </a:tc>
                <a:tc>
                  <a:txBody>
                    <a:bodyPr/>
                    <a:lstStyle/>
                    <a:p>
                      <a:pPr algn="ctr"/>
                      <a:endParaRPr lang="en-US" sz="1200" dirty="0" smtClean="0"/>
                    </a:p>
                    <a:p>
                      <a:pPr algn="ctr"/>
                      <a:endParaRPr lang="en-US" sz="1200" dirty="0" smtClean="0"/>
                    </a:p>
                    <a:p>
                      <a:pPr algn="ctr"/>
                      <a:r>
                        <a:rPr lang="en-US" sz="1200" dirty="0" smtClean="0"/>
                        <a:t>Stops</a:t>
                      </a:r>
                      <a:r>
                        <a:rPr lang="en-US" sz="1200" baseline="0" dirty="0" smtClean="0"/>
                        <a:t> having intercourse</a:t>
                      </a:r>
                      <a:endParaRPr lang="en-US" sz="1200" dirty="0"/>
                    </a:p>
                  </a:txBody>
                  <a:tcPr/>
                </a:tc>
                <a:tc>
                  <a:txBody>
                    <a:bodyPr/>
                    <a:lstStyle/>
                    <a:p>
                      <a:pPr algn="ctr"/>
                      <a:endParaRPr lang="en-US" sz="1200" dirty="0" smtClean="0"/>
                    </a:p>
                    <a:p>
                      <a:pPr algn="ctr"/>
                      <a:r>
                        <a:rPr lang="en-US" sz="1200" dirty="0" smtClean="0"/>
                        <a:t>Partners</a:t>
                      </a:r>
                      <a:r>
                        <a:rPr lang="en-US" sz="1200" baseline="0" dirty="0" smtClean="0"/>
                        <a:t> begin avoiding sex; continue to see intercourse as performance and only form of sex</a:t>
                      </a:r>
                      <a:endParaRPr lang="en-US" sz="1200" dirty="0" smtClean="0"/>
                    </a:p>
                  </a:txBody>
                  <a:tcPr/>
                </a:tc>
                <a:extLst>
                  <a:ext uri="{0D108BD9-81ED-4DB2-BD59-A6C34878D82A}">
                    <a16:rowId xmlns:a16="http://schemas.microsoft.com/office/drawing/2014/main" val="10002"/>
                  </a:ext>
                </a:extLst>
              </a:tr>
              <a:tr h="1611862">
                <a:tc>
                  <a:txBody>
                    <a:bodyPr/>
                    <a:lstStyle/>
                    <a:p>
                      <a:pPr algn="ctr"/>
                      <a:endParaRPr lang="en-US" dirty="0" smtClean="0"/>
                    </a:p>
                    <a:p>
                      <a:pPr algn="ctr"/>
                      <a:endParaRPr lang="en-US" dirty="0" smtClean="0"/>
                    </a:p>
                    <a:p>
                      <a:pPr algn="ctr"/>
                      <a:r>
                        <a:rPr lang="en-US" sz="1200" dirty="0" smtClean="0"/>
                        <a:t>Has questions</a:t>
                      </a:r>
                      <a:r>
                        <a:rPr lang="en-US" sz="1200" baseline="0" dirty="0" smtClean="0"/>
                        <a:t> and concerns about vaginal discomfort during intercourse</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“Good women shouldn’t do those things or ask their doctors questions like that. I should just keep my mouth shut and avoid the embarrassment”</a:t>
                      </a:r>
                    </a:p>
                    <a:p>
                      <a:pPr algn="ctr"/>
                      <a:endParaRPr lang="en-US" dirty="0"/>
                    </a:p>
                  </a:txBody>
                  <a:tcPr/>
                </a:tc>
                <a:tc>
                  <a:txBody>
                    <a:bodyPr/>
                    <a:lstStyle/>
                    <a:p>
                      <a:pPr algn="ctr"/>
                      <a:endParaRPr lang="en-US" sz="1200" dirty="0" smtClean="0"/>
                    </a:p>
                    <a:p>
                      <a:pPr algn="ctr"/>
                      <a:endParaRPr lang="en-US" sz="1200" dirty="0" smtClean="0"/>
                    </a:p>
                    <a:p>
                      <a:pPr algn="ctr"/>
                      <a:endParaRPr lang="en-US" sz="1200" dirty="0" smtClean="0"/>
                    </a:p>
                    <a:p>
                      <a:pPr algn="ctr"/>
                      <a:r>
                        <a:rPr lang="en-US" sz="1200" dirty="0" smtClean="0"/>
                        <a:t>Anxious,</a:t>
                      </a:r>
                      <a:r>
                        <a:rPr lang="en-US" sz="1200" baseline="0" dirty="0" smtClean="0"/>
                        <a:t> shameful, worried</a:t>
                      </a:r>
                      <a:endParaRPr lang="en-US" sz="1200" dirty="0"/>
                    </a:p>
                  </a:txBody>
                  <a:tcPr/>
                </a:tc>
                <a:tc>
                  <a:txBody>
                    <a:bodyPr/>
                    <a:lstStyle/>
                    <a:p>
                      <a:pPr algn="ctr"/>
                      <a:endParaRPr lang="en-US" sz="1200" dirty="0" smtClean="0"/>
                    </a:p>
                    <a:p>
                      <a:pPr algn="ctr"/>
                      <a:endParaRPr lang="en-US" sz="1200" dirty="0" smtClean="0"/>
                    </a:p>
                    <a:p>
                      <a:pPr algn="ctr"/>
                      <a:r>
                        <a:rPr lang="en-US" sz="1200" dirty="0" smtClean="0"/>
                        <a:t>Avoids</a:t>
                      </a:r>
                      <a:r>
                        <a:rPr lang="en-US" sz="1200" baseline="0" dirty="0" smtClean="0"/>
                        <a:t> asking and problem-solving with provider</a:t>
                      </a:r>
                      <a:endParaRPr lang="en-US" sz="1200" dirty="0"/>
                    </a:p>
                  </a:txBody>
                  <a:tcPr/>
                </a:tc>
                <a:tc>
                  <a:txBody>
                    <a:bodyPr/>
                    <a:lstStyle/>
                    <a:p>
                      <a:pPr algn="ctr"/>
                      <a:endParaRPr lang="en-US" sz="1200" dirty="0" smtClean="0"/>
                    </a:p>
                    <a:p>
                      <a:pPr algn="ctr"/>
                      <a:endParaRPr lang="en-US" sz="1200" dirty="0" smtClean="0"/>
                    </a:p>
                    <a:p>
                      <a:pPr algn="ctr"/>
                      <a:r>
                        <a:rPr lang="en-US" sz="1200" dirty="0" smtClean="0"/>
                        <a:t>Continues to experience painful,</a:t>
                      </a:r>
                      <a:r>
                        <a:rPr lang="en-US" sz="1200" baseline="0" dirty="0" smtClean="0"/>
                        <a:t> unpleasant sex. Pain worsens.</a:t>
                      </a:r>
                      <a:endParaRPr lang="en-US" sz="1200" dirty="0"/>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2710737" y="6692119"/>
            <a:ext cx="184666" cy="369332"/>
          </a:xfrm>
          <a:prstGeom prst="rect">
            <a:avLst/>
          </a:prstGeom>
          <a:noFill/>
        </p:spPr>
        <p:txBody>
          <a:bodyPr wrap="none" rtlCol="0">
            <a:spAutoFit/>
          </a:bodyPr>
          <a:lstStyle/>
          <a:p>
            <a:endParaRPr lang="en-US" dirty="0"/>
          </a:p>
        </p:txBody>
      </p:sp>
      <p:sp>
        <p:nvSpPr>
          <p:cNvPr id="11" name="Down Arrow 10"/>
          <p:cNvSpPr/>
          <p:nvPr/>
        </p:nvSpPr>
        <p:spPr>
          <a:xfrm rot="10800000">
            <a:off x="2710737" y="5941458"/>
            <a:ext cx="530774" cy="891319"/>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241509" y="6333567"/>
            <a:ext cx="3150823" cy="338554"/>
          </a:xfrm>
          <a:prstGeom prst="rect">
            <a:avLst/>
          </a:prstGeom>
          <a:noFill/>
        </p:spPr>
        <p:txBody>
          <a:bodyPr wrap="square" rtlCol="0">
            <a:spAutoFit/>
          </a:bodyPr>
          <a:lstStyle/>
          <a:p>
            <a:r>
              <a:rPr lang="en-US" sz="1200" dirty="0" smtClean="0"/>
              <a:t>Internalized ageism (Levy, 2002; 2009</a:t>
            </a:r>
            <a:r>
              <a:rPr lang="en-US" sz="1600" dirty="0" smtClean="0"/>
              <a:t>)</a:t>
            </a:r>
            <a:endParaRPr lang="en-US" sz="1600" dirty="0"/>
          </a:p>
        </p:txBody>
      </p:sp>
    </p:spTree>
    <p:extLst>
      <p:ext uri="{BB962C8B-B14F-4D97-AF65-F5344CB8AC3E}">
        <p14:creationId xmlns:p14="http://schemas.microsoft.com/office/powerpoint/2010/main" val="192088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27462404"/>
              </p:ext>
            </p:extLst>
          </p:nvPr>
        </p:nvGraphicFramePr>
        <p:xfrm>
          <a:off x="1524000" y="11853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251857" y="5676874"/>
            <a:ext cx="6910330" cy="923330"/>
          </a:xfrm>
          <a:prstGeom prst="rect">
            <a:avLst/>
          </a:prstGeom>
          <a:noFill/>
        </p:spPr>
        <p:txBody>
          <a:bodyPr wrap="square" rtlCol="0">
            <a:spAutoFit/>
          </a:bodyPr>
          <a:lstStyle/>
          <a:p>
            <a:pPr algn="ctr"/>
            <a:r>
              <a:rPr lang="en-US" b="1" dirty="0" smtClean="0"/>
              <a:t>Examples</a:t>
            </a:r>
            <a:r>
              <a:rPr lang="en-US" dirty="0" smtClean="0"/>
              <a:t>: </a:t>
            </a:r>
            <a:r>
              <a:rPr lang="en-US" i="1" dirty="0" smtClean="0"/>
              <a:t>Are my thoughts accurate? Helpful? What could I say to myself that would be more accurate, positive, or helpful? What would I say to someone I love and respect?</a:t>
            </a:r>
            <a:r>
              <a:rPr lang="en-US" dirty="0" smtClean="0"/>
              <a:t> </a:t>
            </a:r>
            <a:endParaRPr lang="en-US" dirty="0"/>
          </a:p>
        </p:txBody>
      </p:sp>
      <p:sp>
        <p:nvSpPr>
          <p:cNvPr id="3" name="Title 2"/>
          <p:cNvSpPr>
            <a:spLocks noGrp="1"/>
          </p:cNvSpPr>
          <p:nvPr>
            <p:ph type="title"/>
          </p:nvPr>
        </p:nvSpPr>
        <p:spPr>
          <a:xfrm>
            <a:off x="369351" y="365760"/>
            <a:ext cx="7520940" cy="548640"/>
          </a:xfrm>
        </p:spPr>
        <p:txBody>
          <a:bodyPr/>
          <a:lstStyle/>
          <a:p>
            <a:r>
              <a:rPr lang="en-US" dirty="0" smtClean="0"/>
              <a:t>Cognitive Tools </a:t>
            </a:r>
            <a:endParaRPr lang="en-US" dirty="0"/>
          </a:p>
        </p:txBody>
      </p:sp>
    </p:spTree>
    <p:extLst>
      <p:ext uri="{BB962C8B-B14F-4D97-AF65-F5344CB8AC3E}">
        <p14:creationId xmlns:p14="http://schemas.microsoft.com/office/powerpoint/2010/main" val="1885768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Awareness of Unhelpful Thoughts + Behaviors </a:t>
            </a:r>
            <a:endParaRPr lang="en-US" dirty="0"/>
          </a:p>
        </p:txBody>
      </p:sp>
      <p:pic>
        <p:nvPicPr>
          <p:cNvPr id="5" name="Picture 4"/>
          <p:cNvPicPr>
            <a:picLocks noChangeAspect="1"/>
          </p:cNvPicPr>
          <p:nvPr/>
        </p:nvPicPr>
        <p:blipFill>
          <a:blip r:embed="rId2"/>
          <a:stretch>
            <a:fillRect/>
          </a:stretch>
        </p:blipFill>
        <p:spPr>
          <a:xfrm>
            <a:off x="1124833" y="1231899"/>
            <a:ext cx="6767961" cy="4683429"/>
          </a:xfrm>
          <a:prstGeom prst="rect">
            <a:avLst/>
          </a:prstGeom>
        </p:spPr>
      </p:pic>
    </p:spTree>
    <p:extLst>
      <p:ext uri="{BB962C8B-B14F-4D97-AF65-F5344CB8AC3E}">
        <p14:creationId xmlns:p14="http://schemas.microsoft.com/office/powerpoint/2010/main" val="719976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3900" y="290251"/>
            <a:ext cx="6508377" cy="822375"/>
          </a:xfrm>
        </p:spPr>
        <p:txBody>
          <a:bodyPr/>
          <a:lstStyle/>
          <a:p>
            <a:r>
              <a:rPr lang="en-US" sz="2800" dirty="0" smtClean="0"/>
              <a:t>A cognitive-behavioral approach to healthy aging &amp; sexuality </a:t>
            </a:r>
            <a:endParaRPr lang="en-US" sz="2800" dirty="0"/>
          </a:p>
        </p:txBody>
      </p:sp>
      <p:graphicFrame>
        <p:nvGraphicFramePr>
          <p:cNvPr id="9" name="Table 8"/>
          <p:cNvGraphicFramePr>
            <a:graphicFrameLocks noGrp="1"/>
          </p:cNvGraphicFramePr>
          <p:nvPr>
            <p:extLst>
              <p:ext uri="{D42A27DB-BD31-4B8C-83A1-F6EECF244321}">
                <p14:modId xmlns:p14="http://schemas.microsoft.com/office/powerpoint/2010/main" val="3018100785"/>
              </p:ext>
            </p:extLst>
          </p:nvPr>
        </p:nvGraphicFramePr>
        <p:xfrm>
          <a:off x="343462" y="1220487"/>
          <a:ext cx="8547000" cy="5160435"/>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672108">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rgbClr val="730000"/>
                          </a:solidFill>
                        </a:rPr>
                        <a:t>Behavior</a:t>
                      </a:r>
                      <a:r>
                        <a:rPr lang="en-US" baseline="0" dirty="0" smtClean="0">
                          <a:solidFill>
                            <a:srgbClr val="730000"/>
                          </a:solidFill>
                        </a:rPr>
                        <a:t> </a:t>
                      </a:r>
                      <a:endParaRPr lang="en-US" dirty="0">
                        <a:solidFill>
                          <a:srgbClr val="730000"/>
                        </a:solidFill>
                      </a:endParaRPr>
                    </a:p>
                  </a:txBody>
                  <a:tcPr/>
                </a:tc>
                <a:tc>
                  <a:txBody>
                    <a:bodyPr/>
                    <a:lstStyle/>
                    <a:p>
                      <a:pPr algn="ctr"/>
                      <a:r>
                        <a:rPr lang="en-US" dirty="0" err="1" smtClean="0">
                          <a:solidFill>
                            <a:schemeClr val="bg1"/>
                          </a:solidFill>
                        </a:rPr>
                        <a:t>Out</a:t>
                      </a:r>
                      <a:r>
                        <a:rPr lang="en-US" dirty="0" err="1" smtClean="0">
                          <a:solidFill>
                            <a:srgbClr val="730000"/>
                          </a:solidFill>
                        </a:rPr>
                        <a:t>Outcome</a:t>
                      </a:r>
                      <a:r>
                        <a:rPr lang="en-US" dirty="0" err="1" smtClean="0">
                          <a:solidFill>
                            <a:schemeClr val="bg1"/>
                          </a:solidFill>
                        </a:rPr>
                        <a:t>come</a:t>
                      </a:r>
                      <a:endParaRPr lang="en-US" dirty="0">
                        <a:solidFill>
                          <a:schemeClr val="bg1"/>
                        </a:solidFill>
                      </a:endParaRPr>
                    </a:p>
                  </a:txBody>
                  <a:tcPr/>
                </a:tc>
                <a:extLst>
                  <a:ext uri="{0D108BD9-81ED-4DB2-BD59-A6C34878D82A}">
                    <a16:rowId xmlns:a16="http://schemas.microsoft.com/office/drawing/2014/main" val="10000"/>
                  </a:ext>
                </a:extLst>
              </a:tr>
              <a:tr h="1154164">
                <a:tc>
                  <a:txBody>
                    <a:bodyPr/>
                    <a:lstStyle/>
                    <a:p>
                      <a:pPr algn="ctr"/>
                      <a:endParaRPr lang="en-US" sz="1200" dirty="0" smtClean="0"/>
                    </a:p>
                    <a:p>
                      <a:pPr algn="ctr"/>
                      <a:endParaRPr lang="en-US" sz="1200" dirty="0" smtClean="0"/>
                    </a:p>
                    <a:p>
                      <a:pPr algn="ctr"/>
                      <a:r>
                        <a:rPr lang="en-US" sz="1200" dirty="0" smtClean="0"/>
                        <a:t>Sees</a:t>
                      </a:r>
                      <a:r>
                        <a:rPr lang="en-US" sz="1200" baseline="0" dirty="0" smtClean="0"/>
                        <a:t> body in underwear</a:t>
                      </a:r>
                      <a:endParaRPr lang="en-US" sz="1200" dirty="0"/>
                    </a:p>
                  </a:txBody>
                  <a:tcPr/>
                </a:tc>
                <a:tc>
                  <a:txBody>
                    <a:bodyPr/>
                    <a:lstStyle/>
                    <a:p>
                      <a:pPr algn="ctr"/>
                      <a:endParaRPr lang="en-US" sz="1200" dirty="0" smtClean="0"/>
                    </a:p>
                    <a:p>
                      <a:pPr algn="ctr"/>
                      <a:r>
                        <a:rPr lang="en-US" sz="1200" dirty="0" smtClean="0"/>
                        <a:t>“I</a:t>
                      </a:r>
                      <a:r>
                        <a:rPr lang="en-US" sz="1200" baseline="0" dirty="0" smtClean="0"/>
                        <a:t> am so old and ugly. Who would ever want to love or touch this?”</a:t>
                      </a:r>
                    </a:p>
                    <a:p>
                      <a:pPr algn="ctr"/>
                      <a:endParaRPr lang="en-US" sz="1200" dirty="0" smtClean="0"/>
                    </a:p>
                  </a:txBody>
                  <a:tcPr/>
                </a:tc>
                <a:tc>
                  <a:txBody>
                    <a:bodyPr/>
                    <a:lstStyle/>
                    <a:p>
                      <a:pPr algn="ctr"/>
                      <a:endParaRPr lang="en-US" sz="1200" dirty="0" smtClean="0"/>
                    </a:p>
                    <a:p>
                      <a:pPr algn="ctr"/>
                      <a:endParaRPr lang="en-US" sz="1200" dirty="0" smtClean="0"/>
                    </a:p>
                    <a:p>
                      <a:pPr algn="ctr"/>
                      <a:r>
                        <a:rPr lang="en-US" sz="1200" dirty="0" smtClean="0"/>
                        <a:t>Sad,</a:t>
                      </a:r>
                      <a:r>
                        <a:rPr lang="en-US" sz="1200" baseline="0" dirty="0" smtClean="0"/>
                        <a:t> unattractive</a:t>
                      </a:r>
                      <a:endParaRPr lang="en-US" sz="1200" dirty="0"/>
                    </a:p>
                  </a:txBody>
                  <a:tcPr/>
                </a:tc>
                <a:tc>
                  <a:txBody>
                    <a:bodyPr/>
                    <a:lstStyle/>
                    <a:p>
                      <a:pPr algn="ctr"/>
                      <a:endParaRPr lang="en-US" sz="1200" dirty="0" smtClean="0"/>
                    </a:p>
                    <a:p>
                      <a:pPr algn="ctr"/>
                      <a:endParaRPr lang="en-US" sz="1200" dirty="0" smtClean="0"/>
                    </a:p>
                    <a:p>
                      <a:pPr algn="ctr"/>
                      <a:r>
                        <a:rPr lang="en-US" sz="1200" dirty="0" smtClean="0"/>
                        <a:t>Avoids physical touch &amp; intimacy with partner</a:t>
                      </a:r>
                      <a:endParaRPr lang="en-US" sz="1200" dirty="0"/>
                    </a:p>
                  </a:txBody>
                  <a:tcPr/>
                </a:tc>
                <a:tc>
                  <a:txBody>
                    <a:bodyPr/>
                    <a:lstStyle/>
                    <a:p>
                      <a:pPr algn="ctr"/>
                      <a:endParaRPr lang="en-US" sz="1200" dirty="0" smtClean="0"/>
                    </a:p>
                    <a:p>
                      <a:pPr algn="ctr"/>
                      <a:endParaRPr lang="en-US" sz="1200" dirty="0" smtClean="0"/>
                    </a:p>
                    <a:p>
                      <a:pPr algn="ctr"/>
                      <a:r>
                        <a:rPr lang="en-US" sz="1200" dirty="0" smtClean="0"/>
                        <a:t>Pushes</a:t>
                      </a:r>
                      <a:r>
                        <a:rPr lang="en-US" sz="1200" baseline="0" dirty="0" smtClean="0"/>
                        <a:t> partner away; strains relationship</a:t>
                      </a:r>
                      <a:endParaRPr lang="en-US" sz="1200" dirty="0"/>
                    </a:p>
                  </a:txBody>
                  <a:tcPr/>
                </a:tc>
                <a:extLst>
                  <a:ext uri="{0D108BD9-81ED-4DB2-BD59-A6C34878D82A}">
                    <a16:rowId xmlns:a16="http://schemas.microsoft.com/office/drawing/2014/main" val="10001"/>
                  </a:ext>
                </a:extLst>
              </a:tr>
              <a:tr h="1380963">
                <a:tc>
                  <a:txBody>
                    <a:bodyPr/>
                    <a:lstStyle/>
                    <a:p>
                      <a:pPr algn="ctr"/>
                      <a:endParaRPr lang="en-US" sz="1200" dirty="0" smtClean="0"/>
                    </a:p>
                    <a:p>
                      <a:pPr algn="ctr"/>
                      <a:r>
                        <a:rPr lang="en-US" sz="1200" dirty="0" smtClean="0"/>
                        <a:t>Partner</a:t>
                      </a:r>
                      <a:r>
                        <a:rPr lang="en-US" sz="1200" baseline="0" dirty="0" smtClean="0"/>
                        <a:t> loses erection during intercourse/experiences less firm erection</a:t>
                      </a:r>
                      <a:endParaRPr lang="en-US" sz="1200" dirty="0" smtClean="0"/>
                    </a:p>
                    <a:p>
                      <a:pPr algn="ctr"/>
                      <a:endParaRPr lang="en-US" sz="1200" dirty="0"/>
                    </a:p>
                  </a:txBody>
                  <a:tcPr/>
                </a:tc>
                <a:tc>
                  <a:txBody>
                    <a:bodyPr/>
                    <a:lstStyle/>
                    <a:p>
                      <a:pPr algn="ctr"/>
                      <a:endParaRPr lang="en-US" sz="1200" dirty="0" smtClean="0"/>
                    </a:p>
                    <a:p>
                      <a:pPr algn="ctr"/>
                      <a:r>
                        <a:rPr lang="en-US" sz="1200" dirty="0" smtClean="0"/>
                        <a:t>“I must be unattractive or</a:t>
                      </a:r>
                      <a:r>
                        <a:rPr lang="en-US" sz="1200" baseline="0" dirty="0" smtClean="0"/>
                        <a:t> a poor sexual partner.  This is my fault.”</a:t>
                      </a:r>
                      <a:endParaRPr lang="en-US" sz="1200" dirty="0"/>
                    </a:p>
                  </a:txBody>
                  <a:tcPr/>
                </a:tc>
                <a:tc>
                  <a:txBody>
                    <a:bodyPr/>
                    <a:lstStyle/>
                    <a:p>
                      <a:pPr algn="ctr"/>
                      <a:endParaRPr lang="en-US" sz="1200" dirty="0" smtClean="0"/>
                    </a:p>
                    <a:p>
                      <a:pPr algn="ctr"/>
                      <a:r>
                        <a:rPr lang="en-US" sz="1200" dirty="0" smtClean="0"/>
                        <a:t>Guilty,</a:t>
                      </a:r>
                      <a:r>
                        <a:rPr lang="en-US" sz="1200" baseline="0" dirty="0" smtClean="0"/>
                        <a:t> embarrassed, shameful</a:t>
                      </a:r>
                      <a:endParaRPr lang="en-US" sz="1200" dirty="0" smtClean="0"/>
                    </a:p>
                    <a:p>
                      <a:pPr algn="ctr"/>
                      <a:endParaRPr lang="en-US" sz="1200" dirty="0"/>
                    </a:p>
                  </a:txBody>
                  <a:tcPr/>
                </a:tc>
                <a:tc>
                  <a:txBody>
                    <a:bodyPr/>
                    <a:lstStyle/>
                    <a:p>
                      <a:pPr algn="ctr"/>
                      <a:endParaRPr lang="en-US" sz="1200" dirty="0" smtClean="0"/>
                    </a:p>
                    <a:p>
                      <a:pPr algn="ctr"/>
                      <a:endParaRPr lang="en-US" sz="1200" dirty="0" smtClean="0"/>
                    </a:p>
                    <a:p>
                      <a:pPr algn="ctr"/>
                      <a:r>
                        <a:rPr lang="en-US" sz="1200" dirty="0" smtClean="0"/>
                        <a:t>Stops</a:t>
                      </a:r>
                      <a:r>
                        <a:rPr lang="en-US" sz="1200" baseline="0" dirty="0" smtClean="0"/>
                        <a:t> having intercourse</a:t>
                      </a:r>
                      <a:endParaRPr lang="en-US" sz="1200" dirty="0"/>
                    </a:p>
                  </a:txBody>
                  <a:tcPr/>
                </a:tc>
                <a:tc>
                  <a:txBody>
                    <a:bodyPr/>
                    <a:lstStyle/>
                    <a:p>
                      <a:pPr algn="ctr"/>
                      <a:endParaRPr lang="en-US" sz="1200" dirty="0" smtClean="0"/>
                    </a:p>
                    <a:p>
                      <a:pPr algn="ctr"/>
                      <a:r>
                        <a:rPr lang="en-US" sz="1200" dirty="0" smtClean="0"/>
                        <a:t>Partners</a:t>
                      </a:r>
                      <a:r>
                        <a:rPr lang="en-US" sz="1200" baseline="0" dirty="0" smtClean="0"/>
                        <a:t> begin avoiding sex; continue to see intercourse as performance and only form of sex</a:t>
                      </a:r>
                      <a:endParaRPr lang="en-US" sz="1200" dirty="0" smtClean="0"/>
                    </a:p>
                  </a:txBody>
                  <a:tcPr/>
                </a:tc>
                <a:extLst>
                  <a:ext uri="{0D108BD9-81ED-4DB2-BD59-A6C34878D82A}">
                    <a16:rowId xmlns:a16="http://schemas.microsoft.com/office/drawing/2014/main" val="10002"/>
                  </a:ext>
                </a:extLst>
              </a:tr>
              <a:tr h="1953200">
                <a:tc>
                  <a:txBody>
                    <a:bodyPr/>
                    <a:lstStyle/>
                    <a:p>
                      <a:pPr algn="ctr"/>
                      <a:endParaRPr lang="en-US" dirty="0" smtClean="0"/>
                    </a:p>
                    <a:p>
                      <a:pPr algn="ctr"/>
                      <a:endParaRPr lang="en-US" dirty="0" smtClean="0"/>
                    </a:p>
                    <a:p>
                      <a:pPr algn="ctr"/>
                      <a:r>
                        <a:rPr lang="en-US" sz="1200" dirty="0" smtClean="0"/>
                        <a:t>Has questions</a:t>
                      </a:r>
                      <a:r>
                        <a:rPr lang="en-US" sz="1200" baseline="0" dirty="0" smtClean="0"/>
                        <a:t> and concerns about vaginal discomfort during intercourse</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“Good women shouldn’t do those things or ask their doctors questions like that. I should just keep my mouth shut and avoid the embarrassment”</a:t>
                      </a:r>
                    </a:p>
                    <a:p>
                      <a:pPr algn="ctr"/>
                      <a:endParaRPr lang="en-US" dirty="0"/>
                    </a:p>
                  </a:txBody>
                  <a:tcPr/>
                </a:tc>
                <a:tc>
                  <a:txBody>
                    <a:bodyPr/>
                    <a:lstStyle/>
                    <a:p>
                      <a:pPr algn="ctr"/>
                      <a:endParaRPr lang="en-US" sz="1200" dirty="0" smtClean="0"/>
                    </a:p>
                    <a:p>
                      <a:pPr algn="ctr"/>
                      <a:endParaRPr lang="en-US" sz="1200" dirty="0" smtClean="0"/>
                    </a:p>
                    <a:p>
                      <a:pPr algn="ctr"/>
                      <a:endParaRPr lang="en-US" sz="1200" dirty="0" smtClean="0"/>
                    </a:p>
                    <a:p>
                      <a:pPr algn="ctr"/>
                      <a:r>
                        <a:rPr lang="en-US" sz="1200" dirty="0" smtClean="0"/>
                        <a:t>Anxious,</a:t>
                      </a:r>
                      <a:r>
                        <a:rPr lang="en-US" sz="1200" baseline="0" dirty="0" smtClean="0"/>
                        <a:t> shameful, worried</a:t>
                      </a:r>
                      <a:endParaRPr lang="en-US" sz="1200" dirty="0"/>
                    </a:p>
                  </a:txBody>
                  <a:tcPr/>
                </a:tc>
                <a:tc>
                  <a:txBody>
                    <a:bodyPr/>
                    <a:lstStyle/>
                    <a:p>
                      <a:pPr algn="ctr"/>
                      <a:endParaRPr lang="en-US" sz="1200" dirty="0" smtClean="0"/>
                    </a:p>
                    <a:p>
                      <a:pPr algn="ctr"/>
                      <a:endParaRPr lang="en-US" sz="1200" dirty="0" smtClean="0"/>
                    </a:p>
                    <a:p>
                      <a:pPr algn="ctr"/>
                      <a:r>
                        <a:rPr lang="en-US" sz="1200" dirty="0" smtClean="0"/>
                        <a:t>Avoids</a:t>
                      </a:r>
                      <a:r>
                        <a:rPr lang="en-US" sz="1200" baseline="0" dirty="0" smtClean="0"/>
                        <a:t> asking and problem-solving with provider</a:t>
                      </a:r>
                      <a:endParaRPr lang="en-US" sz="1200" dirty="0"/>
                    </a:p>
                  </a:txBody>
                  <a:tcPr/>
                </a:tc>
                <a:tc>
                  <a:txBody>
                    <a:bodyPr/>
                    <a:lstStyle/>
                    <a:p>
                      <a:pPr algn="ctr"/>
                      <a:endParaRPr lang="en-US" sz="1200" dirty="0" smtClean="0"/>
                    </a:p>
                    <a:p>
                      <a:pPr algn="ctr"/>
                      <a:endParaRPr lang="en-US" sz="1200" dirty="0" smtClean="0"/>
                    </a:p>
                    <a:p>
                      <a:pPr algn="ctr"/>
                      <a:r>
                        <a:rPr lang="en-US" sz="1200" dirty="0" smtClean="0"/>
                        <a:t>Continues to experience painful,</a:t>
                      </a:r>
                      <a:r>
                        <a:rPr lang="en-US" sz="1200" baseline="0" dirty="0" smtClean="0"/>
                        <a:t> unpleasant sex. Pain worsens.</a:t>
                      </a:r>
                      <a:endParaRPr lang="en-US" sz="1200" dirty="0"/>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2710737" y="6692119"/>
            <a:ext cx="184666" cy="369332"/>
          </a:xfrm>
          <a:prstGeom prst="rect">
            <a:avLst/>
          </a:prstGeom>
          <a:noFill/>
        </p:spPr>
        <p:txBody>
          <a:bodyPr wrap="none" rtlCol="0">
            <a:spAutoFit/>
          </a:bodyPr>
          <a:lstStyle/>
          <a:p>
            <a:endParaRPr lang="en-US" dirty="0"/>
          </a:p>
        </p:txBody>
      </p:sp>
      <p:sp>
        <p:nvSpPr>
          <p:cNvPr id="11" name="Down Arrow 10"/>
          <p:cNvSpPr/>
          <p:nvPr/>
        </p:nvSpPr>
        <p:spPr>
          <a:xfrm rot="10800000">
            <a:off x="2710737" y="6180257"/>
            <a:ext cx="530774" cy="6525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241509" y="6333567"/>
            <a:ext cx="3150823" cy="338554"/>
          </a:xfrm>
          <a:prstGeom prst="rect">
            <a:avLst/>
          </a:prstGeom>
          <a:noFill/>
        </p:spPr>
        <p:txBody>
          <a:bodyPr wrap="square" rtlCol="0">
            <a:spAutoFit/>
          </a:bodyPr>
          <a:lstStyle/>
          <a:p>
            <a:r>
              <a:rPr lang="en-US" sz="1200" dirty="0" smtClean="0"/>
              <a:t>Internalized ageism (Levy, 2002; 2009</a:t>
            </a:r>
            <a:r>
              <a:rPr lang="en-US" sz="1600" dirty="0" smtClean="0"/>
              <a:t>)</a:t>
            </a:r>
            <a:endParaRPr lang="en-US" sz="1600" dirty="0"/>
          </a:p>
        </p:txBody>
      </p:sp>
    </p:spTree>
    <p:extLst>
      <p:ext uri="{BB962C8B-B14F-4D97-AF65-F5344CB8AC3E}">
        <p14:creationId xmlns:p14="http://schemas.microsoft.com/office/powerpoint/2010/main" val="428592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66780613"/>
              </p:ext>
            </p:extLst>
          </p:nvPr>
        </p:nvGraphicFramePr>
        <p:xfrm>
          <a:off x="1524000" y="11853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251857" y="5676874"/>
            <a:ext cx="6910330" cy="923330"/>
          </a:xfrm>
          <a:prstGeom prst="rect">
            <a:avLst/>
          </a:prstGeom>
          <a:noFill/>
        </p:spPr>
        <p:txBody>
          <a:bodyPr wrap="square" rtlCol="0">
            <a:spAutoFit/>
          </a:bodyPr>
          <a:lstStyle/>
          <a:p>
            <a:pPr algn="ctr"/>
            <a:r>
              <a:rPr lang="en-US" b="1" dirty="0" smtClean="0"/>
              <a:t>Examples</a:t>
            </a:r>
            <a:r>
              <a:rPr lang="en-US" dirty="0" smtClean="0"/>
              <a:t>: </a:t>
            </a:r>
            <a:r>
              <a:rPr lang="en-US" i="1" dirty="0" smtClean="0"/>
              <a:t>Are my thoughts accurate? Helpful? What could I say to myself that would be more accurate, positive, or helpful? What would I say to someone I love and respect?</a:t>
            </a:r>
            <a:r>
              <a:rPr lang="en-US" dirty="0" smtClean="0"/>
              <a:t> </a:t>
            </a:r>
            <a:endParaRPr lang="en-US" dirty="0"/>
          </a:p>
        </p:txBody>
      </p:sp>
      <p:sp>
        <p:nvSpPr>
          <p:cNvPr id="3" name="Title 2"/>
          <p:cNvSpPr>
            <a:spLocks noGrp="1"/>
          </p:cNvSpPr>
          <p:nvPr>
            <p:ph type="title"/>
          </p:nvPr>
        </p:nvSpPr>
        <p:spPr>
          <a:xfrm>
            <a:off x="369351" y="365760"/>
            <a:ext cx="7520940" cy="548640"/>
          </a:xfrm>
        </p:spPr>
        <p:txBody>
          <a:bodyPr/>
          <a:lstStyle/>
          <a:p>
            <a:r>
              <a:rPr lang="en-US" dirty="0" smtClean="0"/>
              <a:t>Cognitive Tools </a:t>
            </a:r>
            <a:endParaRPr lang="en-US" dirty="0"/>
          </a:p>
        </p:txBody>
      </p:sp>
    </p:spTree>
    <p:extLst>
      <p:ext uri="{BB962C8B-B14F-4D97-AF65-F5344CB8AC3E}">
        <p14:creationId xmlns:p14="http://schemas.microsoft.com/office/powerpoint/2010/main" val="3795714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822960" y="1182558"/>
            <a:ext cx="7520940" cy="3579849"/>
          </a:xfrm>
        </p:spPr>
        <p:txBody>
          <a:bodyPr>
            <a:normAutofit/>
          </a:bodyPr>
          <a:lstStyle/>
          <a:p>
            <a:pPr>
              <a:buFont typeface="Arial"/>
              <a:buChar char="•"/>
            </a:pPr>
            <a:r>
              <a:rPr lang="en-US" sz="1800" dirty="0" smtClean="0"/>
              <a:t>Describe the relationship(s) between thoughts, feelings, and health behavior </a:t>
            </a:r>
          </a:p>
          <a:p>
            <a:pPr>
              <a:buFont typeface="Arial"/>
              <a:buChar char="•"/>
            </a:pPr>
            <a:r>
              <a:rPr lang="en-US" sz="1800" dirty="0" smtClean="0"/>
              <a:t>Learn and apply specific cognitive &amp; behavioral skills to promote successful aging &amp; healthy, safe sexuality </a:t>
            </a:r>
          </a:p>
          <a:p>
            <a:pPr>
              <a:buFont typeface="Arial"/>
              <a:buChar char="•"/>
            </a:pPr>
            <a:endParaRPr lang="en-US" sz="1800" dirty="0" smtClean="0"/>
          </a:p>
          <a:p>
            <a:pPr>
              <a:buFont typeface="Arial"/>
              <a:buChar char="•"/>
            </a:pPr>
            <a:endParaRPr lang="en-US" sz="1800"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8539" y="3258551"/>
            <a:ext cx="2445570" cy="2156857"/>
          </a:xfrm>
          <a:prstGeom prst="rect">
            <a:avLst/>
          </a:prstGeom>
        </p:spPr>
      </p:pic>
      <p:pic>
        <p:nvPicPr>
          <p:cNvPr id="5" name="Picture 4"/>
          <p:cNvPicPr>
            <a:picLocks noChangeAspect="1"/>
          </p:cNvPicPr>
          <p:nvPr/>
        </p:nvPicPr>
        <p:blipFill>
          <a:blip r:embed="rId3"/>
          <a:stretch>
            <a:fillRect/>
          </a:stretch>
        </p:blipFill>
        <p:spPr>
          <a:xfrm>
            <a:off x="3325164" y="3249970"/>
            <a:ext cx="2445570" cy="2165438"/>
          </a:xfrm>
          <a:prstGeom prst="rect">
            <a:avLst/>
          </a:prstGeom>
        </p:spPr>
      </p:pic>
      <p:pic>
        <p:nvPicPr>
          <p:cNvPr id="6" name="Picture 5"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51790" y="3249970"/>
            <a:ext cx="2445570" cy="2156857"/>
          </a:xfrm>
          <a:prstGeom prst="rect">
            <a:avLst/>
          </a:prstGeom>
        </p:spPr>
      </p:pic>
    </p:spTree>
    <p:extLst>
      <p:ext uri="{BB962C8B-B14F-4D97-AF65-F5344CB8AC3E}">
        <p14:creationId xmlns:p14="http://schemas.microsoft.com/office/powerpoint/2010/main" val="1089067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7" y="365760"/>
            <a:ext cx="8089359" cy="548640"/>
          </a:xfrm>
        </p:spPr>
        <p:txBody>
          <a:bodyPr/>
          <a:lstStyle/>
          <a:p>
            <a:r>
              <a:rPr lang="en-US" dirty="0" smtClean="0"/>
              <a:t>Cognitive Restructuring: Socratic Questioning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28700"/>
            <a:ext cx="9144000" cy="4787435"/>
          </a:xfrm>
          <a:prstGeom prst="rect">
            <a:avLst/>
          </a:prstGeom>
        </p:spPr>
      </p:pic>
      <p:sp>
        <p:nvSpPr>
          <p:cNvPr id="5" name="Rectangle 4"/>
          <p:cNvSpPr/>
          <p:nvPr/>
        </p:nvSpPr>
        <p:spPr>
          <a:xfrm>
            <a:off x="2286000" y="5562090"/>
            <a:ext cx="4699578" cy="1200329"/>
          </a:xfrm>
          <a:prstGeom prst="rect">
            <a:avLst/>
          </a:prstGeom>
          <a:solidFill>
            <a:srgbClr val="FFFF00"/>
          </a:solidFill>
        </p:spPr>
        <p:txBody>
          <a:bodyPr wrap="square">
            <a:spAutoFit/>
          </a:bodyPr>
          <a:lstStyle/>
          <a:p>
            <a:pPr algn="ctr"/>
            <a:r>
              <a:rPr lang="en-US" b="1" dirty="0" smtClean="0"/>
              <a:t>Examples</a:t>
            </a:r>
            <a:r>
              <a:rPr lang="en-US" dirty="0" smtClean="0"/>
              <a:t>: </a:t>
            </a:r>
            <a:r>
              <a:rPr lang="en-US" i="1" dirty="0" smtClean="0"/>
              <a:t>Are my thoughts accurate? Helpful? What could I say to myself that would be more accurate, positive, or helpful? What would I say to someone I love and respect?</a:t>
            </a:r>
            <a:r>
              <a:rPr lang="en-US" dirty="0" smtClean="0"/>
              <a:t> </a:t>
            </a:r>
            <a:endParaRPr lang="en-US" dirty="0"/>
          </a:p>
        </p:txBody>
      </p:sp>
    </p:spTree>
    <p:extLst>
      <p:ext uri="{BB962C8B-B14F-4D97-AF65-F5344CB8AC3E}">
        <p14:creationId xmlns:p14="http://schemas.microsoft.com/office/powerpoint/2010/main" val="174905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2959" y="235520"/>
            <a:ext cx="8173617" cy="548640"/>
          </a:xfrm>
        </p:spPr>
        <p:txBody>
          <a:bodyPr/>
          <a:lstStyle/>
          <a:p>
            <a:r>
              <a:rPr lang="en-US" dirty="0" smtClean="0"/>
              <a:t>Cognitive Restructuring: De-Catastrophizing </a:t>
            </a:r>
            <a:endParaRPr lang="en-US" dirty="0"/>
          </a:p>
        </p:txBody>
      </p:sp>
      <p:sp>
        <p:nvSpPr>
          <p:cNvPr id="5" name="Rectangle 4"/>
          <p:cNvSpPr/>
          <p:nvPr/>
        </p:nvSpPr>
        <p:spPr>
          <a:xfrm>
            <a:off x="822958" y="722156"/>
            <a:ext cx="7520941" cy="923330"/>
          </a:xfrm>
          <a:prstGeom prst="rect">
            <a:avLst/>
          </a:prstGeom>
        </p:spPr>
        <p:txBody>
          <a:bodyPr wrap="square">
            <a:spAutoFit/>
          </a:bodyPr>
          <a:lstStyle/>
          <a:p>
            <a:pPr algn="ctr">
              <a:buFont typeface="Arial"/>
              <a:buChar char="•"/>
            </a:pPr>
            <a:r>
              <a:rPr lang="en-US" dirty="0" smtClean="0"/>
              <a:t>Sometimes called the “What If?” technique, this helps to reduce anxiety associated with cognitive distortions. When done correctly, it highlights that worst-case scenarios don’t necessarily constitute catastrophes.</a:t>
            </a:r>
            <a:endParaRPr lang="en-US" dirty="0"/>
          </a:p>
        </p:txBody>
      </p:sp>
      <p:sp>
        <p:nvSpPr>
          <p:cNvPr id="7" name="TextBox 6"/>
          <p:cNvSpPr txBox="1"/>
          <p:nvPr/>
        </p:nvSpPr>
        <p:spPr>
          <a:xfrm>
            <a:off x="1033584" y="1683235"/>
            <a:ext cx="7310315" cy="3970318"/>
          </a:xfrm>
          <a:prstGeom prst="rect">
            <a:avLst/>
          </a:prstGeom>
          <a:solidFill>
            <a:schemeClr val="accent6">
              <a:lumMod val="20000"/>
              <a:lumOff val="80000"/>
            </a:schemeClr>
          </a:solidFill>
        </p:spPr>
        <p:txBody>
          <a:bodyPr wrap="square" rtlCol="0">
            <a:spAutoFit/>
          </a:bodyPr>
          <a:lstStyle/>
          <a:p>
            <a:r>
              <a:rPr lang="en-US" u="sng" dirty="0" smtClean="0"/>
              <a:t>Patient: </a:t>
            </a:r>
            <a:r>
              <a:rPr lang="en-US" b="0" dirty="0" smtClean="0"/>
              <a:t>I worry that I won’t be able to get an erection, or that I’ll embarrass myself. This leads me to getting so nervous that I often can’t get an erection.</a:t>
            </a:r>
          </a:p>
          <a:p>
            <a:endParaRPr lang="en-US" b="0" dirty="0" smtClean="0"/>
          </a:p>
          <a:p>
            <a:r>
              <a:rPr lang="en-US" u="sng" dirty="0" smtClean="0"/>
              <a:t>Therapist: </a:t>
            </a:r>
            <a:r>
              <a:rPr lang="en-US" dirty="0" smtClean="0"/>
              <a:t>So, what if those things do come true? What if you do get an erection or feel embarrassed?</a:t>
            </a:r>
          </a:p>
          <a:p>
            <a:endParaRPr lang="en-US" b="0" u="sng" dirty="0"/>
          </a:p>
          <a:p>
            <a:r>
              <a:rPr lang="en-US" u="sng" dirty="0" smtClean="0"/>
              <a:t>Patient: </a:t>
            </a:r>
            <a:r>
              <a:rPr lang="en-US" dirty="0" smtClean="0"/>
              <a:t> Well, we probably won’t have sex </a:t>
            </a:r>
          </a:p>
          <a:p>
            <a:endParaRPr lang="en-US" b="0" u="sng" dirty="0"/>
          </a:p>
          <a:p>
            <a:r>
              <a:rPr lang="en-US" u="sng" dirty="0" smtClean="0"/>
              <a:t>Therapist: </a:t>
            </a:r>
            <a:r>
              <a:rPr lang="en-US" dirty="0" smtClean="0"/>
              <a:t>what if you don’t have sex? What happens then?</a:t>
            </a:r>
          </a:p>
          <a:p>
            <a:endParaRPr lang="en-US" dirty="0"/>
          </a:p>
          <a:p>
            <a:r>
              <a:rPr lang="en-US" u="sng" dirty="0" smtClean="0"/>
              <a:t>Patient: </a:t>
            </a:r>
            <a:r>
              <a:rPr lang="en-US" dirty="0" smtClean="0"/>
              <a:t>I guess nothing. Or something else. We just won’t have sex. </a:t>
            </a:r>
            <a:endParaRPr lang="en-US" b="0" u="sng" dirty="0"/>
          </a:p>
          <a:p>
            <a:endParaRPr lang="en-US" b="0" u="sng" dirty="0" smtClean="0"/>
          </a:p>
          <a:p>
            <a:endParaRPr lang="en-US" dirty="0"/>
          </a:p>
        </p:txBody>
      </p:sp>
    </p:spTree>
    <p:extLst>
      <p:ext uri="{BB962C8B-B14F-4D97-AF65-F5344CB8AC3E}">
        <p14:creationId xmlns:p14="http://schemas.microsoft.com/office/powerpoint/2010/main" val="137039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1350" y="235852"/>
            <a:ext cx="9060750" cy="548640"/>
          </a:xfrm>
        </p:spPr>
        <p:txBody>
          <a:bodyPr/>
          <a:lstStyle/>
          <a:p>
            <a:r>
              <a:rPr lang="en-US" dirty="0" smtClean="0"/>
              <a:t>Putting Thoughts on Trial</a:t>
            </a:r>
            <a:br>
              <a:rPr lang="en-US" dirty="0" smtClean="0"/>
            </a:br>
            <a:r>
              <a:rPr lang="en-US" sz="1800" dirty="0" smtClean="0"/>
              <a:t>learning To evaluate &amp; Weigh The Evidence</a:t>
            </a:r>
            <a:endParaRPr lang="en-US" dirty="0"/>
          </a:p>
        </p:txBody>
      </p:sp>
      <p:pic>
        <p:nvPicPr>
          <p:cNvPr id="5" name="Picture 4"/>
          <p:cNvPicPr>
            <a:picLocks noChangeAspect="1"/>
          </p:cNvPicPr>
          <p:nvPr/>
        </p:nvPicPr>
        <p:blipFill>
          <a:blip r:embed="rId2"/>
          <a:stretch>
            <a:fillRect/>
          </a:stretch>
        </p:blipFill>
        <p:spPr>
          <a:xfrm>
            <a:off x="1734708" y="960352"/>
            <a:ext cx="6106774" cy="5897648"/>
          </a:xfrm>
          <a:prstGeom prst="rect">
            <a:avLst/>
          </a:prstGeom>
        </p:spPr>
      </p:pic>
      <p:sp>
        <p:nvSpPr>
          <p:cNvPr id="7" name="TextBox 6"/>
          <p:cNvSpPr txBox="1"/>
          <p:nvPr/>
        </p:nvSpPr>
        <p:spPr>
          <a:xfrm>
            <a:off x="2130777" y="2595223"/>
            <a:ext cx="5319889" cy="646331"/>
          </a:xfrm>
          <a:prstGeom prst="rect">
            <a:avLst/>
          </a:prstGeom>
          <a:noFill/>
        </p:spPr>
        <p:txBody>
          <a:bodyPr wrap="square" rtlCol="0">
            <a:spAutoFit/>
          </a:bodyPr>
          <a:lstStyle/>
          <a:p>
            <a:r>
              <a:rPr lang="en-US" dirty="0" smtClean="0">
                <a:solidFill>
                  <a:srgbClr val="FF0000"/>
                </a:solidFill>
              </a:rPr>
              <a:t>My partner thinks I am unattractive (after weighing self) </a:t>
            </a:r>
            <a:endParaRPr lang="en-US" dirty="0">
              <a:solidFill>
                <a:srgbClr val="FF0000"/>
              </a:solidFill>
            </a:endParaRPr>
          </a:p>
        </p:txBody>
      </p:sp>
      <p:sp>
        <p:nvSpPr>
          <p:cNvPr id="8" name="TextBox 7"/>
          <p:cNvSpPr txBox="1"/>
          <p:nvPr/>
        </p:nvSpPr>
        <p:spPr>
          <a:xfrm>
            <a:off x="2257778" y="3584223"/>
            <a:ext cx="2257778" cy="1815882"/>
          </a:xfrm>
          <a:prstGeom prst="rect">
            <a:avLst/>
          </a:prstGeom>
          <a:noFill/>
        </p:spPr>
        <p:txBody>
          <a:bodyPr wrap="square" rtlCol="0">
            <a:spAutoFit/>
          </a:bodyPr>
          <a:lstStyle/>
          <a:p>
            <a:pPr marL="285750" indent="-285750">
              <a:buFont typeface="Arial"/>
              <a:buChar char="•"/>
            </a:pPr>
            <a:r>
              <a:rPr lang="en-US" sz="1400" strike="sngStrike" dirty="0" smtClean="0">
                <a:solidFill>
                  <a:srgbClr val="FF0000"/>
                </a:solidFill>
              </a:rPr>
              <a:t>I could tell by the way he looked at me</a:t>
            </a:r>
            <a:br>
              <a:rPr lang="en-US" sz="1400" strike="sngStrike" dirty="0" smtClean="0">
                <a:solidFill>
                  <a:srgbClr val="FF0000"/>
                </a:solidFill>
              </a:rPr>
            </a:br>
            <a:endParaRPr lang="en-US" sz="1400" strike="sngStrike" dirty="0" smtClean="0">
              <a:solidFill>
                <a:srgbClr val="FF0000"/>
              </a:solidFill>
            </a:endParaRPr>
          </a:p>
          <a:p>
            <a:pPr marL="285750" indent="-285750">
              <a:buFont typeface="Arial"/>
              <a:buChar char="•"/>
            </a:pPr>
            <a:r>
              <a:rPr lang="en-US" sz="1400" dirty="0" smtClean="0">
                <a:solidFill>
                  <a:srgbClr val="FF0000"/>
                </a:solidFill>
              </a:rPr>
              <a:t>I don’t go to the gym as much as I should </a:t>
            </a:r>
          </a:p>
          <a:p>
            <a:pPr marL="285750" indent="-285750">
              <a:buFont typeface="Arial"/>
              <a:buChar char="•"/>
            </a:pPr>
            <a:endParaRPr lang="en-US" sz="1400" dirty="0">
              <a:solidFill>
                <a:srgbClr val="FF0000"/>
              </a:solidFill>
            </a:endParaRPr>
          </a:p>
          <a:p>
            <a:pPr marL="285750" indent="-285750">
              <a:buFont typeface="Arial"/>
              <a:buChar char="•"/>
            </a:pPr>
            <a:r>
              <a:rPr lang="en-US" sz="1400" dirty="0" smtClean="0">
                <a:solidFill>
                  <a:srgbClr val="FF0000"/>
                </a:solidFill>
              </a:rPr>
              <a:t>We often discuss our weight </a:t>
            </a:r>
            <a:endParaRPr lang="en-US" sz="1400" dirty="0">
              <a:solidFill>
                <a:srgbClr val="FF0000"/>
              </a:solidFill>
            </a:endParaRPr>
          </a:p>
        </p:txBody>
      </p:sp>
      <p:sp>
        <p:nvSpPr>
          <p:cNvPr id="9" name="TextBox 8"/>
          <p:cNvSpPr txBox="1"/>
          <p:nvPr/>
        </p:nvSpPr>
        <p:spPr>
          <a:xfrm>
            <a:off x="5006622" y="3584223"/>
            <a:ext cx="2444044" cy="1785104"/>
          </a:xfrm>
          <a:prstGeom prst="rect">
            <a:avLst/>
          </a:prstGeom>
          <a:noFill/>
        </p:spPr>
        <p:txBody>
          <a:bodyPr wrap="square" rtlCol="0">
            <a:spAutoFit/>
          </a:bodyPr>
          <a:lstStyle/>
          <a:p>
            <a:pPr marL="285750" indent="-285750">
              <a:buFont typeface="Arial"/>
              <a:buChar char="•"/>
            </a:pPr>
            <a:r>
              <a:rPr lang="en-US" sz="1200" dirty="0" smtClean="0">
                <a:solidFill>
                  <a:srgbClr val="FF0000"/>
                </a:solidFill>
              </a:rPr>
              <a:t>My partner often compliments me </a:t>
            </a:r>
          </a:p>
          <a:p>
            <a:pPr marL="285750" indent="-285750">
              <a:buFont typeface="Arial"/>
              <a:buChar char="•"/>
            </a:pPr>
            <a:r>
              <a:rPr lang="en-US" sz="1200" dirty="0" smtClean="0">
                <a:solidFill>
                  <a:srgbClr val="FF0000"/>
                </a:solidFill>
              </a:rPr>
              <a:t>We’ve been together for 10 years</a:t>
            </a:r>
          </a:p>
          <a:p>
            <a:pPr marL="285750" indent="-285750">
              <a:buFont typeface="Arial"/>
              <a:buChar char="•"/>
            </a:pPr>
            <a:r>
              <a:rPr lang="en-US" sz="1200" dirty="0" smtClean="0">
                <a:solidFill>
                  <a:srgbClr val="FF0000"/>
                </a:solidFill>
              </a:rPr>
              <a:t> He demonstrates his attraction (e.g. holds me)</a:t>
            </a:r>
          </a:p>
          <a:p>
            <a:pPr marL="285750" indent="-285750">
              <a:buFont typeface="Arial"/>
              <a:buChar char="•"/>
            </a:pPr>
            <a:r>
              <a:rPr lang="en-US" sz="1200" dirty="0" smtClean="0">
                <a:solidFill>
                  <a:srgbClr val="FF0000"/>
                </a:solidFill>
              </a:rPr>
              <a:t>Everyone feels unattractive from time to time </a:t>
            </a:r>
          </a:p>
          <a:p>
            <a:pPr marL="285750" indent="-285750">
              <a:buFont typeface="Arial"/>
              <a:buChar char="•"/>
            </a:pPr>
            <a:endParaRPr lang="en-US" sz="1400" dirty="0" smtClean="0">
              <a:solidFill>
                <a:srgbClr val="FF0000"/>
              </a:solidFill>
            </a:endParaRPr>
          </a:p>
        </p:txBody>
      </p:sp>
      <p:sp>
        <p:nvSpPr>
          <p:cNvPr id="10" name="TextBox 9"/>
          <p:cNvSpPr txBox="1"/>
          <p:nvPr/>
        </p:nvSpPr>
        <p:spPr>
          <a:xfrm>
            <a:off x="2074333" y="5721840"/>
            <a:ext cx="5376333" cy="523220"/>
          </a:xfrm>
          <a:prstGeom prst="rect">
            <a:avLst/>
          </a:prstGeom>
          <a:noFill/>
        </p:spPr>
        <p:txBody>
          <a:bodyPr wrap="square" rtlCol="0">
            <a:spAutoFit/>
          </a:bodyPr>
          <a:lstStyle/>
          <a:p>
            <a:pPr marL="285750" indent="-285750">
              <a:buFont typeface="Arial"/>
              <a:buChar char="•"/>
            </a:pPr>
            <a:r>
              <a:rPr lang="en-US" sz="1400" dirty="0" smtClean="0">
                <a:solidFill>
                  <a:srgbClr val="FF0000"/>
                </a:solidFill>
              </a:rPr>
              <a:t>Evidence supports that partner thinks I am attractive. This probably has more to do with me than husband.</a:t>
            </a:r>
          </a:p>
        </p:txBody>
      </p:sp>
    </p:spTree>
    <p:extLst>
      <p:ext uri="{BB962C8B-B14F-4D97-AF65-F5344CB8AC3E}">
        <p14:creationId xmlns:p14="http://schemas.microsoft.com/office/powerpoint/2010/main" val="2186254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66875639"/>
              </p:ext>
            </p:extLst>
          </p:nvPr>
        </p:nvGraphicFramePr>
        <p:xfrm>
          <a:off x="210243" y="1279828"/>
          <a:ext cx="8547000" cy="1826272"/>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672108">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rgbClr val="863204"/>
                          </a:solidFill>
                        </a:rPr>
                        <a:t>Behavior</a:t>
                      </a:r>
                      <a:r>
                        <a:rPr lang="en-US" baseline="0" dirty="0" smtClean="0">
                          <a:solidFill>
                            <a:srgbClr val="863204"/>
                          </a:solidFill>
                        </a:rPr>
                        <a:t> </a:t>
                      </a:r>
                      <a:endParaRPr lang="en-US" dirty="0">
                        <a:solidFill>
                          <a:srgbClr val="863204"/>
                        </a:solidFill>
                      </a:endParaRPr>
                    </a:p>
                  </a:txBody>
                  <a:tcPr/>
                </a:tc>
                <a:tc>
                  <a:txBody>
                    <a:bodyPr/>
                    <a:lstStyle/>
                    <a:p>
                      <a:pPr algn="ctr"/>
                      <a:r>
                        <a:rPr lang="en-US" dirty="0" smtClean="0">
                          <a:solidFill>
                            <a:srgbClr val="863204"/>
                          </a:solidFill>
                        </a:rPr>
                        <a:t>Outcome</a:t>
                      </a:r>
                      <a:endParaRPr lang="en-US" dirty="0">
                        <a:solidFill>
                          <a:srgbClr val="863204"/>
                        </a:solidFill>
                      </a:endParaRPr>
                    </a:p>
                  </a:txBody>
                  <a:tcPr/>
                </a:tc>
                <a:extLst>
                  <a:ext uri="{0D108BD9-81ED-4DB2-BD59-A6C34878D82A}">
                    <a16:rowId xmlns:a16="http://schemas.microsoft.com/office/drawing/2014/main" val="10000"/>
                  </a:ext>
                </a:extLst>
              </a:tr>
              <a:tr h="1154164">
                <a:tc>
                  <a:txBody>
                    <a:bodyPr/>
                    <a:lstStyle/>
                    <a:p>
                      <a:pPr algn="ctr"/>
                      <a:endParaRPr lang="en-US" sz="1200" dirty="0" smtClean="0"/>
                    </a:p>
                    <a:p>
                      <a:pPr algn="ctr"/>
                      <a:endParaRPr lang="en-US" sz="1200" dirty="0" smtClean="0"/>
                    </a:p>
                    <a:p>
                      <a:pPr algn="ctr"/>
                      <a:r>
                        <a:rPr lang="en-US" sz="1200" dirty="0" smtClean="0"/>
                        <a:t>Sees</a:t>
                      </a:r>
                      <a:r>
                        <a:rPr lang="en-US" sz="1200" baseline="0" dirty="0" smtClean="0"/>
                        <a:t> body in underwear</a:t>
                      </a:r>
                      <a:endParaRPr lang="en-US" sz="1200" dirty="0"/>
                    </a:p>
                  </a:txBody>
                  <a:tcPr/>
                </a:tc>
                <a:tc>
                  <a:txBody>
                    <a:bodyPr/>
                    <a:lstStyle/>
                    <a:p>
                      <a:pPr algn="ctr"/>
                      <a:endParaRPr lang="en-US" sz="1200" dirty="0" smtClean="0"/>
                    </a:p>
                    <a:p>
                      <a:pPr algn="ctr"/>
                      <a:r>
                        <a:rPr lang="en-US" sz="1200" dirty="0" smtClean="0"/>
                        <a:t>“I</a:t>
                      </a:r>
                      <a:r>
                        <a:rPr lang="en-US" sz="1200" baseline="0" dirty="0" smtClean="0"/>
                        <a:t> am so old and ugly. Who would ever want to love or touch this.”</a:t>
                      </a:r>
                    </a:p>
                    <a:p>
                      <a:pPr algn="ctr"/>
                      <a:endParaRPr lang="en-US" sz="1200" dirty="0" smtClean="0"/>
                    </a:p>
                  </a:txBody>
                  <a:tcPr/>
                </a:tc>
                <a:tc>
                  <a:txBody>
                    <a:bodyPr/>
                    <a:lstStyle/>
                    <a:p>
                      <a:pPr algn="ctr"/>
                      <a:endParaRPr lang="en-US" sz="1200" dirty="0" smtClean="0"/>
                    </a:p>
                    <a:p>
                      <a:pPr algn="ctr"/>
                      <a:endParaRPr lang="en-US" sz="1200" dirty="0" smtClean="0"/>
                    </a:p>
                    <a:p>
                      <a:pPr algn="ctr"/>
                      <a:r>
                        <a:rPr lang="en-US" sz="1200" dirty="0" smtClean="0"/>
                        <a:t>Sad,</a:t>
                      </a:r>
                      <a:r>
                        <a:rPr lang="en-US" sz="1200" baseline="0" dirty="0" smtClean="0"/>
                        <a:t> unattractive</a:t>
                      </a:r>
                      <a:endParaRPr lang="en-US" sz="1200" dirty="0"/>
                    </a:p>
                  </a:txBody>
                  <a:tcPr/>
                </a:tc>
                <a:tc>
                  <a:txBody>
                    <a:bodyPr/>
                    <a:lstStyle/>
                    <a:p>
                      <a:pPr algn="ctr"/>
                      <a:endParaRPr lang="en-US" sz="1200" dirty="0" smtClean="0"/>
                    </a:p>
                    <a:p>
                      <a:pPr algn="ctr"/>
                      <a:endParaRPr lang="en-US" sz="1200" dirty="0" smtClean="0"/>
                    </a:p>
                    <a:p>
                      <a:pPr algn="ctr"/>
                      <a:r>
                        <a:rPr lang="en-US" sz="1200" dirty="0" smtClean="0"/>
                        <a:t>Avoids physical touch &amp; intimacy with partner</a:t>
                      </a:r>
                      <a:endParaRPr lang="en-US" sz="1200" dirty="0"/>
                    </a:p>
                  </a:txBody>
                  <a:tcPr/>
                </a:tc>
                <a:tc>
                  <a:txBody>
                    <a:bodyPr/>
                    <a:lstStyle/>
                    <a:p>
                      <a:pPr algn="ctr"/>
                      <a:endParaRPr lang="en-US" sz="1200" dirty="0" smtClean="0"/>
                    </a:p>
                    <a:p>
                      <a:pPr algn="ctr"/>
                      <a:endParaRPr lang="en-US" sz="1200" dirty="0" smtClean="0"/>
                    </a:p>
                    <a:p>
                      <a:pPr algn="ctr"/>
                      <a:r>
                        <a:rPr lang="en-US" sz="1200" dirty="0" smtClean="0"/>
                        <a:t>Pushes</a:t>
                      </a:r>
                      <a:r>
                        <a:rPr lang="en-US" sz="1200" baseline="0" dirty="0" smtClean="0"/>
                        <a:t> partner away; strains relationship</a:t>
                      </a:r>
                      <a:endParaRPr lang="en-US" sz="12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00308255"/>
              </p:ext>
            </p:extLst>
          </p:nvPr>
        </p:nvGraphicFramePr>
        <p:xfrm>
          <a:off x="210243" y="3888505"/>
          <a:ext cx="8547000" cy="2226588"/>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672108">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rgbClr val="863204"/>
                          </a:solidFill>
                        </a:rPr>
                        <a:t>Behavior</a:t>
                      </a:r>
                      <a:r>
                        <a:rPr lang="en-US" baseline="0" dirty="0" smtClean="0">
                          <a:solidFill>
                            <a:srgbClr val="863204"/>
                          </a:solidFill>
                        </a:rPr>
                        <a:t> </a:t>
                      </a:r>
                      <a:endParaRPr lang="en-US" dirty="0">
                        <a:solidFill>
                          <a:srgbClr val="863204"/>
                        </a:solidFill>
                      </a:endParaRPr>
                    </a:p>
                  </a:txBody>
                  <a:tcPr/>
                </a:tc>
                <a:tc>
                  <a:txBody>
                    <a:bodyPr/>
                    <a:lstStyle/>
                    <a:p>
                      <a:pPr algn="ctr"/>
                      <a:r>
                        <a:rPr lang="en-US" dirty="0" smtClean="0">
                          <a:solidFill>
                            <a:srgbClr val="863204"/>
                          </a:solidFill>
                        </a:rPr>
                        <a:t>Outcome</a:t>
                      </a:r>
                      <a:endParaRPr lang="en-US" dirty="0">
                        <a:solidFill>
                          <a:srgbClr val="863204"/>
                        </a:solidFill>
                      </a:endParaRPr>
                    </a:p>
                  </a:txBody>
                  <a:tcPr/>
                </a:tc>
                <a:extLst>
                  <a:ext uri="{0D108BD9-81ED-4DB2-BD59-A6C34878D82A}">
                    <a16:rowId xmlns:a16="http://schemas.microsoft.com/office/drawing/2014/main" val="10000"/>
                  </a:ext>
                </a:extLst>
              </a:tr>
              <a:tr h="1154164">
                <a:tc>
                  <a:txBody>
                    <a:bodyPr/>
                    <a:lstStyle/>
                    <a:p>
                      <a:pPr algn="ctr"/>
                      <a:endParaRPr lang="en-US" sz="1200" dirty="0" smtClean="0"/>
                    </a:p>
                    <a:p>
                      <a:pPr algn="ctr"/>
                      <a:endParaRPr lang="en-US" sz="1200" dirty="0" smtClean="0"/>
                    </a:p>
                    <a:p>
                      <a:pPr algn="ctr"/>
                      <a:r>
                        <a:rPr lang="en-US" sz="1200" dirty="0" smtClean="0"/>
                        <a:t>Sees</a:t>
                      </a:r>
                      <a:r>
                        <a:rPr lang="en-US" sz="1200" baseline="0" dirty="0" smtClean="0"/>
                        <a:t> body in underwear</a:t>
                      </a:r>
                      <a:endParaRPr lang="en-US" sz="1200" dirty="0"/>
                    </a:p>
                  </a:txBody>
                  <a:tcPr/>
                </a:tc>
                <a:tc>
                  <a:txBody>
                    <a:bodyPr/>
                    <a:lstStyle/>
                    <a:p>
                      <a:pPr algn="ctr"/>
                      <a:endParaRPr lang="en-US" sz="1200" baseline="0" dirty="0" smtClean="0"/>
                    </a:p>
                    <a:p>
                      <a:pPr algn="ctr"/>
                      <a:r>
                        <a:rPr lang="en-US" sz="1200" baseline="0" dirty="0" smtClean="0"/>
                        <a:t>“I am still worthy of love and affection even if I don’t look the way I’d like to right now. I can take steps to reach my physical goals”</a:t>
                      </a:r>
                    </a:p>
                    <a:p>
                      <a:pPr algn="ctr"/>
                      <a:endParaRPr lang="en-US" sz="1200" dirty="0" smtClean="0"/>
                    </a:p>
                  </a:txBody>
                  <a:tcPr/>
                </a:tc>
                <a:tc>
                  <a:txBody>
                    <a:bodyPr/>
                    <a:lstStyle/>
                    <a:p>
                      <a:pPr algn="ctr"/>
                      <a:endParaRPr lang="en-US" sz="1200" dirty="0" smtClean="0"/>
                    </a:p>
                    <a:p>
                      <a:pPr algn="ctr"/>
                      <a:endParaRPr lang="en-US" sz="1200" dirty="0" smtClean="0"/>
                    </a:p>
                    <a:p>
                      <a:pPr algn="ctr"/>
                      <a:r>
                        <a:rPr lang="en-US" sz="1200" dirty="0" smtClean="0"/>
                        <a:t>Disappointed but</a:t>
                      </a:r>
                      <a:r>
                        <a:rPr lang="en-US" sz="1200" baseline="0" dirty="0" smtClean="0"/>
                        <a:t> motivated</a:t>
                      </a:r>
                      <a:endParaRPr lang="en-US" sz="1200" dirty="0"/>
                    </a:p>
                  </a:txBody>
                  <a:tcPr/>
                </a:tc>
                <a:tc>
                  <a:txBody>
                    <a:bodyPr/>
                    <a:lstStyle/>
                    <a:p>
                      <a:pPr algn="ctr"/>
                      <a:endParaRPr lang="en-US" sz="1200" dirty="0" smtClean="0"/>
                    </a:p>
                    <a:p>
                      <a:pPr algn="ctr"/>
                      <a:endParaRPr lang="en-US" sz="1200" dirty="0" smtClean="0"/>
                    </a:p>
                    <a:p>
                      <a:pPr algn="ctr"/>
                      <a:r>
                        <a:rPr lang="en-US" sz="1200" dirty="0" smtClean="0"/>
                        <a:t>Goes</a:t>
                      </a:r>
                      <a:r>
                        <a:rPr lang="en-US" sz="1200" baseline="0" dirty="0" smtClean="0"/>
                        <a:t> to the gym and walks on treadmill, kisses husband</a:t>
                      </a:r>
                      <a:endParaRPr lang="en-US" sz="1200" dirty="0"/>
                    </a:p>
                  </a:txBody>
                  <a:tcPr/>
                </a:tc>
                <a:tc>
                  <a:txBody>
                    <a:bodyPr/>
                    <a:lstStyle/>
                    <a:p>
                      <a:pPr algn="ctr"/>
                      <a:endParaRPr lang="en-US" sz="1200" dirty="0" smtClean="0"/>
                    </a:p>
                    <a:p>
                      <a:pPr algn="ctr"/>
                      <a:endParaRPr lang="en-US" sz="1200" dirty="0" smtClean="0"/>
                    </a:p>
                    <a:p>
                      <a:pPr algn="ctr"/>
                      <a:endParaRPr lang="en-US" sz="1200" dirty="0" smtClean="0"/>
                    </a:p>
                    <a:p>
                      <a:pPr algn="ctr"/>
                      <a:r>
                        <a:rPr lang="en-US" sz="1200" dirty="0" smtClean="0"/>
                        <a:t>Feels accomplished</a:t>
                      </a:r>
                      <a:r>
                        <a:rPr lang="en-US" sz="1200" baseline="0" dirty="0" smtClean="0"/>
                        <a:t> and connected; experiences intimacy</a:t>
                      </a:r>
                      <a:endParaRPr lang="en-US" sz="1200" dirty="0"/>
                    </a:p>
                  </a:txBody>
                  <a:tcPr/>
                </a:tc>
                <a:extLst>
                  <a:ext uri="{0D108BD9-81ED-4DB2-BD59-A6C34878D82A}">
                    <a16:rowId xmlns:a16="http://schemas.microsoft.com/office/drawing/2014/main" val="10001"/>
                  </a:ext>
                </a:extLst>
              </a:tr>
            </a:tbl>
          </a:graphicData>
        </a:graphic>
      </p:graphicFrame>
      <p:sp>
        <p:nvSpPr>
          <p:cNvPr id="11" name="Curved Up Arrow 10"/>
          <p:cNvSpPr/>
          <p:nvPr/>
        </p:nvSpPr>
        <p:spPr>
          <a:xfrm>
            <a:off x="2358573" y="6172360"/>
            <a:ext cx="4299857" cy="56002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rot="10800000">
            <a:off x="2383971" y="3431179"/>
            <a:ext cx="4299857" cy="56002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238335" y="365760"/>
            <a:ext cx="7520940" cy="548640"/>
          </a:xfrm>
        </p:spPr>
        <p:txBody>
          <a:bodyPr/>
          <a:lstStyle/>
          <a:p>
            <a:r>
              <a:rPr lang="en-US" dirty="0" smtClean="0"/>
              <a:t>Let’s practice! </a:t>
            </a:r>
            <a:endParaRPr lang="en-US" dirty="0"/>
          </a:p>
        </p:txBody>
      </p:sp>
    </p:spTree>
    <p:extLst>
      <p:ext uri="{BB962C8B-B14F-4D97-AF65-F5344CB8AC3E}">
        <p14:creationId xmlns:p14="http://schemas.microsoft.com/office/powerpoint/2010/main" val="338397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endParaRPr lang="en-US" dirty="0"/>
          </a:p>
        </p:txBody>
      </p:sp>
      <p:sp>
        <p:nvSpPr>
          <p:cNvPr id="3" name="Content Placeholder 2"/>
          <p:cNvSpPr>
            <a:spLocks noGrp="1"/>
          </p:cNvSpPr>
          <p:nvPr>
            <p:ph idx="1"/>
          </p:nvPr>
        </p:nvSpPr>
        <p:spPr/>
        <p:txBody>
          <a:bodyPr/>
          <a:lstStyle/>
          <a:p>
            <a:r>
              <a:rPr lang="en-US" u="sng" dirty="0" smtClean="0"/>
              <a:t>Step 1</a:t>
            </a:r>
            <a:r>
              <a:rPr lang="en-US" dirty="0" smtClean="0"/>
              <a:t>: Identify recent situation, automatic thought, feeling, behavior</a:t>
            </a:r>
          </a:p>
          <a:p>
            <a:endParaRPr lang="en-US" dirty="0"/>
          </a:p>
          <a:p>
            <a:r>
              <a:rPr lang="en-US" u="sng" dirty="0" smtClean="0"/>
              <a:t>Step 2</a:t>
            </a:r>
            <a:r>
              <a:rPr lang="en-US" dirty="0" smtClean="0"/>
              <a:t>: Identify distortion </a:t>
            </a:r>
          </a:p>
          <a:p>
            <a:endParaRPr lang="en-US" dirty="0"/>
          </a:p>
          <a:p>
            <a:r>
              <a:rPr lang="en-US" u="sng" dirty="0" smtClean="0"/>
              <a:t>Step 3</a:t>
            </a:r>
            <a:r>
              <a:rPr lang="en-US" dirty="0" smtClean="0"/>
              <a:t>: Practice cognitive reframing on distorted, automatic thought </a:t>
            </a:r>
          </a:p>
          <a:p>
            <a:endParaRPr lang="en-US" dirty="0"/>
          </a:p>
          <a:p>
            <a:endParaRPr lang="en-US" dirty="0" smtClean="0"/>
          </a:p>
          <a:p>
            <a:endParaRPr lang="en-US" dirty="0"/>
          </a:p>
        </p:txBody>
      </p:sp>
      <p:sp>
        <p:nvSpPr>
          <p:cNvPr id="4" name="Rectangle 3"/>
          <p:cNvSpPr/>
          <p:nvPr/>
        </p:nvSpPr>
        <p:spPr>
          <a:xfrm>
            <a:off x="2048765" y="5185258"/>
            <a:ext cx="5040363" cy="1477328"/>
          </a:xfrm>
          <a:prstGeom prst="rect">
            <a:avLst/>
          </a:prstGeom>
          <a:solidFill>
            <a:srgbClr val="FFFF00"/>
          </a:solidFill>
        </p:spPr>
        <p:txBody>
          <a:bodyPr wrap="square">
            <a:spAutoFit/>
          </a:bodyPr>
          <a:lstStyle/>
          <a:p>
            <a:pPr algn="ctr"/>
            <a:r>
              <a:rPr lang="en-US" b="1" u="sng" dirty="0" smtClean="0"/>
              <a:t>Hint</a:t>
            </a:r>
            <a:r>
              <a:rPr lang="en-US" dirty="0" smtClean="0"/>
              <a:t>: The point isn’t to delude yourself with saccharine and unbelievable alternative thoughts. The idea is to generate more accurate, compassionate thoughts– not fantasies or affirmations. </a:t>
            </a:r>
            <a:endParaRPr lang="en-US" dirty="0"/>
          </a:p>
        </p:txBody>
      </p:sp>
    </p:spTree>
    <p:extLst>
      <p:ext uri="{BB962C8B-B14F-4D97-AF65-F5344CB8AC3E}">
        <p14:creationId xmlns:p14="http://schemas.microsoft.com/office/powerpoint/2010/main" val="24428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59848051"/>
              </p:ext>
            </p:extLst>
          </p:nvPr>
        </p:nvGraphicFramePr>
        <p:xfrm>
          <a:off x="210243" y="1250535"/>
          <a:ext cx="8547000" cy="2226588"/>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672108">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rgbClr val="863204"/>
                          </a:solidFill>
                        </a:rPr>
                        <a:t>Behavior</a:t>
                      </a:r>
                      <a:r>
                        <a:rPr lang="en-US" baseline="0" dirty="0" smtClean="0">
                          <a:solidFill>
                            <a:srgbClr val="863204"/>
                          </a:solidFill>
                        </a:rPr>
                        <a:t> </a:t>
                      </a:r>
                      <a:endParaRPr lang="en-US" dirty="0">
                        <a:solidFill>
                          <a:srgbClr val="863204"/>
                        </a:solidFill>
                      </a:endParaRPr>
                    </a:p>
                  </a:txBody>
                  <a:tcPr/>
                </a:tc>
                <a:tc>
                  <a:txBody>
                    <a:bodyPr/>
                    <a:lstStyle/>
                    <a:p>
                      <a:pPr algn="ctr"/>
                      <a:r>
                        <a:rPr lang="en-US" dirty="0" smtClean="0">
                          <a:solidFill>
                            <a:srgbClr val="863204"/>
                          </a:solidFill>
                        </a:rPr>
                        <a:t>Outcome</a:t>
                      </a:r>
                      <a:endParaRPr lang="en-US" dirty="0">
                        <a:solidFill>
                          <a:srgbClr val="863204"/>
                        </a:solidFill>
                      </a:endParaRPr>
                    </a:p>
                  </a:txBody>
                  <a:tcPr/>
                </a:tc>
                <a:extLst>
                  <a:ext uri="{0D108BD9-81ED-4DB2-BD59-A6C34878D82A}">
                    <a16:rowId xmlns:a16="http://schemas.microsoft.com/office/drawing/2014/main" val="10000"/>
                  </a:ext>
                </a:extLst>
              </a:tr>
              <a:tr h="1154164">
                <a:tc>
                  <a:txBody>
                    <a:bodyPr/>
                    <a:lstStyle/>
                    <a:p>
                      <a:pPr algn="ctr"/>
                      <a:endParaRPr lang="en-US" dirty="0" smtClean="0"/>
                    </a:p>
                    <a:p>
                      <a:pPr algn="ctr"/>
                      <a:endParaRPr lang="en-US" dirty="0" smtClean="0"/>
                    </a:p>
                    <a:p>
                      <a:pPr algn="ctr"/>
                      <a:r>
                        <a:rPr lang="en-US" sz="1200" dirty="0" smtClean="0"/>
                        <a:t>Has questions</a:t>
                      </a:r>
                      <a:r>
                        <a:rPr lang="en-US" sz="1200" baseline="0" dirty="0" smtClean="0"/>
                        <a:t> and concerns about vaginal discomfort during intercourse</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“Good women shouldn’t do those things or ask their doctors questions like that. I should just keep my mouth shut and avoid the embarrassment”</a:t>
                      </a:r>
                    </a:p>
                  </a:txBody>
                  <a:tcPr/>
                </a:tc>
                <a:tc>
                  <a:txBody>
                    <a:bodyPr/>
                    <a:lstStyle/>
                    <a:p>
                      <a:pPr algn="ctr"/>
                      <a:endParaRPr lang="en-US" sz="1200" dirty="0" smtClean="0"/>
                    </a:p>
                    <a:p>
                      <a:pPr algn="ctr"/>
                      <a:endParaRPr lang="en-US" sz="1200" dirty="0" smtClean="0"/>
                    </a:p>
                    <a:p>
                      <a:pPr algn="ctr"/>
                      <a:endParaRPr lang="en-US" sz="1200" dirty="0" smtClean="0"/>
                    </a:p>
                    <a:p>
                      <a:pPr algn="ctr"/>
                      <a:r>
                        <a:rPr lang="en-US" sz="1200" dirty="0" smtClean="0"/>
                        <a:t>Anxious,</a:t>
                      </a:r>
                      <a:r>
                        <a:rPr lang="en-US" sz="1200" baseline="0" dirty="0" smtClean="0"/>
                        <a:t> shameful, worried</a:t>
                      </a:r>
                      <a:endParaRPr lang="en-US" sz="1200" dirty="0"/>
                    </a:p>
                  </a:txBody>
                  <a:tcPr/>
                </a:tc>
                <a:tc>
                  <a:txBody>
                    <a:bodyPr/>
                    <a:lstStyle/>
                    <a:p>
                      <a:pPr algn="ctr"/>
                      <a:endParaRPr lang="en-US" sz="1200" dirty="0" smtClean="0"/>
                    </a:p>
                    <a:p>
                      <a:pPr algn="ctr"/>
                      <a:endParaRPr lang="en-US" sz="1200" dirty="0" smtClean="0"/>
                    </a:p>
                    <a:p>
                      <a:pPr algn="ctr"/>
                      <a:r>
                        <a:rPr lang="en-US" sz="1200" dirty="0" smtClean="0"/>
                        <a:t>Avoids</a:t>
                      </a:r>
                      <a:r>
                        <a:rPr lang="en-US" sz="1200" baseline="0" dirty="0" smtClean="0"/>
                        <a:t> asking and problem-solving with provider</a:t>
                      </a:r>
                      <a:endParaRPr lang="en-US" sz="1200" dirty="0"/>
                    </a:p>
                  </a:txBody>
                  <a:tcPr/>
                </a:tc>
                <a:tc>
                  <a:txBody>
                    <a:bodyPr/>
                    <a:lstStyle/>
                    <a:p>
                      <a:pPr algn="ctr"/>
                      <a:endParaRPr lang="en-US" sz="1200" dirty="0" smtClean="0"/>
                    </a:p>
                    <a:p>
                      <a:pPr algn="ctr"/>
                      <a:endParaRPr lang="en-US" sz="1200" dirty="0" smtClean="0"/>
                    </a:p>
                    <a:p>
                      <a:pPr algn="ctr"/>
                      <a:r>
                        <a:rPr lang="en-US" sz="1200" dirty="0" smtClean="0"/>
                        <a:t>Continues to experience painful,</a:t>
                      </a:r>
                      <a:r>
                        <a:rPr lang="en-US" sz="1200" baseline="0" dirty="0" smtClean="0"/>
                        <a:t> unpleasant sex. Pain worsens.</a:t>
                      </a:r>
                      <a:endParaRPr lang="en-US" sz="12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94967295"/>
              </p:ext>
            </p:extLst>
          </p:nvPr>
        </p:nvGraphicFramePr>
        <p:xfrm>
          <a:off x="210243" y="3723779"/>
          <a:ext cx="8547000" cy="2560320"/>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516014">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Behavior</a:t>
                      </a:r>
                      <a:endParaRPr lang="en-US" dirty="0">
                        <a:solidFill>
                          <a:srgbClr val="730000"/>
                        </a:solidFill>
                      </a:endParaRPr>
                    </a:p>
                  </a:txBody>
                  <a:tcPr/>
                </a:tc>
                <a:tc>
                  <a:txBody>
                    <a:bodyPr/>
                    <a:lstStyle/>
                    <a:p>
                      <a:pPr algn="ctr"/>
                      <a:r>
                        <a:rPr lang="en-US" dirty="0" smtClean="0">
                          <a:solidFill>
                            <a:srgbClr val="730000"/>
                          </a:solidFill>
                        </a:rPr>
                        <a:t>Thought</a:t>
                      </a:r>
                      <a:endParaRPr lang="en-US" dirty="0">
                        <a:solidFill>
                          <a:srgbClr val="730000"/>
                        </a:solidFill>
                      </a:endParaRPr>
                    </a:p>
                  </a:txBody>
                  <a:tcPr/>
                </a:tc>
                <a:tc>
                  <a:txBody>
                    <a:bodyPr/>
                    <a:lstStyle/>
                    <a:p>
                      <a:pPr algn="ctr"/>
                      <a:r>
                        <a:rPr lang="en-US" dirty="0" smtClean="0">
                          <a:solidFill>
                            <a:srgbClr val="863204"/>
                          </a:solidFill>
                        </a:rPr>
                        <a:t>Feeling </a:t>
                      </a:r>
                      <a:endParaRPr lang="en-US" dirty="0">
                        <a:solidFill>
                          <a:srgbClr val="863204"/>
                        </a:solidFill>
                      </a:endParaRPr>
                    </a:p>
                  </a:txBody>
                  <a:tcPr/>
                </a:tc>
                <a:tc>
                  <a:txBody>
                    <a:bodyPr/>
                    <a:lstStyle/>
                    <a:p>
                      <a:pPr algn="ctr"/>
                      <a:r>
                        <a:rPr lang="en-US" dirty="0" smtClean="0">
                          <a:solidFill>
                            <a:srgbClr val="863204"/>
                          </a:solidFill>
                        </a:rPr>
                        <a:t>Outcome</a:t>
                      </a:r>
                      <a:endParaRPr lang="en-US" dirty="0">
                        <a:solidFill>
                          <a:srgbClr val="863204"/>
                        </a:solidFill>
                      </a:endParaRPr>
                    </a:p>
                  </a:txBody>
                  <a:tcPr/>
                </a:tc>
                <a:extLst>
                  <a:ext uri="{0D108BD9-81ED-4DB2-BD59-A6C34878D82A}">
                    <a16:rowId xmlns:a16="http://schemas.microsoft.com/office/drawing/2014/main" val="10000"/>
                  </a:ext>
                </a:extLst>
              </a:tr>
              <a:tr h="1566217">
                <a:tc>
                  <a:txBody>
                    <a:bodyPr/>
                    <a:lstStyle/>
                    <a:p>
                      <a:pPr algn="ctr"/>
                      <a:endParaRPr lang="en-US" dirty="0" smtClean="0"/>
                    </a:p>
                    <a:p>
                      <a:pPr algn="ctr"/>
                      <a:endParaRPr lang="en-US" dirty="0" smtClean="0"/>
                    </a:p>
                    <a:p>
                      <a:pPr algn="ctr"/>
                      <a:r>
                        <a:rPr lang="en-US" sz="1200" dirty="0" smtClean="0"/>
                        <a:t>Has questions</a:t>
                      </a:r>
                      <a:r>
                        <a:rPr lang="en-US" sz="1200" baseline="0" dirty="0" smtClean="0"/>
                        <a:t> and concerns about vaginal discomfort during intercourse</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Learns how to assertively and confidently discuss her concerns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txBody>
                  <a:tcPr/>
                </a:tc>
                <a:tc>
                  <a:txBody>
                    <a:bodyPr/>
                    <a:lstStyle/>
                    <a:p>
                      <a:pPr algn="ctr"/>
                      <a:endParaRPr lang="en-US" sz="1200" dirty="0" smtClean="0"/>
                    </a:p>
                    <a:p>
                      <a:pPr algn="ctr"/>
                      <a:r>
                        <a:rPr lang="en-US" sz="1200" dirty="0" smtClean="0"/>
                        <a:t>“I</a:t>
                      </a:r>
                      <a:r>
                        <a:rPr lang="en-US" sz="1200" baseline="0" dirty="0" smtClean="0"/>
                        <a:t> know it feels uncomfortable to ask but sexuality is a health issue like anything else. A competent provider will honor and respect my questions without judgment” </a:t>
                      </a:r>
                      <a:endParaRPr lang="en-US" sz="1200" dirty="0"/>
                    </a:p>
                  </a:txBody>
                  <a:tcPr/>
                </a:tc>
                <a:tc>
                  <a:txBody>
                    <a:bodyPr/>
                    <a:lstStyle/>
                    <a:p>
                      <a:pPr algn="ctr"/>
                      <a:endParaRPr lang="en-US" sz="1200" dirty="0" smtClean="0"/>
                    </a:p>
                    <a:p>
                      <a:pPr algn="ctr"/>
                      <a:endParaRPr lang="en-US" sz="1200" dirty="0" smtClean="0"/>
                    </a:p>
                    <a:p>
                      <a:pPr algn="ctr"/>
                      <a:endParaRPr lang="en-US" sz="1200" dirty="0" smtClean="0"/>
                    </a:p>
                    <a:p>
                      <a:pPr algn="ctr"/>
                      <a:r>
                        <a:rPr lang="en-US" sz="1200" dirty="0" smtClean="0"/>
                        <a:t>Empowered, informed, confident, proud</a:t>
                      </a:r>
                      <a:r>
                        <a:rPr lang="en-US" sz="1200" baseline="0" dirty="0" smtClean="0"/>
                        <a:t> </a:t>
                      </a:r>
                      <a:endParaRPr lang="en-US" sz="1200" dirty="0"/>
                    </a:p>
                  </a:txBody>
                  <a:tcPr/>
                </a:tc>
                <a:tc>
                  <a:txBody>
                    <a:bodyPr/>
                    <a:lstStyle/>
                    <a:p>
                      <a:pPr algn="ctr"/>
                      <a:endParaRPr lang="en-US" sz="1200" dirty="0" smtClean="0"/>
                    </a:p>
                    <a:p>
                      <a:pPr algn="ctr"/>
                      <a:endParaRPr lang="en-US" sz="1200" dirty="0"/>
                    </a:p>
                    <a:p>
                      <a:pPr algn="ctr"/>
                      <a:endParaRPr lang="en-US" sz="1200" dirty="0"/>
                    </a:p>
                    <a:p>
                      <a:pPr algn="ctr"/>
                      <a:r>
                        <a:rPr lang="en-US" sz="1200" dirty="0" smtClean="0"/>
                        <a:t>Learns</a:t>
                      </a:r>
                      <a:r>
                        <a:rPr lang="en-US" sz="1200" baseline="0" dirty="0" smtClean="0"/>
                        <a:t> about using silicone (vs. water-based) lubricants; experiences painless intercourse</a:t>
                      </a:r>
                      <a:endParaRPr lang="en-US" sz="1200" dirty="0" smtClean="0"/>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348490" y="365760"/>
            <a:ext cx="7520940" cy="548640"/>
          </a:xfrm>
        </p:spPr>
        <p:txBody>
          <a:bodyPr/>
          <a:lstStyle/>
          <a:p>
            <a:r>
              <a:rPr lang="en-US" dirty="0" smtClean="0"/>
              <a:t>Practice continued</a:t>
            </a:r>
            <a:endParaRPr lang="en-US" dirty="0"/>
          </a:p>
        </p:txBody>
      </p:sp>
    </p:spTree>
    <p:extLst>
      <p:ext uri="{BB962C8B-B14F-4D97-AF65-F5344CB8AC3E}">
        <p14:creationId xmlns:p14="http://schemas.microsoft.com/office/powerpoint/2010/main" val="51069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30245708"/>
              </p:ext>
            </p:extLst>
          </p:nvPr>
        </p:nvGraphicFramePr>
        <p:xfrm>
          <a:off x="210243" y="1558963"/>
          <a:ext cx="8547000" cy="1826272"/>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672108">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rgbClr val="863204"/>
                          </a:solidFill>
                        </a:rPr>
                        <a:t>Behavior</a:t>
                      </a:r>
                      <a:r>
                        <a:rPr lang="en-US" baseline="0" dirty="0" smtClean="0">
                          <a:solidFill>
                            <a:schemeClr val="accent3">
                              <a:lumMod val="50000"/>
                            </a:schemeClr>
                          </a:solidFill>
                        </a:rPr>
                        <a:t> </a:t>
                      </a:r>
                      <a:endParaRPr lang="en-US" dirty="0">
                        <a:solidFill>
                          <a:schemeClr val="accent3">
                            <a:lumMod val="50000"/>
                          </a:schemeClr>
                        </a:solidFill>
                      </a:endParaRPr>
                    </a:p>
                  </a:txBody>
                  <a:tcPr/>
                </a:tc>
                <a:tc>
                  <a:txBody>
                    <a:bodyPr/>
                    <a:lstStyle/>
                    <a:p>
                      <a:pPr algn="ctr"/>
                      <a:r>
                        <a:rPr lang="en-US" dirty="0" smtClean="0">
                          <a:solidFill>
                            <a:srgbClr val="863204"/>
                          </a:solidFill>
                        </a:rPr>
                        <a:t>Outcome</a:t>
                      </a:r>
                      <a:endParaRPr lang="en-US" dirty="0">
                        <a:solidFill>
                          <a:srgbClr val="863204"/>
                        </a:solidFill>
                      </a:endParaRPr>
                    </a:p>
                  </a:txBody>
                  <a:tcPr/>
                </a:tc>
                <a:extLst>
                  <a:ext uri="{0D108BD9-81ED-4DB2-BD59-A6C34878D82A}">
                    <a16:rowId xmlns:a16="http://schemas.microsoft.com/office/drawing/2014/main" val="10000"/>
                  </a:ext>
                </a:extLst>
              </a:tr>
              <a:tr h="1154164">
                <a:tc>
                  <a:txBody>
                    <a:bodyPr/>
                    <a:lstStyle/>
                    <a:p>
                      <a:pPr algn="ctr"/>
                      <a:endParaRPr lang="en-US" sz="1200" dirty="0" smtClean="0"/>
                    </a:p>
                    <a:p>
                      <a:pPr algn="ctr"/>
                      <a:r>
                        <a:rPr lang="en-US" sz="1200" dirty="0" smtClean="0"/>
                        <a:t>Partner</a:t>
                      </a:r>
                      <a:r>
                        <a:rPr lang="en-US" sz="1200" baseline="0" dirty="0" smtClean="0"/>
                        <a:t> loses erection during intercourse/experiences less firm erection</a:t>
                      </a:r>
                      <a:endParaRPr lang="en-US" sz="1200" dirty="0" smtClean="0"/>
                    </a:p>
                  </a:txBody>
                  <a:tcPr/>
                </a:tc>
                <a:tc>
                  <a:txBody>
                    <a:bodyPr/>
                    <a:lstStyle/>
                    <a:p>
                      <a:pPr algn="ctr"/>
                      <a:endParaRPr lang="en-US" sz="1200" dirty="0" smtClean="0"/>
                    </a:p>
                    <a:p>
                      <a:pPr algn="ctr"/>
                      <a:r>
                        <a:rPr lang="en-US" sz="1200" dirty="0" smtClean="0"/>
                        <a:t>“I must be unattractive or</a:t>
                      </a:r>
                      <a:r>
                        <a:rPr lang="en-US" sz="1200" baseline="0" dirty="0" smtClean="0"/>
                        <a:t> a poor sexual partner.  This is my fault.”</a:t>
                      </a:r>
                      <a:endParaRPr lang="en-US" sz="1200" dirty="0"/>
                    </a:p>
                  </a:txBody>
                  <a:tcPr/>
                </a:tc>
                <a:tc>
                  <a:txBody>
                    <a:bodyPr/>
                    <a:lstStyle/>
                    <a:p>
                      <a:pPr algn="ctr"/>
                      <a:endParaRPr lang="en-US" sz="1200" dirty="0" smtClean="0"/>
                    </a:p>
                    <a:p>
                      <a:pPr algn="ctr"/>
                      <a:r>
                        <a:rPr lang="en-US" sz="1200" dirty="0" smtClean="0"/>
                        <a:t>Guilty,</a:t>
                      </a:r>
                      <a:r>
                        <a:rPr lang="en-US" sz="1200" baseline="0" dirty="0" smtClean="0"/>
                        <a:t> embarrassed, shameful</a:t>
                      </a:r>
                      <a:endParaRPr lang="en-US" sz="1200" dirty="0" smtClean="0"/>
                    </a:p>
                  </a:txBody>
                  <a:tcPr/>
                </a:tc>
                <a:tc>
                  <a:txBody>
                    <a:bodyPr/>
                    <a:lstStyle/>
                    <a:p>
                      <a:pPr algn="ctr"/>
                      <a:endParaRPr lang="en-US" sz="1200" dirty="0" smtClean="0"/>
                    </a:p>
                    <a:p>
                      <a:pPr algn="ctr"/>
                      <a:endParaRPr lang="en-US" sz="1200" dirty="0" smtClean="0"/>
                    </a:p>
                    <a:p>
                      <a:pPr algn="ctr"/>
                      <a:r>
                        <a:rPr lang="en-US" sz="1200" dirty="0" smtClean="0"/>
                        <a:t>Stops</a:t>
                      </a:r>
                      <a:r>
                        <a:rPr lang="en-US" sz="1200" baseline="0" dirty="0" smtClean="0"/>
                        <a:t> having intercourse</a:t>
                      </a:r>
                      <a:endParaRPr lang="en-US" sz="1200" dirty="0"/>
                    </a:p>
                  </a:txBody>
                  <a:tcPr/>
                </a:tc>
                <a:tc>
                  <a:txBody>
                    <a:bodyPr/>
                    <a:lstStyle/>
                    <a:p>
                      <a:pPr algn="ctr"/>
                      <a:endParaRPr lang="en-US" sz="1200" dirty="0" smtClean="0"/>
                    </a:p>
                    <a:p>
                      <a:pPr algn="ctr"/>
                      <a:r>
                        <a:rPr lang="en-US" sz="1200" dirty="0" smtClean="0"/>
                        <a:t>Partners</a:t>
                      </a:r>
                      <a:r>
                        <a:rPr lang="en-US" sz="1200" baseline="0" dirty="0" smtClean="0"/>
                        <a:t> begin avoiding sex; continue to see intercourse as only “real” form of it</a:t>
                      </a:r>
                      <a:endParaRPr lang="en-US" sz="1200" dirty="0" smtClean="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58780315"/>
              </p:ext>
            </p:extLst>
          </p:nvPr>
        </p:nvGraphicFramePr>
        <p:xfrm>
          <a:off x="210243" y="3888505"/>
          <a:ext cx="8547000" cy="2043708"/>
        </p:xfrm>
        <a:graphic>
          <a:graphicData uri="http://schemas.openxmlformats.org/drawingml/2006/table">
            <a:tbl>
              <a:tblPr firstRow="1" bandRow="1">
                <a:tableStyleId>{BC89EF96-8CEA-46FF-86C4-4CE0E7609802}</a:tableStyleId>
              </a:tblPr>
              <a:tblGrid>
                <a:gridCol w="1709400">
                  <a:extLst>
                    <a:ext uri="{9D8B030D-6E8A-4147-A177-3AD203B41FA5}">
                      <a16:colId xmlns:a16="http://schemas.microsoft.com/office/drawing/2014/main" val="20000"/>
                    </a:ext>
                  </a:extLst>
                </a:gridCol>
                <a:gridCol w="1832963">
                  <a:extLst>
                    <a:ext uri="{9D8B030D-6E8A-4147-A177-3AD203B41FA5}">
                      <a16:colId xmlns:a16="http://schemas.microsoft.com/office/drawing/2014/main" val="20001"/>
                    </a:ext>
                  </a:extLst>
                </a:gridCol>
                <a:gridCol w="1585837">
                  <a:extLst>
                    <a:ext uri="{9D8B030D-6E8A-4147-A177-3AD203B41FA5}">
                      <a16:colId xmlns:a16="http://schemas.microsoft.com/office/drawing/2014/main" val="20002"/>
                    </a:ext>
                  </a:extLst>
                </a:gridCol>
                <a:gridCol w="1709400">
                  <a:extLst>
                    <a:ext uri="{9D8B030D-6E8A-4147-A177-3AD203B41FA5}">
                      <a16:colId xmlns:a16="http://schemas.microsoft.com/office/drawing/2014/main" val="20003"/>
                    </a:ext>
                  </a:extLst>
                </a:gridCol>
                <a:gridCol w="1709400">
                  <a:extLst>
                    <a:ext uri="{9D8B030D-6E8A-4147-A177-3AD203B41FA5}">
                      <a16:colId xmlns:a16="http://schemas.microsoft.com/office/drawing/2014/main" val="20004"/>
                    </a:ext>
                  </a:extLst>
                </a:gridCol>
              </a:tblGrid>
              <a:tr h="672108">
                <a:tc>
                  <a:txBody>
                    <a:bodyPr/>
                    <a:lstStyle/>
                    <a:p>
                      <a:pPr algn="ctr"/>
                      <a:r>
                        <a:rPr lang="en-US" dirty="0" smtClean="0">
                          <a:solidFill>
                            <a:srgbClr val="730000"/>
                          </a:solidFill>
                        </a:rPr>
                        <a:t>Context/ situation</a:t>
                      </a:r>
                      <a:endParaRPr lang="en-US" dirty="0">
                        <a:solidFill>
                          <a:srgbClr val="730000"/>
                        </a:solidFill>
                      </a:endParaRPr>
                    </a:p>
                  </a:txBody>
                  <a:tcPr/>
                </a:tc>
                <a:tc>
                  <a:txBody>
                    <a:bodyPr/>
                    <a:lstStyle/>
                    <a:p>
                      <a:pPr algn="ctr"/>
                      <a:r>
                        <a:rPr lang="en-US" dirty="0" smtClean="0">
                          <a:solidFill>
                            <a:srgbClr val="730000"/>
                          </a:solidFill>
                        </a:rPr>
                        <a:t>Thought </a:t>
                      </a:r>
                      <a:endParaRPr lang="en-US" dirty="0">
                        <a:solidFill>
                          <a:srgbClr val="730000"/>
                        </a:solidFill>
                      </a:endParaRPr>
                    </a:p>
                  </a:txBody>
                  <a:tcPr/>
                </a:tc>
                <a:tc>
                  <a:txBody>
                    <a:bodyPr/>
                    <a:lstStyle/>
                    <a:p>
                      <a:pPr algn="ctr"/>
                      <a:r>
                        <a:rPr lang="en-US" dirty="0" smtClean="0">
                          <a:solidFill>
                            <a:srgbClr val="730000"/>
                          </a:solidFill>
                        </a:rPr>
                        <a:t>Feeling </a:t>
                      </a:r>
                      <a:endParaRPr lang="en-US" dirty="0">
                        <a:solidFill>
                          <a:srgbClr val="730000"/>
                        </a:solidFill>
                      </a:endParaRPr>
                    </a:p>
                  </a:txBody>
                  <a:tcPr/>
                </a:tc>
                <a:tc>
                  <a:txBody>
                    <a:bodyPr/>
                    <a:lstStyle/>
                    <a:p>
                      <a:pPr algn="ctr"/>
                      <a:r>
                        <a:rPr lang="en-US" dirty="0" smtClean="0">
                          <a:solidFill>
                            <a:srgbClr val="863204"/>
                          </a:solidFill>
                        </a:rPr>
                        <a:t>Behavior</a:t>
                      </a:r>
                      <a:r>
                        <a:rPr lang="en-US" baseline="0" dirty="0" smtClean="0">
                          <a:solidFill>
                            <a:srgbClr val="863204"/>
                          </a:solidFill>
                        </a:rPr>
                        <a:t> </a:t>
                      </a:r>
                      <a:endParaRPr lang="en-US" dirty="0">
                        <a:solidFill>
                          <a:srgbClr val="863204"/>
                        </a:solidFill>
                      </a:endParaRPr>
                    </a:p>
                  </a:txBody>
                  <a:tcPr/>
                </a:tc>
                <a:tc>
                  <a:txBody>
                    <a:bodyPr/>
                    <a:lstStyle/>
                    <a:p>
                      <a:pPr algn="ctr"/>
                      <a:r>
                        <a:rPr lang="en-US" dirty="0" smtClean="0">
                          <a:solidFill>
                            <a:srgbClr val="863204"/>
                          </a:solidFill>
                        </a:rPr>
                        <a:t>Outcome</a:t>
                      </a:r>
                      <a:endParaRPr lang="en-US" dirty="0">
                        <a:solidFill>
                          <a:srgbClr val="863204"/>
                        </a:solidFill>
                      </a:endParaRPr>
                    </a:p>
                  </a:txBody>
                  <a:tcPr/>
                </a:tc>
                <a:extLst>
                  <a:ext uri="{0D108BD9-81ED-4DB2-BD59-A6C34878D82A}">
                    <a16:rowId xmlns:a16="http://schemas.microsoft.com/office/drawing/2014/main" val="10000"/>
                  </a:ext>
                </a:extLst>
              </a:tr>
              <a:tr h="1154164">
                <a:tc>
                  <a:txBody>
                    <a:bodyPr/>
                    <a:lstStyle/>
                    <a:p>
                      <a:pPr algn="ctr"/>
                      <a:endParaRPr lang="en-US" sz="1200" dirty="0" smtClean="0"/>
                    </a:p>
                    <a:p>
                      <a:pPr algn="ctr"/>
                      <a:r>
                        <a:rPr lang="en-US" sz="1200" dirty="0" smtClean="0"/>
                        <a:t>Partner</a:t>
                      </a:r>
                      <a:r>
                        <a:rPr lang="en-US" sz="1200" baseline="0" dirty="0" smtClean="0"/>
                        <a:t> loses erection during intercourse/experiences less firm erection</a:t>
                      </a:r>
                      <a:endParaRPr lang="en-US" sz="1200" dirty="0" smtClean="0"/>
                    </a:p>
                  </a:txBody>
                  <a:tcPr/>
                </a:tc>
                <a:tc>
                  <a:txBody>
                    <a:bodyPr/>
                    <a:lstStyle/>
                    <a:p>
                      <a:pPr algn="ctr"/>
                      <a:endParaRPr lang="en-US" sz="1200" dirty="0" smtClean="0"/>
                    </a:p>
                    <a:p>
                      <a:pPr algn="ctr"/>
                      <a:r>
                        <a:rPr lang="en-US" sz="1200" dirty="0" smtClean="0"/>
                        <a:t>“Sometimes</a:t>
                      </a:r>
                      <a:r>
                        <a:rPr lang="en-US" sz="1200" baseline="0" dirty="0" smtClean="0"/>
                        <a:t> this happens, and there are all sorts of reasons for it that have nothing to do with me. What else is on the menu?” </a:t>
                      </a:r>
                      <a:endParaRPr lang="en-US" sz="1200" dirty="0"/>
                    </a:p>
                  </a:txBody>
                  <a:tcPr/>
                </a:tc>
                <a:tc>
                  <a:txBody>
                    <a:bodyPr/>
                    <a:lstStyle/>
                    <a:p>
                      <a:pPr algn="ctr"/>
                      <a:endParaRPr lang="en-US" sz="1200" dirty="0" smtClean="0"/>
                    </a:p>
                    <a:p>
                      <a:pPr algn="ctr"/>
                      <a:endParaRPr lang="en-US" sz="1200" dirty="0" smtClean="0"/>
                    </a:p>
                    <a:p>
                      <a:pPr algn="ctr"/>
                      <a:r>
                        <a:rPr lang="en-US" sz="1200" dirty="0" smtClean="0"/>
                        <a:t>Curious, hopeful, secure</a:t>
                      </a:r>
                    </a:p>
                  </a:txBody>
                  <a:tcPr/>
                </a:tc>
                <a:tc>
                  <a:txBody>
                    <a:bodyPr/>
                    <a:lstStyle/>
                    <a:p>
                      <a:pPr algn="ctr"/>
                      <a:endParaRPr lang="en-US" sz="1200" dirty="0" smtClean="0"/>
                    </a:p>
                    <a:p>
                      <a:pPr algn="ctr"/>
                      <a:endParaRPr lang="en-US" sz="1200" dirty="0" smtClean="0"/>
                    </a:p>
                    <a:p>
                      <a:pPr algn="ctr"/>
                      <a:r>
                        <a:rPr lang="en-US" sz="1200" dirty="0" smtClean="0"/>
                        <a:t>Embraces a</a:t>
                      </a:r>
                      <a:r>
                        <a:rPr lang="en-US" sz="1200" baseline="0" dirty="0" smtClean="0"/>
                        <a:t>n erotic, non-intercourse scenario </a:t>
                      </a:r>
                      <a:endParaRPr lang="en-US" sz="1200" dirty="0"/>
                    </a:p>
                  </a:txBody>
                  <a:tcPr/>
                </a:tc>
                <a:tc>
                  <a:txBody>
                    <a:bodyPr/>
                    <a:lstStyle/>
                    <a:p>
                      <a:pPr algn="ctr"/>
                      <a:endParaRPr lang="en-US" sz="1200" dirty="0" smtClean="0"/>
                    </a:p>
                    <a:p>
                      <a:pPr algn="ctr"/>
                      <a:r>
                        <a:rPr lang="en-US" sz="1200" dirty="0" smtClean="0"/>
                        <a:t>Arousal</a:t>
                      </a:r>
                      <a:r>
                        <a:rPr lang="en-US" sz="1200" baseline="0" dirty="0" smtClean="0"/>
                        <a:t> and pleasure that may nor may not flow to intercourse</a:t>
                      </a:r>
                      <a:endParaRPr lang="en-US" sz="1200" dirty="0" smtClean="0"/>
                    </a:p>
                  </a:txBody>
                  <a:tcPr/>
                </a:tc>
                <a:extLst>
                  <a:ext uri="{0D108BD9-81ED-4DB2-BD59-A6C34878D82A}">
                    <a16:rowId xmlns:a16="http://schemas.microsoft.com/office/drawing/2014/main" val="10001"/>
                  </a:ext>
                </a:extLst>
              </a:tr>
            </a:tbl>
          </a:graphicData>
        </a:graphic>
      </p:graphicFrame>
      <p:sp>
        <p:nvSpPr>
          <p:cNvPr id="7" name="Title 1"/>
          <p:cNvSpPr>
            <a:spLocks noGrp="1"/>
          </p:cNvSpPr>
          <p:nvPr>
            <p:ph type="title"/>
          </p:nvPr>
        </p:nvSpPr>
        <p:spPr>
          <a:xfrm>
            <a:off x="320581" y="368644"/>
            <a:ext cx="7520940" cy="548640"/>
          </a:xfrm>
        </p:spPr>
        <p:txBody>
          <a:bodyPr/>
          <a:lstStyle/>
          <a:p>
            <a:r>
              <a:rPr lang="en-US" dirty="0" smtClean="0"/>
              <a:t>Practice continued</a:t>
            </a:r>
            <a:endParaRPr lang="en-US" dirty="0"/>
          </a:p>
        </p:txBody>
      </p:sp>
    </p:spTree>
    <p:extLst>
      <p:ext uri="{BB962C8B-B14F-4D97-AF65-F5344CB8AC3E}">
        <p14:creationId xmlns:p14="http://schemas.microsoft.com/office/powerpoint/2010/main" val="422931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6" y="191345"/>
            <a:ext cx="6839683" cy="725519"/>
          </a:xfrm>
        </p:spPr>
        <p:txBody>
          <a:bodyPr/>
          <a:lstStyle/>
          <a:p>
            <a:r>
              <a:rPr lang="en-US" sz="2800" dirty="0" smtClean="0"/>
              <a:t>A cognitive-behavioral approach</a:t>
            </a:r>
            <a:endParaRPr lang="en-US" sz="2800" dirty="0"/>
          </a:p>
        </p:txBody>
      </p:sp>
      <p:sp>
        <p:nvSpPr>
          <p:cNvPr id="3" name="Content Placeholder 2"/>
          <p:cNvSpPr>
            <a:spLocks noGrp="1"/>
          </p:cNvSpPr>
          <p:nvPr>
            <p:ph idx="1"/>
          </p:nvPr>
        </p:nvSpPr>
        <p:spPr>
          <a:xfrm>
            <a:off x="29921" y="916863"/>
            <a:ext cx="7130379" cy="1339195"/>
          </a:xfrm>
        </p:spPr>
        <p:txBody>
          <a:bodyPr>
            <a:noAutofit/>
          </a:bodyPr>
          <a:lstStyle/>
          <a:p>
            <a:pPr>
              <a:buFont typeface="Arial"/>
              <a:buChar char="•"/>
            </a:pPr>
            <a:r>
              <a:rPr lang="en-US" sz="1400" dirty="0" smtClean="0"/>
              <a:t>Cognitive behavioral theorizing assumes that thoughts influence feelings and behaviors, and that thoughts, feelings, and behaviors have reciprocal and synergistic relationships </a:t>
            </a:r>
          </a:p>
          <a:p>
            <a:pPr>
              <a:buFont typeface="Arial"/>
              <a:buChar char="•"/>
            </a:pPr>
            <a:r>
              <a:rPr lang="en-US" sz="1400" dirty="0" smtClean="0"/>
              <a:t>When we learn how to change unhelpful thoughts and behaviors, we can change feelings and attendant outcomes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3872" y="2521393"/>
            <a:ext cx="5079697" cy="3968758"/>
          </a:xfrm>
          <a:prstGeom prst="rect">
            <a:avLst/>
          </a:prstGeom>
        </p:spPr>
      </p:pic>
      <p:sp>
        <p:nvSpPr>
          <p:cNvPr id="5" name="Left Arrow 4"/>
          <p:cNvSpPr/>
          <p:nvPr/>
        </p:nvSpPr>
        <p:spPr>
          <a:xfrm>
            <a:off x="5564097" y="2256059"/>
            <a:ext cx="3124583" cy="618327"/>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Interrupt at cognitive level</a:t>
            </a:r>
            <a:endParaRPr lang="en-US" sz="1600" dirty="0"/>
          </a:p>
        </p:txBody>
      </p:sp>
      <p:sp>
        <p:nvSpPr>
          <p:cNvPr id="6" name="Right Arrow 5"/>
          <p:cNvSpPr/>
          <p:nvPr/>
        </p:nvSpPr>
        <p:spPr>
          <a:xfrm>
            <a:off x="258062" y="5329740"/>
            <a:ext cx="1921535" cy="56819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Behavioral level</a:t>
            </a:r>
            <a:endParaRPr lang="en-US" sz="1600" dirty="0"/>
          </a:p>
        </p:txBody>
      </p:sp>
    </p:spTree>
    <p:extLst>
      <p:ext uri="{BB962C8B-B14F-4D97-AF65-F5344CB8AC3E}">
        <p14:creationId xmlns:p14="http://schemas.microsoft.com/office/powerpoint/2010/main" val="368844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Thoughts Do not = Feelings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914400"/>
            <a:ext cx="6858000" cy="5943599"/>
          </a:xfrm>
          <a:prstGeom prst="rect">
            <a:avLst/>
          </a:prstGeom>
        </p:spPr>
      </p:pic>
    </p:spTree>
    <p:extLst>
      <p:ext uri="{BB962C8B-B14F-4D97-AF65-F5344CB8AC3E}">
        <p14:creationId xmlns:p14="http://schemas.microsoft.com/office/powerpoint/2010/main" val="2817238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60" y="115460"/>
            <a:ext cx="6508377" cy="919693"/>
          </a:xfrm>
        </p:spPr>
        <p:txBody>
          <a:bodyPr/>
          <a:lstStyle/>
          <a:p>
            <a:r>
              <a:rPr lang="en-US" dirty="0" smtClean="0"/>
              <a:t>Behavioral activation (BA) </a:t>
            </a:r>
            <a:endParaRPr lang="en-US" dirty="0"/>
          </a:p>
        </p:txBody>
      </p:sp>
      <p:sp>
        <p:nvSpPr>
          <p:cNvPr id="3" name="Content Placeholder 2"/>
          <p:cNvSpPr>
            <a:spLocks noGrp="1"/>
          </p:cNvSpPr>
          <p:nvPr>
            <p:ph idx="1"/>
          </p:nvPr>
        </p:nvSpPr>
        <p:spPr>
          <a:xfrm>
            <a:off x="226317" y="1066025"/>
            <a:ext cx="6854152" cy="1493396"/>
          </a:xfrm>
        </p:spPr>
        <p:txBody>
          <a:bodyPr>
            <a:normAutofit/>
          </a:bodyPr>
          <a:lstStyle/>
          <a:p>
            <a:pPr>
              <a:buFont typeface="Arial"/>
              <a:buChar char="•"/>
            </a:pPr>
            <a:r>
              <a:rPr lang="en-US" sz="1600" dirty="0" smtClean="0"/>
              <a:t>Clinical tool used to increase engagement in reinforcing, mood-boosting activities </a:t>
            </a:r>
          </a:p>
          <a:p>
            <a:pPr>
              <a:buFont typeface="Arial"/>
              <a:buChar char="•"/>
            </a:pPr>
            <a:r>
              <a:rPr lang="en-US" sz="1600" dirty="0" smtClean="0"/>
              <a:t>When we feel sad, depressed, or lonely we sometimes avoid and isolate, which can worsen symptoms </a:t>
            </a:r>
            <a:endParaRPr lang="en-US" sz="1600" dirty="0"/>
          </a:p>
        </p:txBody>
      </p:sp>
      <p:pic>
        <p:nvPicPr>
          <p:cNvPr id="4" name="Picture 3" descr="upward spiral.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87259" y="2636397"/>
            <a:ext cx="6185779" cy="3836026"/>
          </a:xfrm>
          <a:prstGeom prst="rect">
            <a:avLst/>
          </a:prstGeom>
        </p:spPr>
      </p:pic>
    </p:spTree>
    <p:extLst>
      <p:ext uri="{BB962C8B-B14F-4D97-AF65-F5344CB8AC3E}">
        <p14:creationId xmlns:p14="http://schemas.microsoft.com/office/powerpoint/2010/main" val="1631428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35" y="365888"/>
            <a:ext cx="7520940" cy="548640"/>
          </a:xfrm>
        </p:spPr>
        <p:txBody>
          <a:bodyPr/>
          <a:lstStyle/>
          <a:p>
            <a:r>
              <a:rPr lang="en-US" dirty="0" smtClean="0"/>
              <a:t>Presentation Overview </a:t>
            </a:r>
            <a:endParaRPr lang="en-US" dirty="0"/>
          </a:p>
        </p:txBody>
      </p:sp>
      <p:sp>
        <p:nvSpPr>
          <p:cNvPr id="3" name="Content Placeholder 2"/>
          <p:cNvSpPr>
            <a:spLocks noGrp="1"/>
          </p:cNvSpPr>
          <p:nvPr>
            <p:ph idx="1"/>
          </p:nvPr>
        </p:nvSpPr>
        <p:spPr>
          <a:xfrm>
            <a:off x="443778" y="1100628"/>
            <a:ext cx="5410922" cy="4152922"/>
          </a:xfrm>
        </p:spPr>
        <p:txBody>
          <a:bodyPr>
            <a:normAutofit/>
          </a:bodyPr>
          <a:lstStyle/>
          <a:p>
            <a:pPr>
              <a:buFont typeface="Arial"/>
              <a:buChar char="•"/>
            </a:pPr>
            <a:r>
              <a:rPr lang="en-US" dirty="0" smtClean="0"/>
              <a:t>Overview of late life sexuality </a:t>
            </a:r>
          </a:p>
          <a:p>
            <a:pPr lvl="3">
              <a:buFont typeface="Arial"/>
              <a:buChar char="•"/>
            </a:pPr>
            <a:r>
              <a:rPr lang="en-US" dirty="0" smtClean="0"/>
              <a:t>What has been your lived experience with eye disease? Other disabilities?  </a:t>
            </a:r>
          </a:p>
          <a:p>
            <a:pPr>
              <a:buFont typeface="Arial"/>
              <a:buChar char="•"/>
            </a:pPr>
            <a:r>
              <a:rPr lang="en-US" dirty="0" smtClean="0"/>
              <a:t>Introduction of Cognitive Behavioral Model </a:t>
            </a:r>
            <a:endParaRPr lang="en-US" dirty="0"/>
          </a:p>
          <a:p>
            <a:pPr lvl="3">
              <a:buFont typeface="Arial"/>
              <a:buChar char="•"/>
            </a:pPr>
            <a:r>
              <a:rPr lang="en-US" dirty="0" smtClean="0"/>
              <a:t>What is it + why does it matter? </a:t>
            </a:r>
          </a:p>
          <a:p>
            <a:pPr lvl="3">
              <a:buFont typeface="Arial"/>
              <a:buChar char="•"/>
            </a:pPr>
            <a:r>
              <a:rPr lang="en-US" dirty="0" smtClean="0"/>
              <a:t>Let’s take a breather! </a:t>
            </a:r>
          </a:p>
          <a:p>
            <a:pPr>
              <a:buFont typeface="Arial"/>
              <a:buChar char="•"/>
            </a:pPr>
            <a:r>
              <a:rPr lang="en-US" dirty="0" smtClean="0"/>
              <a:t>Cleaning out the filter  </a:t>
            </a:r>
            <a:endParaRPr lang="en-US" dirty="0"/>
          </a:p>
          <a:p>
            <a:pPr lvl="3">
              <a:buFont typeface="Arial"/>
              <a:buChar char="•"/>
            </a:pPr>
            <a:r>
              <a:rPr lang="en-US" dirty="0" smtClean="0"/>
              <a:t>Cognitive strategies </a:t>
            </a:r>
            <a:endParaRPr lang="en-US" dirty="0"/>
          </a:p>
          <a:p>
            <a:pPr>
              <a:buFont typeface="Arial"/>
              <a:buChar char="•"/>
            </a:pPr>
            <a:r>
              <a:rPr lang="en-US" dirty="0" smtClean="0"/>
              <a:t>Getting busy with behavioral activation </a:t>
            </a:r>
            <a:endParaRPr lang="en-US" dirty="0"/>
          </a:p>
          <a:p>
            <a:pPr lvl="3">
              <a:buFont typeface="Arial"/>
              <a:buChar char="•"/>
            </a:pPr>
            <a:r>
              <a:rPr lang="en-US" dirty="0" smtClean="0"/>
              <a:t>What it is</a:t>
            </a:r>
          </a:p>
          <a:p>
            <a:pPr lvl="3">
              <a:buFont typeface="Arial"/>
              <a:buChar char="•"/>
            </a:pPr>
            <a:r>
              <a:rPr lang="en-US" dirty="0" smtClean="0"/>
              <a:t>How it looks</a:t>
            </a:r>
          </a:p>
          <a:p>
            <a:pPr lvl="3">
              <a:buFont typeface="Arial"/>
              <a:buChar char="•"/>
            </a:pPr>
            <a:r>
              <a:rPr lang="en-US" dirty="0" smtClean="0"/>
              <a:t>How you can get busy today! </a:t>
            </a:r>
            <a:endParaRPr lang="en-US" dirty="0"/>
          </a:p>
          <a:p>
            <a:pPr lvl="3">
              <a:buFont typeface="Arial"/>
              <a:buChar char="•"/>
            </a:pPr>
            <a:endParaRPr lang="en-US" dirty="0" smtClean="0"/>
          </a:p>
          <a:p>
            <a:pPr lvl="3">
              <a:buFont typeface="Arial"/>
              <a:buChar char="•"/>
            </a:pPr>
            <a:endParaRPr lang="en-US" dirty="0"/>
          </a:p>
          <a:p>
            <a:pPr lvl="3">
              <a:buFont typeface="Arial"/>
              <a:buChar char="•"/>
            </a:pPr>
            <a:endParaRPr lang="en-US" dirty="0"/>
          </a:p>
          <a:p>
            <a:pPr lvl="3">
              <a:buFont typeface="Arial"/>
              <a:buChar char="•"/>
            </a:pPr>
            <a:endParaRPr lang="en-US" dirty="0"/>
          </a:p>
          <a:p>
            <a:pPr lvl="3">
              <a:buFont typeface="Arial"/>
              <a:buChar char="•"/>
            </a:pPr>
            <a:endParaRPr lang="en-US" dirty="0" smtClean="0"/>
          </a:p>
          <a:p>
            <a:pPr lvl="4">
              <a:buFont typeface="Arial"/>
              <a:buChar char="•"/>
            </a:pPr>
            <a:endParaRPr lang="en-US" dirty="0"/>
          </a:p>
          <a:p>
            <a:pPr lvl="4">
              <a:buFont typeface="Arial"/>
              <a:buChar char="•"/>
            </a:pPr>
            <a:endParaRPr lang="en-US" dirty="0" smtClean="0"/>
          </a:p>
        </p:txBody>
      </p:sp>
      <p:pic>
        <p:nvPicPr>
          <p:cNvPr id="4" name="Picture 3" descr="downloa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9003" y="3922703"/>
            <a:ext cx="2829429" cy="2324100"/>
          </a:xfrm>
          <a:prstGeom prst="rect">
            <a:avLst/>
          </a:prstGeom>
        </p:spPr>
      </p:pic>
      <p:pic>
        <p:nvPicPr>
          <p:cNvPr id="5" name="Picture 4"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49003" y="731519"/>
            <a:ext cx="3055504" cy="2463800"/>
          </a:xfrm>
          <a:prstGeom prst="rect">
            <a:avLst/>
          </a:prstGeom>
        </p:spPr>
      </p:pic>
    </p:spTree>
    <p:extLst>
      <p:ext uri="{BB962C8B-B14F-4D97-AF65-F5344CB8AC3E}">
        <p14:creationId xmlns:p14="http://schemas.microsoft.com/office/powerpoint/2010/main" val="25738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Spiral</a:t>
            </a:r>
            <a:endParaRPr lang="en-US" dirty="0"/>
          </a:p>
        </p:txBody>
      </p:sp>
      <p:pic>
        <p:nvPicPr>
          <p:cNvPr id="5" name="Picture 4" descr="upward spiral.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5305" y="1264644"/>
            <a:ext cx="4970875" cy="4464211"/>
          </a:xfrm>
          <a:prstGeom prst="rect">
            <a:avLst/>
          </a:prstGeom>
        </p:spPr>
      </p:pic>
      <p:sp>
        <p:nvSpPr>
          <p:cNvPr id="6" name="TextBox 5"/>
          <p:cNvSpPr txBox="1"/>
          <p:nvPr/>
        </p:nvSpPr>
        <p:spPr>
          <a:xfrm>
            <a:off x="5553606" y="1932708"/>
            <a:ext cx="3212353" cy="3693319"/>
          </a:xfrm>
          <a:prstGeom prst="rect">
            <a:avLst/>
          </a:prstGeom>
          <a:noFill/>
        </p:spPr>
        <p:txBody>
          <a:bodyPr wrap="square" rtlCol="0">
            <a:spAutoFit/>
          </a:bodyPr>
          <a:lstStyle/>
          <a:p>
            <a:pPr marL="285750" indent="-285750">
              <a:buFont typeface="Arial"/>
              <a:buChar char="•"/>
            </a:pPr>
            <a:r>
              <a:rPr lang="en-US" dirty="0" smtClean="0"/>
              <a:t>Illustration on left shows that “giving in to the “slowed down” feeling that comes with negative mood (e.g. sadness, loneliness) can perpetuate a </a:t>
            </a:r>
            <a:r>
              <a:rPr lang="en-US" i="1" dirty="0" smtClean="0"/>
              <a:t>downward spiral</a:t>
            </a:r>
          </a:p>
          <a:p>
            <a:pPr marL="285750" indent="-285750">
              <a:buFont typeface="Arial"/>
              <a:buChar char="•"/>
            </a:pPr>
            <a:endParaRPr lang="en-US" i="1" dirty="0"/>
          </a:p>
          <a:p>
            <a:pPr marL="285750" indent="-285750">
              <a:buFont typeface="Arial"/>
              <a:buChar char="•"/>
            </a:pPr>
            <a:r>
              <a:rPr lang="en-US" dirty="0" smtClean="0"/>
              <a:t>Do less </a:t>
            </a:r>
            <a:r>
              <a:rPr lang="en-US" dirty="0" smtClean="0">
                <a:sym typeface="Wingdings"/>
              </a:rPr>
              <a:t> feel worse  do even less, etc. </a:t>
            </a:r>
          </a:p>
          <a:p>
            <a:endParaRPr lang="en-US" dirty="0" smtClean="0">
              <a:sym typeface="Wingdings"/>
            </a:endParaRPr>
          </a:p>
          <a:p>
            <a:pPr marL="285750" indent="-285750">
              <a:buFont typeface="Arial"/>
              <a:buChar char="•"/>
            </a:pPr>
            <a:endParaRPr lang="en-US" dirty="0">
              <a:sym typeface="Wingdings"/>
            </a:endParaRPr>
          </a:p>
          <a:p>
            <a:pPr marL="285750" indent="-285750">
              <a:buFont typeface="Arial"/>
              <a:buChar char="•"/>
            </a:pPr>
            <a:endParaRPr lang="en-US" dirty="0"/>
          </a:p>
        </p:txBody>
      </p:sp>
      <p:sp>
        <p:nvSpPr>
          <p:cNvPr id="7" name="Left Arrow 6"/>
          <p:cNvSpPr/>
          <p:nvPr/>
        </p:nvSpPr>
        <p:spPr>
          <a:xfrm>
            <a:off x="2141106" y="2631540"/>
            <a:ext cx="3105074" cy="67838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73160" y="115460"/>
            <a:ext cx="6508377" cy="91969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endParaRPr lang="en-US" dirty="0"/>
          </a:p>
        </p:txBody>
      </p:sp>
      <p:sp>
        <p:nvSpPr>
          <p:cNvPr id="3" name="TextBox 2"/>
          <p:cNvSpPr txBox="1"/>
          <p:nvPr/>
        </p:nvSpPr>
        <p:spPr>
          <a:xfrm>
            <a:off x="457199" y="70338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978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endParaRPr lang="en-US" dirty="0"/>
          </a:p>
          <a:p>
            <a:pPr algn="ctr"/>
            <a:r>
              <a:rPr lang="en-US" dirty="0" smtClean="0"/>
              <a:t>“That which you most need will be found where you least want to look.” – Carl Jung / “In filth it shall be found” – Carl Jung</a:t>
            </a:r>
            <a:endParaRPr lang="en-US" dirty="0"/>
          </a:p>
        </p:txBody>
      </p:sp>
    </p:spTree>
    <p:extLst>
      <p:ext uri="{BB962C8B-B14F-4D97-AF65-F5344CB8AC3E}">
        <p14:creationId xmlns:p14="http://schemas.microsoft.com/office/powerpoint/2010/main" val="1849893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Spiral </a:t>
            </a:r>
            <a:endParaRPr lang="en-US" dirty="0"/>
          </a:p>
        </p:txBody>
      </p:sp>
      <p:pic>
        <p:nvPicPr>
          <p:cNvPr id="6" name="Picture 5" descr="upward spiral.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5305" y="1149180"/>
            <a:ext cx="4970875" cy="4464211"/>
          </a:xfrm>
          <a:prstGeom prst="rect">
            <a:avLst/>
          </a:prstGeom>
        </p:spPr>
      </p:pic>
      <p:sp>
        <p:nvSpPr>
          <p:cNvPr id="7" name="TextBox 6"/>
          <p:cNvSpPr txBox="1"/>
          <p:nvPr/>
        </p:nvSpPr>
        <p:spPr>
          <a:xfrm>
            <a:off x="5246180" y="2172864"/>
            <a:ext cx="3212353" cy="2862323"/>
          </a:xfrm>
          <a:prstGeom prst="rect">
            <a:avLst/>
          </a:prstGeom>
          <a:noFill/>
        </p:spPr>
        <p:txBody>
          <a:bodyPr wrap="square" rtlCol="0">
            <a:spAutoFit/>
          </a:bodyPr>
          <a:lstStyle/>
          <a:p>
            <a:pPr marL="285750" indent="-285750">
              <a:buFont typeface="Arial"/>
              <a:buChar char="•"/>
            </a:pPr>
            <a:r>
              <a:rPr lang="en-US" dirty="0" smtClean="0"/>
              <a:t>Illustration on right shows </a:t>
            </a:r>
            <a:r>
              <a:rPr lang="en-US" dirty="0"/>
              <a:t> </a:t>
            </a:r>
            <a:r>
              <a:rPr lang="en-US" dirty="0" smtClean="0"/>
              <a:t>how a person can withdraw from a downward spiral </a:t>
            </a:r>
            <a:endParaRPr lang="en-US" i="1" dirty="0" smtClean="0"/>
          </a:p>
          <a:p>
            <a:pPr marL="285750" indent="-285750">
              <a:buFont typeface="Arial"/>
              <a:buChar char="•"/>
            </a:pPr>
            <a:endParaRPr lang="en-US" i="1" dirty="0"/>
          </a:p>
          <a:p>
            <a:pPr marL="285750" indent="-285750">
              <a:buFont typeface="Arial"/>
              <a:buChar char="•"/>
            </a:pPr>
            <a:r>
              <a:rPr lang="en-US" dirty="0" smtClean="0">
                <a:sym typeface="Wingdings"/>
              </a:rPr>
              <a:t>Engage in something meaningful feel a little better do more  feel even better</a:t>
            </a:r>
            <a:endParaRPr lang="en-US" dirty="0">
              <a:sym typeface="Wingdings"/>
            </a:endParaRPr>
          </a:p>
          <a:p>
            <a:pPr marL="285750" indent="-285750">
              <a:buFont typeface="Arial"/>
              <a:buChar char="•"/>
            </a:pPr>
            <a:endParaRPr lang="en-US" dirty="0"/>
          </a:p>
        </p:txBody>
      </p:sp>
      <p:sp>
        <p:nvSpPr>
          <p:cNvPr id="8" name="Right Arrow 7"/>
          <p:cNvSpPr/>
          <p:nvPr/>
        </p:nvSpPr>
        <p:spPr>
          <a:xfrm>
            <a:off x="822960" y="2938879"/>
            <a:ext cx="2333068" cy="60197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73160" y="115460"/>
            <a:ext cx="6508377" cy="91969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endParaRPr lang="en-US" dirty="0"/>
          </a:p>
        </p:txBody>
      </p:sp>
    </p:spTree>
    <p:extLst>
      <p:ext uri="{BB962C8B-B14F-4D97-AF65-F5344CB8AC3E}">
        <p14:creationId xmlns:p14="http://schemas.microsoft.com/office/powerpoint/2010/main" val="297666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9899315"/>
              </p:ext>
            </p:extLst>
          </p:nvPr>
        </p:nvGraphicFramePr>
        <p:xfrm>
          <a:off x="822960" y="1100628"/>
          <a:ext cx="7520940" cy="357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434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Responsive Desire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6383378"/>
              </p:ext>
            </p:extLst>
          </p:nvPr>
        </p:nvGraphicFramePr>
        <p:xfrm>
          <a:off x="822960" y="1100628"/>
          <a:ext cx="7520940" cy="357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080551" y="4034146"/>
            <a:ext cx="2452897" cy="646331"/>
          </a:xfrm>
          <a:prstGeom prst="rect">
            <a:avLst/>
          </a:prstGeom>
          <a:solidFill>
            <a:srgbClr val="FFFF00"/>
          </a:solidFill>
        </p:spPr>
        <p:txBody>
          <a:bodyPr wrap="square" rtlCol="0">
            <a:spAutoFit/>
          </a:bodyPr>
          <a:lstStyle/>
          <a:p>
            <a:r>
              <a:rPr lang="en-US" dirty="0" smtClean="0"/>
              <a:t>Opposite action – the “just do it” principle</a:t>
            </a:r>
            <a:endParaRPr lang="en-US" dirty="0"/>
          </a:p>
        </p:txBody>
      </p:sp>
      <p:cxnSp>
        <p:nvCxnSpPr>
          <p:cNvPr id="7" name="Straight Arrow Connector 6"/>
          <p:cNvCxnSpPr/>
          <p:nvPr/>
        </p:nvCxnSpPr>
        <p:spPr>
          <a:xfrm>
            <a:off x="3166151" y="3364784"/>
            <a:ext cx="914400" cy="9144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9120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4353729" y="507167"/>
            <a:ext cx="4267446" cy="1815882"/>
          </a:xfrm>
          <a:prstGeom prst="rect">
            <a:avLst/>
          </a:prstGeom>
          <a:noFill/>
        </p:spPr>
        <p:txBody>
          <a:bodyPr wrap="square" rtlCol="0">
            <a:spAutoFit/>
          </a:bodyPr>
          <a:lstStyle/>
          <a:p>
            <a:pPr algn="ctr"/>
            <a:r>
              <a:rPr lang="en-US" sz="2800" dirty="0" smtClean="0">
                <a:solidFill>
                  <a:schemeClr val="tx2">
                    <a:lumMod val="75000"/>
                  </a:schemeClr>
                </a:solidFill>
                <a:latin typeface="Century Gothic"/>
                <a:cs typeface="Century Gothic"/>
              </a:rPr>
              <a:t>Behavioral approaches to optimizing &amp; managing sexual functioning  </a:t>
            </a:r>
            <a:endParaRPr lang="en-US" sz="2800" dirty="0">
              <a:solidFill>
                <a:schemeClr val="tx2">
                  <a:lumMod val="75000"/>
                </a:schemeClr>
              </a:solidFill>
              <a:latin typeface="Century Gothic"/>
              <a:cs typeface="Century Gothic"/>
            </a:endParaRPr>
          </a:p>
        </p:txBody>
      </p:sp>
    </p:spTree>
    <p:extLst>
      <p:ext uri="{BB962C8B-B14F-4D97-AF65-F5344CB8AC3E}">
        <p14:creationId xmlns:p14="http://schemas.microsoft.com/office/powerpoint/2010/main" val="2508126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7"/>
          </a:xfrm>
          <a:prstGeom prst="rect">
            <a:avLst/>
          </a:prstGeom>
          <a:solidFill>
            <a:srgbClr val="DAE2EB"/>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7" name="Rounded Rectangle 6"/>
          <p:cNvSpPr/>
          <p:nvPr/>
        </p:nvSpPr>
        <p:spPr>
          <a:xfrm>
            <a:off x="286657" y="718982"/>
            <a:ext cx="2571062" cy="2596077"/>
          </a:xfrm>
          <a:prstGeom prst="roundRect">
            <a:avLst/>
          </a:prstGeom>
          <a:solidFill>
            <a:schemeClr val="accent6">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Eating a whole foods diet </a:t>
            </a:r>
            <a:endParaRPr lang="en-US" sz="1200" b="1" baseline="30000" dirty="0" smtClean="0">
              <a:solidFill>
                <a:schemeClr val="accent6">
                  <a:lumMod val="50000"/>
                </a:schemeClr>
              </a:solidFill>
            </a:endParaRPr>
          </a:p>
          <a:p>
            <a:pPr marL="285750" indent="-285750">
              <a:buFont typeface="Arial"/>
              <a:buChar char="•"/>
            </a:pPr>
            <a:r>
              <a:rPr lang="en-US" sz="1200" dirty="0" smtClean="0">
                <a:solidFill>
                  <a:schemeClr val="accent6">
                    <a:lumMod val="50000"/>
                  </a:schemeClr>
                </a:solidFill>
              </a:rPr>
              <a:t>Overweight &amp; obesity can cause diabetes, cardiovascular disease (CVD), and pain.</a:t>
            </a:r>
          </a:p>
          <a:p>
            <a:pPr marL="285750" indent="-285750">
              <a:buFont typeface="Arial"/>
              <a:buChar char="•"/>
            </a:pPr>
            <a:r>
              <a:rPr lang="en-US" sz="1200" dirty="0" smtClean="0">
                <a:solidFill>
                  <a:schemeClr val="accent6">
                    <a:lumMod val="50000"/>
                  </a:schemeClr>
                </a:solidFill>
              </a:rPr>
              <a:t>Diabetes &amp; CVD are two known risk factors for erectile dysfunction.</a:t>
            </a:r>
          </a:p>
          <a:p>
            <a:pPr marL="285750" indent="-285750">
              <a:buFont typeface="Arial"/>
              <a:buChar char="•"/>
            </a:pPr>
            <a:r>
              <a:rPr lang="en-US" sz="1200" dirty="0" smtClean="0">
                <a:solidFill>
                  <a:schemeClr val="accent6">
                    <a:lumMod val="50000"/>
                  </a:schemeClr>
                </a:solidFill>
              </a:rPr>
              <a:t>Alcohol &amp; tobacco use increase risk    </a:t>
            </a:r>
            <a:endParaRPr lang="en-US" sz="1200" b="1" dirty="0">
              <a:solidFill>
                <a:schemeClr val="accent6">
                  <a:lumMod val="50000"/>
                </a:schemeClr>
              </a:solidFill>
            </a:endParaRPr>
          </a:p>
        </p:txBody>
      </p:sp>
      <p:sp>
        <p:nvSpPr>
          <p:cNvPr id="11" name="Rounded Rectangle 10"/>
          <p:cNvSpPr/>
          <p:nvPr/>
        </p:nvSpPr>
        <p:spPr>
          <a:xfrm>
            <a:off x="3386489" y="700839"/>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Getting adequate sleep</a:t>
            </a:r>
          </a:p>
          <a:p>
            <a:pPr marL="342900" indent="-342900">
              <a:buFont typeface="Arial"/>
              <a:buChar char="•"/>
            </a:pPr>
            <a:r>
              <a:rPr lang="en-US" sz="1200" dirty="0" smtClean="0">
                <a:solidFill>
                  <a:schemeClr val="accent6">
                    <a:lumMod val="50000"/>
                  </a:schemeClr>
                </a:solidFill>
              </a:rPr>
              <a:t>Sleep takes out the brain’s trash, “resetting” us cognitively, emotionally, and physically</a:t>
            </a:r>
          </a:p>
          <a:p>
            <a:pPr marL="342900" indent="-342900">
              <a:buFont typeface="Arial"/>
              <a:buChar char="•"/>
            </a:pPr>
            <a:r>
              <a:rPr lang="en-US" sz="1200" dirty="0" smtClean="0">
                <a:solidFill>
                  <a:schemeClr val="accent6">
                    <a:lumMod val="50000"/>
                  </a:schemeClr>
                </a:solidFill>
              </a:rPr>
              <a:t>Too sleepy? Probably not having sex. More sleep = more energy to have sex</a:t>
            </a:r>
            <a:endParaRPr lang="en-US" sz="2000" dirty="0" smtClean="0">
              <a:solidFill>
                <a:schemeClr val="accent6">
                  <a:lumMod val="50000"/>
                </a:schemeClr>
              </a:solidFill>
            </a:endParaRPr>
          </a:p>
          <a:p>
            <a:pPr marL="342900" indent="-342900" algn="ctr">
              <a:buFont typeface="Arial"/>
              <a:buChar char="•"/>
            </a:pPr>
            <a:endParaRPr lang="en-US" sz="2000" dirty="0" smtClean="0">
              <a:solidFill>
                <a:schemeClr val="accent6">
                  <a:lumMod val="50000"/>
                </a:schemeClr>
              </a:solidFill>
            </a:endParaRPr>
          </a:p>
        </p:txBody>
      </p:sp>
      <p:sp>
        <p:nvSpPr>
          <p:cNvPr id="12" name="Rounded Rectangle 11"/>
          <p:cNvSpPr/>
          <p:nvPr/>
        </p:nvSpPr>
        <p:spPr>
          <a:xfrm>
            <a:off x="6428519" y="718982"/>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Engaging in exercise + movement</a:t>
            </a:r>
          </a:p>
          <a:p>
            <a:pPr marL="285750" indent="-285750">
              <a:buFont typeface="Arial"/>
              <a:buChar char="•"/>
            </a:pPr>
            <a:r>
              <a:rPr lang="en-US" sz="1100" dirty="0" smtClean="0">
                <a:solidFill>
                  <a:schemeClr val="accent6">
                    <a:lumMod val="50000"/>
                  </a:schemeClr>
                </a:solidFill>
              </a:rPr>
              <a:t>Cardiovascular training increases hippocampal density</a:t>
            </a:r>
          </a:p>
          <a:p>
            <a:pPr marL="285750" indent="-285750">
              <a:buFont typeface="Arial"/>
              <a:buChar char="•"/>
            </a:pPr>
            <a:r>
              <a:rPr lang="en-US" sz="1100" dirty="0" smtClean="0">
                <a:solidFill>
                  <a:schemeClr val="accent6">
                    <a:lumMod val="50000"/>
                  </a:schemeClr>
                </a:solidFill>
              </a:rPr>
              <a:t>Reduces pain, increases strength &amp; stamina</a:t>
            </a:r>
          </a:p>
          <a:p>
            <a:pPr marL="285750" indent="-285750">
              <a:buFont typeface="Arial"/>
              <a:buChar char="•"/>
            </a:pPr>
            <a:r>
              <a:rPr lang="en-US" sz="1100" dirty="0" smtClean="0">
                <a:solidFill>
                  <a:schemeClr val="accent6">
                    <a:lumMod val="50000"/>
                  </a:schemeClr>
                </a:solidFill>
              </a:rPr>
              <a:t>Among women, yoga shown to increase blood flow to vaginal region, muscle tone, and reduce vaginal pain</a:t>
            </a:r>
          </a:p>
        </p:txBody>
      </p:sp>
      <p:sp>
        <p:nvSpPr>
          <p:cNvPr id="13" name="Rounded Rectangle 12"/>
          <p:cNvSpPr/>
          <p:nvPr/>
        </p:nvSpPr>
        <p:spPr>
          <a:xfrm>
            <a:off x="304800" y="3626705"/>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Regulating mood &amp; stress</a:t>
            </a:r>
          </a:p>
          <a:p>
            <a:pPr marL="342900" indent="-342900">
              <a:buFont typeface="Arial"/>
              <a:buChar char="•"/>
            </a:pPr>
            <a:r>
              <a:rPr lang="en-US" sz="1100" dirty="0" smtClean="0">
                <a:solidFill>
                  <a:schemeClr val="accent6">
                    <a:lumMod val="50000"/>
                  </a:schemeClr>
                </a:solidFill>
              </a:rPr>
              <a:t>High levels of negative affect can affect sexual functioning, including desire and arousal</a:t>
            </a:r>
          </a:p>
          <a:p>
            <a:pPr marL="342900" indent="-342900">
              <a:buFont typeface="Arial"/>
              <a:buChar char="•"/>
            </a:pPr>
            <a:r>
              <a:rPr lang="en-US" sz="1100" dirty="0" smtClean="0">
                <a:solidFill>
                  <a:schemeClr val="accent6">
                    <a:lumMod val="50000"/>
                  </a:schemeClr>
                </a:solidFill>
              </a:rPr>
              <a:t>Practicing mindfulness-based exercises, including deep breathing and progressive muscle relaxation, can help</a:t>
            </a:r>
          </a:p>
        </p:txBody>
      </p:sp>
      <p:sp>
        <p:nvSpPr>
          <p:cNvPr id="14" name="Rounded Rectangle 13"/>
          <p:cNvSpPr/>
          <p:nvPr/>
        </p:nvSpPr>
        <p:spPr>
          <a:xfrm>
            <a:off x="3403885" y="3675697"/>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Practicing assertive communication</a:t>
            </a:r>
          </a:p>
          <a:p>
            <a:pPr marL="342900" indent="-342900">
              <a:buFont typeface="Arial"/>
              <a:buChar char="•"/>
            </a:pPr>
            <a:r>
              <a:rPr lang="en-US" sz="1200" dirty="0" smtClean="0">
                <a:solidFill>
                  <a:schemeClr val="accent6">
                    <a:lumMod val="50000"/>
                  </a:schemeClr>
                </a:solidFill>
              </a:rPr>
              <a:t>Learning how to identify your (health/sexual) needs and communicate them clearly prevents &amp; solves problems </a:t>
            </a:r>
          </a:p>
        </p:txBody>
      </p:sp>
      <p:sp>
        <p:nvSpPr>
          <p:cNvPr id="15" name="Rounded Rectangle 14"/>
          <p:cNvSpPr/>
          <p:nvPr/>
        </p:nvSpPr>
        <p:spPr>
          <a:xfrm>
            <a:off x="6428519" y="3626705"/>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Know your options</a:t>
            </a:r>
          </a:p>
          <a:p>
            <a:pPr marL="285750" indent="-285750">
              <a:buFont typeface="Arial"/>
              <a:buChar char="•"/>
            </a:pPr>
            <a:r>
              <a:rPr lang="en-US" sz="1200" dirty="0" smtClean="0">
                <a:solidFill>
                  <a:schemeClr val="accent6">
                    <a:lumMod val="50000"/>
                  </a:schemeClr>
                </a:solidFill>
              </a:rPr>
              <a:t>Knowledge about your health &amp; sexuality empowers you to ask about your concern as well as understand your  needs and options</a:t>
            </a:r>
            <a:endParaRPr lang="en-US" sz="1200" dirty="0">
              <a:solidFill>
                <a:schemeClr val="accent6">
                  <a:lumMod val="50000"/>
                </a:schemeClr>
              </a:solidFill>
            </a:endParaRPr>
          </a:p>
        </p:txBody>
      </p:sp>
      <p:sp>
        <p:nvSpPr>
          <p:cNvPr id="16" name="TextBox 15"/>
          <p:cNvSpPr txBox="1"/>
          <p:nvPr/>
        </p:nvSpPr>
        <p:spPr>
          <a:xfrm>
            <a:off x="286656" y="131394"/>
            <a:ext cx="8359371" cy="400110"/>
          </a:xfrm>
          <a:prstGeom prst="rect">
            <a:avLst/>
          </a:prstGeom>
          <a:solidFill>
            <a:srgbClr val="DAE2EB"/>
          </a:solidFill>
        </p:spPr>
        <p:txBody>
          <a:bodyPr wrap="square" rtlCol="0">
            <a:spAutoFit/>
          </a:bodyPr>
          <a:lstStyle/>
          <a:p>
            <a:r>
              <a:rPr lang="en-US" sz="2000" b="1" dirty="0" smtClean="0">
                <a:solidFill>
                  <a:schemeClr val="accent6">
                    <a:lumMod val="50000"/>
                  </a:schemeClr>
                </a:solidFill>
              </a:rPr>
              <a:t>Basic behavioral interventions</a:t>
            </a:r>
            <a:endParaRPr lang="en-US" sz="2000" b="1" dirty="0">
              <a:solidFill>
                <a:schemeClr val="accent6">
                  <a:lumMod val="50000"/>
                </a:schemeClr>
              </a:solidFill>
            </a:endParaRPr>
          </a:p>
        </p:txBody>
      </p:sp>
    </p:spTree>
    <p:extLst>
      <p:ext uri="{BB962C8B-B14F-4D97-AF65-F5344CB8AC3E}">
        <p14:creationId xmlns:p14="http://schemas.microsoft.com/office/powerpoint/2010/main" val="149026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2245" y="166865"/>
            <a:ext cx="2312977" cy="1893357"/>
          </a:xfrm>
          <a:prstGeom prst="roundRect">
            <a:avLst/>
          </a:prstGeom>
          <a:solidFill>
            <a:schemeClr val="accent6">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Eating a whole foods diet </a:t>
            </a:r>
            <a:endParaRPr lang="en-US" sz="1200" b="1" baseline="30000" dirty="0" smtClean="0">
              <a:solidFill>
                <a:schemeClr val="accent6">
                  <a:lumMod val="50000"/>
                </a:schemeClr>
              </a:solidFill>
            </a:endParaRPr>
          </a:p>
        </p:txBody>
      </p:sp>
      <p:pic>
        <p:nvPicPr>
          <p:cNvPr id="8" name="Picture 7" descr="Criollo-Plate-ENGLISH-Jan-2015-FRONT_websiz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2061" y="2283164"/>
            <a:ext cx="6714383" cy="4163081"/>
          </a:xfrm>
          <a:prstGeom prst="rect">
            <a:avLst/>
          </a:prstGeom>
        </p:spPr>
      </p:pic>
    </p:spTree>
    <p:extLst>
      <p:ext uri="{BB962C8B-B14F-4D97-AF65-F5344CB8AC3E}">
        <p14:creationId xmlns:p14="http://schemas.microsoft.com/office/powerpoint/2010/main" val="81441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TREPchanges_1.png"/>
          <p:cNvPicPr>
            <a:picLocks noGrp="1" noChangeAspect="1"/>
          </p:cNvPicPr>
          <p:nvPr>
            <p:ph idx="1"/>
          </p:nvPr>
        </p:nvPicPr>
        <p:blipFill>
          <a:blip r:embed="rId3" cstate="email">
            <a:extLst>
              <a:ext uri="{28A0092B-C50C-407E-A947-70E740481C1C}">
                <a14:useLocalDpi xmlns:a14="http://schemas.microsoft.com/office/drawing/2010/main"/>
              </a:ext>
            </a:extLst>
          </a:blip>
          <a:srcRect t="25213" b="25213"/>
          <a:stretch>
            <a:fillRect/>
          </a:stretch>
        </p:blipFill>
        <p:spPr>
          <a:xfrm>
            <a:off x="874890" y="2536750"/>
            <a:ext cx="7621939" cy="3733084"/>
          </a:xfrm>
          <a:prstGeom prst="rect">
            <a:avLst/>
          </a:prstGeom>
        </p:spPr>
      </p:pic>
      <p:sp>
        <p:nvSpPr>
          <p:cNvPr id="7" name="Rounded Rectangle 6"/>
          <p:cNvSpPr/>
          <p:nvPr/>
        </p:nvSpPr>
        <p:spPr>
          <a:xfrm>
            <a:off x="382245" y="166865"/>
            <a:ext cx="2312977" cy="1893357"/>
          </a:xfrm>
          <a:prstGeom prst="roundRect">
            <a:avLst/>
          </a:prstGeom>
          <a:solidFill>
            <a:schemeClr val="accent6">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Getting adequate sleep</a:t>
            </a:r>
            <a:endParaRPr lang="en-US" sz="1200" b="1" baseline="30000" dirty="0" smtClean="0">
              <a:solidFill>
                <a:schemeClr val="accent6">
                  <a:lumMod val="50000"/>
                </a:schemeClr>
              </a:solidFill>
            </a:endParaRPr>
          </a:p>
        </p:txBody>
      </p:sp>
    </p:spTree>
    <p:extLst>
      <p:ext uri="{BB962C8B-B14F-4D97-AF65-F5344CB8AC3E}">
        <p14:creationId xmlns:p14="http://schemas.microsoft.com/office/powerpoint/2010/main" val="267074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6966" y="2326921"/>
            <a:ext cx="8161867" cy="3991941"/>
          </a:xfrm>
          <a:prstGeom prst="rect">
            <a:avLst/>
          </a:prstGeom>
        </p:spPr>
      </p:pic>
      <p:sp>
        <p:nvSpPr>
          <p:cNvPr id="7" name="Rounded Rectangle 6"/>
          <p:cNvSpPr/>
          <p:nvPr/>
        </p:nvSpPr>
        <p:spPr>
          <a:xfrm>
            <a:off x="382245" y="166865"/>
            <a:ext cx="2312977" cy="1893357"/>
          </a:xfrm>
          <a:prstGeom prst="roundRect">
            <a:avLst/>
          </a:prstGeom>
          <a:solidFill>
            <a:schemeClr val="accent6">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Engaging in exercise &amp; movement</a:t>
            </a:r>
            <a:endParaRPr lang="en-US" sz="1200" b="1" baseline="30000" dirty="0" smtClean="0">
              <a:solidFill>
                <a:schemeClr val="accent6">
                  <a:lumMod val="50000"/>
                </a:schemeClr>
              </a:solidFill>
            </a:endParaRPr>
          </a:p>
        </p:txBody>
      </p:sp>
    </p:spTree>
    <p:extLst>
      <p:ext uri="{BB962C8B-B14F-4D97-AF65-F5344CB8AC3E}">
        <p14:creationId xmlns:p14="http://schemas.microsoft.com/office/powerpoint/2010/main" val="3360536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80" y="0"/>
            <a:ext cx="6508377" cy="1143000"/>
          </a:xfrm>
        </p:spPr>
        <p:txBody>
          <a:bodyPr/>
          <a:lstStyle/>
          <a:p>
            <a:r>
              <a:rPr lang="en-US" dirty="0" smtClean="0"/>
              <a:t>Sex &amp; aging: An overview </a:t>
            </a:r>
            <a:endParaRPr lang="en-US" dirty="0"/>
          </a:p>
        </p:txBody>
      </p:sp>
      <p:sp>
        <p:nvSpPr>
          <p:cNvPr id="3" name="Content Placeholder 2"/>
          <p:cNvSpPr>
            <a:spLocks noGrp="1"/>
          </p:cNvSpPr>
          <p:nvPr>
            <p:ph idx="1"/>
          </p:nvPr>
        </p:nvSpPr>
        <p:spPr>
          <a:xfrm>
            <a:off x="372534" y="959267"/>
            <a:ext cx="6931600" cy="3916363"/>
          </a:xfrm>
        </p:spPr>
        <p:txBody>
          <a:bodyPr>
            <a:normAutofit/>
          </a:bodyPr>
          <a:lstStyle/>
          <a:p>
            <a:r>
              <a:rPr lang="en-US" sz="1600" dirty="0" smtClean="0"/>
              <a:t>Adults living longer and healthier lives, stimulating significant study of sexuality after 60.</a:t>
            </a:r>
            <a:r>
              <a:rPr lang="en-US" sz="1600" baseline="30000" dirty="0" smtClean="0"/>
              <a:t>1</a:t>
            </a:r>
            <a:r>
              <a:rPr lang="en-US" sz="1600" dirty="0" smtClean="0"/>
              <a:t> </a:t>
            </a:r>
          </a:p>
          <a:p>
            <a:pPr lvl="1"/>
            <a:r>
              <a:rPr lang="en-US" sz="1400" dirty="0" err="1" smtClean="0"/>
              <a:t>Lindau</a:t>
            </a:r>
            <a:r>
              <a:rPr lang="en-US" sz="1400" dirty="0" smtClean="0"/>
              <a:t> et al. 2007 </a:t>
            </a:r>
          </a:p>
          <a:p>
            <a:pPr lvl="1"/>
            <a:r>
              <a:rPr lang="en-US" sz="1400" dirty="0" err="1" smtClean="0"/>
              <a:t>DeLamater</a:t>
            </a:r>
            <a:r>
              <a:rPr lang="en-US" sz="1400" dirty="0" smtClean="0"/>
              <a:t> et al. 2012</a:t>
            </a:r>
          </a:p>
          <a:p>
            <a:pPr lvl="1"/>
            <a:r>
              <a:rPr lang="en-US" sz="1400" dirty="0" smtClean="0"/>
              <a:t>Brody et al., 2010 </a:t>
            </a:r>
          </a:p>
          <a:p>
            <a:r>
              <a:rPr lang="en-US" sz="1600" b="0" dirty="0" smtClean="0"/>
              <a:t>Contrary to ageist attitudes and beliefs, </a:t>
            </a:r>
            <a:r>
              <a:rPr lang="en-US" sz="1600" b="0" baseline="30000" dirty="0" smtClean="0"/>
              <a:t>2 </a:t>
            </a:r>
            <a:r>
              <a:rPr lang="en-US" sz="1600" b="0" dirty="0" smtClean="0"/>
              <a:t>many adults remain sexual into later life, particularly if partnered and in good health </a:t>
            </a:r>
            <a:r>
              <a:rPr lang="en-US" sz="1600" b="0" baseline="30000" dirty="0" smtClean="0"/>
              <a:t>3,4 </a:t>
            </a:r>
            <a:r>
              <a:rPr lang="en-US" b="0" dirty="0"/>
              <a:t>though expression of that sexuality may change</a:t>
            </a:r>
            <a:endParaRPr lang="en-US" sz="1600" b="0" baseline="30000" dirty="0" smtClean="0"/>
          </a:p>
          <a:p>
            <a:r>
              <a:rPr lang="en-US" sz="1600" b="0" dirty="0" smtClean="0"/>
              <a:t>Sex increasingly recognized as an indicator of successful aging &amp; health, linked to</a:t>
            </a:r>
            <a:r>
              <a:rPr lang="en-US" sz="1600" b="0" baseline="30000" dirty="0" smtClean="0"/>
              <a:t>5</a:t>
            </a:r>
            <a:r>
              <a:rPr lang="en-US" sz="1600" b="0" dirty="0" smtClean="0"/>
              <a:t>:</a:t>
            </a:r>
          </a:p>
          <a:p>
            <a:pPr lvl="1"/>
            <a:r>
              <a:rPr lang="en-US" sz="1400" dirty="0" smtClean="0"/>
              <a:t>Improved CVD health;</a:t>
            </a:r>
          </a:p>
          <a:p>
            <a:pPr lvl="1"/>
            <a:r>
              <a:rPr lang="en-US" sz="1400" dirty="0" smtClean="0"/>
              <a:t>Improved </a:t>
            </a:r>
            <a:r>
              <a:rPr lang="en-US" sz="1400" dirty="0" err="1" smtClean="0"/>
              <a:t>QoL</a:t>
            </a:r>
            <a:endParaRPr lang="en-US" sz="1400" dirty="0" smtClean="0"/>
          </a:p>
          <a:p>
            <a:pPr lvl="1"/>
            <a:r>
              <a:rPr lang="en-US" sz="1400" dirty="0" smtClean="0"/>
              <a:t>Reduced depressive symptoms</a:t>
            </a:r>
          </a:p>
          <a:p>
            <a:pPr lvl="1"/>
            <a:r>
              <a:rPr lang="en-US" sz="1400" dirty="0" smtClean="0"/>
              <a:t>Lower BMI </a:t>
            </a:r>
          </a:p>
          <a:p>
            <a:pPr marL="228600" lvl="1" indent="0">
              <a:buNone/>
            </a:pPr>
            <a:endParaRPr lang="en-US" sz="1400" dirty="0" smtClean="0"/>
          </a:p>
          <a:p>
            <a:pPr marL="228600" lvl="1" indent="0">
              <a:buNone/>
            </a:pPr>
            <a:endParaRPr lang="en-US" sz="1400" dirty="0" smtClean="0"/>
          </a:p>
          <a:p>
            <a:pPr lvl="1"/>
            <a:endParaRPr lang="en-US" sz="1400" dirty="0" smtClean="0"/>
          </a:p>
          <a:p>
            <a:endParaRPr lang="en-US" sz="1600"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5063" y="4794443"/>
            <a:ext cx="4595995" cy="1739900"/>
          </a:xfrm>
          <a:prstGeom prst="rect">
            <a:avLst/>
          </a:prstGeom>
        </p:spPr>
      </p:pic>
    </p:spTree>
    <p:extLst>
      <p:ext uri="{BB962C8B-B14F-4D97-AF65-F5344CB8AC3E}">
        <p14:creationId xmlns:p14="http://schemas.microsoft.com/office/powerpoint/2010/main" val="312284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2245" y="166865"/>
            <a:ext cx="2312977" cy="1893357"/>
          </a:xfrm>
          <a:prstGeom prst="roundRect">
            <a:avLst/>
          </a:prstGeom>
          <a:solidFill>
            <a:schemeClr val="accent6">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Regulating mood &amp; stress</a:t>
            </a:r>
            <a:endParaRPr lang="en-US" sz="1200" b="1" baseline="30000" dirty="0" smtClean="0">
              <a:solidFill>
                <a:schemeClr val="accent6">
                  <a:lumMod val="50000"/>
                </a:schemeClr>
              </a:solidFill>
            </a:endParaRPr>
          </a:p>
        </p:txBody>
      </p:sp>
    </p:spTree>
    <p:extLst>
      <p:ext uri="{BB962C8B-B14F-4D97-AF65-F5344CB8AC3E}">
        <p14:creationId xmlns:p14="http://schemas.microsoft.com/office/powerpoint/2010/main" val="3307735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Tool 1: Activity monitoring </a:t>
            </a:r>
            <a:endParaRPr lang="en-US" dirty="0"/>
          </a:p>
        </p:txBody>
      </p:sp>
      <p:sp>
        <p:nvSpPr>
          <p:cNvPr id="3" name="Content Placeholder 2"/>
          <p:cNvSpPr>
            <a:spLocks noGrp="1"/>
          </p:cNvSpPr>
          <p:nvPr>
            <p:ph idx="1"/>
          </p:nvPr>
        </p:nvSpPr>
        <p:spPr/>
        <p:txBody>
          <a:bodyPr>
            <a:noAutofit/>
          </a:bodyPr>
          <a:lstStyle/>
          <a:p>
            <a:pPr>
              <a:buFont typeface="Arial"/>
              <a:buChar char="•"/>
            </a:pPr>
            <a:r>
              <a:rPr lang="en-US" sz="2400" dirty="0" smtClean="0"/>
              <a:t>Important to assess (objectively) what you are doing during the week so yon can understand what to modify </a:t>
            </a:r>
          </a:p>
          <a:p>
            <a:pPr>
              <a:buFont typeface="Arial"/>
              <a:buChar char="•"/>
            </a:pPr>
            <a:r>
              <a:rPr lang="en-US" sz="2400" dirty="0" smtClean="0"/>
              <a:t>Use an </a:t>
            </a:r>
            <a:r>
              <a:rPr lang="en-US" sz="2400" b="0" i="1" dirty="0" smtClean="0">
                <a:solidFill>
                  <a:srgbClr val="FF6600"/>
                </a:solidFill>
              </a:rPr>
              <a:t>Activity Monitoring Form </a:t>
            </a:r>
            <a:r>
              <a:rPr lang="en-US" sz="2400" b="0" dirty="0" smtClean="0"/>
              <a:t>to evaluate:</a:t>
            </a:r>
          </a:p>
          <a:p>
            <a:pPr lvl="7">
              <a:buFont typeface="Arial"/>
              <a:buChar char="•"/>
            </a:pPr>
            <a:r>
              <a:rPr lang="en-US" sz="2400" dirty="0" smtClean="0"/>
              <a:t>What you did </a:t>
            </a:r>
          </a:p>
          <a:p>
            <a:pPr lvl="7">
              <a:buFont typeface="Arial"/>
              <a:buChar char="•"/>
            </a:pPr>
            <a:r>
              <a:rPr lang="en-US" sz="2400" b="1" dirty="0" smtClean="0"/>
              <a:t>Pleasure (P): </a:t>
            </a:r>
            <a:r>
              <a:rPr lang="en-US" sz="2400" dirty="0" smtClean="0"/>
              <a:t>How much you enjoyed activity, from 1-10 </a:t>
            </a:r>
          </a:p>
          <a:p>
            <a:pPr lvl="7">
              <a:buFont typeface="Arial"/>
              <a:buChar char="•"/>
            </a:pPr>
            <a:r>
              <a:rPr lang="en-US" sz="2400" b="1" dirty="0" smtClean="0"/>
              <a:t>Mastery/accomplishment (M)</a:t>
            </a:r>
            <a:r>
              <a:rPr lang="en-US" sz="2400" dirty="0" smtClean="0"/>
              <a:t>, from 1-10 </a:t>
            </a:r>
          </a:p>
          <a:p>
            <a:pPr lvl="7">
              <a:buFont typeface="Arial"/>
              <a:buChar char="•"/>
            </a:pPr>
            <a:r>
              <a:rPr lang="en-US" sz="2400" dirty="0" smtClean="0"/>
              <a:t>Overall mood, from 1-10 </a:t>
            </a:r>
          </a:p>
          <a:p>
            <a:pPr marL="1417320" lvl="7" indent="0">
              <a:buNone/>
            </a:pPr>
            <a:endParaRPr lang="en-US" sz="2400" dirty="0"/>
          </a:p>
        </p:txBody>
      </p:sp>
      <p:sp>
        <p:nvSpPr>
          <p:cNvPr id="4" name="TextBox 3"/>
          <p:cNvSpPr txBox="1"/>
          <p:nvPr/>
        </p:nvSpPr>
        <p:spPr>
          <a:xfrm>
            <a:off x="383921" y="5981136"/>
            <a:ext cx="6910605" cy="646331"/>
          </a:xfrm>
          <a:prstGeom prst="rect">
            <a:avLst/>
          </a:prstGeom>
          <a:noFill/>
        </p:spPr>
        <p:txBody>
          <a:bodyPr wrap="square" rtlCol="0">
            <a:spAutoFit/>
          </a:bodyPr>
          <a:lstStyle/>
          <a:p>
            <a:r>
              <a:rPr lang="en-US" dirty="0" smtClean="0"/>
              <a:t>You can access the form here: https://</a:t>
            </a:r>
            <a:r>
              <a:rPr lang="en-US" dirty="0" err="1" smtClean="0"/>
              <a:t>psychologytools.com</a:t>
            </a:r>
            <a:r>
              <a:rPr lang="en-US" dirty="0" smtClean="0"/>
              <a:t>/worksheets/free/</a:t>
            </a:r>
            <a:r>
              <a:rPr lang="en-US" dirty="0" err="1" smtClean="0"/>
              <a:t>english_us</a:t>
            </a:r>
            <a:r>
              <a:rPr lang="en-US" dirty="0" smtClean="0"/>
              <a:t>/</a:t>
            </a:r>
            <a:r>
              <a:rPr lang="en-US" dirty="0" err="1" smtClean="0"/>
              <a:t>daily_monitoring_form_free_en-us.pdf</a:t>
            </a:r>
            <a:endParaRPr lang="en-US" dirty="0"/>
          </a:p>
        </p:txBody>
      </p:sp>
    </p:spTree>
    <p:extLst>
      <p:ext uri="{BB962C8B-B14F-4D97-AF65-F5344CB8AC3E}">
        <p14:creationId xmlns:p14="http://schemas.microsoft.com/office/powerpoint/2010/main" val="30619411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Monitoring Form </a:t>
            </a:r>
            <a:endParaRPr lang="en-US" dirty="0"/>
          </a:p>
        </p:txBody>
      </p:sp>
      <p:pic>
        <p:nvPicPr>
          <p:cNvPr id="6" name="Picture 5" descr="activity monitoring for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183" y="1048545"/>
            <a:ext cx="8210034" cy="4474776"/>
          </a:xfrm>
          <a:prstGeom prst="rect">
            <a:avLst/>
          </a:prstGeom>
        </p:spPr>
      </p:pic>
      <p:sp>
        <p:nvSpPr>
          <p:cNvPr id="7" name="TextBox 6"/>
          <p:cNvSpPr txBox="1"/>
          <p:nvPr/>
        </p:nvSpPr>
        <p:spPr>
          <a:xfrm>
            <a:off x="2480729" y="1978946"/>
            <a:ext cx="3602965" cy="369332"/>
          </a:xfrm>
          <a:prstGeom prst="rect">
            <a:avLst/>
          </a:prstGeom>
          <a:noFill/>
        </p:spPr>
        <p:txBody>
          <a:bodyPr wrap="square" rtlCol="0">
            <a:spAutoFit/>
          </a:bodyPr>
          <a:lstStyle/>
          <a:p>
            <a:r>
              <a:rPr lang="en-US" dirty="0" smtClean="0"/>
              <a:t>Got dressed</a:t>
            </a:r>
            <a:endParaRPr lang="en-US" dirty="0"/>
          </a:p>
        </p:txBody>
      </p:sp>
      <p:sp>
        <p:nvSpPr>
          <p:cNvPr id="8" name="TextBox 7"/>
          <p:cNvSpPr txBox="1"/>
          <p:nvPr/>
        </p:nvSpPr>
        <p:spPr>
          <a:xfrm>
            <a:off x="6615280" y="1978946"/>
            <a:ext cx="561117" cy="369332"/>
          </a:xfrm>
          <a:prstGeom prst="rect">
            <a:avLst/>
          </a:prstGeom>
          <a:noFill/>
        </p:spPr>
        <p:txBody>
          <a:bodyPr wrap="square" rtlCol="0">
            <a:spAutoFit/>
          </a:bodyPr>
          <a:lstStyle/>
          <a:p>
            <a:r>
              <a:rPr lang="en-US" dirty="0" smtClean="0"/>
              <a:t>2</a:t>
            </a:r>
            <a:endParaRPr lang="en-US" dirty="0"/>
          </a:p>
        </p:txBody>
      </p:sp>
      <p:sp>
        <p:nvSpPr>
          <p:cNvPr id="9" name="TextBox 8"/>
          <p:cNvSpPr txBox="1"/>
          <p:nvPr/>
        </p:nvSpPr>
        <p:spPr>
          <a:xfrm>
            <a:off x="7870411" y="1978946"/>
            <a:ext cx="473489" cy="369332"/>
          </a:xfrm>
          <a:prstGeom prst="rect">
            <a:avLst/>
          </a:prstGeom>
          <a:noFill/>
        </p:spPr>
        <p:txBody>
          <a:bodyPr wrap="square" rtlCol="0">
            <a:spAutoFit/>
          </a:bodyPr>
          <a:lstStyle/>
          <a:p>
            <a:r>
              <a:rPr lang="en-US" dirty="0"/>
              <a:t>1</a:t>
            </a:r>
          </a:p>
        </p:txBody>
      </p:sp>
      <p:sp>
        <p:nvSpPr>
          <p:cNvPr id="10" name="TextBox 9"/>
          <p:cNvSpPr txBox="1"/>
          <p:nvPr/>
        </p:nvSpPr>
        <p:spPr>
          <a:xfrm>
            <a:off x="2480729" y="2352998"/>
            <a:ext cx="3602965" cy="369332"/>
          </a:xfrm>
          <a:prstGeom prst="rect">
            <a:avLst/>
          </a:prstGeom>
          <a:noFill/>
        </p:spPr>
        <p:txBody>
          <a:bodyPr wrap="square" rtlCol="0">
            <a:spAutoFit/>
          </a:bodyPr>
          <a:lstStyle/>
          <a:p>
            <a:r>
              <a:rPr lang="en-US" dirty="0" smtClean="0"/>
              <a:t>Threw out trash </a:t>
            </a:r>
            <a:endParaRPr lang="en-US" dirty="0"/>
          </a:p>
        </p:txBody>
      </p:sp>
      <p:sp>
        <p:nvSpPr>
          <p:cNvPr id="11" name="TextBox 10"/>
          <p:cNvSpPr txBox="1"/>
          <p:nvPr/>
        </p:nvSpPr>
        <p:spPr>
          <a:xfrm>
            <a:off x="6615280" y="2316012"/>
            <a:ext cx="561117" cy="369332"/>
          </a:xfrm>
          <a:prstGeom prst="rect">
            <a:avLst/>
          </a:prstGeom>
          <a:noFill/>
        </p:spPr>
        <p:txBody>
          <a:bodyPr wrap="square" rtlCol="0">
            <a:spAutoFit/>
          </a:bodyPr>
          <a:lstStyle/>
          <a:p>
            <a:r>
              <a:rPr lang="en-US" dirty="0"/>
              <a:t>5</a:t>
            </a:r>
          </a:p>
        </p:txBody>
      </p:sp>
      <p:sp>
        <p:nvSpPr>
          <p:cNvPr id="13" name="TextBox 12"/>
          <p:cNvSpPr txBox="1"/>
          <p:nvPr/>
        </p:nvSpPr>
        <p:spPr>
          <a:xfrm>
            <a:off x="7870411" y="2316012"/>
            <a:ext cx="473489" cy="369332"/>
          </a:xfrm>
          <a:prstGeom prst="rect">
            <a:avLst/>
          </a:prstGeom>
          <a:noFill/>
        </p:spPr>
        <p:txBody>
          <a:bodyPr wrap="square" rtlCol="0">
            <a:spAutoFit/>
          </a:bodyPr>
          <a:lstStyle/>
          <a:p>
            <a:r>
              <a:rPr lang="en-US" dirty="0" smtClean="0"/>
              <a:t>2</a:t>
            </a:r>
            <a:endParaRPr lang="en-US" dirty="0"/>
          </a:p>
        </p:txBody>
      </p:sp>
      <p:sp>
        <p:nvSpPr>
          <p:cNvPr id="14" name="TextBox 13"/>
          <p:cNvSpPr txBox="1"/>
          <p:nvPr/>
        </p:nvSpPr>
        <p:spPr>
          <a:xfrm>
            <a:off x="2480729" y="2722330"/>
            <a:ext cx="3602965" cy="369332"/>
          </a:xfrm>
          <a:prstGeom prst="rect">
            <a:avLst/>
          </a:prstGeom>
          <a:noFill/>
        </p:spPr>
        <p:txBody>
          <a:bodyPr wrap="square" rtlCol="0">
            <a:spAutoFit/>
          </a:bodyPr>
          <a:lstStyle/>
          <a:p>
            <a:r>
              <a:rPr lang="en-US" dirty="0" smtClean="0"/>
              <a:t>Sat on porch</a:t>
            </a:r>
            <a:endParaRPr lang="en-US" dirty="0"/>
          </a:p>
        </p:txBody>
      </p:sp>
      <p:sp>
        <p:nvSpPr>
          <p:cNvPr id="15" name="TextBox 14"/>
          <p:cNvSpPr txBox="1"/>
          <p:nvPr/>
        </p:nvSpPr>
        <p:spPr>
          <a:xfrm>
            <a:off x="6615280" y="2687460"/>
            <a:ext cx="561117" cy="369332"/>
          </a:xfrm>
          <a:prstGeom prst="rect">
            <a:avLst/>
          </a:prstGeom>
          <a:noFill/>
        </p:spPr>
        <p:txBody>
          <a:bodyPr wrap="square" rtlCol="0">
            <a:spAutoFit/>
          </a:bodyPr>
          <a:lstStyle/>
          <a:p>
            <a:r>
              <a:rPr lang="en-US" dirty="0" smtClean="0"/>
              <a:t>2</a:t>
            </a:r>
            <a:endParaRPr lang="en-US" dirty="0"/>
          </a:p>
        </p:txBody>
      </p:sp>
      <p:sp>
        <p:nvSpPr>
          <p:cNvPr id="16" name="TextBox 15"/>
          <p:cNvSpPr txBox="1"/>
          <p:nvPr/>
        </p:nvSpPr>
        <p:spPr>
          <a:xfrm>
            <a:off x="7782783" y="2706946"/>
            <a:ext cx="561117" cy="369332"/>
          </a:xfrm>
          <a:prstGeom prst="rect">
            <a:avLst/>
          </a:prstGeom>
          <a:noFill/>
        </p:spPr>
        <p:txBody>
          <a:bodyPr wrap="square" rtlCol="0">
            <a:spAutoFit/>
          </a:bodyPr>
          <a:lstStyle/>
          <a:p>
            <a:r>
              <a:rPr lang="en-US" dirty="0"/>
              <a:t>4</a:t>
            </a:r>
          </a:p>
        </p:txBody>
      </p:sp>
      <p:sp>
        <p:nvSpPr>
          <p:cNvPr id="17" name="TextBox 16"/>
          <p:cNvSpPr txBox="1"/>
          <p:nvPr/>
        </p:nvSpPr>
        <p:spPr>
          <a:xfrm>
            <a:off x="2480729" y="3100738"/>
            <a:ext cx="3602965" cy="369332"/>
          </a:xfrm>
          <a:prstGeom prst="rect">
            <a:avLst/>
          </a:prstGeom>
          <a:noFill/>
        </p:spPr>
        <p:txBody>
          <a:bodyPr wrap="square" rtlCol="0">
            <a:spAutoFit/>
          </a:bodyPr>
          <a:lstStyle/>
          <a:p>
            <a:r>
              <a:rPr lang="en-US" dirty="0" smtClean="0"/>
              <a:t>Prepared healthy lunch</a:t>
            </a:r>
            <a:endParaRPr lang="en-US" dirty="0"/>
          </a:p>
        </p:txBody>
      </p:sp>
      <p:sp>
        <p:nvSpPr>
          <p:cNvPr id="19" name="TextBox 18"/>
          <p:cNvSpPr txBox="1"/>
          <p:nvPr/>
        </p:nvSpPr>
        <p:spPr>
          <a:xfrm>
            <a:off x="6615280" y="3100738"/>
            <a:ext cx="561117" cy="369332"/>
          </a:xfrm>
          <a:prstGeom prst="rect">
            <a:avLst/>
          </a:prstGeom>
          <a:noFill/>
        </p:spPr>
        <p:txBody>
          <a:bodyPr wrap="square" rtlCol="0">
            <a:spAutoFit/>
          </a:bodyPr>
          <a:lstStyle/>
          <a:p>
            <a:r>
              <a:rPr lang="en-US" dirty="0"/>
              <a:t>6</a:t>
            </a:r>
          </a:p>
        </p:txBody>
      </p:sp>
      <p:sp>
        <p:nvSpPr>
          <p:cNvPr id="20" name="TextBox 19"/>
          <p:cNvSpPr txBox="1"/>
          <p:nvPr/>
        </p:nvSpPr>
        <p:spPr>
          <a:xfrm>
            <a:off x="7782783" y="3076278"/>
            <a:ext cx="561117"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23594963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Monitoring Form </a:t>
            </a:r>
            <a:endParaRPr lang="en-US" dirty="0"/>
          </a:p>
        </p:txBody>
      </p:sp>
      <p:sp>
        <p:nvSpPr>
          <p:cNvPr id="3" name="Content Placeholder 2"/>
          <p:cNvSpPr>
            <a:spLocks noGrp="1"/>
          </p:cNvSpPr>
          <p:nvPr>
            <p:ph idx="1"/>
          </p:nvPr>
        </p:nvSpPr>
        <p:spPr/>
        <p:txBody>
          <a:bodyPr>
            <a:noAutofit/>
          </a:bodyPr>
          <a:lstStyle/>
          <a:p>
            <a:pPr>
              <a:buFont typeface="Arial"/>
              <a:buChar char="•"/>
            </a:pPr>
            <a:r>
              <a:rPr lang="en-US" sz="2400" dirty="0" smtClean="0"/>
              <a:t>Once you have completed the form, review it and answer the following:</a:t>
            </a:r>
          </a:p>
          <a:p>
            <a:pPr lvl="6">
              <a:buFont typeface="Arial"/>
              <a:buChar char="•"/>
            </a:pPr>
            <a:r>
              <a:rPr lang="en-US" sz="2400" dirty="0" smtClean="0"/>
              <a:t>1.  Were there periods of time when you experienced pleasure?</a:t>
            </a:r>
          </a:p>
          <a:p>
            <a:pPr lvl="6">
              <a:buFont typeface="Arial"/>
              <a:buChar char="•"/>
            </a:pPr>
            <a:r>
              <a:rPr lang="en-US" sz="2400" dirty="0" smtClean="0"/>
              <a:t>2. What kinds of activities gave you pleasure?</a:t>
            </a:r>
          </a:p>
          <a:p>
            <a:pPr lvl="6">
              <a:buFont typeface="Arial"/>
              <a:buChar char="•"/>
            </a:pPr>
            <a:r>
              <a:rPr lang="en-US" sz="2400" dirty="0" smtClean="0"/>
              <a:t>3. When do you have higher pleasure? When lower? </a:t>
            </a:r>
          </a:p>
          <a:p>
            <a:pPr lvl="6">
              <a:buFont typeface="Arial"/>
              <a:buChar char="•"/>
            </a:pPr>
            <a:r>
              <a:rPr lang="en-US" sz="2400" dirty="0" smtClean="0"/>
              <a:t>4. Do you see any connection between your mood and your activities? </a:t>
            </a:r>
          </a:p>
          <a:p>
            <a:pPr marL="1188720" lvl="6" indent="0">
              <a:buNone/>
            </a:pPr>
            <a:endParaRPr lang="en-US" sz="2400" dirty="0"/>
          </a:p>
        </p:txBody>
      </p:sp>
    </p:spTree>
    <p:extLst>
      <p:ext uri="{BB962C8B-B14F-4D97-AF65-F5344CB8AC3E}">
        <p14:creationId xmlns:p14="http://schemas.microsoft.com/office/powerpoint/2010/main" val="21556937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Activity Scheduling: Scheduling Pleasant Activities </a:t>
            </a:r>
            <a:endParaRPr lang="en-US" sz="2000" dirty="0"/>
          </a:p>
        </p:txBody>
      </p:sp>
      <p:sp>
        <p:nvSpPr>
          <p:cNvPr id="3" name="Content Placeholder 2"/>
          <p:cNvSpPr>
            <a:spLocks noGrp="1"/>
          </p:cNvSpPr>
          <p:nvPr>
            <p:ph idx="1"/>
          </p:nvPr>
        </p:nvSpPr>
        <p:spPr/>
        <p:txBody>
          <a:bodyPr>
            <a:normAutofit/>
          </a:bodyPr>
          <a:lstStyle/>
          <a:p>
            <a:pPr>
              <a:buFont typeface="Arial"/>
              <a:buChar char="•"/>
            </a:pPr>
            <a:r>
              <a:rPr lang="en-US" sz="2800" dirty="0" smtClean="0"/>
              <a:t>It can be helpful to schedule pleasant activities into your week using an </a:t>
            </a:r>
            <a:r>
              <a:rPr lang="en-US" sz="2800" dirty="0" smtClean="0">
                <a:solidFill>
                  <a:srgbClr val="FF6600"/>
                </a:solidFill>
              </a:rPr>
              <a:t>Activity Schedule </a:t>
            </a:r>
          </a:p>
          <a:p>
            <a:pPr lvl="5">
              <a:buFont typeface="Arial"/>
              <a:buChar char="•"/>
            </a:pPr>
            <a:r>
              <a:rPr lang="en-US" sz="2600" dirty="0">
                <a:solidFill>
                  <a:srgbClr val="000000"/>
                </a:solidFill>
              </a:rPr>
              <a:t>I</a:t>
            </a:r>
            <a:r>
              <a:rPr lang="en-US" sz="2600" b="0" dirty="0" smtClean="0">
                <a:solidFill>
                  <a:srgbClr val="000000"/>
                </a:solidFill>
              </a:rPr>
              <a:t>mportant to keep activities </a:t>
            </a:r>
            <a:r>
              <a:rPr lang="en-US" sz="2600" b="0" u="sng" dirty="0" smtClean="0">
                <a:solidFill>
                  <a:srgbClr val="000000"/>
                </a:solidFill>
              </a:rPr>
              <a:t>simple</a:t>
            </a:r>
            <a:r>
              <a:rPr lang="en-US" sz="2600" b="0" dirty="0" smtClean="0">
                <a:solidFill>
                  <a:srgbClr val="000000"/>
                </a:solidFill>
              </a:rPr>
              <a:t> and </a:t>
            </a:r>
            <a:r>
              <a:rPr lang="en-US" sz="2600" b="0" u="sng" dirty="0" smtClean="0">
                <a:solidFill>
                  <a:srgbClr val="000000"/>
                </a:solidFill>
              </a:rPr>
              <a:t>achievable</a:t>
            </a:r>
            <a:r>
              <a:rPr lang="en-US" sz="2600" b="0" dirty="0" smtClean="0">
                <a:solidFill>
                  <a:srgbClr val="000000"/>
                </a:solidFill>
              </a:rPr>
              <a:t>! Why? </a:t>
            </a:r>
            <a:endParaRPr lang="en-US" sz="2600" b="0" dirty="0">
              <a:solidFill>
                <a:srgbClr val="000000"/>
              </a:solidFill>
            </a:endParaRPr>
          </a:p>
        </p:txBody>
      </p:sp>
    </p:spTree>
    <p:extLst>
      <p:ext uri="{BB962C8B-B14F-4D97-AF65-F5344CB8AC3E}">
        <p14:creationId xmlns:p14="http://schemas.microsoft.com/office/powerpoint/2010/main" val="2871053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Fun, Achievable activities </a:t>
            </a:r>
            <a:endParaRPr lang="en-US" dirty="0"/>
          </a:p>
        </p:txBody>
      </p:sp>
      <p:sp>
        <p:nvSpPr>
          <p:cNvPr id="3" name="Content Placeholder 2"/>
          <p:cNvSpPr>
            <a:spLocks noGrp="1"/>
          </p:cNvSpPr>
          <p:nvPr>
            <p:ph idx="1"/>
          </p:nvPr>
        </p:nvSpPr>
        <p:spPr/>
        <p:txBody>
          <a:bodyPr/>
          <a:lstStyle/>
          <a:p>
            <a:pPr>
              <a:buFont typeface="Arial"/>
              <a:buChar char="•"/>
            </a:pPr>
            <a:r>
              <a:rPr lang="en-US" dirty="0" smtClean="0"/>
              <a:t>What are some of yours? </a:t>
            </a:r>
            <a:endParaRPr lang="en-US" dirty="0"/>
          </a:p>
        </p:txBody>
      </p:sp>
      <p:pic>
        <p:nvPicPr>
          <p:cNvPr id="4" name="Picture 3" descr="pleasant activities .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8404" y="1624507"/>
            <a:ext cx="7092295" cy="4258704"/>
          </a:xfrm>
          <a:prstGeom prst="rect">
            <a:avLst/>
          </a:prstGeom>
        </p:spPr>
      </p:pic>
      <p:sp>
        <p:nvSpPr>
          <p:cNvPr id="5" name="TextBox 4"/>
          <p:cNvSpPr txBox="1"/>
          <p:nvPr/>
        </p:nvSpPr>
        <p:spPr>
          <a:xfrm>
            <a:off x="413453" y="5981136"/>
            <a:ext cx="6910605" cy="646331"/>
          </a:xfrm>
          <a:prstGeom prst="rect">
            <a:avLst/>
          </a:prstGeom>
          <a:noFill/>
        </p:spPr>
        <p:txBody>
          <a:bodyPr wrap="square" rtlCol="0">
            <a:spAutoFit/>
          </a:bodyPr>
          <a:lstStyle/>
          <a:p>
            <a:r>
              <a:rPr lang="en-US" dirty="0" smtClean="0"/>
              <a:t>Visit here to get some ideas: https://</a:t>
            </a:r>
            <a:r>
              <a:rPr lang="en-US" dirty="0" err="1" smtClean="0"/>
              <a:t>www.robertjmeyersphd.com</a:t>
            </a:r>
            <a:r>
              <a:rPr lang="en-US" dirty="0" smtClean="0"/>
              <a:t>/download/Pleasant%20Activities%20List%20(PAL).</a:t>
            </a:r>
            <a:r>
              <a:rPr lang="en-US" dirty="0" err="1" smtClean="0"/>
              <a:t>pdf</a:t>
            </a:r>
            <a:r>
              <a:rPr lang="en-US" dirty="0" smtClean="0"/>
              <a:t> </a:t>
            </a:r>
            <a:endParaRPr lang="en-US" dirty="0"/>
          </a:p>
        </p:txBody>
      </p:sp>
    </p:spTree>
    <p:extLst>
      <p:ext uri="{BB962C8B-B14F-4D97-AF65-F5344CB8AC3E}">
        <p14:creationId xmlns:p14="http://schemas.microsoft.com/office/powerpoint/2010/main" val="2330748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Pleasant Activities </a:t>
            </a:r>
            <a:endParaRPr lang="en-US" dirty="0"/>
          </a:p>
        </p:txBody>
      </p:sp>
      <p:sp>
        <p:nvSpPr>
          <p:cNvPr id="3" name="Content Placeholder 2"/>
          <p:cNvSpPr>
            <a:spLocks noGrp="1"/>
          </p:cNvSpPr>
          <p:nvPr>
            <p:ph idx="1"/>
          </p:nvPr>
        </p:nvSpPr>
        <p:spPr/>
        <p:txBody>
          <a:bodyPr/>
          <a:lstStyle/>
          <a:p>
            <a:pPr>
              <a:buFont typeface="Arial"/>
              <a:buChar char="•"/>
            </a:pPr>
            <a:r>
              <a:rPr lang="en-US" dirty="0" smtClean="0"/>
              <a:t>It is helpful to identify other pleasant activities you might plan to try in the future. Here are some questions that may help orient you:</a:t>
            </a:r>
          </a:p>
          <a:p>
            <a:pPr>
              <a:buFont typeface="Arial"/>
              <a:buChar char="•"/>
            </a:pPr>
            <a:endParaRPr lang="en-US" dirty="0"/>
          </a:p>
          <a:p>
            <a:pPr marL="237744" lvl="2" indent="0">
              <a:buNone/>
            </a:pPr>
            <a:r>
              <a:rPr lang="en-US" dirty="0"/>
              <a:t>	</a:t>
            </a:r>
            <a:r>
              <a:rPr lang="en-US" dirty="0" smtClean="0"/>
              <a:t>1. What used to be pleasurable in the past? </a:t>
            </a:r>
          </a:p>
          <a:p>
            <a:pPr marL="237744" lvl="2" indent="0">
              <a:buNone/>
            </a:pPr>
            <a:endParaRPr lang="en-US" dirty="0"/>
          </a:p>
          <a:p>
            <a:pPr marL="237744" lvl="2" indent="0">
              <a:buNone/>
            </a:pPr>
            <a:r>
              <a:rPr lang="en-US" dirty="0" smtClean="0"/>
              <a:t>	2. Why did you stop specific pleasurable activities? </a:t>
            </a:r>
          </a:p>
          <a:p>
            <a:pPr marL="237744" lvl="2" indent="0">
              <a:buNone/>
            </a:pPr>
            <a:endParaRPr lang="en-US" dirty="0"/>
          </a:p>
          <a:p>
            <a:pPr marL="237744" lvl="2" indent="0">
              <a:buNone/>
            </a:pPr>
            <a:r>
              <a:rPr lang="en-US" dirty="0" smtClean="0"/>
              <a:t>	3. If barriers to an activity are real and can’t be modified, what might be a 	good substitute? </a:t>
            </a:r>
          </a:p>
          <a:p>
            <a:pPr lvl="2"/>
            <a:endParaRPr lang="en-US" dirty="0" smtClean="0"/>
          </a:p>
          <a:p>
            <a:pPr lvl="2"/>
            <a:r>
              <a:rPr lang="en-US" dirty="0" smtClean="0"/>
              <a:t>May also be important for you to find activities that fit with your values and give you a sense of purpose. </a:t>
            </a:r>
            <a:endParaRPr lang="en-US" dirty="0"/>
          </a:p>
          <a:p>
            <a:pPr marL="237744" lvl="2" indent="0">
              <a:buNone/>
            </a:pPr>
            <a:endParaRPr lang="en-US" dirty="0"/>
          </a:p>
        </p:txBody>
      </p:sp>
      <p:sp>
        <p:nvSpPr>
          <p:cNvPr id="4" name="Explosion 1 3"/>
          <p:cNvSpPr/>
          <p:nvPr/>
        </p:nvSpPr>
        <p:spPr>
          <a:xfrm>
            <a:off x="4749785" y="2786231"/>
            <a:ext cx="4394215" cy="4711068"/>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You may think: “I don’t enjoy anything anymore” or “I can’t do anything anymore.” This type of all-or-nothing thinking an keep you from engaging in pleasant activities.</a:t>
            </a:r>
            <a:endParaRPr lang="en-US" sz="1600" dirty="0"/>
          </a:p>
        </p:txBody>
      </p:sp>
    </p:spTree>
    <p:extLst>
      <p:ext uri="{BB962C8B-B14F-4D97-AF65-F5344CB8AC3E}">
        <p14:creationId xmlns:p14="http://schemas.microsoft.com/office/powerpoint/2010/main" val="29409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1907" y="2022708"/>
            <a:ext cx="4327036" cy="646331"/>
          </a:xfrm>
          <a:prstGeom prst="rect">
            <a:avLst/>
          </a:prstGeom>
          <a:noFill/>
        </p:spPr>
        <p:txBody>
          <a:bodyPr wrap="square" rtlCol="0">
            <a:spAutoFit/>
          </a:bodyPr>
          <a:lstStyle/>
          <a:p>
            <a:pPr algn="ctr"/>
            <a:r>
              <a:rPr lang="en-US" dirty="0" smtClean="0"/>
              <a:t>Write down 2-3 new activities you could try, given your limitations- we all have them!</a:t>
            </a:r>
            <a:endParaRPr lang="en-US" dirty="0"/>
          </a:p>
        </p:txBody>
      </p:sp>
    </p:spTree>
    <p:extLst>
      <p:ext uri="{BB962C8B-B14F-4D97-AF65-F5344CB8AC3E}">
        <p14:creationId xmlns:p14="http://schemas.microsoft.com/office/powerpoint/2010/main" val="3293664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Scheduling </a:t>
            </a:r>
            <a:endParaRPr lang="en-US" dirty="0"/>
          </a:p>
        </p:txBody>
      </p:sp>
      <p:pic>
        <p:nvPicPr>
          <p:cNvPr id="4" name="Picture 3" descr="activity planning .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818" y="1135923"/>
            <a:ext cx="8255000" cy="4775200"/>
          </a:xfrm>
          <a:prstGeom prst="rect">
            <a:avLst/>
          </a:prstGeom>
        </p:spPr>
      </p:pic>
      <p:sp>
        <p:nvSpPr>
          <p:cNvPr id="5" name="TextBox 4"/>
          <p:cNvSpPr txBox="1"/>
          <p:nvPr/>
        </p:nvSpPr>
        <p:spPr>
          <a:xfrm>
            <a:off x="413453" y="5981136"/>
            <a:ext cx="6910605" cy="646331"/>
          </a:xfrm>
          <a:prstGeom prst="rect">
            <a:avLst/>
          </a:prstGeom>
          <a:noFill/>
        </p:spPr>
        <p:txBody>
          <a:bodyPr wrap="square" rtlCol="0">
            <a:spAutoFit/>
          </a:bodyPr>
          <a:lstStyle/>
          <a:p>
            <a:r>
              <a:rPr lang="en-US" dirty="0" smtClean="0"/>
              <a:t>https://</a:t>
            </a:r>
            <a:r>
              <a:rPr lang="en-US" dirty="0" err="1" smtClean="0"/>
              <a:t>psychologytools.com</a:t>
            </a:r>
            <a:r>
              <a:rPr lang="en-US" dirty="0" smtClean="0"/>
              <a:t>/worksheets/free/</a:t>
            </a:r>
            <a:r>
              <a:rPr lang="en-US" dirty="0" err="1" smtClean="0"/>
              <a:t>english_us</a:t>
            </a:r>
            <a:r>
              <a:rPr lang="en-US" dirty="0" smtClean="0"/>
              <a:t>/</a:t>
            </a:r>
            <a:r>
              <a:rPr lang="en-US" dirty="0" err="1" smtClean="0"/>
              <a:t>activity_planning_free_en-us.pdf</a:t>
            </a:r>
            <a:endParaRPr lang="en-US" dirty="0"/>
          </a:p>
        </p:txBody>
      </p:sp>
    </p:spTree>
    <p:extLst>
      <p:ext uri="{BB962C8B-B14F-4D97-AF65-F5344CB8AC3E}">
        <p14:creationId xmlns:p14="http://schemas.microsoft.com/office/powerpoint/2010/main" val="42668603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of reinforcing ourselves </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2400" dirty="0" smtClean="0"/>
              <a:t>Positive self-talk</a:t>
            </a:r>
          </a:p>
          <a:p>
            <a:pPr>
              <a:buFont typeface="Arial"/>
              <a:buChar char="•"/>
            </a:pPr>
            <a:r>
              <a:rPr lang="en-US" sz="2400" dirty="0" smtClean="0"/>
              <a:t>Cuddling with someone with love</a:t>
            </a:r>
          </a:p>
          <a:p>
            <a:pPr>
              <a:buFont typeface="Arial"/>
              <a:buChar char="•"/>
            </a:pPr>
            <a:r>
              <a:rPr lang="en-US" sz="2400" dirty="0" smtClean="0"/>
              <a:t>Doing something relaxing </a:t>
            </a:r>
          </a:p>
          <a:p>
            <a:pPr>
              <a:buFont typeface="Arial"/>
              <a:buChar char="•"/>
            </a:pPr>
            <a:r>
              <a:rPr lang="en-US" sz="2400" dirty="0" smtClean="0"/>
              <a:t>Doing something exciting </a:t>
            </a:r>
          </a:p>
          <a:p>
            <a:pPr>
              <a:buFont typeface="Arial"/>
              <a:buChar char="•"/>
            </a:pPr>
            <a:r>
              <a:rPr lang="en-US" sz="2400" dirty="0" smtClean="0"/>
              <a:t>Buying something small</a:t>
            </a:r>
          </a:p>
          <a:p>
            <a:pPr>
              <a:buFont typeface="Arial"/>
              <a:buChar char="•"/>
            </a:pPr>
            <a:r>
              <a:rPr lang="en-US" sz="2400" dirty="0" smtClean="0"/>
              <a:t>Buying something big </a:t>
            </a:r>
            <a:endParaRPr lang="en-US" sz="2400" dirty="0"/>
          </a:p>
          <a:p>
            <a:pPr>
              <a:buFont typeface="Arial"/>
              <a:buChar char="•"/>
            </a:pPr>
            <a:r>
              <a:rPr lang="en-US" sz="2400" dirty="0" smtClean="0"/>
              <a:t>Self-care </a:t>
            </a:r>
          </a:p>
        </p:txBody>
      </p:sp>
    </p:spTree>
    <p:extLst>
      <p:ext uri="{BB962C8B-B14F-4D97-AF65-F5344CB8AC3E}">
        <p14:creationId xmlns:p14="http://schemas.microsoft.com/office/powerpoint/2010/main" val="1566896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continued </a:t>
            </a:r>
            <a:endParaRPr lang="en-US" dirty="0"/>
          </a:p>
        </p:txBody>
      </p:sp>
      <p:sp>
        <p:nvSpPr>
          <p:cNvPr id="3" name="Content Placeholder 2"/>
          <p:cNvSpPr>
            <a:spLocks noGrp="1"/>
          </p:cNvSpPr>
          <p:nvPr>
            <p:ph idx="1"/>
          </p:nvPr>
        </p:nvSpPr>
        <p:spPr/>
        <p:txBody>
          <a:bodyPr/>
          <a:lstStyle/>
          <a:p>
            <a:pPr>
              <a:buFont typeface="Arial"/>
              <a:buChar char="•"/>
            </a:pPr>
            <a:r>
              <a:rPr lang="en-US" b="0" dirty="0"/>
              <a:t>Normative physical changes accompanying aging, however, may impact sexual functioning (</a:t>
            </a:r>
            <a:r>
              <a:rPr lang="en-US" b="0" i="1" dirty="0"/>
              <a:t>e.g.</a:t>
            </a:r>
            <a:r>
              <a:rPr lang="en-US" b="0" dirty="0"/>
              <a:t> arousal, desire, </a:t>
            </a:r>
            <a:r>
              <a:rPr lang="en-US" b="0" dirty="0" smtClean="0"/>
              <a:t>satisfaction</a:t>
            </a:r>
            <a:r>
              <a:rPr lang="en-US" b="0" dirty="0"/>
              <a:t>)</a:t>
            </a:r>
            <a:r>
              <a:rPr lang="en-US" b="0" dirty="0" smtClean="0"/>
              <a:t> </a:t>
            </a:r>
            <a:r>
              <a:rPr lang="en-US" b="0" dirty="0"/>
              <a:t>particularly among older adults with chronic medical </a:t>
            </a:r>
            <a:r>
              <a:rPr lang="en-US" b="0" dirty="0" smtClean="0"/>
              <a:t>conditions </a:t>
            </a:r>
            <a:r>
              <a:rPr lang="en-US" b="0" baseline="30000" dirty="0" smtClean="0"/>
              <a:t>6, 7</a:t>
            </a:r>
            <a:br>
              <a:rPr lang="en-US" b="0" baseline="30000" dirty="0" smtClean="0"/>
            </a:br>
            <a:endParaRPr lang="en-US" b="0" baseline="30000" dirty="0" smtClean="0"/>
          </a:p>
          <a:p>
            <a:pPr>
              <a:buFont typeface="Arial"/>
              <a:buChar char="•"/>
            </a:pPr>
            <a:r>
              <a:rPr lang="en-US" b="0" dirty="0"/>
              <a:t>S</a:t>
            </a:r>
            <a:r>
              <a:rPr lang="en-US" b="0" dirty="0" smtClean="0"/>
              <a:t>exual </a:t>
            </a:r>
            <a:r>
              <a:rPr lang="en-US" b="0" dirty="0"/>
              <a:t>dysfunction appears to affect 25% of older men, and 47% of </a:t>
            </a:r>
            <a:r>
              <a:rPr lang="en-US" b="0" dirty="0" smtClean="0"/>
              <a:t>women, though </a:t>
            </a:r>
            <a:r>
              <a:rPr lang="en-US" b="0" dirty="0"/>
              <a:t>illness, medication, and surgery explain greater variance in sexual dysfunction than aging alone </a:t>
            </a:r>
            <a:r>
              <a:rPr lang="en-US" b="0" baseline="30000" dirty="0" smtClean="0"/>
              <a:t> 8,9</a:t>
            </a:r>
          </a:p>
          <a:p>
            <a:pPr marL="0" indent="0"/>
            <a:endParaRPr lang="en-US" b="0" baseline="30000" dirty="0" smtClean="0"/>
          </a:p>
          <a:p>
            <a:pPr>
              <a:buFont typeface="Arial"/>
              <a:buChar char="•"/>
            </a:pPr>
            <a:r>
              <a:rPr lang="en-US" b="0" dirty="0" smtClean="0"/>
              <a:t> </a:t>
            </a:r>
            <a:r>
              <a:rPr lang="en-US" b="0" dirty="0"/>
              <a:t>The most common issues—difficulties with vaginal lubrication in women and erectile dysfunction (ED) in men</a:t>
            </a:r>
            <a:r>
              <a:rPr lang="en-US" b="0" dirty="0" smtClean="0"/>
              <a:t>—may start from </a:t>
            </a:r>
            <a:r>
              <a:rPr lang="en-US" b="0" dirty="0"/>
              <a:t>gradual, systemic reductions in estrogen and testosterone </a:t>
            </a:r>
            <a:r>
              <a:rPr lang="en-US" b="0" baseline="30000" dirty="0" smtClean="0"/>
              <a:t>10, 11 </a:t>
            </a:r>
            <a:r>
              <a:rPr lang="en-US" b="0" dirty="0"/>
              <a:t> </a:t>
            </a:r>
            <a:r>
              <a:rPr lang="en-US" b="0" dirty="0" smtClean="0"/>
              <a:t>but also have cognitive-behavioral underpinnings and treatments</a:t>
            </a:r>
            <a:endParaRPr lang="en-US" b="0" baseline="30000" dirty="0" smtClean="0"/>
          </a:p>
          <a:p>
            <a:pPr>
              <a:buFont typeface="Arial"/>
              <a:buChar char="•"/>
            </a:pPr>
            <a:endParaRPr lang="en-US" dirty="0"/>
          </a:p>
        </p:txBody>
      </p:sp>
    </p:spTree>
    <p:extLst>
      <p:ext uri="{BB962C8B-B14F-4D97-AF65-F5344CB8AC3E}">
        <p14:creationId xmlns:p14="http://schemas.microsoft.com/office/powerpoint/2010/main" val="5105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2245" y="350309"/>
            <a:ext cx="2571062" cy="2596077"/>
          </a:xfrm>
          <a:prstGeom prst="roundRect">
            <a:avLst/>
          </a:prstGeom>
          <a:solidFill>
            <a:schemeClr val="accent6">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Getting adequate sleep</a:t>
            </a:r>
          </a:p>
        </p:txBody>
      </p:sp>
      <p:sp>
        <p:nvSpPr>
          <p:cNvPr id="4" name="Rounded Rectangle 3"/>
          <p:cNvSpPr/>
          <p:nvPr/>
        </p:nvSpPr>
        <p:spPr>
          <a:xfrm>
            <a:off x="382245" y="350309"/>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Font typeface="Arial"/>
              <a:buChar char="•"/>
            </a:pPr>
            <a:endParaRPr lang="en-US" sz="2000" dirty="0" smtClean="0">
              <a:solidFill>
                <a:schemeClr val="accent6">
                  <a:lumMod val="50000"/>
                </a:schemeClr>
              </a:solidFill>
            </a:endParaRPr>
          </a:p>
        </p:txBody>
      </p:sp>
      <p:sp>
        <p:nvSpPr>
          <p:cNvPr id="6" name="Rounded Rectangle 5"/>
          <p:cNvSpPr/>
          <p:nvPr/>
        </p:nvSpPr>
        <p:spPr>
          <a:xfrm>
            <a:off x="382245" y="372909"/>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Engaging in exercise + movement</a:t>
            </a:r>
          </a:p>
          <a:p>
            <a:pPr marL="285750" indent="-285750">
              <a:buFont typeface="Arial"/>
              <a:buChar char="•"/>
            </a:pPr>
            <a:r>
              <a:rPr lang="en-US" sz="1100" dirty="0" smtClean="0">
                <a:solidFill>
                  <a:schemeClr val="accent6">
                    <a:lumMod val="50000"/>
                  </a:schemeClr>
                </a:solidFill>
              </a:rPr>
              <a:t>Cardiovascular training increases hippocampal density</a:t>
            </a:r>
          </a:p>
          <a:p>
            <a:pPr marL="285750" indent="-285750">
              <a:buFont typeface="Arial"/>
              <a:buChar char="•"/>
            </a:pPr>
            <a:r>
              <a:rPr lang="en-US" sz="1100" dirty="0" smtClean="0">
                <a:solidFill>
                  <a:schemeClr val="accent6">
                    <a:lumMod val="50000"/>
                  </a:schemeClr>
                </a:solidFill>
              </a:rPr>
              <a:t>Reduces pain, increases strength &amp; stamina</a:t>
            </a:r>
          </a:p>
          <a:p>
            <a:pPr marL="285750" indent="-285750">
              <a:buFont typeface="Arial"/>
              <a:buChar char="•"/>
            </a:pPr>
            <a:r>
              <a:rPr lang="en-US" sz="1100" dirty="0" smtClean="0">
                <a:solidFill>
                  <a:schemeClr val="accent6">
                    <a:lumMod val="50000"/>
                  </a:schemeClr>
                </a:solidFill>
              </a:rPr>
              <a:t>Among women, yoga shown to increase blood flow to vaginal region, muscle tone, and reduce vaginal pain</a:t>
            </a:r>
          </a:p>
        </p:txBody>
      </p:sp>
      <p:sp>
        <p:nvSpPr>
          <p:cNvPr id="7" name="Rounded Rectangle 6"/>
          <p:cNvSpPr/>
          <p:nvPr/>
        </p:nvSpPr>
        <p:spPr>
          <a:xfrm>
            <a:off x="382245" y="350309"/>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Regulating mood &amp; stress</a:t>
            </a:r>
          </a:p>
          <a:p>
            <a:pPr marL="342900" indent="-342900">
              <a:buFont typeface="Arial"/>
              <a:buChar char="•"/>
            </a:pPr>
            <a:r>
              <a:rPr lang="en-US" sz="1100" dirty="0" smtClean="0">
                <a:solidFill>
                  <a:schemeClr val="accent6">
                    <a:lumMod val="50000"/>
                  </a:schemeClr>
                </a:solidFill>
              </a:rPr>
              <a:t>High levels of negative affect can affect sexual functioning, including desire and arousal</a:t>
            </a:r>
          </a:p>
          <a:p>
            <a:pPr marL="342900" indent="-342900">
              <a:buFont typeface="Arial"/>
              <a:buChar char="•"/>
            </a:pPr>
            <a:r>
              <a:rPr lang="en-US" sz="1100" dirty="0" smtClean="0">
                <a:solidFill>
                  <a:schemeClr val="accent6">
                    <a:lumMod val="50000"/>
                  </a:schemeClr>
                </a:solidFill>
              </a:rPr>
              <a:t>Practicing mindfulness-based exercises, including deep breathing and progressive muscle relaxation, can help</a:t>
            </a:r>
          </a:p>
        </p:txBody>
      </p:sp>
      <p:sp>
        <p:nvSpPr>
          <p:cNvPr id="8" name="Rounded Rectangle 7"/>
          <p:cNvSpPr/>
          <p:nvPr/>
        </p:nvSpPr>
        <p:spPr>
          <a:xfrm>
            <a:off x="382241" y="333277"/>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Practice assertive communication</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077" y="3112806"/>
            <a:ext cx="7184870" cy="3522689"/>
          </a:xfrm>
          <a:prstGeom prst="rect">
            <a:avLst/>
          </a:prstGeom>
        </p:spPr>
      </p:pic>
      <p:sp>
        <p:nvSpPr>
          <p:cNvPr id="11" name="Rectangle 10"/>
          <p:cNvSpPr/>
          <p:nvPr/>
        </p:nvSpPr>
        <p:spPr>
          <a:xfrm>
            <a:off x="3610574" y="974160"/>
            <a:ext cx="4699578" cy="369332"/>
          </a:xfrm>
          <a:prstGeom prst="rect">
            <a:avLst/>
          </a:prstGeom>
          <a:solidFill>
            <a:srgbClr val="FFFF00"/>
          </a:solidFill>
        </p:spPr>
        <p:txBody>
          <a:bodyPr wrap="square">
            <a:spAutoFit/>
          </a:bodyPr>
          <a:lstStyle/>
          <a:p>
            <a:pPr algn="ctr"/>
            <a:r>
              <a:rPr lang="en-US" b="1" dirty="0" smtClean="0"/>
              <a:t>People have difference love languages</a:t>
            </a:r>
            <a:endParaRPr lang="en-US" dirty="0"/>
          </a:p>
        </p:txBody>
      </p:sp>
    </p:spTree>
    <p:extLst>
      <p:ext uri="{BB962C8B-B14F-4D97-AF65-F5344CB8AC3E}">
        <p14:creationId xmlns:p14="http://schemas.microsoft.com/office/powerpoint/2010/main" val="27234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9375" y="1161576"/>
            <a:ext cx="6652353" cy="4535095"/>
          </a:xfrm>
          <a:prstGeom prst="rect">
            <a:avLst/>
          </a:prstGeom>
        </p:spPr>
      </p:pic>
    </p:spTree>
    <p:extLst>
      <p:ext uri="{BB962C8B-B14F-4D97-AF65-F5344CB8AC3E}">
        <p14:creationId xmlns:p14="http://schemas.microsoft.com/office/powerpoint/2010/main" val="3294192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Rounded Rectangle 4"/>
          <p:cNvSpPr/>
          <p:nvPr/>
        </p:nvSpPr>
        <p:spPr>
          <a:xfrm>
            <a:off x="382245" y="350309"/>
            <a:ext cx="2571062" cy="2596077"/>
          </a:xfrm>
          <a:prstGeom prst="roundRect">
            <a:avLst/>
          </a:prstGeom>
          <a:solidFill>
            <a:schemeClr val="accent6">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Getting adequate sleep</a:t>
            </a:r>
          </a:p>
        </p:txBody>
      </p:sp>
      <p:sp>
        <p:nvSpPr>
          <p:cNvPr id="4" name="Rounded Rectangle 3"/>
          <p:cNvSpPr/>
          <p:nvPr/>
        </p:nvSpPr>
        <p:spPr>
          <a:xfrm>
            <a:off x="382245" y="350309"/>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Font typeface="Arial"/>
              <a:buChar char="•"/>
            </a:pPr>
            <a:endParaRPr lang="en-US" sz="2000" dirty="0" smtClean="0">
              <a:solidFill>
                <a:schemeClr val="accent6">
                  <a:lumMod val="50000"/>
                </a:schemeClr>
              </a:solidFill>
            </a:endParaRPr>
          </a:p>
        </p:txBody>
      </p:sp>
      <p:sp>
        <p:nvSpPr>
          <p:cNvPr id="6" name="Rounded Rectangle 5"/>
          <p:cNvSpPr/>
          <p:nvPr/>
        </p:nvSpPr>
        <p:spPr>
          <a:xfrm>
            <a:off x="382245" y="372909"/>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Engaging in exercise + movement</a:t>
            </a:r>
          </a:p>
          <a:p>
            <a:pPr marL="285750" indent="-285750">
              <a:buFont typeface="Arial"/>
              <a:buChar char="•"/>
            </a:pPr>
            <a:r>
              <a:rPr lang="en-US" sz="1100" dirty="0" smtClean="0">
                <a:solidFill>
                  <a:schemeClr val="accent6">
                    <a:lumMod val="50000"/>
                  </a:schemeClr>
                </a:solidFill>
              </a:rPr>
              <a:t>Cardiovascular training increases hippocampal density</a:t>
            </a:r>
          </a:p>
          <a:p>
            <a:pPr marL="285750" indent="-285750">
              <a:buFont typeface="Arial"/>
              <a:buChar char="•"/>
            </a:pPr>
            <a:r>
              <a:rPr lang="en-US" sz="1100" dirty="0" smtClean="0">
                <a:solidFill>
                  <a:schemeClr val="accent6">
                    <a:lumMod val="50000"/>
                  </a:schemeClr>
                </a:solidFill>
              </a:rPr>
              <a:t>Reduces pain, increases strength &amp; stamina</a:t>
            </a:r>
          </a:p>
          <a:p>
            <a:pPr marL="285750" indent="-285750">
              <a:buFont typeface="Arial"/>
              <a:buChar char="•"/>
            </a:pPr>
            <a:r>
              <a:rPr lang="en-US" sz="1100" dirty="0" smtClean="0">
                <a:solidFill>
                  <a:schemeClr val="accent6">
                    <a:lumMod val="50000"/>
                  </a:schemeClr>
                </a:solidFill>
              </a:rPr>
              <a:t>Among women, yoga shown to increase blood flow to vaginal region, muscle tone, and reduce vaginal pain</a:t>
            </a:r>
          </a:p>
        </p:txBody>
      </p:sp>
      <p:sp>
        <p:nvSpPr>
          <p:cNvPr id="7" name="Rounded Rectangle 6"/>
          <p:cNvSpPr/>
          <p:nvPr/>
        </p:nvSpPr>
        <p:spPr>
          <a:xfrm>
            <a:off x="382245" y="350309"/>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Regulating mood &amp; stress</a:t>
            </a:r>
          </a:p>
          <a:p>
            <a:pPr marL="342900" indent="-342900">
              <a:buFont typeface="Arial"/>
              <a:buChar char="•"/>
            </a:pPr>
            <a:r>
              <a:rPr lang="en-US" sz="1100" dirty="0" smtClean="0">
                <a:solidFill>
                  <a:schemeClr val="accent6">
                    <a:lumMod val="50000"/>
                  </a:schemeClr>
                </a:solidFill>
              </a:rPr>
              <a:t>High levels of negative affect can affect sexual functioning, including desire and arousal</a:t>
            </a:r>
          </a:p>
          <a:p>
            <a:pPr marL="342900" indent="-342900">
              <a:buFont typeface="Arial"/>
              <a:buChar char="•"/>
            </a:pPr>
            <a:r>
              <a:rPr lang="en-US" sz="1100" dirty="0" smtClean="0">
                <a:solidFill>
                  <a:schemeClr val="accent6">
                    <a:lumMod val="50000"/>
                  </a:schemeClr>
                </a:solidFill>
              </a:rPr>
              <a:t>Practicing mindfulness-based exercises, including deep breathing and progressive muscle relaxation, can help</a:t>
            </a:r>
          </a:p>
        </p:txBody>
      </p:sp>
      <p:sp>
        <p:nvSpPr>
          <p:cNvPr id="8" name="Rounded Rectangle 7"/>
          <p:cNvSpPr/>
          <p:nvPr/>
        </p:nvSpPr>
        <p:spPr>
          <a:xfrm>
            <a:off x="382245" y="372909"/>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Practicing assertive communication</a:t>
            </a:r>
          </a:p>
          <a:p>
            <a:pPr marL="342900" indent="-342900">
              <a:buFont typeface="Arial"/>
              <a:buChar char="•"/>
            </a:pPr>
            <a:r>
              <a:rPr lang="en-US" sz="1200" dirty="0" smtClean="0">
                <a:solidFill>
                  <a:schemeClr val="accent6">
                    <a:lumMod val="50000"/>
                  </a:schemeClr>
                </a:solidFill>
              </a:rPr>
              <a:t>Learning how to identify your (health/sexual) needs and communicate them clearly prevents &amp; solves problems </a:t>
            </a:r>
          </a:p>
        </p:txBody>
      </p:sp>
      <p:sp>
        <p:nvSpPr>
          <p:cNvPr id="9" name="Rounded Rectangle 8"/>
          <p:cNvSpPr/>
          <p:nvPr/>
        </p:nvSpPr>
        <p:spPr>
          <a:xfrm>
            <a:off x="382245" y="377619"/>
            <a:ext cx="2571062" cy="2596077"/>
          </a:xfrm>
          <a:prstGeom prst="roundRect">
            <a:avLst/>
          </a:prstGeom>
          <a:solidFill>
            <a:schemeClr val="accent6">
              <a:lumMod val="20000"/>
              <a:lumOff val="80000"/>
            </a:schemeClr>
          </a:solidFill>
          <a:ln>
            <a:solidFill>
              <a:srgbClr val="797B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accent6">
                    <a:lumMod val="50000"/>
                  </a:schemeClr>
                </a:solidFill>
              </a:rPr>
              <a:t>Know your options</a:t>
            </a:r>
          </a:p>
        </p:txBody>
      </p:sp>
    </p:spTree>
    <p:extLst>
      <p:ext uri="{BB962C8B-B14F-4D97-AF65-F5344CB8AC3E}">
        <p14:creationId xmlns:p14="http://schemas.microsoft.com/office/powerpoint/2010/main" val="37046897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6203048" y="4003514"/>
            <a:ext cx="2145085" cy="214328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Managing changes to sex with aging</a:t>
            </a:r>
            <a:endParaRPr lang="en-US" sz="2000" kern="1200" dirty="0">
              <a:solidFill>
                <a:schemeClr val="bg1"/>
              </a:solidFill>
            </a:endParaRPr>
          </a:p>
        </p:txBody>
      </p:sp>
      <p:sp>
        <p:nvSpPr>
          <p:cNvPr id="11" name="Title 10"/>
          <p:cNvSpPr>
            <a:spLocks noGrp="1"/>
          </p:cNvSpPr>
          <p:nvPr>
            <p:ph type="title"/>
          </p:nvPr>
        </p:nvSpPr>
        <p:spPr>
          <a:xfrm>
            <a:off x="0" y="0"/>
            <a:ext cx="9144000" cy="6858000"/>
          </a:xfrm>
          <a:solidFill>
            <a:srgbClr val="F2DCDB"/>
          </a:solidFill>
        </p:spPr>
        <p:txBody>
          <a:bodyPr/>
          <a:lstStyle/>
          <a:p>
            <a:endParaRPr lang="en-US" dirty="0"/>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3450855300"/>
              </p:ext>
            </p:extLst>
          </p:nvPr>
        </p:nvGraphicFramePr>
        <p:xfrm>
          <a:off x="524932" y="644678"/>
          <a:ext cx="8111068" cy="5502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12"/>
          <p:cNvSpPr/>
          <p:nvPr/>
        </p:nvSpPr>
        <p:spPr>
          <a:xfrm>
            <a:off x="6059715" y="4318000"/>
            <a:ext cx="2288418" cy="203199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Erotic touch</a:t>
            </a:r>
          </a:p>
          <a:p>
            <a:pPr algn="ctr"/>
            <a:r>
              <a:rPr lang="en-US" dirty="0" smtClean="0"/>
              <a:t>+</a:t>
            </a:r>
          </a:p>
          <a:p>
            <a:pPr algn="ctr"/>
            <a:r>
              <a:rPr lang="en-US" dirty="0" smtClean="0"/>
              <a:t>Eroticism </a:t>
            </a:r>
            <a:endParaRPr lang="en-US" dirty="0"/>
          </a:p>
        </p:txBody>
      </p:sp>
      <p:sp>
        <p:nvSpPr>
          <p:cNvPr id="15" name="Oval 14"/>
          <p:cNvSpPr/>
          <p:nvPr/>
        </p:nvSpPr>
        <p:spPr>
          <a:xfrm>
            <a:off x="198360" y="3588658"/>
            <a:ext cx="2830285" cy="255814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Cuddling +</a:t>
            </a:r>
          </a:p>
          <a:p>
            <a:pPr algn="ctr"/>
            <a:r>
              <a:rPr lang="en-US" dirty="0" smtClean="0"/>
              <a:t>Using toys+</a:t>
            </a:r>
          </a:p>
          <a:p>
            <a:pPr algn="ctr"/>
            <a:r>
              <a:rPr lang="en-US" dirty="0" smtClean="0"/>
              <a:t>Exchanging fantasies</a:t>
            </a:r>
            <a:endParaRPr lang="en-US" dirty="0"/>
          </a:p>
        </p:txBody>
      </p:sp>
    </p:spTree>
    <p:extLst>
      <p:ext uri="{BB962C8B-B14F-4D97-AF65-F5344CB8AC3E}">
        <p14:creationId xmlns:p14="http://schemas.microsoft.com/office/powerpoint/2010/main" val="18360730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4425150"/>
              </p:ext>
            </p:extLst>
          </p:nvPr>
        </p:nvGraphicFramePr>
        <p:xfrm>
          <a:off x="499931" y="1100138"/>
          <a:ext cx="7843969" cy="3966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a:off x="2261540" y="2557073"/>
            <a:ext cx="260946" cy="111328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13491" y="2048580"/>
            <a:ext cx="1704850" cy="369332"/>
          </a:xfrm>
          <a:prstGeom prst="rect">
            <a:avLst/>
          </a:prstGeom>
          <a:noFill/>
        </p:spPr>
        <p:txBody>
          <a:bodyPr wrap="square" rtlCol="0">
            <a:spAutoFit/>
          </a:bodyPr>
          <a:lstStyle/>
          <a:p>
            <a:pPr algn="ctr"/>
            <a:r>
              <a:rPr lang="en-US" dirty="0" smtClean="0"/>
              <a:t>thoughts</a:t>
            </a:r>
            <a:endParaRPr lang="en-US" dirty="0"/>
          </a:p>
        </p:txBody>
      </p:sp>
    </p:spTree>
    <p:extLst>
      <p:ext uri="{BB962C8B-B14F-4D97-AF65-F5344CB8AC3E}">
        <p14:creationId xmlns:p14="http://schemas.microsoft.com/office/powerpoint/2010/main" val="1609683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93133508"/>
              </p:ext>
            </p:extLst>
          </p:nvPr>
        </p:nvGraphicFramePr>
        <p:xfrm>
          <a:off x="1632857" y="11611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7447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87919" cy="6858000"/>
          </a:xfrm>
          <a:prstGeom prst="rect">
            <a:avLst/>
          </a:prstGeom>
        </p:spPr>
      </p:pic>
      <p:sp>
        <p:nvSpPr>
          <p:cNvPr id="6" name="Rectangle 5"/>
          <p:cNvSpPr/>
          <p:nvPr/>
        </p:nvSpPr>
        <p:spPr>
          <a:xfrm>
            <a:off x="2594430" y="1778000"/>
            <a:ext cx="4318000" cy="2866571"/>
          </a:xfrm>
          <a:prstGeom prst="rect">
            <a:avLst/>
          </a:prstGeom>
          <a:solidFill>
            <a:schemeClr val="accent3">
              <a:lumMod val="40000"/>
              <a:lumOff val="6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17375E"/>
                </a:solidFill>
              </a:rPr>
              <a:t>Having fun + not take it all so seriously!</a:t>
            </a:r>
            <a:endParaRPr lang="en-US" sz="3200" dirty="0">
              <a:solidFill>
                <a:srgbClr val="17375E"/>
              </a:solidFill>
            </a:endParaRPr>
          </a:p>
        </p:txBody>
      </p:sp>
    </p:spTree>
    <p:extLst>
      <p:ext uri="{BB962C8B-B14F-4D97-AF65-F5344CB8AC3E}">
        <p14:creationId xmlns:p14="http://schemas.microsoft.com/office/powerpoint/2010/main" val="30436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r>
              <a:rPr lang="en-US" b="0" smtClean="0"/>
              <a:t>Christina Pierpaoli Parker, MA</a:t>
            </a:r>
          </a:p>
          <a:p>
            <a:r>
              <a:rPr lang="en-US" b="0" dirty="0" smtClean="0"/>
              <a:t>Email: </a:t>
            </a:r>
            <a:r>
              <a:rPr lang="en-US" b="0" dirty="0" smtClean="0">
                <a:hlinkClick r:id="rId2"/>
              </a:rPr>
              <a:t>cmpierpaoli@crimson.ua.edu</a:t>
            </a:r>
            <a:endParaRPr lang="en-US" b="0" dirty="0" smtClean="0"/>
          </a:p>
          <a:p>
            <a:r>
              <a:rPr lang="en-US" b="0" dirty="0"/>
              <a:t>Website: https://</a:t>
            </a:r>
            <a:r>
              <a:rPr lang="en-US" b="0" dirty="0" err="1"/>
              <a:t>www.psychologytoday.com</a:t>
            </a:r>
            <a:r>
              <a:rPr lang="en-US" b="0" dirty="0"/>
              <a:t>/us/experts/</a:t>
            </a:r>
            <a:r>
              <a:rPr lang="en-US" b="0" dirty="0" err="1"/>
              <a:t>christina</a:t>
            </a:r>
            <a:r>
              <a:rPr lang="en-US" b="0" dirty="0"/>
              <a:t>-</a:t>
            </a:r>
            <a:r>
              <a:rPr lang="en-US" b="0" dirty="0" err="1"/>
              <a:t>pierpaoli</a:t>
            </a:r>
            <a:r>
              <a:rPr lang="en-US" b="0" dirty="0"/>
              <a:t>-parker</a:t>
            </a:r>
          </a:p>
        </p:txBody>
      </p:sp>
    </p:spTree>
    <p:extLst>
      <p:ext uri="{BB962C8B-B14F-4D97-AF65-F5344CB8AC3E}">
        <p14:creationId xmlns:p14="http://schemas.microsoft.com/office/powerpoint/2010/main" val="4239241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6" y="191345"/>
            <a:ext cx="6839683" cy="725519"/>
          </a:xfrm>
        </p:spPr>
        <p:txBody>
          <a:bodyPr/>
          <a:lstStyle/>
          <a:p>
            <a:r>
              <a:rPr lang="en-US" sz="2800" dirty="0" smtClean="0"/>
              <a:t>A cognitive-behavioral approach</a:t>
            </a:r>
            <a:endParaRPr lang="en-US" sz="2800" dirty="0"/>
          </a:p>
        </p:txBody>
      </p:sp>
      <p:sp>
        <p:nvSpPr>
          <p:cNvPr id="3" name="Content Placeholder 2"/>
          <p:cNvSpPr>
            <a:spLocks noGrp="1"/>
          </p:cNvSpPr>
          <p:nvPr>
            <p:ph idx="1"/>
          </p:nvPr>
        </p:nvSpPr>
        <p:spPr>
          <a:xfrm>
            <a:off x="29921" y="916863"/>
            <a:ext cx="7130379" cy="1339195"/>
          </a:xfrm>
        </p:spPr>
        <p:txBody>
          <a:bodyPr>
            <a:noAutofit/>
          </a:bodyPr>
          <a:lstStyle/>
          <a:p>
            <a:pPr>
              <a:buFont typeface="Arial"/>
              <a:buChar char="•"/>
            </a:pPr>
            <a:r>
              <a:rPr lang="en-US" sz="1400" dirty="0" smtClean="0"/>
              <a:t>Cognitive behavioral theorizing assumes that thoughts influence feelings and behaviors, and that thoughts, feelings, and behaviors have reciprocal and synergistic relationships </a:t>
            </a:r>
          </a:p>
          <a:p>
            <a:pPr>
              <a:buFont typeface="Arial"/>
              <a:buChar char="•"/>
            </a:pPr>
            <a:r>
              <a:rPr lang="en-US" sz="1400" dirty="0" smtClean="0"/>
              <a:t>When we learn how to change unhelpful thoughts and behaviors, we can change feelings and attendant outcomes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3872" y="2521393"/>
            <a:ext cx="5079697" cy="3968758"/>
          </a:xfrm>
          <a:prstGeom prst="rect">
            <a:avLst/>
          </a:prstGeom>
        </p:spPr>
      </p:pic>
      <p:sp>
        <p:nvSpPr>
          <p:cNvPr id="5" name="Left Arrow 4"/>
          <p:cNvSpPr/>
          <p:nvPr/>
        </p:nvSpPr>
        <p:spPr>
          <a:xfrm>
            <a:off x="5564097" y="2256059"/>
            <a:ext cx="3124583" cy="618327"/>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Interrupt at cognitive level</a:t>
            </a:r>
            <a:endParaRPr lang="en-US" sz="1600" dirty="0"/>
          </a:p>
        </p:txBody>
      </p:sp>
      <p:sp>
        <p:nvSpPr>
          <p:cNvPr id="6" name="Right Arrow 5"/>
          <p:cNvSpPr/>
          <p:nvPr/>
        </p:nvSpPr>
        <p:spPr>
          <a:xfrm>
            <a:off x="258062" y="5329740"/>
            <a:ext cx="1921535" cy="56819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Behavioral level</a:t>
            </a:r>
            <a:endParaRPr lang="en-US" sz="1600" dirty="0"/>
          </a:p>
        </p:txBody>
      </p:sp>
    </p:spTree>
    <p:extLst>
      <p:ext uri="{BB962C8B-B14F-4D97-AF65-F5344CB8AC3E}">
        <p14:creationId xmlns:p14="http://schemas.microsoft.com/office/powerpoint/2010/main" val="37622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3900" y="479830"/>
            <a:ext cx="6508377" cy="822375"/>
          </a:xfrm>
        </p:spPr>
        <p:txBody>
          <a:bodyPr/>
          <a:lstStyle/>
          <a:p>
            <a:r>
              <a:rPr lang="en-US" sz="2800" dirty="0" smtClean="0"/>
              <a:t>A cognitive-behavioral approach to healthy aging</a:t>
            </a:r>
            <a:endParaRPr lang="en-US" sz="2800" dirty="0"/>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1145397" y="1737134"/>
            <a:ext cx="6468533" cy="3136900"/>
          </a:xfrm>
          <a:prstGeom prst="rect">
            <a:avLst/>
          </a:prstGeom>
          <a:noFill/>
          <a:ln>
            <a:noFill/>
          </a:ln>
          <a:extLst>
            <a:ext uri="{FAA26D3D-D897-4be2-8F04-BA451C77F1D7}">
              <ma14:placeholderFlag xmlns:ma14="http://schemas.microsoft.com/office/mac/drawingml/2011/main" xmlns=""/>
            </a:ext>
          </a:extLst>
        </p:spPr>
      </p:pic>
      <p:sp>
        <p:nvSpPr>
          <p:cNvPr id="6" name="Rounded Rectangle 5"/>
          <p:cNvSpPr/>
          <p:nvPr/>
        </p:nvSpPr>
        <p:spPr>
          <a:xfrm>
            <a:off x="153900" y="5367367"/>
            <a:ext cx="1440427" cy="1316612"/>
          </a:xfrm>
          <a:prstGeom prst="roundRect">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22221"/>
                </a:solidFill>
              </a:rPr>
              <a:t>“I will never lose weight. I am disgusting.”</a:t>
            </a:r>
            <a:endParaRPr lang="en-US" sz="1600" dirty="0">
              <a:solidFill>
                <a:srgbClr val="222221"/>
              </a:solidFill>
            </a:endParaRPr>
          </a:p>
        </p:txBody>
      </p:sp>
      <p:sp>
        <p:nvSpPr>
          <p:cNvPr id="7" name="Right Arrow 6"/>
          <p:cNvSpPr/>
          <p:nvPr/>
        </p:nvSpPr>
        <p:spPr>
          <a:xfrm>
            <a:off x="1692708" y="5788105"/>
            <a:ext cx="805387" cy="278811"/>
          </a:xfrm>
          <a:prstGeom prst="rightArrow">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2592877" y="5350706"/>
            <a:ext cx="1440427" cy="1316612"/>
          </a:xfrm>
          <a:prstGeom prst="roundRect">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22221"/>
                </a:solidFill>
              </a:rPr>
              <a:t>Sad, defeated, hopeless</a:t>
            </a:r>
            <a:endParaRPr lang="en-US" dirty="0">
              <a:solidFill>
                <a:srgbClr val="222221"/>
              </a:solidFill>
            </a:endParaRPr>
          </a:p>
        </p:txBody>
      </p:sp>
      <p:sp>
        <p:nvSpPr>
          <p:cNvPr id="10" name="Rounded Rectangle 9"/>
          <p:cNvSpPr/>
          <p:nvPr/>
        </p:nvSpPr>
        <p:spPr>
          <a:xfrm>
            <a:off x="5127070" y="5350706"/>
            <a:ext cx="1440427" cy="1316612"/>
          </a:xfrm>
          <a:prstGeom prst="roundRect">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sz="1200" dirty="0" smtClean="0">
                <a:solidFill>
                  <a:srgbClr val="222221"/>
                </a:solidFill>
              </a:rPr>
              <a:t>Emotional eating</a:t>
            </a:r>
          </a:p>
          <a:p>
            <a:pPr marL="285750" indent="-285750">
              <a:buFont typeface="Arial"/>
              <a:buChar char="•"/>
            </a:pPr>
            <a:r>
              <a:rPr lang="en-US" sz="1200" dirty="0" smtClean="0">
                <a:solidFill>
                  <a:srgbClr val="222221"/>
                </a:solidFill>
              </a:rPr>
              <a:t>Social withdrawal</a:t>
            </a:r>
          </a:p>
          <a:p>
            <a:pPr marL="285750" indent="-285750">
              <a:buFont typeface="Arial"/>
              <a:buChar char="•"/>
            </a:pPr>
            <a:r>
              <a:rPr lang="en-US" sz="1200" dirty="0" smtClean="0">
                <a:solidFill>
                  <a:srgbClr val="222221"/>
                </a:solidFill>
              </a:rPr>
              <a:t>Low physical activity </a:t>
            </a:r>
          </a:p>
        </p:txBody>
      </p:sp>
      <p:sp>
        <p:nvSpPr>
          <p:cNvPr id="11" name="Right Arrow 10"/>
          <p:cNvSpPr/>
          <p:nvPr/>
        </p:nvSpPr>
        <p:spPr>
          <a:xfrm>
            <a:off x="4142917" y="5788105"/>
            <a:ext cx="805387" cy="278811"/>
          </a:xfrm>
          <a:prstGeom prst="rightArrow">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6657630" y="5801099"/>
            <a:ext cx="805387" cy="278811"/>
          </a:xfrm>
          <a:prstGeom prst="rightArrow">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7576018" y="5313526"/>
            <a:ext cx="1440427" cy="1316612"/>
          </a:xfrm>
          <a:prstGeom prst="roundRect">
            <a:avLst/>
          </a:prstGeom>
          <a:solidFill>
            <a:srgbClr val="DAE2E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22221"/>
                </a:solidFill>
              </a:rPr>
              <a:t>Weight gain,  pain</a:t>
            </a:r>
            <a:endParaRPr lang="en-US" dirty="0">
              <a:solidFill>
                <a:srgbClr val="222221"/>
              </a:solidFill>
            </a:endParaRPr>
          </a:p>
        </p:txBody>
      </p:sp>
    </p:spTree>
    <p:extLst>
      <p:ext uri="{BB962C8B-B14F-4D97-AF65-F5344CB8AC3E}">
        <p14:creationId xmlns:p14="http://schemas.microsoft.com/office/powerpoint/2010/main" val="54696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vs. Cognition</a:t>
            </a:r>
            <a:endParaRPr lang="en-US" dirty="0"/>
          </a:p>
        </p:txBody>
      </p:sp>
      <p:sp>
        <p:nvSpPr>
          <p:cNvPr id="4" name="Oval 3"/>
          <p:cNvSpPr/>
          <p:nvPr/>
        </p:nvSpPr>
        <p:spPr>
          <a:xfrm>
            <a:off x="952413" y="1236654"/>
            <a:ext cx="2840530" cy="2807540"/>
          </a:xfrm>
          <a:prstGeom prst="ellipse">
            <a:avLst/>
          </a:prstGeom>
          <a:solidFill>
            <a:schemeClr val="accent2">
              <a:lumMod val="20000"/>
              <a:lumOff val="80000"/>
            </a:schemeClr>
          </a:solidFill>
          <a:ln>
            <a:solidFill>
              <a:srgbClr val="38ACC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6600"/>
                </a:solidFill>
              </a:rPr>
              <a:t>Behavior</a:t>
            </a:r>
          </a:p>
          <a:p>
            <a:pPr algn="ctr"/>
            <a:r>
              <a:rPr lang="en-US" b="1" dirty="0" smtClean="0">
                <a:solidFill>
                  <a:srgbClr val="FF6600"/>
                </a:solidFill>
              </a:rPr>
              <a:t>(things we do)</a:t>
            </a:r>
            <a:endParaRPr lang="en-US" b="1" dirty="0">
              <a:solidFill>
                <a:srgbClr val="FF6600"/>
              </a:solidFill>
            </a:endParaRPr>
          </a:p>
        </p:txBody>
      </p:sp>
      <p:sp>
        <p:nvSpPr>
          <p:cNvPr id="5" name="Oval 4"/>
          <p:cNvSpPr/>
          <p:nvPr/>
        </p:nvSpPr>
        <p:spPr>
          <a:xfrm>
            <a:off x="4998010" y="1236654"/>
            <a:ext cx="2840530" cy="2807540"/>
          </a:xfrm>
          <a:prstGeom prst="ellipse">
            <a:avLst/>
          </a:prstGeom>
          <a:solidFill>
            <a:srgbClr val="FEE1D1"/>
          </a:solidFill>
          <a:ln>
            <a:solidFill>
              <a:srgbClr val="38ACC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6600"/>
                </a:solidFill>
              </a:rPr>
              <a:t>Cognition</a:t>
            </a:r>
          </a:p>
          <a:p>
            <a:pPr algn="ctr"/>
            <a:r>
              <a:rPr lang="en-US" dirty="0" smtClean="0">
                <a:solidFill>
                  <a:srgbClr val="FF6600"/>
                </a:solidFill>
              </a:rPr>
              <a:t>(things we think)</a:t>
            </a:r>
            <a:endParaRPr lang="en-US" dirty="0">
              <a:solidFill>
                <a:srgbClr val="FF6600"/>
              </a:solidFill>
            </a:endParaRPr>
          </a:p>
        </p:txBody>
      </p:sp>
    </p:spTree>
    <p:extLst>
      <p:ext uri="{BB962C8B-B14F-4D97-AF65-F5344CB8AC3E}">
        <p14:creationId xmlns:p14="http://schemas.microsoft.com/office/powerpoint/2010/main" val="12312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017307"/>
          </a:xfrm>
          <a:prstGeom prst="rect">
            <a:avLst/>
          </a:prstGeom>
          <a:solidFill>
            <a:srgbClr val="632523"/>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6" name="TextBox 5"/>
          <p:cNvSpPr txBox="1"/>
          <p:nvPr/>
        </p:nvSpPr>
        <p:spPr>
          <a:xfrm>
            <a:off x="381000" y="381000"/>
            <a:ext cx="5029200" cy="707886"/>
          </a:xfrm>
          <a:prstGeom prst="rect">
            <a:avLst/>
          </a:prstGeom>
          <a:noFill/>
        </p:spPr>
        <p:txBody>
          <a:bodyPr wrap="square" rtlCol="0">
            <a:spAutoFit/>
          </a:bodyPr>
          <a:lstStyle/>
          <a:p>
            <a:r>
              <a:rPr lang="en-US" sz="4000" dirty="0" smtClean="0">
                <a:solidFill>
                  <a:schemeClr val="accent2">
                    <a:lumMod val="40000"/>
                    <a:lumOff val="60000"/>
                  </a:schemeClr>
                </a:solidFill>
                <a:latin typeface="Athelas Regular"/>
                <a:cs typeface="Athelas Regular"/>
              </a:rPr>
              <a:t>| The cycle of distress |</a:t>
            </a:r>
            <a:endParaRPr lang="en-US" sz="4000" dirty="0">
              <a:solidFill>
                <a:schemeClr val="accent2">
                  <a:lumMod val="40000"/>
                  <a:lumOff val="60000"/>
                </a:schemeClr>
              </a:solidFill>
              <a:latin typeface="Athelas Regular"/>
              <a:cs typeface="Athelas Regular"/>
            </a:endParaRPr>
          </a:p>
        </p:txBody>
      </p:sp>
      <p:sp>
        <p:nvSpPr>
          <p:cNvPr id="7" name="Diamond 6"/>
          <p:cNvSpPr/>
          <p:nvPr/>
        </p:nvSpPr>
        <p:spPr>
          <a:xfrm>
            <a:off x="381000" y="2209800"/>
            <a:ext cx="2819400" cy="2514600"/>
          </a:xfrm>
          <a:prstGeom prst="diamond">
            <a:avLst/>
          </a:prstGeom>
          <a:solidFill>
            <a:schemeClr val="accent2">
              <a:lumMod val="20000"/>
              <a:lumOff val="80000"/>
            </a:schemeClr>
          </a:solidFill>
          <a:ln>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lumMod val="75000"/>
                  </a:schemeClr>
                </a:solidFill>
              </a:rPr>
              <a:t>Strong negative emotion</a:t>
            </a:r>
            <a:endParaRPr lang="en-US" dirty="0">
              <a:solidFill>
                <a:schemeClr val="accent2">
                  <a:lumMod val="75000"/>
                </a:schemeClr>
              </a:solidFill>
            </a:endParaRPr>
          </a:p>
        </p:txBody>
      </p:sp>
      <p:sp>
        <p:nvSpPr>
          <p:cNvPr id="9" name="Diamond 8"/>
          <p:cNvSpPr/>
          <p:nvPr/>
        </p:nvSpPr>
        <p:spPr>
          <a:xfrm>
            <a:off x="6172200" y="2209800"/>
            <a:ext cx="2819400" cy="2743200"/>
          </a:xfrm>
          <a:prstGeom prst="diamond">
            <a:avLst/>
          </a:prstGeom>
          <a:solidFill>
            <a:schemeClr val="accent2">
              <a:lumMod val="20000"/>
              <a:lumOff val="80000"/>
            </a:schemeClr>
          </a:solidFill>
          <a:ln>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accent2">
                    <a:lumMod val="75000"/>
                  </a:schemeClr>
                </a:solidFill>
              </a:rPr>
              <a:t>Reaction</a:t>
            </a:r>
            <a:endParaRPr lang="en-US" sz="1600" dirty="0">
              <a:solidFill>
                <a:schemeClr val="accent2">
                  <a:lumMod val="75000"/>
                </a:schemeClr>
              </a:solidFill>
            </a:endParaRPr>
          </a:p>
        </p:txBody>
      </p:sp>
      <p:sp>
        <p:nvSpPr>
          <p:cNvPr id="10" name="Left-Right Arrow 9"/>
          <p:cNvSpPr/>
          <p:nvPr/>
        </p:nvSpPr>
        <p:spPr>
          <a:xfrm>
            <a:off x="3200400" y="3352800"/>
            <a:ext cx="2895600" cy="1066800"/>
          </a:xfrm>
          <a:prstGeom prst="leftRightArrow">
            <a:avLst/>
          </a:prstGeom>
          <a:solidFill>
            <a:srgbClr val="FFFFFF"/>
          </a:solidFill>
          <a:ln>
            <a:solidFill>
              <a:srgbClr val="F2D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953735"/>
                </a:solidFill>
              </a:rPr>
              <a:t>Increased heart rate, shortness of breath, pain</a:t>
            </a:r>
          </a:p>
        </p:txBody>
      </p:sp>
      <p:sp>
        <p:nvSpPr>
          <p:cNvPr id="11" name="Curved Left Arrow 10"/>
          <p:cNvSpPr/>
          <p:nvPr/>
        </p:nvSpPr>
        <p:spPr>
          <a:xfrm rot="16373923">
            <a:off x="4004912" y="603568"/>
            <a:ext cx="1752600" cy="2819400"/>
          </a:xfrm>
          <a:prstGeom prst="curvedLeftArrow">
            <a:avLst/>
          </a:prstGeom>
          <a:solidFill>
            <a:schemeClr val="bg1"/>
          </a:solidFill>
          <a:ln>
            <a:solidFill>
              <a:srgbClr val="F2D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Curved Left Arrow 11"/>
          <p:cNvSpPr/>
          <p:nvPr/>
        </p:nvSpPr>
        <p:spPr>
          <a:xfrm rot="5400000">
            <a:off x="3886200" y="4114800"/>
            <a:ext cx="1752600" cy="2819400"/>
          </a:xfrm>
          <a:prstGeom prst="curvedLeftArrow">
            <a:avLst/>
          </a:prstGeom>
          <a:solidFill>
            <a:srgbClr val="FFFFFF"/>
          </a:solidFill>
          <a:ln>
            <a:solidFill>
              <a:srgbClr val="F2DC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3200400" y="5257800"/>
            <a:ext cx="1371600" cy="646331"/>
          </a:xfrm>
          <a:prstGeom prst="rect">
            <a:avLst/>
          </a:prstGeom>
          <a:solidFill>
            <a:srgbClr val="FFFFFF"/>
          </a:solidFill>
          <a:ln>
            <a:solidFill>
              <a:srgbClr val="F2DCDB"/>
            </a:solidFill>
          </a:ln>
        </p:spPr>
        <p:txBody>
          <a:bodyPr wrap="square" rtlCol="0">
            <a:spAutoFit/>
          </a:bodyPr>
          <a:lstStyle/>
          <a:p>
            <a:pPr algn="ctr"/>
            <a:r>
              <a:rPr lang="en-US" dirty="0" smtClean="0">
                <a:solidFill>
                  <a:srgbClr val="953735"/>
                </a:solidFill>
              </a:rPr>
              <a:t>Increased distress</a:t>
            </a:r>
            <a:endParaRPr lang="en-US" dirty="0">
              <a:solidFill>
                <a:srgbClr val="953735"/>
              </a:solidFill>
            </a:endParaRPr>
          </a:p>
        </p:txBody>
      </p:sp>
      <p:sp>
        <p:nvSpPr>
          <p:cNvPr id="15" name="TextBox 14"/>
          <p:cNvSpPr txBox="1"/>
          <p:nvPr/>
        </p:nvSpPr>
        <p:spPr>
          <a:xfrm>
            <a:off x="4648200" y="1676400"/>
            <a:ext cx="2133600" cy="646331"/>
          </a:xfrm>
          <a:prstGeom prst="rect">
            <a:avLst/>
          </a:prstGeom>
          <a:solidFill>
            <a:srgbClr val="FFFFFF"/>
          </a:solidFill>
          <a:ln>
            <a:solidFill>
              <a:srgbClr val="F2DCDB"/>
            </a:solidFill>
          </a:ln>
        </p:spPr>
        <p:txBody>
          <a:bodyPr wrap="square" rtlCol="0">
            <a:spAutoFit/>
          </a:bodyPr>
          <a:lstStyle/>
          <a:p>
            <a:r>
              <a:rPr lang="en-US" dirty="0" smtClean="0">
                <a:solidFill>
                  <a:srgbClr val="953735"/>
                </a:solidFill>
              </a:rPr>
              <a:t>Increased physical sensations</a:t>
            </a:r>
            <a:endParaRPr lang="en-US" dirty="0">
              <a:solidFill>
                <a:srgbClr val="953735"/>
              </a:solidFill>
            </a:endParaRPr>
          </a:p>
        </p:txBody>
      </p:sp>
      <p:sp>
        <p:nvSpPr>
          <p:cNvPr id="16" name="Explosion 1 15"/>
          <p:cNvSpPr/>
          <p:nvPr/>
        </p:nvSpPr>
        <p:spPr>
          <a:xfrm>
            <a:off x="4648200" y="2743984"/>
            <a:ext cx="4800600" cy="4724400"/>
          </a:xfrm>
          <a:prstGeom prst="irregularSeal1">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00"/>
                </a:solidFill>
              </a:rPr>
              <a:t>Sometimes, you get so overwhelmed, you just want it to stop. </a:t>
            </a:r>
            <a:endParaRPr lang="en-US" dirty="0">
              <a:solidFill>
                <a:srgbClr val="FFFF00"/>
              </a:solidFill>
            </a:endParaRPr>
          </a:p>
        </p:txBody>
      </p:sp>
    </p:spTree>
    <p:extLst>
      <p:ext uri="{BB962C8B-B14F-4D97-AF65-F5344CB8AC3E}">
        <p14:creationId xmlns:p14="http://schemas.microsoft.com/office/powerpoint/2010/main" val="165652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359</TotalTime>
  <Words>3992</Words>
  <Application>Microsoft Office PowerPoint</Application>
  <PresentationFormat>On-screen Show (4:3)</PresentationFormat>
  <Paragraphs>659</Paragraphs>
  <Slides>57</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Athelas Regular</vt:lpstr>
      <vt:lpstr>Calibri</vt:lpstr>
      <vt:lpstr>Century Gothic</vt:lpstr>
      <vt:lpstr>Franklin Gothic Book</vt:lpstr>
      <vt:lpstr>Franklin Gothic Medium</vt:lpstr>
      <vt:lpstr>Lucida Handwriting</vt:lpstr>
      <vt:lpstr>Tunga</vt:lpstr>
      <vt:lpstr>Wingdings</vt:lpstr>
      <vt:lpstr>Angles</vt:lpstr>
      <vt:lpstr>Just do it: Cognitive Behavioral Strategies for Promoting Healthy Sexuality With Aging </vt:lpstr>
      <vt:lpstr>Objectives </vt:lpstr>
      <vt:lpstr>Presentation Overview </vt:lpstr>
      <vt:lpstr>Sex &amp; aging: An overview </vt:lpstr>
      <vt:lpstr>Overview continued </vt:lpstr>
      <vt:lpstr>A cognitive-behavioral approach</vt:lpstr>
      <vt:lpstr>A cognitive-behavioral approach to healthy aging</vt:lpstr>
      <vt:lpstr>Behavior vs. Cognition</vt:lpstr>
      <vt:lpstr>PowerPoint Presentation</vt:lpstr>
      <vt:lpstr>PowerPoint Presentation</vt:lpstr>
      <vt:lpstr>Diaphragmatic Breathing</vt:lpstr>
      <vt:lpstr>Let’s practice! </vt:lpstr>
      <vt:lpstr>So what? </vt:lpstr>
      <vt:lpstr>PowerPoint Presentation</vt:lpstr>
      <vt:lpstr>A cognitive-behavioral approach to healthy aging &amp; sexuality </vt:lpstr>
      <vt:lpstr>Cognitive Tools </vt:lpstr>
      <vt:lpstr>Increase Awareness of Unhelpful Thoughts + Behaviors </vt:lpstr>
      <vt:lpstr>A cognitive-behavioral approach to healthy aging &amp; sexuality </vt:lpstr>
      <vt:lpstr>Cognitive Tools </vt:lpstr>
      <vt:lpstr>Cognitive Restructuring: Socratic Questioning </vt:lpstr>
      <vt:lpstr>Cognitive Restructuring: De-Catastrophizing </vt:lpstr>
      <vt:lpstr>Putting Thoughts on Trial learning To evaluate &amp; Weigh The Evidence</vt:lpstr>
      <vt:lpstr>Let’s practice! </vt:lpstr>
      <vt:lpstr>Your Turn! </vt:lpstr>
      <vt:lpstr>Practice continued</vt:lpstr>
      <vt:lpstr>Practice continued</vt:lpstr>
      <vt:lpstr>A cognitive-behavioral approach</vt:lpstr>
      <vt:lpstr> Thoughts Do not = Feelings</vt:lpstr>
      <vt:lpstr>Behavioral activation (BA) </vt:lpstr>
      <vt:lpstr>Downward Spiral</vt:lpstr>
      <vt:lpstr>PowerPoint Presentation</vt:lpstr>
      <vt:lpstr>Upward Spiral </vt:lpstr>
      <vt:lpstr>Examples </vt:lpstr>
      <vt:lpstr>Examples – Responsive Desire </vt:lpstr>
      <vt:lpstr>PowerPoint Presentation</vt:lpstr>
      <vt:lpstr>PowerPoint Presentation</vt:lpstr>
      <vt:lpstr>PowerPoint Presentation</vt:lpstr>
      <vt:lpstr>PowerPoint Presentation</vt:lpstr>
      <vt:lpstr>PowerPoint Presentation</vt:lpstr>
      <vt:lpstr>PowerPoint Presentation</vt:lpstr>
      <vt:lpstr>Behavioral Tool 1: Activity monitoring </vt:lpstr>
      <vt:lpstr>Activity Monitoring Form </vt:lpstr>
      <vt:lpstr>Activity Monitoring Form </vt:lpstr>
      <vt:lpstr>Activity Scheduling: Scheduling Pleasant Activities </vt:lpstr>
      <vt:lpstr>Simple, Fun, Achievable activities </vt:lpstr>
      <vt:lpstr>Identifying Pleasant Activities </vt:lpstr>
      <vt:lpstr>PowerPoint Presentation</vt:lpstr>
      <vt:lpstr>Activity Scheduling </vt:lpstr>
      <vt:lpstr>Ways of reinforcing ourselves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do it: Cognitive Behavioral Strategies for Promoting Health Sexuality With Aging </dc:title>
  <dc:creator>Christina Pierpaoli</dc:creator>
  <cp:lastModifiedBy>Rutendo Goto</cp:lastModifiedBy>
  <cp:revision>23</cp:revision>
  <dcterms:created xsi:type="dcterms:W3CDTF">2019-02-21T07:48:13Z</dcterms:created>
  <dcterms:modified xsi:type="dcterms:W3CDTF">2019-02-25T18:38:39Z</dcterms:modified>
</cp:coreProperties>
</file>