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0" r:id="rId3"/>
    <p:sldId id="262" r:id="rId4"/>
    <p:sldId id="264" r:id="rId5"/>
    <p:sldId id="257" r:id="rId6"/>
    <p:sldId id="281" r:id="rId7"/>
    <p:sldId id="263" r:id="rId8"/>
    <p:sldId id="265" r:id="rId9"/>
    <p:sldId id="267" r:id="rId10"/>
    <p:sldId id="266" r:id="rId11"/>
    <p:sldId id="284" r:id="rId12"/>
    <p:sldId id="285" r:id="rId13"/>
    <p:sldId id="268" r:id="rId14"/>
    <p:sldId id="269" r:id="rId15"/>
    <p:sldId id="286" r:id="rId16"/>
    <p:sldId id="270" r:id="rId17"/>
    <p:sldId id="271" r:id="rId18"/>
    <p:sldId id="273" r:id="rId19"/>
    <p:sldId id="274" r:id="rId20"/>
    <p:sldId id="289" r:id="rId21"/>
    <p:sldId id="287" r:id="rId22"/>
    <p:sldId id="275" r:id="rId23"/>
    <p:sldId id="276" r:id="rId24"/>
    <p:sldId id="288" r:id="rId25"/>
    <p:sldId id="279" r:id="rId26"/>
    <p:sldId id="291" r:id="rId27"/>
    <p:sldId id="278" r:id="rId28"/>
    <p:sldId id="26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69"/>
    <p:restoredTop sz="86482"/>
  </p:normalViewPr>
  <p:slideViewPr>
    <p:cSldViewPr snapToGrid="0" snapToObjects="1">
      <p:cViewPr varScale="1">
        <p:scale>
          <a:sx n="75" d="100"/>
          <a:sy n="75" d="100"/>
        </p:scale>
        <p:origin x="66" y="4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395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72C342-46AE-4815-AA9E-D92C266D47E7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CF4E3AB-A1F5-43C4-8D33-2FCBB0C686AD}">
      <dgm:prSet/>
      <dgm:spPr/>
      <dgm:t>
        <a:bodyPr/>
        <a:lstStyle/>
        <a:p>
          <a:r>
            <a:rPr lang="en-US"/>
            <a:t>It’s usually worth exploring:</a:t>
          </a:r>
        </a:p>
      </dgm:t>
    </dgm:pt>
    <dgm:pt modelId="{62EAFC88-17AB-4CE1-8AEE-19B5E48D925E}" type="parTrans" cxnId="{8A8B87F9-3693-4C9F-AC64-244646990E62}">
      <dgm:prSet/>
      <dgm:spPr/>
      <dgm:t>
        <a:bodyPr/>
        <a:lstStyle/>
        <a:p>
          <a:endParaRPr lang="en-US"/>
        </a:p>
      </dgm:t>
    </dgm:pt>
    <dgm:pt modelId="{1EFB9B1B-C513-4299-B3C5-40EA6918EABA}" type="sibTrans" cxnId="{8A8B87F9-3693-4C9F-AC64-244646990E62}">
      <dgm:prSet/>
      <dgm:spPr/>
      <dgm:t>
        <a:bodyPr/>
        <a:lstStyle/>
        <a:p>
          <a:endParaRPr lang="en-US"/>
        </a:p>
      </dgm:t>
    </dgm:pt>
    <dgm:pt modelId="{6BA970CD-06F9-44CC-B7C2-ED89F19B4D1E}">
      <dgm:prSet/>
      <dgm:spPr/>
      <dgm:t>
        <a:bodyPr/>
        <a:lstStyle/>
        <a:p>
          <a:r>
            <a:rPr lang="en-US"/>
            <a:t>Body image</a:t>
          </a:r>
        </a:p>
      </dgm:t>
    </dgm:pt>
    <dgm:pt modelId="{9D660411-9ED2-4934-B63A-5611B7737C4F}" type="parTrans" cxnId="{1CF5AC00-7266-4CCB-84B4-3A870CCC9267}">
      <dgm:prSet/>
      <dgm:spPr/>
      <dgm:t>
        <a:bodyPr/>
        <a:lstStyle/>
        <a:p>
          <a:endParaRPr lang="en-US"/>
        </a:p>
      </dgm:t>
    </dgm:pt>
    <dgm:pt modelId="{2A5782E2-74F1-4C55-827D-0B945C8A3F9D}" type="sibTrans" cxnId="{1CF5AC00-7266-4CCB-84B4-3A870CCC9267}">
      <dgm:prSet/>
      <dgm:spPr/>
      <dgm:t>
        <a:bodyPr/>
        <a:lstStyle/>
        <a:p>
          <a:endParaRPr lang="en-US"/>
        </a:p>
      </dgm:t>
    </dgm:pt>
    <dgm:pt modelId="{80AC99C6-34DD-4873-90C1-72FBFFDF62C3}">
      <dgm:prSet/>
      <dgm:spPr/>
      <dgm:t>
        <a:bodyPr/>
        <a:lstStyle/>
        <a:p>
          <a:r>
            <a:rPr lang="en-US"/>
            <a:t>Hormonal</a:t>
          </a:r>
        </a:p>
      </dgm:t>
    </dgm:pt>
    <dgm:pt modelId="{636A8FAB-9A32-4056-B6C9-448772EB4FE0}" type="parTrans" cxnId="{35C2EEC4-3CC5-4671-96AA-0637FF8AE49D}">
      <dgm:prSet/>
      <dgm:spPr/>
      <dgm:t>
        <a:bodyPr/>
        <a:lstStyle/>
        <a:p>
          <a:endParaRPr lang="en-US"/>
        </a:p>
      </dgm:t>
    </dgm:pt>
    <dgm:pt modelId="{9C34D68B-8ECC-4BAE-8A7A-D4B703C57738}" type="sibTrans" cxnId="{35C2EEC4-3CC5-4671-96AA-0637FF8AE49D}">
      <dgm:prSet/>
      <dgm:spPr/>
      <dgm:t>
        <a:bodyPr/>
        <a:lstStyle/>
        <a:p>
          <a:endParaRPr lang="en-US"/>
        </a:p>
      </dgm:t>
    </dgm:pt>
    <dgm:pt modelId="{4ED7C1BE-D89B-4D66-AA47-BC8D8D8D67F2}">
      <dgm:prSet/>
      <dgm:spPr/>
      <dgm:t>
        <a:bodyPr/>
        <a:lstStyle/>
        <a:p>
          <a:r>
            <a:rPr lang="en-US"/>
            <a:t>Relational </a:t>
          </a:r>
        </a:p>
      </dgm:t>
    </dgm:pt>
    <dgm:pt modelId="{474F87AA-DE4B-41D4-A3FF-BA1F36C0886D}" type="parTrans" cxnId="{AACA708C-50EB-459C-833B-25A939165C25}">
      <dgm:prSet/>
      <dgm:spPr/>
      <dgm:t>
        <a:bodyPr/>
        <a:lstStyle/>
        <a:p>
          <a:endParaRPr lang="en-US"/>
        </a:p>
      </dgm:t>
    </dgm:pt>
    <dgm:pt modelId="{68F6B82D-1C8F-4878-AE54-B6A35A043763}" type="sibTrans" cxnId="{AACA708C-50EB-459C-833B-25A939165C25}">
      <dgm:prSet/>
      <dgm:spPr/>
      <dgm:t>
        <a:bodyPr/>
        <a:lstStyle/>
        <a:p>
          <a:endParaRPr lang="en-US"/>
        </a:p>
      </dgm:t>
    </dgm:pt>
    <dgm:pt modelId="{6699B8AC-0E1D-4DFD-8FF7-9433D8B0F063}">
      <dgm:prSet/>
      <dgm:spPr/>
      <dgm:t>
        <a:bodyPr/>
        <a:lstStyle/>
        <a:p>
          <a:r>
            <a:rPr lang="en-US"/>
            <a:t>Stress</a:t>
          </a:r>
        </a:p>
      </dgm:t>
    </dgm:pt>
    <dgm:pt modelId="{DD0D8D87-C2E9-46CD-8D0B-6EF26E456546}" type="parTrans" cxnId="{2144E325-8C05-44D4-99AF-D99E4AEE2583}">
      <dgm:prSet/>
      <dgm:spPr/>
      <dgm:t>
        <a:bodyPr/>
        <a:lstStyle/>
        <a:p>
          <a:endParaRPr lang="en-US"/>
        </a:p>
      </dgm:t>
    </dgm:pt>
    <dgm:pt modelId="{7A223D12-7B7E-487C-8825-3403F0CC7C21}" type="sibTrans" cxnId="{2144E325-8C05-44D4-99AF-D99E4AEE2583}">
      <dgm:prSet/>
      <dgm:spPr/>
      <dgm:t>
        <a:bodyPr/>
        <a:lstStyle/>
        <a:p>
          <a:endParaRPr lang="en-US"/>
        </a:p>
      </dgm:t>
    </dgm:pt>
    <dgm:pt modelId="{34A55694-B583-4CF5-B5CE-32457B68F834}">
      <dgm:prSet/>
      <dgm:spPr/>
      <dgm:t>
        <a:bodyPr/>
        <a:lstStyle/>
        <a:p>
          <a:r>
            <a:rPr lang="en-US"/>
            <a:t>Sociocultural</a:t>
          </a:r>
        </a:p>
      </dgm:t>
    </dgm:pt>
    <dgm:pt modelId="{BFCDF912-23B6-46E8-881A-DAA09F9658FF}" type="parTrans" cxnId="{7451FE57-5307-4A0E-8579-087444EEA2FD}">
      <dgm:prSet/>
      <dgm:spPr/>
      <dgm:t>
        <a:bodyPr/>
        <a:lstStyle/>
        <a:p>
          <a:endParaRPr lang="en-US"/>
        </a:p>
      </dgm:t>
    </dgm:pt>
    <dgm:pt modelId="{F68C417C-0A6F-4BBF-B65B-E034F2F82E4C}" type="sibTrans" cxnId="{7451FE57-5307-4A0E-8579-087444EEA2FD}">
      <dgm:prSet/>
      <dgm:spPr/>
      <dgm:t>
        <a:bodyPr/>
        <a:lstStyle/>
        <a:p>
          <a:endParaRPr lang="en-US"/>
        </a:p>
      </dgm:t>
    </dgm:pt>
    <dgm:pt modelId="{BDADD8D5-2FCB-4FC3-8865-D4B42B41E76E}">
      <dgm:prSet/>
      <dgm:spPr/>
      <dgm:t>
        <a:bodyPr/>
        <a:lstStyle/>
        <a:p>
          <a:r>
            <a:rPr lang="en-US"/>
            <a:t>Economic and financial </a:t>
          </a:r>
        </a:p>
      </dgm:t>
    </dgm:pt>
    <dgm:pt modelId="{C85C6E01-1C38-43C5-9FBC-1DBFF55DF241}" type="parTrans" cxnId="{8E71A9B3-526F-4F12-B97F-5E6336AC375D}">
      <dgm:prSet/>
      <dgm:spPr/>
      <dgm:t>
        <a:bodyPr/>
        <a:lstStyle/>
        <a:p>
          <a:endParaRPr lang="en-US"/>
        </a:p>
      </dgm:t>
    </dgm:pt>
    <dgm:pt modelId="{219DC1DA-125B-45DD-ADFB-0762467B817E}" type="sibTrans" cxnId="{8E71A9B3-526F-4F12-B97F-5E6336AC375D}">
      <dgm:prSet/>
      <dgm:spPr/>
      <dgm:t>
        <a:bodyPr/>
        <a:lstStyle/>
        <a:p>
          <a:endParaRPr lang="en-US"/>
        </a:p>
      </dgm:t>
    </dgm:pt>
    <dgm:pt modelId="{A07FF413-82B1-485D-B2ED-57165AAE61F9}">
      <dgm:prSet/>
      <dgm:spPr/>
      <dgm:t>
        <a:bodyPr/>
        <a:lstStyle/>
        <a:p>
          <a:r>
            <a:rPr lang="en-US"/>
            <a:t>Religious factors</a:t>
          </a:r>
        </a:p>
      </dgm:t>
    </dgm:pt>
    <dgm:pt modelId="{72B14F5C-0899-445F-8921-7D5148DB7F61}" type="parTrans" cxnId="{B38D7BEC-480D-4721-A761-9D5DDE966D88}">
      <dgm:prSet/>
      <dgm:spPr/>
      <dgm:t>
        <a:bodyPr/>
        <a:lstStyle/>
        <a:p>
          <a:endParaRPr lang="en-US"/>
        </a:p>
      </dgm:t>
    </dgm:pt>
    <dgm:pt modelId="{366ACB42-24A7-41EC-B22B-764B8999C6AB}" type="sibTrans" cxnId="{B38D7BEC-480D-4721-A761-9D5DDE966D88}">
      <dgm:prSet/>
      <dgm:spPr/>
      <dgm:t>
        <a:bodyPr/>
        <a:lstStyle/>
        <a:p>
          <a:endParaRPr lang="en-US"/>
        </a:p>
      </dgm:t>
    </dgm:pt>
    <dgm:pt modelId="{C5437F18-9109-49CC-8DE2-65900DCE134B}">
      <dgm:prSet/>
      <dgm:spPr/>
      <dgm:t>
        <a:bodyPr/>
        <a:lstStyle/>
        <a:p>
          <a:r>
            <a:rPr lang="en-US"/>
            <a:t>History of trauma</a:t>
          </a:r>
        </a:p>
      </dgm:t>
    </dgm:pt>
    <dgm:pt modelId="{90CC2F0B-74E5-4A40-BA42-2B51CCE6B760}" type="parTrans" cxnId="{99A0D8C1-2D57-4CE4-84C5-02FB7CFF2E4D}">
      <dgm:prSet/>
      <dgm:spPr/>
      <dgm:t>
        <a:bodyPr/>
        <a:lstStyle/>
        <a:p>
          <a:endParaRPr lang="en-US"/>
        </a:p>
      </dgm:t>
    </dgm:pt>
    <dgm:pt modelId="{04143C04-FE39-4C83-83D9-051AC07B4C4D}" type="sibTrans" cxnId="{99A0D8C1-2D57-4CE4-84C5-02FB7CFF2E4D}">
      <dgm:prSet/>
      <dgm:spPr/>
      <dgm:t>
        <a:bodyPr/>
        <a:lstStyle/>
        <a:p>
          <a:endParaRPr lang="en-US"/>
        </a:p>
      </dgm:t>
    </dgm:pt>
    <dgm:pt modelId="{BE99C68D-B652-4EAC-B181-4910AE55F633}">
      <dgm:prSet/>
      <dgm:spPr/>
      <dgm:t>
        <a:bodyPr/>
        <a:lstStyle/>
        <a:p>
          <a:r>
            <a:rPr lang="en-US"/>
            <a:t>Pain and painful reactions</a:t>
          </a:r>
        </a:p>
      </dgm:t>
    </dgm:pt>
    <dgm:pt modelId="{D88F200C-BFEE-4950-A98A-6C32DA1EE63C}" type="parTrans" cxnId="{F481FDDF-B4A4-4A6D-A970-84B59F2C20DB}">
      <dgm:prSet/>
      <dgm:spPr/>
      <dgm:t>
        <a:bodyPr/>
        <a:lstStyle/>
        <a:p>
          <a:endParaRPr lang="en-US"/>
        </a:p>
      </dgm:t>
    </dgm:pt>
    <dgm:pt modelId="{47ED0123-DE3D-4EB8-9734-E6DE1B40A6EA}" type="sibTrans" cxnId="{F481FDDF-B4A4-4A6D-A970-84B59F2C20DB}">
      <dgm:prSet/>
      <dgm:spPr/>
      <dgm:t>
        <a:bodyPr/>
        <a:lstStyle/>
        <a:p>
          <a:endParaRPr lang="en-US"/>
        </a:p>
      </dgm:t>
    </dgm:pt>
    <dgm:pt modelId="{0A32EDB5-FF1E-422D-8D85-DEF5D9A04F6E}">
      <dgm:prSet/>
      <dgm:spPr/>
      <dgm:t>
        <a:bodyPr/>
        <a:lstStyle/>
        <a:p>
          <a:r>
            <a:rPr lang="en-US"/>
            <a:t>Medication changes</a:t>
          </a:r>
        </a:p>
      </dgm:t>
    </dgm:pt>
    <dgm:pt modelId="{E644B059-EBB5-414F-83D0-F8CA2D70B5FA}" type="parTrans" cxnId="{F8F5E8C9-BB2E-45AB-AEDA-139C850C18DE}">
      <dgm:prSet/>
      <dgm:spPr/>
      <dgm:t>
        <a:bodyPr/>
        <a:lstStyle/>
        <a:p>
          <a:endParaRPr lang="en-US"/>
        </a:p>
      </dgm:t>
    </dgm:pt>
    <dgm:pt modelId="{22EE9849-87C1-471D-8419-52F81F6757C2}" type="sibTrans" cxnId="{F8F5E8C9-BB2E-45AB-AEDA-139C850C18DE}">
      <dgm:prSet/>
      <dgm:spPr/>
      <dgm:t>
        <a:bodyPr/>
        <a:lstStyle/>
        <a:p>
          <a:endParaRPr lang="en-US"/>
        </a:p>
      </dgm:t>
    </dgm:pt>
    <dgm:pt modelId="{71040286-4362-4733-A344-7815FB609E9B}">
      <dgm:prSet/>
      <dgm:spPr/>
      <dgm:t>
        <a:bodyPr/>
        <a:lstStyle/>
        <a:p>
          <a:r>
            <a:rPr lang="en-US"/>
            <a:t>Illness (STI, chronic, or general health concerns)</a:t>
          </a:r>
        </a:p>
      </dgm:t>
    </dgm:pt>
    <dgm:pt modelId="{2BFDE667-3536-4B2A-AA16-786343ED8EBA}" type="parTrans" cxnId="{B4E66ECC-AB39-4207-8CCF-4990E8DED2DE}">
      <dgm:prSet/>
      <dgm:spPr/>
      <dgm:t>
        <a:bodyPr/>
        <a:lstStyle/>
        <a:p>
          <a:endParaRPr lang="en-US"/>
        </a:p>
      </dgm:t>
    </dgm:pt>
    <dgm:pt modelId="{D6D1BBCA-0C4A-4C4D-AF64-0FE11CE6A9BE}" type="sibTrans" cxnId="{B4E66ECC-AB39-4207-8CCF-4990E8DED2DE}">
      <dgm:prSet/>
      <dgm:spPr/>
      <dgm:t>
        <a:bodyPr/>
        <a:lstStyle/>
        <a:p>
          <a:endParaRPr lang="en-US"/>
        </a:p>
      </dgm:t>
    </dgm:pt>
    <dgm:pt modelId="{82477227-55E5-48A4-80C3-C541AF6C7B1F}">
      <dgm:prSet/>
      <dgm:spPr/>
      <dgm:t>
        <a:bodyPr/>
        <a:lstStyle/>
        <a:p>
          <a:r>
            <a:rPr lang="en-US" dirty="0" smtClean="0"/>
            <a:t>Mobility</a:t>
          </a:r>
          <a:endParaRPr lang="en-US" dirty="0"/>
        </a:p>
      </dgm:t>
    </dgm:pt>
    <dgm:pt modelId="{B502A706-6176-4F19-95DC-D6FDA759EC8C}" type="parTrans" cxnId="{40E9B930-6144-405C-A514-D5A5636B1EC5}">
      <dgm:prSet/>
      <dgm:spPr/>
      <dgm:t>
        <a:bodyPr/>
        <a:lstStyle/>
        <a:p>
          <a:endParaRPr lang="en-US"/>
        </a:p>
      </dgm:t>
    </dgm:pt>
    <dgm:pt modelId="{2E9A2909-03FA-4FF6-B0AC-12291663E7D0}" type="sibTrans" cxnId="{40E9B930-6144-405C-A514-D5A5636B1EC5}">
      <dgm:prSet/>
      <dgm:spPr/>
      <dgm:t>
        <a:bodyPr/>
        <a:lstStyle/>
        <a:p>
          <a:endParaRPr lang="en-US"/>
        </a:p>
      </dgm:t>
    </dgm:pt>
    <dgm:pt modelId="{BAD2797B-DBD9-4BBA-94E4-EA420F87CD35}">
      <dgm:prSet/>
      <dgm:spPr/>
      <dgm:t>
        <a:bodyPr/>
        <a:lstStyle/>
        <a:p>
          <a:r>
            <a:rPr lang="en-US"/>
            <a:t>Mental health history</a:t>
          </a:r>
        </a:p>
      </dgm:t>
    </dgm:pt>
    <dgm:pt modelId="{7EFAA18D-44C8-48AE-A7F7-48A13CD63D53}" type="parTrans" cxnId="{3AB2D161-BCB4-46C8-8B99-66105B0FB683}">
      <dgm:prSet/>
      <dgm:spPr/>
      <dgm:t>
        <a:bodyPr/>
        <a:lstStyle/>
        <a:p>
          <a:endParaRPr lang="en-US"/>
        </a:p>
      </dgm:t>
    </dgm:pt>
    <dgm:pt modelId="{578A1B90-45A7-4713-BBD9-C2FEE9120092}" type="sibTrans" cxnId="{3AB2D161-BCB4-46C8-8B99-66105B0FB683}">
      <dgm:prSet/>
      <dgm:spPr/>
      <dgm:t>
        <a:bodyPr/>
        <a:lstStyle/>
        <a:p>
          <a:endParaRPr lang="en-US"/>
        </a:p>
      </dgm:t>
    </dgm:pt>
    <dgm:pt modelId="{F0FC795E-6102-4014-BF85-99CD28126A2B}">
      <dgm:prSet/>
      <dgm:spPr/>
      <dgm:t>
        <a:bodyPr/>
        <a:lstStyle/>
        <a:p>
          <a:r>
            <a:rPr lang="en-US"/>
            <a:t>Other considerations</a:t>
          </a:r>
        </a:p>
      </dgm:t>
    </dgm:pt>
    <dgm:pt modelId="{2CC913F4-D1DA-46DD-9188-C36E685BAD2E}" type="parTrans" cxnId="{BDD825A7-E73F-45D8-80A7-612106CC43D9}">
      <dgm:prSet/>
      <dgm:spPr/>
      <dgm:t>
        <a:bodyPr/>
        <a:lstStyle/>
        <a:p>
          <a:endParaRPr lang="en-US"/>
        </a:p>
      </dgm:t>
    </dgm:pt>
    <dgm:pt modelId="{D21CF956-5171-4C29-BBB5-783E3653550D}" type="sibTrans" cxnId="{BDD825A7-E73F-45D8-80A7-612106CC43D9}">
      <dgm:prSet/>
      <dgm:spPr/>
      <dgm:t>
        <a:bodyPr/>
        <a:lstStyle/>
        <a:p>
          <a:endParaRPr lang="en-US"/>
        </a:p>
      </dgm:t>
    </dgm:pt>
    <dgm:pt modelId="{F374FFA4-011A-4828-8864-4D2C57F0F43D}">
      <dgm:prSet/>
      <dgm:spPr/>
      <dgm:t>
        <a:bodyPr/>
        <a:lstStyle/>
        <a:p>
          <a:r>
            <a:rPr lang="en-US"/>
            <a:t>Attachment history</a:t>
          </a:r>
        </a:p>
      </dgm:t>
    </dgm:pt>
    <dgm:pt modelId="{C27081C1-4767-4377-A37A-095235843A0F}" type="parTrans" cxnId="{FFF81407-D40F-4A7E-A440-FC6664291A6F}">
      <dgm:prSet/>
      <dgm:spPr/>
      <dgm:t>
        <a:bodyPr/>
        <a:lstStyle/>
        <a:p>
          <a:endParaRPr lang="en-US"/>
        </a:p>
      </dgm:t>
    </dgm:pt>
    <dgm:pt modelId="{82B9BC24-B3C0-4F3F-9D1C-8E545A37FC71}" type="sibTrans" cxnId="{FFF81407-D40F-4A7E-A440-FC6664291A6F}">
      <dgm:prSet/>
      <dgm:spPr/>
      <dgm:t>
        <a:bodyPr/>
        <a:lstStyle/>
        <a:p>
          <a:endParaRPr lang="en-US"/>
        </a:p>
      </dgm:t>
    </dgm:pt>
    <dgm:pt modelId="{0AAFF3A1-947A-4128-ADE3-716760316883}">
      <dgm:prSet/>
      <dgm:spPr/>
      <dgm:t>
        <a:bodyPr/>
        <a:lstStyle/>
        <a:p>
          <a:r>
            <a:rPr lang="en-US"/>
            <a:t>Detailed sexual history</a:t>
          </a:r>
        </a:p>
      </dgm:t>
    </dgm:pt>
    <dgm:pt modelId="{FB229333-52C2-4EF7-BA97-75F3949E9F9D}" type="parTrans" cxnId="{1F13F74A-DC18-4113-959F-D3843C36A263}">
      <dgm:prSet/>
      <dgm:spPr/>
      <dgm:t>
        <a:bodyPr/>
        <a:lstStyle/>
        <a:p>
          <a:endParaRPr lang="en-US"/>
        </a:p>
      </dgm:t>
    </dgm:pt>
    <dgm:pt modelId="{AE72502B-9F98-420B-95B0-7FDAD0EE5174}" type="sibTrans" cxnId="{1F13F74A-DC18-4113-959F-D3843C36A263}">
      <dgm:prSet/>
      <dgm:spPr/>
      <dgm:t>
        <a:bodyPr/>
        <a:lstStyle/>
        <a:p>
          <a:endParaRPr lang="en-US"/>
        </a:p>
      </dgm:t>
    </dgm:pt>
    <dgm:pt modelId="{EA48AA55-B46B-4BBB-837C-5F47F63FD6DE}">
      <dgm:prSet/>
      <dgm:spPr/>
      <dgm:t>
        <a:bodyPr/>
        <a:lstStyle/>
        <a:p>
          <a:r>
            <a:rPr lang="en-US"/>
            <a:t>Undiagnosed issue like autism spectrum, ADD, mood dysregulation, dementia, anxiety, depression </a:t>
          </a:r>
        </a:p>
      </dgm:t>
    </dgm:pt>
    <dgm:pt modelId="{B467D344-982F-4ADE-BAC7-502A9BAFABC3}" type="parTrans" cxnId="{DD3BF20C-9583-49E0-8843-E691309500F8}">
      <dgm:prSet/>
      <dgm:spPr/>
      <dgm:t>
        <a:bodyPr/>
        <a:lstStyle/>
        <a:p>
          <a:endParaRPr lang="en-US"/>
        </a:p>
      </dgm:t>
    </dgm:pt>
    <dgm:pt modelId="{43F943A8-194C-4617-8DAB-7712B5306A73}" type="sibTrans" cxnId="{DD3BF20C-9583-49E0-8843-E691309500F8}">
      <dgm:prSet/>
      <dgm:spPr/>
      <dgm:t>
        <a:bodyPr/>
        <a:lstStyle/>
        <a:p>
          <a:endParaRPr lang="en-US"/>
        </a:p>
      </dgm:t>
    </dgm:pt>
    <dgm:pt modelId="{78175EAE-1533-5F4A-B65C-98BA00F8A09A}" type="pres">
      <dgm:prSet presAssocID="{6372C342-46AE-4815-AA9E-D92C266D47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A2F331-EE08-D044-AC72-58256BB96CA6}" type="pres">
      <dgm:prSet presAssocID="{BCF4E3AB-A1F5-43C4-8D33-2FCBB0C686A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136CD-7B55-C540-815F-CA9F00421C38}" type="pres">
      <dgm:prSet presAssocID="{BCF4E3AB-A1F5-43C4-8D33-2FCBB0C686A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6CEBE1-A349-4448-8EA2-9D4297148BF3}" type="pres">
      <dgm:prSet presAssocID="{F0FC795E-6102-4014-BF85-99CD28126A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A6BFCE-402F-3143-AED4-DBA9FBA94314}" type="pres">
      <dgm:prSet presAssocID="{F0FC795E-6102-4014-BF85-99CD28126A2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F8811D-07B9-6B41-ACC6-1DC09671B0BD}" type="presOf" srcId="{0A32EDB5-FF1E-422D-8D85-DEF5D9A04F6E}" destId="{DCC136CD-7B55-C540-815F-CA9F00421C38}" srcOrd="0" destOrd="9" presId="urn:microsoft.com/office/officeart/2005/8/layout/vList2"/>
    <dgm:cxn modelId="{0F86F724-C730-C442-A91A-703AD8606797}" type="presOf" srcId="{C5437F18-9109-49CC-8DE2-65900DCE134B}" destId="{DCC136CD-7B55-C540-815F-CA9F00421C38}" srcOrd="0" destOrd="7" presId="urn:microsoft.com/office/officeart/2005/8/layout/vList2"/>
    <dgm:cxn modelId="{F481FDDF-B4A4-4A6D-A970-84B59F2C20DB}" srcId="{BCF4E3AB-A1F5-43C4-8D33-2FCBB0C686AD}" destId="{BE99C68D-B652-4EAC-B181-4910AE55F633}" srcOrd="8" destOrd="0" parTransId="{D88F200C-BFEE-4950-A98A-6C32DA1EE63C}" sibTransId="{47ED0123-DE3D-4EB8-9734-E6DE1B40A6EA}"/>
    <dgm:cxn modelId="{BDD825A7-E73F-45D8-80A7-612106CC43D9}" srcId="{6372C342-46AE-4815-AA9E-D92C266D47E7}" destId="{F0FC795E-6102-4014-BF85-99CD28126A2B}" srcOrd="1" destOrd="0" parTransId="{2CC913F4-D1DA-46DD-9188-C36E685BAD2E}" sibTransId="{D21CF956-5171-4C29-BBB5-783E3653550D}"/>
    <dgm:cxn modelId="{7451FE57-5307-4A0E-8579-087444EEA2FD}" srcId="{BCF4E3AB-A1F5-43C4-8D33-2FCBB0C686AD}" destId="{34A55694-B583-4CF5-B5CE-32457B68F834}" srcOrd="4" destOrd="0" parTransId="{BFCDF912-23B6-46E8-881A-DAA09F9658FF}" sibTransId="{F68C417C-0A6F-4BBF-B65B-E034F2F82E4C}"/>
    <dgm:cxn modelId="{FD430104-20E9-0C48-940B-B671582AEFE6}" type="presOf" srcId="{BAD2797B-DBD9-4BBA-94E4-EA420F87CD35}" destId="{DCC136CD-7B55-C540-815F-CA9F00421C38}" srcOrd="0" destOrd="12" presId="urn:microsoft.com/office/officeart/2005/8/layout/vList2"/>
    <dgm:cxn modelId="{AACA708C-50EB-459C-833B-25A939165C25}" srcId="{BCF4E3AB-A1F5-43C4-8D33-2FCBB0C686AD}" destId="{4ED7C1BE-D89B-4D66-AA47-BC8D8D8D67F2}" srcOrd="2" destOrd="0" parTransId="{474F87AA-DE4B-41D4-A3FF-BA1F36C0886D}" sibTransId="{68F6B82D-1C8F-4878-AE54-B6A35A043763}"/>
    <dgm:cxn modelId="{CD326B1E-2E86-924D-A167-69934CB1E51B}" type="presOf" srcId="{82477227-55E5-48A4-80C3-C541AF6C7B1F}" destId="{DCC136CD-7B55-C540-815F-CA9F00421C38}" srcOrd="0" destOrd="11" presId="urn:microsoft.com/office/officeart/2005/8/layout/vList2"/>
    <dgm:cxn modelId="{1F13F74A-DC18-4113-959F-D3843C36A263}" srcId="{F0FC795E-6102-4014-BF85-99CD28126A2B}" destId="{0AAFF3A1-947A-4128-ADE3-716760316883}" srcOrd="1" destOrd="0" parTransId="{FB229333-52C2-4EF7-BA97-75F3949E9F9D}" sibTransId="{AE72502B-9F98-420B-95B0-7FDAD0EE5174}"/>
    <dgm:cxn modelId="{2C6C9B70-284B-B749-BCB6-8C3F2D4BC9A7}" type="presOf" srcId="{80AC99C6-34DD-4873-90C1-72FBFFDF62C3}" destId="{DCC136CD-7B55-C540-815F-CA9F00421C38}" srcOrd="0" destOrd="1" presId="urn:microsoft.com/office/officeart/2005/8/layout/vList2"/>
    <dgm:cxn modelId="{40E9B930-6144-405C-A514-D5A5636B1EC5}" srcId="{BCF4E3AB-A1F5-43C4-8D33-2FCBB0C686AD}" destId="{82477227-55E5-48A4-80C3-C541AF6C7B1F}" srcOrd="11" destOrd="0" parTransId="{B502A706-6176-4F19-95DC-D6FDA759EC8C}" sibTransId="{2E9A2909-03FA-4FF6-B0AC-12291663E7D0}"/>
    <dgm:cxn modelId="{3AB2D161-BCB4-46C8-8B99-66105B0FB683}" srcId="{BCF4E3AB-A1F5-43C4-8D33-2FCBB0C686AD}" destId="{BAD2797B-DBD9-4BBA-94E4-EA420F87CD35}" srcOrd="12" destOrd="0" parTransId="{7EFAA18D-44C8-48AE-A7F7-48A13CD63D53}" sibTransId="{578A1B90-45A7-4713-BBD9-C2FEE9120092}"/>
    <dgm:cxn modelId="{8E71A9B3-526F-4F12-B97F-5E6336AC375D}" srcId="{BCF4E3AB-A1F5-43C4-8D33-2FCBB0C686AD}" destId="{BDADD8D5-2FCB-4FC3-8865-D4B42B41E76E}" srcOrd="5" destOrd="0" parTransId="{C85C6E01-1C38-43C5-9FBC-1DBFF55DF241}" sibTransId="{219DC1DA-125B-45DD-ADFB-0762467B817E}"/>
    <dgm:cxn modelId="{DD3BF20C-9583-49E0-8843-E691309500F8}" srcId="{F0FC795E-6102-4014-BF85-99CD28126A2B}" destId="{EA48AA55-B46B-4BBB-837C-5F47F63FD6DE}" srcOrd="2" destOrd="0" parTransId="{B467D344-982F-4ADE-BAC7-502A9BAFABC3}" sibTransId="{43F943A8-194C-4617-8DAB-7712B5306A73}"/>
    <dgm:cxn modelId="{2144E325-8C05-44D4-99AF-D99E4AEE2583}" srcId="{BCF4E3AB-A1F5-43C4-8D33-2FCBB0C686AD}" destId="{6699B8AC-0E1D-4DFD-8FF7-9433D8B0F063}" srcOrd="3" destOrd="0" parTransId="{DD0D8D87-C2E9-46CD-8D0B-6EF26E456546}" sibTransId="{7A223D12-7B7E-487C-8825-3403F0CC7C21}"/>
    <dgm:cxn modelId="{EDDCC5E4-F5FD-3A44-ACF7-F1DBC74E3834}" type="presOf" srcId="{BE99C68D-B652-4EAC-B181-4910AE55F633}" destId="{DCC136CD-7B55-C540-815F-CA9F00421C38}" srcOrd="0" destOrd="8" presId="urn:microsoft.com/office/officeart/2005/8/layout/vList2"/>
    <dgm:cxn modelId="{64F3F904-7ACF-0B42-A2B7-6AB893FB5758}" type="presOf" srcId="{BDADD8D5-2FCB-4FC3-8865-D4B42B41E76E}" destId="{DCC136CD-7B55-C540-815F-CA9F00421C38}" srcOrd="0" destOrd="5" presId="urn:microsoft.com/office/officeart/2005/8/layout/vList2"/>
    <dgm:cxn modelId="{AE9BC61E-CA13-3049-96AC-D2AD2E5B30E0}" type="presOf" srcId="{F0FC795E-6102-4014-BF85-99CD28126A2B}" destId="{9C6CEBE1-A349-4448-8EA2-9D4297148BF3}" srcOrd="0" destOrd="0" presId="urn:microsoft.com/office/officeart/2005/8/layout/vList2"/>
    <dgm:cxn modelId="{F8F5E8C9-BB2E-45AB-AEDA-139C850C18DE}" srcId="{BCF4E3AB-A1F5-43C4-8D33-2FCBB0C686AD}" destId="{0A32EDB5-FF1E-422D-8D85-DEF5D9A04F6E}" srcOrd="9" destOrd="0" parTransId="{E644B059-EBB5-414F-83D0-F8CA2D70B5FA}" sibTransId="{22EE9849-87C1-471D-8419-52F81F6757C2}"/>
    <dgm:cxn modelId="{B4E66ECC-AB39-4207-8CCF-4990E8DED2DE}" srcId="{BCF4E3AB-A1F5-43C4-8D33-2FCBB0C686AD}" destId="{71040286-4362-4733-A344-7815FB609E9B}" srcOrd="10" destOrd="0" parTransId="{2BFDE667-3536-4B2A-AA16-786343ED8EBA}" sibTransId="{D6D1BBCA-0C4A-4C4D-AF64-0FE11CE6A9BE}"/>
    <dgm:cxn modelId="{1CF5AC00-7266-4CCB-84B4-3A870CCC9267}" srcId="{BCF4E3AB-A1F5-43C4-8D33-2FCBB0C686AD}" destId="{6BA970CD-06F9-44CC-B7C2-ED89F19B4D1E}" srcOrd="0" destOrd="0" parTransId="{9D660411-9ED2-4934-B63A-5611B7737C4F}" sibTransId="{2A5782E2-74F1-4C55-827D-0B945C8A3F9D}"/>
    <dgm:cxn modelId="{B38D7BEC-480D-4721-A761-9D5DDE966D88}" srcId="{BCF4E3AB-A1F5-43C4-8D33-2FCBB0C686AD}" destId="{A07FF413-82B1-485D-B2ED-57165AAE61F9}" srcOrd="6" destOrd="0" parTransId="{72B14F5C-0899-445F-8921-7D5148DB7F61}" sibTransId="{366ACB42-24A7-41EC-B22B-764B8999C6AB}"/>
    <dgm:cxn modelId="{34EC334A-E0B7-5249-8765-EE41C4B873FE}" type="presOf" srcId="{BCF4E3AB-A1F5-43C4-8D33-2FCBB0C686AD}" destId="{2DA2F331-EE08-D044-AC72-58256BB96CA6}" srcOrd="0" destOrd="0" presId="urn:microsoft.com/office/officeart/2005/8/layout/vList2"/>
    <dgm:cxn modelId="{8C86DB13-D338-7449-B3F0-1C640B9226DB}" type="presOf" srcId="{A07FF413-82B1-485D-B2ED-57165AAE61F9}" destId="{DCC136CD-7B55-C540-815F-CA9F00421C38}" srcOrd="0" destOrd="6" presId="urn:microsoft.com/office/officeart/2005/8/layout/vList2"/>
    <dgm:cxn modelId="{35C2EEC4-3CC5-4671-96AA-0637FF8AE49D}" srcId="{BCF4E3AB-A1F5-43C4-8D33-2FCBB0C686AD}" destId="{80AC99C6-34DD-4873-90C1-72FBFFDF62C3}" srcOrd="1" destOrd="0" parTransId="{636A8FAB-9A32-4056-B6C9-448772EB4FE0}" sibTransId="{9C34D68B-8ECC-4BAE-8A7A-D4B703C57738}"/>
    <dgm:cxn modelId="{B96DD82C-A7B2-3A4B-83AD-DBA9C8195AB7}" type="presOf" srcId="{6BA970CD-06F9-44CC-B7C2-ED89F19B4D1E}" destId="{DCC136CD-7B55-C540-815F-CA9F00421C38}" srcOrd="0" destOrd="0" presId="urn:microsoft.com/office/officeart/2005/8/layout/vList2"/>
    <dgm:cxn modelId="{F924370C-B68E-4646-9F6C-1D491539655C}" type="presOf" srcId="{71040286-4362-4733-A344-7815FB609E9B}" destId="{DCC136CD-7B55-C540-815F-CA9F00421C38}" srcOrd="0" destOrd="10" presId="urn:microsoft.com/office/officeart/2005/8/layout/vList2"/>
    <dgm:cxn modelId="{66D01ECE-0998-5947-9F9B-DB2617C95283}" type="presOf" srcId="{6699B8AC-0E1D-4DFD-8FF7-9433D8B0F063}" destId="{DCC136CD-7B55-C540-815F-CA9F00421C38}" srcOrd="0" destOrd="3" presId="urn:microsoft.com/office/officeart/2005/8/layout/vList2"/>
    <dgm:cxn modelId="{8A8B87F9-3693-4C9F-AC64-244646990E62}" srcId="{6372C342-46AE-4815-AA9E-D92C266D47E7}" destId="{BCF4E3AB-A1F5-43C4-8D33-2FCBB0C686AD}" srcOrd="0" destOrd="0" parTransId="{62EAFC88-17AB-4CE1-8AEE-19B5E48D925E}" sibTransId="{1EFB9B1B-C513-4299-B3C5-40EA6918EABA}"/>
    <dgm:cxn modelId="{98AEAA4D-477C-0C47-9697-697C18C73984}" type="presOf" srcId="{4ED7C1BE-D89B-4D66-AA47-BC8D8D8D67F2}" destId="{DCC136CD-7B55-C540-815F-CA9F00421C38}" srcOrd="0" destOrd="2" presId="urn:microsoft.com/office/officeart/2005/8/layout/vList2"/>
    <dgm:cxn modelId="{5286BB8D-E78F-7143-81C5-395FB950FE78}" type="presOf" srcId="{EA48AA55-B46B-4BBB-837C-5F47F63FD6DE}" destId="{1BA6BFCE-402F-3143-AED4-DBA9FBA94314}" srcOrd="0" destOrd="2" presId="urn:microsoft.com/office/officeart/2005/8/layout/vList2"/>
    <dgm:cxn modelId="{FFF81407-D40F-4A7E-A440-FC6664291A6F}" srcId="{F0FC795E-6102-4014-BF85-99CD28126A2B}" destId="{F374FFA4-011A-4828-8864-4D2C57F0F43D}" srcOrd="0" destOrd="0" parTransId="{C27081C1-4767-4377-A37A-095235843A0F}" sibTransId="{82B9BC24-B3C0-4F3F-9D1C-8E545A37FC71}"/>
    <dgm:cxn modelId="{F89D7CB3-4C18-EF4C-80DA-DC2F6E8534F3}" type="presOf" srcId="{34A55694-B583-4CF5-B5CE-32457B68F834}" destId="{DCC136CD-7B55-C540-815F-CA9F00421C38}" srcOrd="0" destOrd="4" presId="urn:microsoft.com/office/officeart/2005/8/layout/vList2"/>
    <dgm:cxn modelId="{99A0D8C1-2D57-4CE4-84C5-02FB7CFF2E4D}" srcId="{BCF4E3AB-A1F5-43C4-8D33-2FCBB0C686AD}" destId="{C5437F18-9109-49CC-8DE2-65900DCE134B}" srcOrd="7" destOrd="0" parTransId="{90CC2F0B-74E5-4A40-BA42-2B51CCE6B760}" sibTransId="{04143C04-FE39-4C83-83D9-051AC07B4C4D}"/>
    <dgm:cxn modelId="{6FED36D6-71CB-414E-AFD4-4139C685C7CE}" type="presOf" srcId="{6372C342-46AE-4815-AA9E-D92C266D47E7}" destId="{78175EAE-1533-5F4A-B65C-98BA00F8A09A}" srcOrd="0" destOrd="0" presId="urn:microsoft.com/office/officeart/2005/8/layout/vList2"/>
    <dgm:cxn modelId="{AD848226-5F56-AE4D-A91A-2737EE0766BD}" type="presOf" srcId="{F374FFA4-011A-4828-8864-4D2C57F0F43D}" destId="{1BA6BFCE-402F-3143-AED4-DBA9FBA94314}" srcOrd="0" destOrd="0" presId="urn:microsoft.com/office/officeart/2005/8/layout/vList2"/>
    <dgm:cxn modelId="{6F30848E-8D67-164E-9313-FD24A816463E}" type="presOf" srcId="{0AAFF3A1-947A-4128-ADE3-716760316883}" destId="{1BA6BFCE-402F-3143-AED4-DBA9FBA94314}" srcOrd="0" destOrd="1" presId="urn:microsoft.com/office/officeart/2005/8/layout/vList2"/>
    <dgm:cxn modelId="{4C7E7CF3-E2AF-CE4A-B533-6C25BD40DE7F}" type="presParOf" srcId="{78175EAE-1533-5F4A-B65C-98BA00F8A09A}" destId="{2DA2F331-EE08-D044-AC72-58256BB96CA6}" srcOrd="0" destOrd="0" presId="urn:microsoft.com/office/officeart/2005/8/layout/vList2"/>
    <dgm:cxn modelId="{AA49AF40-26AF-334B-B259-CB956AD718BA}" type="presParOf" srcId="{78175EAE-1533-5F4A-B65C-98BA00F8A09A}" destId="{DCC136CD-7B55-C540-815F-CA9F00421C38}" srcOrd="1" destOrd="0" presId="urn:microsoft.com/office/officeart/2005/8/layout/vList2"/>
    <dgm:cxn modelId="{40B57176-7F80-E143-A66C-1CEDC23643CC}" type="presParOf" srcId="{78175EAE-1533-5F4A-B65C-98BA00F8A09A}" destId="{9C6CEBE1-A349-4448-8EA2-9D4297148BF3}" srcOrd="2" destOrd="0" presId="urn:microsoft.com/office/officeart/2005/8/layout/vList2"/>
    <dgm:cxn modelId="{91D3C261-EAC7-914B-A719-8869621E94E9}" type="presParOf" srcId="{78175EAE-1533-5F4A-B65C-98BA00F8A09A}" destId="{1BA6BFCE-402F-3143-AED4-DBA9FBA9431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2F331-EE08-D044-AC72-58256BB96CA6}">
      <dsp:nvSpPr>
        <dsp:cNvPr id="0" name=""/>
        <dsp:cNvSpPr/>
      </dsp:nvSpPr>
      <dsp:spPr>
        <a:xfrm>
          <a:off x="0" y="124250"/>
          <a:ext cx="6513603" cy="50368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It’s usually worth exploring:</a:t>
          </a:r>
        </a:p>
      </dsp:txBody>
      <dsp:txXfrm>
        <a:off x="24588" y="148838"/>
        <a:ext cx="6464427" cy="454509"/>
      </dsp:txXfrm>
    </dsp:sp>
    <dsp:sp modelId="{DCC136CD-7B55-C540-815F-CA9F00421C38}">
      <dsp:nvSpPr>
        <dsp:cNvPr id="0" name=""/>
        <dsp:cNvSpPr/>
      </dsp:nvSpPr>
      <dsp:spPr>
        <a:xfrm>
          <a:off x="0" y="627935"/>
          <a:ext cx="6513603" cy="3564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/>
            <a:t>Body image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/>
            <a:t>Hormonal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/>
            <a:t>Relational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/>
            <a:t>Stress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/>
            <a:t>Sociocultural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/>
            <a:t>Economic and financial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/>
            <a:t>Religious factors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/>
            <a:t>History of trauma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/>
            <a:t>Pain and painful reactions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/>
            <a:t>Medication changes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/>
            <a:t>Illness (STI, chronic, or general health concerns)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Mobility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/>
            <a:t>Mental health history</a:t>
          </a:r>
        </a:p>
      </dsp:txBody>
      <dsp:txXfrm>
        <a:off x="0" y="627935"/>
        <a:ext cx="6513603" cy="3564539"/>
      </dsp:txXfrm>
    </dsp:sp>
    <dsp:sp modelId="{9C6CEBE1-A349-4448-8EA2-9D4297148BF3}">
      <dsp:nvSpPr>
        <dsp:cNvPr id="0" name=""/>
        <dsp:cNvSpPr/>
      </dsp:nvSpPr>
      <dsp:spPr>
        <a:xfrm>
          <a:off x="0" y="4192475"/>
          <a:ext cx="6513603" cy="503685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Other considerations</a:t>
          </a:r>
        </a:p>
      </dsp:txBody>
      <dsp:txXfrm>
        <a:off x="24588" y="4217063"/>
        <a:ext cx="6464427" cy="454509"/>
      </dsp:txXfrm>
    </dsp:sp>
    <dsp:sp modelId="{1BA6BFCE-402F-3143-AED4-DBA9FBA94314}">
      <dsp:nvSpPr>
        <dsp:cNvPr id="0" name=""/>
        <dsp:cNvSpPr/>
      </dsp:nvSpPr>
      <dsp:spPr>
        <a:xfrm>
          <a:off x="0" y="4696160"/>
          <a:ext cx="6513603" cy="1065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/>
            <a:t>Attachment history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/>
            <a:t>Detailed sexual history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/>
            <a:t>Undiagnosed issue like autism spectrum, ADD, mood dysregulation, dementia, anxiety, depression </a:t>
          </a:r>
        </a:p>
      </dsp:txBody>
      <dsp:txXfrm>
        <a:off x="0" y="4696160"/>
        <a:ext cx="6513603" cy="1065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D3C56D-8F6D-984B-B764-FC4B3185DE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7C0575-2CA7-2140-8E09-1B8E3D85B1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57BA8-10E0-D241-BE88-7F22AB9D2E6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C58B40-213E-F34E-BA96-E843782F16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AD8528-3E75-5A44-9CCA-D6C9B1D22F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24567-00F2-D043-8E43-C5BB69151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34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26226-6654-5149-B6CC-5879128F8DB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32EF1-2F02-5741-B84B-F5FA71CE8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7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Andropause</a:t>
            </a:r>
            <a:endParaRPr lang="en-US" dirty="0" smtClean="0"/>
          </a:p>
          <a:p>
            <a:r>
              <a:rPr lang="en-US" dirty="0" smtClean="0"/>
              <a:t>”Who’s in the room?”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32EF1-2F02-5741-B84B-F5FA71CE8A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64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32EF1-2F02-5741-B84B-F5FA71CE8A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84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Older</a:t>
            </a:r>
            <a:r>
              <a:rPr lang="en-US" baseline="0" dirty="0" smtClean="0"/>
              <a:t> adults are more likely to be open to sexual fluidity or increasing their </a:t>
            </a:r>
            <a:r>
              <a:rPr lang="en-US" baseline="0" dirty="0" err="1" smtClean="0"/>
              <a:t>reportoire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32EF1-2F02-5741-B84B-F5FA71CE8A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76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32EF1-2F02-5741-B84B-F5FA71CE8A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91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32EF1-2F02-5741-B84B-F5FA71CE8A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45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32EF1-2F02-5741-B84B-F5FA71CE8A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37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 to “Turn Off The Offs” and “On the </a:t>
            </a:r>
            <a:r>
              <a:rPr lang="en-US" dirty="0" err="1"/>
              <a:t>Ons</a:t>
            </a:r>
            <a:r>
              <a:rPr lang="en-US" dirty="0"/>
              <a:t>”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32EF1-2F02-5741-B84B-F5FA71CE8A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72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32EF1-2F02-5741-B84B-F5FA71CE8A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99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32EF1-2F02-5741-B84B-F5FA71CE8A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15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Pleasure is the measure: NOT orgasm, frequency, size, rigidity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32EF1-2F02-5741-B84B-F5FA71CE8A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68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for pictures of WHO is Entitled to Pleasure***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32EF1-2F02-5741-B84B-F5FA71CE8A2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31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Raise hands for</a:t>
            </a:r>
            <a:r>
              <a:rPr lang="en-US" baseline="0" dirty="0"/>
              <a:t> changes </a:t>
            </a:r>
            <a:r>
              <a:rPr lang="mr-IN" baseline="0" dirty="0"/>
              <a:t>–</a:t>
            </a:r>
            <a:r>
              <a:rPr lang="en-US" baseline="0" dirty="0"/>
              <a:t> hair, skin, nails, metabolism,..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32EF1-2F02-5741-B84B-F5FA71CE8A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749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Young, White, Affluent, Men, Heterosexual, Able-Bodied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32EF1-2F02-5741-B84B-F5FA71CE8A2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62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-Emphasis on willingness, motivation, intentionality, and individual sexual satisfaction versus performance</a:t>
            </a:r>
          </a:p>
          <a:p>
            <a:r>
              <a:rPr lang="en-US" dirty="0"/>
              <a:t>-Calls into question the need for desire to exist prior to arousal, They are neither distinctly separate nor exactly the same</a:t>
            </a:r>
          </a:p>
          <a:p>
            <a:r>
              <a:rPr lang="en-US" dirty="0"/>
              <a:t>-Supports variances in sexual response and acknowledges the biopsychosocial nature of sexual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32EF1-2F02-5741-B84B-F5FA71CE8A2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178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32EF1-2F02-5741-B84B-F5FA71CE8A2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831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32EF1-2F02-5741-B84B-F5FA71CE8A2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53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32EF1-2F02-5741-B84B-F5FA71CE8A2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100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Condom safety</a:t>
            </a:r>
          </a:p>
          <a:p>
            <a:r>
              <a:rPr lang="en-US" dirty="0"/>
              <a:t>Prelude for </a:t>
            </a:r>
            <a:r>
              <a:rPr lang="en-US" dirty="0" err="1"/>
              <a:t>Peyronies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Fiera</a:t>
            </a:r>
            <a:endParaRPr lang="en-US" dirty="0"/>
          </a:p>
          <a:p>
            <a:r>
              <a:rPr lang="en-US" dirty="0"/>
              <a:t>Wand is good for arthritis, high powered and multi-use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32EF1-2F02-5741-B84B-F5FA71CE8A2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271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32EF1-2F02-5741-B84B-F5FA71CE8A2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145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32EF1-2F02-5741-B84B-F5FA71CE8A2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353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32EF1-2F02-5741-B84B-F5FA71CE8A2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65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32EF1-2F02-5741-B84B-F5FA71CE8A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88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Nisha </a:t>
            </a:r>
            <a:r>
              <a:rPr lang="mr-IN" dirty="0"/>
              <a:t>–</a:t>
            </a:r>
            <a:r>
              <a:rPr lang="en-US" dirty="0"/>
              <a:t> add estrogen notes </a:t>
            </a:r>
            <a:r>
              <a:rPr lang="mr-IN" dirty="0"/>
              <a:t>–</a:t>
            </a:r>
            <a:r>
              <a:rPr lang="en-US" dirty="0"/>
              <a:t> functions of estradiol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32EF1-2F02-5741-B84B-F5FA71CE8A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07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Cultural,</a:t>
            </a:r>
            <a:r>
              <a:rPr lang="en-US" baseline="0" dirty="0"/>
              <a:t> embarrassment, religious, social,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32EF1-2F02-5741-B84B-F5FA71CE8A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25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32EF1-2F02-5741-B84B-F5FA71CE8A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62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32EF1-2F02-5741-B84B-F5FA71CE8A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74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Leading to pleasure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32EF1-2F02-5741-B84B-F5FA71CE8A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42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Concerns are complex and often overlap the level that we discuss today is very introductory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32EF1-2F02-5741-B84B-F5FA71CE8A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17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0F84-BAA4-E846-8C39-E95587B2BF24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73A5D-FA4C-E143-BF20-ED68101D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0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0F84-BAA4-E846-8C39-E95587B2BF24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73A5D-FA4C-E143-BF20-ED68101D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55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0F84-BAA4-E846-8C39-E95587B2BF24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73A5D-FA4C-E143-BF20-ED68101D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25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0F84-BAA4-E846-8C39-E95587B2BF24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73A5D-FA4C-E143-BF20-ED68101D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6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0F84-BAA4-E846-8C39-E95587B2BF24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73A5D-FA4C-E143-BF20-ED68101D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66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0F84-BAA4-E846-8C39-E95587B2BF24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73A5D-FA4C-E143-BF20-ED68101D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0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0F84-BAA4-E846-8C39-E95587B2BF24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73A5D-FA4C-E143-BF20-ED68101D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61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0F84-BAA4-E846-8C39-E95587B2BF24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73A5D-FA4C-E143-BF20-ED68101D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1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0F84-BAA4-E846-8C39-E95587B2BF24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73A5D-FA4C-E143-BF20-ED68101D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80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0F84-BAA4-E846-8C39-E95587B2BF24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73A5D-FA4C-E143-BF20-ED68101D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5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0F84-BAA4-E846-8C39-E95587B2BF24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73A5D-FA4C-E143-BF20-ED68101D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57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40F84-BAA4-E846-8C39-E95587B2BF24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73A5D-FA4C-E143-BF20-ED68101D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8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tif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f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iff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iff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tiff"/><Relationship Id="rId4" Type="http://schemas.openxmlformats.org/officeDocument/2006/relationships/image" Target="../media/image20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tiff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5.tif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iff"/><Relationship Id="rId3" Type="http://schemas.openxmlformats.org/officeDocument/2006/relationships/image" Target="../media/image3.png"/><Relationship Id="rId7" Type="http://schemas.openxmlformats.org/officeDocument/2006/relationships/image" Target="../media/image28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tiff"/><Relationship Id="rId5" Type="http://schemas.openxmlformats.org/officeDocument/2006/relationships/image" Target="../media/image26.tiff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tif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rPr>
              <a:t>Menopause, </a:t>
            </a:r>
            <a:r>
              <a:rPr lang="en-US" dirty="0" err="1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rPr>
              <a:t>Manopause</a:t>
            </a:r>
            <a:r>
              <a:rPr lang="en-US" dirty="0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rPr>
              <a:t>, and Redefining Sexuality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Apple Braille" charset="0"/>
              <a:ea typeface="Apple Braille" charset="0"/>
              <a:cs typeface="Apple Braille" charset="0"/>
            </a:endParaRPr>
          </a:p>
          <a:p>
            <a:r>
              <a:rPr lang="en-US" dirty="0">
                <a:latin typeface="Apple Braille" charset="0"/>
                <a:ea typeface="Apple Braille" charset="0"/>
                <a:cs typeface="Apple Braille" charset="0"/>
              </a:rPr>
              <a:t>Justine Braford BS, LMSW, CST</a:t>
            </a:r>
          </a:p>
          <a:p>
            <a:r>
              <a:rPr lang="en-US" dirty="0">
                <a:latin typeface="Apple Braille" charset="0"/>
                <a:ea typeface="Apple Braille" charset="0"/>
                <a:cs typeface="Apple Braille" charset="0"/>
              </a:rPr>
              <a:t>Nisha McKenzie PA-C, CSC, IF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2347" y="5117912"/>
            <a:ext cx="2716175" cy="1587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09" y="5257800"/>
            <a:ext cx="2741044" cy="133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19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7934" y="5907880"/>
            <a:ext cx="1680060" cy="982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72" y="6058429"/>
            <a:ext cx="1396712" cy="68103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7C797BA-4B8B-F74A-B5CC-8EAD0C709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52810"/>
            <a:ext cx="3932237" cy="704589"/>
          </a:xfrm>
        </p:spPr>
        <p:txBody>
          <a:bodyPr/>
          <a:lstStyle/>
          <a:p>
            <a:pPr algn="ctr"/>
            <a:r>
              <a:rPr lang="en-US" dirty="0"/>
              <a:t>A Team Approach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7EF0B2-D700-A342-A7ED-B02DE468D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922" y="987425"/>
            <a:ext cx="4196732" cy="4873625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651891C-2964-A14B-9E2B-00A9798AA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Gynecologic and Obstetrical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Sexual Health Medicine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Psychopharmacology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Physical 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Psychotherapy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On-Site Store </a:t>
            </a:r>
          </a:p>
          <a:p>
            <a:endParaRPr lang="en-US" dirty="0"/>
          </a:p>
          <a:p>
            <a:r>
              <a:rPr lang="en-US" dirty="0"/>
              <a:t>To Come….</a:t>
            </a:r>
          </a:p>
          <a:p>
            <a:r>
              <a:rPr lang="en-US" dirty="0" smtClean="0"/>
              <a:t>Dietitian </a:t>
            </a:r>
            <a:r>
              <a:rPr lang="en-US" dirty="0"/>
              <a:t>and Massage Therapy</a:t>
            </a:r>
          </a:p>
        </p:txBody>
      </p:sp>
    </p:spTree>
    <p:extLst>
      <p:ext uri="{BB962C8B-B14F-4D97-AF65-F5344CB8AC3E}">
        <p14:creationId xmlns:p14="http://schemas.microsoft.com/office/powerpoint/2010/main" val="1789968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CAE722-CE2B-EF4B-A19C-3E14E9D70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General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7E63F-250E-4543-93C2-17858B222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 lnSpcReduction="10000"/>
          </a:bodyPr>
          <a:lstStyle/>
          <a:p>
            <a:r>
              <a:rPr lang="en-US" sz="1300" dirty="0">
                <a:solidFill>
                  <a:srgbClr val="000000"/>
                </a:solidFill>
              </a:rPr>
              <a:t>Complete and compassionate history-taking </a:t>
            </a:r>
          </a:p>
          <a:p>
            <a:pPr lvl="1"/>
            <a:r>
              <a:rPr lang="en-US" sz="1300" dirty="0">
                <a:solidFill>
                  <a:srgbClr val="000000"/>
                </a:solidFill>
              </a:rPr>
              <a:t>Description, Onset, Understanding, Previous Treatment, Expectations </a:t>
            </a:r>
          </a:p>
          <a:p>
            <a:pPr lvl="1"/>
            <a:r>
              <a:rPr lang="en-US" sz="1300" dirty="0">
                <a:solidFill>
                  <a:srgbClr val="000000"/>
                </a:solidFill>
              </a:rPr>
              <a:t>Check assumptions (assumed heterosexuality, assumed monogamy, celibacy in single women, importance of </a:t>
            </a:r>
            <a:r>
              <a:rPr lang="en-US" sz="1300" dirty="0" smtClean="0">
                <a:solidFill>
                  <a:srgbClr val="000000"/>
                </a:solidFill>
              </a:rPr>
              <a:t>sexuality, practices/BDSM)</a:t>
            </a:r>
            <a:endParaRPr lang="en-US" sz="1300" dirty="0">
              <a:solidFill>
                <a:srgbClr val="000000"/>
              </a:solidFill>
            </a:endParaRPr>
          </a:p>
          <a:p>
            <a:pPr lvl="1"/>
            <a:r>
              <a:rPr lang="en-US" sz="1300" dirty="0">
                <a:solidFill>
                  <a:srgbClr val="000000"/>
                </a:solidFill>
              </a:rPr>
              <a:t>Walk alongside the individual or couple (not behind or in front)</a:t>
            </a:r>
          </a:p>
          <a:p>
            <a:r>
              <a:rPr lang="en-US" sz="1300" dirty="0">
                <a:solidFill>
                  <a:srgbClr val="000000"/>
                </a:solidFill>
              </a:rPr>
              <a:t>Education including terminology, anatomy, and specific sex education</a:t>
            </a:r>
          </a:p>
          <a:p>
            <a:pPr lvl="1"/>
            <a:r>
              <a:rPr lang="en-US" sz="1300" dirty="0">
                <a:solidFill>
                  <a:srgbClr val="000000"/>
                </a:solidFill>
              </a:rPr>
              <a:t>Remember “nobody wants to be seen as ‘dumb’ about sex” </a:t>
            </a:r>
          </a:p>
          <a:p>
            <a:r>
              <a:rPr lang="en-US" sz="1300" dirty="0">
                <a:solidFill>
                  <a:srgbClr val="000000"/>
                </a:solidFill>
              </a:rPr>
              <a:t>Physical exam/Sex Counseling</a:t>
            </a:r>
          </a:p>
          <a:p>
            <a:pPr lvl="1"/>
            <a:r>
              <a:rPr lang="en-US" sz="1300" dirty="0">
                <a:solidFill>
                  <a:srgbClr val="000000"/>
                </a:solidFill>
              </a:rPr>
              <a:t>Care for self – vaginal care</a:t>
            </a:r>
          </a:p>
          <a:p>
            <a:r>
              <a:rPr lang="en-US" sz="1300" dirty="0">
                <a:solidFill>
                  <a:srgbClr val="000000"/>
                </a:solidFill>
              </a:rPr>
              <a:t>Sex/Relationship Therapy</a:t>
            </a:r>
          </a:p>
          <a:p>
            <a:pPr lvl="1"/>
            <a:r>
              <a:rPr lang="en-US" sz="1300" dirty="0">
                <a:solidFill>
                  <a:srgbClr val="000000"/>
                </a:solidFill>
              </a:rPr>
              <a:t>SLOWLY Complete psychosocial history on presenting client or couple (attachment history, sexual history, relationship history, trauma history)  </a:t>
            </a:r>
          </a:p>
          <a:p>
            <a:pPr lvl="1"/>
            <a:r>
              <a:rPr lang="en-US" sz="1300" dirty="0">
                <a:solidFill>
                  <a:srgbClr val="000000"/>
                </a:solidFill>
              </a:rPr>
              <a:t>Grief work</a:t>
            </a:r>
          </a:p>
          <a:p>
            <a:pPr lvl="1"/>
            <a:r>
              <a:rPr lang="en-US" sz="1300" dirty="0">
                <a:solidFill>
                  <a:srgbClr val="000000"/>
                </a:solidFill>
              </a:rPr>
              <a:t>Focus on resiliencies</a:t>
            </a:r>
          </a:p>
          <a:p>
            <a:pPr lvl="1"/>
            <a:r>
              <a:rPr lang="en-US" sz="1300" dirty="0">
                <a:solidFill>
                  <a:srgbClr val="000000"/>
                </a:solidFill>
              </a:rPr>
              <a:t>Address Anxiety First</a:t>
            </a:r>
          </a:p>
          <a:p>
            <a:pPr lvl="1"/>
            <a:r>
              <a:rPr lang="en-US" sz="1300" dirty="0">
                <a:solidFill>
                  <a:srgbClr val="000000"/>
                </a:solidFill>
              </a:rPr>
              <a:t>Offer evidence-based interventions to try at home</a:t>
            </a:r>
          </a:p>
          <a:p>
            <a:pPr lvl="1"/>
            <a:r>
              <a:rPr lang="en-US" sz="1300" dirty="0">
                <a:solidFill>
                  <a:srgbClr val="000000"/>
                </a:solidFill>
              </a:rPr>
              <a:t>Get them talking about sex with one another in session</a:t>
            </a:r>
          </a:p>
          <a:p>
            <a:pPr lvl="1"/>
            <a:r>
              <a:rPr lang="en-US" sz="1300" dirty="0">
                <a:solidFill>
                  <a:srgbClr val="000000"/>
                </a:solidFill>
              </a:rPr>
              <a:t>Acquaintance with one’s own body (mirror exercise and self-touch)</a:t>
            </a:r>
          </a:p>
          <a:p>
            <a:pPr lvl="1"/>
            <a:r>
              <a:rPr lang="en-US" sz="1300" dirty="0">
                <a:solidFill>
                  <a:srgbClr val="000000"/>
                </a:solidFill>
              </a:rPr>
              <a:t>Basics of self-care and stress management</a:t>
            </a:r>
          </a:p>
          <a:p>
            <a:pPr marL="457200" lvl="1" indent="0">
              <a:buNone/>
            </a:pPr>
            <a:endParaRPr lang="en-US" sz="1300" dirty="0">
              <a:solidFill>
                <a:srgbClr val="000000"/>
              </a:solidFill>
            </a:endParaRPr>
          </a:p>
          <a:p>
            <a:endParaRPr lang="en-US" sz="1300" dirty="0">
              <a:solidFill>
                <a:srgbClr val="0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95EC1D-22F4-6A4D-9DF7-CC0E8F7953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77" y="5840065"/>
            <a:ext cx="1396712" cy="6810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02FD29-E868-084E-995D-89CC531018B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4269" y="5689516"/>
            <a:ext cx="1680060" cy="9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55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D79450-2859-EC4D-A8B2-054D8DE1F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General Etiology and Areas to Explore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33EFE5-73A7-40DE-818C-5777D695F6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5446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50F73E2-9EE2-ED42-8BA6-B9848F18AFB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096" y="6007972"/>
            <a:ext cx="1396712" cy="6810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2F522B-6EF3-764A-BDA9-E822B3804C4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8060" y="6007972"/>
            <a:ext cx="1680060" cy="9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20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rPr>
              <a:t>Desire </a:t>
            </a:r>
            <a:r>
              <a:rPr lang="en-US" sz="5400" dirty="0" smtClean="0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rPr>
              <a:t>Discrepancy</a:t>
            </a:r>
            <a:endParaRPr lang="en-US" sz="5400" dirty="0">
              <a:solidFill>
                <a:srgbClr val="0070C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“I feel like I could live the rest of my days without ever having sex again, but my partner feels frustrated and like I don’t love him/her any more. How do I make myself want to have sex again?”</a:t>
            </a:r>
          </a:p>
          <a:p>
            <a:r>
              <a:rPr lang="en-US" dirty="0"/>
              <a:t>Desire discrepancy</a:t>
            </a:r>
          </a:p>
          <a:p>
            <a:pPr lvl="1"/>
            <a:r>
              <a:rPr lang="en-US" dirty="0"/>
              <a:t>Does it cause distress? (HSDD)</a:t>
            </a:r>
          </a:p>
          <a:p>
            <a:r>
              <a:rPr lang="en-US" dirty="0"/>
              <a:t>In men, </a:t>
            </a:r>
            <a:r>
              <a:rPr lang="en-US" dirty="0" smtClean="0"/>
              <a:t>one of the most common causes </a:t>
            </a:r>
            <a:r>
              <a:rPr lang="en-US" dirty="0"/>
              <a:t>of sexual activity cessation is loss of erectile functioning—Which can look like loss of desire to a partner who is unaware.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428" y="5907880"/>
            <a:ext cx="1680060" cy="982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72" y="6058429"/>
            <a:ext cx="1396712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64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rPr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Complete and Compassionate History-Taking</a:t>
            </a:r>
          </a:p>
          <a:p>
            <a:r>
              <a:rPr lang="en-US" dirty="0"/>
              <a:t>Physical Exam – is pain affecting desire?</a:t>
            </a:r>
          </a:p>
          <a:p>
            <a:pPr lvl="1"/>
            <a:r>
              <a:rPr lang="en-US" dirty="0"/>
              <a:t>Assess anatomy – look for prolapse</a:t>
            </a:r>
          </a:p>
          <a:p>
            <a:pPr lvl="1"/>
            <a:r>
              <a:rPr lang="en-US" dirty="0"/>
              <a:t>Q tip test</a:t>
            </a:r>
          </a:p>
          <a:p>
            <a:pPr lvl="1"/>
            <a:r>
              <a:rPr lang="en-US" dirty="0"/>
              <a:t>Vaginal pH</a:t>
            </a:r>
          </a:p>
          <a:p>
            <a:pPr lvl="1"/>
            <a:r>
              <a:rPr lang="en-US" dirty="0"/>
              <a:t>Pelvic floor muscle exam</a:t>
            </a:r>
          </a:p>
          <a:p>
            <a:pPr lvl="1"/>
            <a:r>
              <a:rPr lang="en-US" dirty="0"/>
              <a:t>General psych </a:t>
            </a:r>
            <a:r>
              <a:rPr lang="en-US" dirty="0" err="1"/>
              <a:t>eval</a:t>
            </a:r>
            <a:r>
              <a:rPr lang="en-US" dirty="0"/>
              <a:t> - HSDD?</a:t>
            </a:r>
          </a:p>
          <a:p>
            <a:pPr lvl="1"/>
            <a:r>
              <a:rPr lang="en-US" dirty="0"/>
              <a:t>Possible urogenital cultures</a:t>
            </a:r>
          </a:p>
          <a:p>
            <a:pPr lvl="1"/>
            <a:r>
              <a:rPr lang="en-US" dirty="0" err="1"/>
              <a:t>Vulvoscopy</a:t>
            </a:r>
            <a:r>
              <a:rPr lang="en-US" dirty="0"/>
              <a:t> </a:t>
            </a:r>
          </a:p>
          <a:p>
            <a:r>
              <a:rPr lang="en-US" dirty="0"/>
              <a:t>Sex therapy/Sex Counseling</a:t>
            </a:r>
          </a:p>
          <a:p>
            <a:pPr lvl="1"/>
            <a:r>
              <a:rPr lang="en-US" dirty="0"/>
              <a:t>Address grief and loss first</a:t>
            </a:r>
          </a:p>
          <a:p>
            <a:pPr lvl="1"/>
            <a:r>
              <a:rPr lang="en-US" dirty="0"/>
              <a:t>Dual control model</a:t>
            </a:r>
          </a:p>
          <a:p>
            <a:pPr lvl="1"/>
            <a:r>
              <a:rPr lang="en-US" dirty="0"/>
              <a:t>Spontaneous versus responsive desire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5668" y="5899414"/>
            <a:ext cx="1680060" cy="982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72" y="6058429"/>
            <a:ext cx="1396712" cy="6810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9B9F17-CC81-424D-818C-E5345ED980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620" y="2743039"/>
            <a:ext cx="4831078" cy="251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70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EDB51-8D7E-AF42-B6BE-F567FE086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Dual Control Model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10B9A8-7384-714E-A326-FF962A9CC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2026823"/>
            <a:ext cx="6858000" cy="35941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F51F49-1387-824F-90B0-4CF3BED430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9" y="5620923"/>
            <a:ext cx="1396712" cy="6810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CEF8A9-D216-2A4C-858F-8037A26611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9150" y="5672208"/>
            <a:ext cx="1680060" cy="9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10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rPr>
              <a:t>Pain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“’Down </a:t>
            </a:r>
            <a:r>
              <a:rPr lang="en-US" dirty="0" smtClean="0"/>
              <a:t>there’ </a:t>
            </a:r>
            <a:r>
              <a:rPr lang="en-US" dirty="0"/>
              <a:t>has always hurt. Tampons, everything…I want to have a satisfying sex life but I tense up anytime my partner comes near that area.”</a:t>
            </a:r>
          </a:p>
          <a:p>
            <a:r>
              <a:rPr lang="en-US" dirty="0"/>
              <a:t>OR “After_________(menopause, childbirth, trauma) I have pain. I’ve been told to ‘just relax’ or ‘do it more often’ but it’s not getting any better and I totally avoid sex now.”</a:t>
            </a:r>
          </a:p>
          <a:p>
            <a:r>
              <a:rPr lang="en-US" dirty="0"/>
              <a:t>Genito-Pelvic Pain and Penetration Disorders (GPPPD):</a:t>
            </a:r>
          </a:p>
          <a:p>
            <a:pPr lvl="1"/>
            <a:r>
              <a:rPr lang="en-US" dirty="0"/>
              <a:t>Dyspareunia due to atrophy</a:t>
            </a:r>
          </a:p>
          <a:p>
            <a:pPr lvl="1"/>
            <a:r>
              <a:rPr lang="en-US" dirty="0"/>
              <a:t>Vaginismus</a:t>
            </a:r>
          </a:p>
          <a:p>
            <a:pPr lvl="1"/>
            <a:r>
              <a:rPr lang="en-US" dirty="0"/>
              <a:t>Overactive pelvic floor</a:t>
            </a:r>
          </a:p>
          <a:p>
            <a:pPr lvl="1"/>
            <a:r>
              <a:rPr lang="en-US" dirty="0" err="1"/>
              <a:t>Vestibulodynia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5668" y="5914495"/>
            <a:ext cx="1680060" cy="982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72" y="6058429"/>
            <a:ext cx="1396712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5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rPr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Complete and compassionate history-taking (DOUPE and assumptions)</a:t>
            </a:r>
          </a:p>
          <a:p>
            <a:r>
              <a:rPr lang="en-US" dirty="0"/>
              <a:t>Thorough history and exam to elicit root of pain</a:t>
            </a:r>
          </a:p>
          <a:p>
            <a:pPr lvl="1"/>
            <a:r>
              <a:rPr lang="en-US" dirty="0"/>
              <a:t>Q tip test</a:t>
            </a:r>
          </a:p>
          <a:p>
            <a:pPr lvl="1"/>
            <a:r>
              <a:rPr lang="en-US" dirty="0"/>
              <a:t>Vaginal pH</a:t>
            </a:r>
          </a:p>
          <a:p>
            <a:pPr lvl="1"/>
            <a:r>
              <a:rPr lang="en-US" dirty="0"/>
              <a:t>Pelvic exam</a:t>
            </a:r>
          </a:p>
          <a:p>
            <a:r>
              <a:rPr lang="en-US" dirty="0"/>
              <a:t>Psychoeducation </a:t>
            </a:r>
          </a:p>
          <a:p>
            <a:r>
              <a:rPr lang="en-US" dirty="0"/>
              <a:t>Referral to Pelvic Floor Physical Therapy where appropriate</a:t>
            </a:r>
          </a:p>
          <a:p>
            <a:r>
              <a:rPr lang="en-US" dirty="0"/>
              <a:t>Depending on the presentation and patient openness, Sex Therapy</a:t>
            </a:r>
          </a:p>
          <a:p>
            <a:pPr lvl="1"/>
            <a:r>
              <a:rPr lang="en-US" dirty="0"/>
              <a:t>STOP the painful activity to begin with</a:t>
            </a:r>
          </a:p>
          <a:p>
            <a:pPr lvl="1"/>
            <a:r>
              <a:rPr lang="en-US" dirty="0"/>
              <a:t>Focus in on anxious and trauma reactions (usually unconscious)</a:t>
            </a:r>
          </a:p>
          <a:p>
            <a:pPr lvl="1"/>
            <a:r>
              <a:rPr lang="en-US" dirty="0"/>
              <a:t>Trauma therapy</a:t>
            </a:r>
          </a:p>
          <a:p>
            <a:pPr lvl="1"/>
            <a:r>
              <a:rPr lang="en-US" dirty="0"/>
              <a:t>Mindfulness training</a:t>
            </a:r>
          </a:p>
          <a:p>
            <a:pPr lvl="1"/>
            <a:r>
              <a:rPr lang="en-US" dirty="0"/>
              <a:t>Pain meditation</a:t>
            </a:r>
          </a:p>
          <a:p>
            <a:pPr lvl="1"/>
            <a:r>
              <a:rPr lang="en-US" dirty="0"/>
              <a:t>Gradual home In-vivo exposure to stimuli sometimes including existing pain sometimes imaginal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5668" y="5907880"/>
            <a:ext cx="1680060" cy="982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72" y="6058429"/>
            <a:ext cx="1396712" cy="6810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047B13-F373-4F44-82A1-5EBE3521A8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5483" y="2101082"/>
            <a:ext cx="3060245" cy="210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26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rPr>
              <a:t>Pleasure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“My sex life is not exciting. Orgasm isn’t intense or even existent in most cases. I’d just really rather not. I do it mainly for my partner, but even they are noticing and that’s upsetting to them.”</a:t>
            </a:r>
          </a:p>
          <a:p>
            <a:pPr lvl="1"/>
            <a:r>
              <a:rPr lang="en-US" dirty="0"/>
              <a:t>Anorgasmia (Primary versus Secondary)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5668" y="5910951"/>
            <a:ext cx="1680060" cy="982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72" y="6058429"/>
            <a:ext cx="1396712" cy="6810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BB8BD8-3C29-604D-826D-997E7B133F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8880" y="3800275"/>
            <a:ext cx="4048457" cy="259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29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rPr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Complete and compassionate history-taking (DOUPE and Assumptions)</a:t>
            </a:r>
          </a:p>
          <a:p>
            <a:r>
              <a:rPr lang="en-US" dirty="0"/>
              <a:t>Psychoeducation to include </a:t>
            </a:r>
            <a:r>
              <a:rPr lang="en-US" dirty="0" err="1"/>
              <a:t>Basson</a:t>
            </a:r>
            <a:r>
              <a:rPr lang="en-US" dirty="0"/>
              <a:t> Model and </a:t>
            </a:r>
            <a:r>
              <a:rPr lang="en-US" b="1" dirty="0"/>
              <a:t>socialization around pleasure</a:t>
            </a:r>
          </a:p>
          <a:p>
            <a:r>
              <a:rPr lang="en-US" dirty="0"/>
              <a:t>Physical Exam and Possibly referral to PT</a:t>
            </a:r>
          </a:p>
          <a:p>
            <a:pPr lvl="1"/>
            <a:r>
              <a:rPr lang="en-US" dirty="0"/>
              <a:t>Hormonal status</a:t>
            </a:r>
          </a:p>
          <a:p>
            <a:pPr lvl="1"/>
            <a:r>
              <a:rPr lang="en-US" dirty="0"/>
              <a:t>Clitoral atrophy </a:t>
            </a:r>
          </a:p>
          <a:p>
            <a:pPr lvl="1"/>
            <a:r>
              <a:rPr lang="en-US" dirty="0"/>
              <a:t>R/O pain</a:t>
            </a:r>
          </a:p>
          <a:p>
            <a:r>
              <a:rPr lang="en-US" dirty="0"/>
              <a:t>Sex Therapy</a:t>
            </a:r>
          </a:p>
          <a:p>
            <a:pPr lvl="1"/>
            <a:r>
              <a:rPr lang="en-US" dirty="0"/>
              <a:t>Generalized or acquired</a:t>
            </a:r>
          </a:p>
          <a:p>
            <a:pPr lvl="1"/>
            <a:r>
              <a:rPr lang="en-US" dirty="0"/>
              <a:t>Grief work</a:t>
            </a:r>
          </a:p>
          <a:p>
            <a:pPr lvl="1"/>
            <a:r>
              <a:rPr lang="en-US" dirty="0" err="1"/>
              <a:t>Basson</a:t>
            </a:r>
            <a:r>
              <a:rPr lang="en-US" dirty="0"/>
              <a:t> model</a:t>
            </a:r>
          </a:p>
          <a:p>
            <a:pPr lvl="1"/>
            <a:r>
              <a:rPr lang="en-US" dirty="0"/>
              <a:t>Emphasis on narratives about pleasure including gender roles</a:t>
            </a:r>
          </a:p>
          <a:p>
            <a:pPr lvl="1"/>
            <a:r>
              <a:rPr lang="en-US" dirty="0"/>
              <a:t>Self-exploration (you aren’t “given” pleasure)</a:t>
            </a:r>
          </a:p>
          <a:p>
            <a:pPr lvl="1"/>
            <a:r>
              <a:rPr lang="en-US" dirty="0"/>
              <a:t>Suggestions for increasing stimulus (eroticism, toys, repertoire)</a:t>
            </a:r>
          </a:p>
          <a:p>
            <a:pPr lvl="1"/>
            <a:r>
              <a:rPr lang="en-US" dirty="0"/>
              <a:t>Differentiation  </a:t>
            </a:r>
          </a:p>
          <a:p>
            <a:pPr lvl="1"/>
            <a:r>
              <a:rPr lang="en-US" dirty="0"/>
              <a:t>Mindfulness and progressive touch exercises</a:t>
            </a:r>
          </a:p>
          <a:p>
            <a:pPr lvl="1"/>
            <a:r>
              <a:rPr lang="en-US" dirty="0"/>
              <a:t>Erotic focus</a:t>
            </a:r>
          </a:p>
          <a:p>
            <a:pPr lvl="1"/>
            <a:r>
              <a:rPr lang="en-US" dirty="0"/>
              <a:t>“Pleasure is the measure”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5668" y="5907880"/>
            <a:ext cx="1680060" cy="982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72" y="6058429"/>
            <a:ext cx="1396712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21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rPr>
              <a:t>Changes</a:t>
            </a:r>
            <a:r>
              <a:rPr lang="mr-IN" sz="5400" dirty="0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rPr>
              <a:t>…</a:t>
            </a:r>
            <a:endParaRPr lang="en-US" sz="5400" dirty="0">
              <a:solidFill>
                <a:srgbClr val="0070C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Men, Women, All?</a:t>
            </a:r>
          </a:p>
          <a:p>
            <a:r>
              <a:rPr lang="en-US" dirty="0"/>
              <a:t>Sleep patterns</a:t>
            </a:r>
          </a:p>
          <a:p>
            <a:r>
              <a:rPr lang="en-US" dirty="0"/>
              <a:t>Metabolism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5668" y="5907880"/>
            <a:ext cx="1680060" cy="982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72" y="6058429"/>
            <a:ext cx="1396712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1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E0EC7-C0E8-F141-8928-70F110B98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Who Is Entitled to Pleasure?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5C57D4-55D6-FF48-9324-DDD52F2BA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3100" y="2003046"/>
            <a:ext cx="2900892" cy="435133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A2E3FE-B27F-1649-BE3C-589FD70E7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774" y="1440372"/>
            <a:ext cx="5079992" cy="33934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8C54A5-A722-B24F-B6A5-9A832C7F98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611" y="1430302"/>
            <a:ext cx="4240615" cy="366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68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6587D0-6F2F-8445-8110-C58E917B7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Basson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dirty="0">
                <a:solidFill>
                  <a:srgbClr val="FFFFFF"/>
                </a:solidFill>
              </a:rPr>
              <a:t>Non-Linear Model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5" name="Picture 1" descr="page36image496">
            <a:extLst>
              <a:ext uri="{FF2B5EF4-FFF2-40B4-BE49-F238E27FC236}">
                <a16:creationId xmlns:a16="http://schemas.microsoft.com/office/drawing/2014/main" id="{25D864A7-465C-DF40-97E6-0A39F6F2D0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8188" y="887008"/>
            <a:ext cx="8346533" cy="469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D64E7A-831C-5242-8041-C5460EE1A0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806" y="5840065"/>
            <a:ext cx="1396712" cy="6810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2CCBA2-D548-0642-A710-837694D3C4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7116" y="5689516"/>
            <a:ext cx="1680060" cy="9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81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rPr>
              <a:t>Arousal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“I don’t produce wetness like I used to, it just takes me a while to really ‘get in the mood’”</a:t>
            </a:r>
          </a:p>
          <a:p>
            <a:r>
              <a:rPr lang="en-US" dirty="0"/>
              <a:t>OR “I have difficulty getting/maintaining erections” </a:t>
            </a:r>
          </a:p>
          <a:p>
            <a:r>
              <a:rPr lang="en-US" dirty="0"/>
              <a:t>OR “It takes me too long to ejaculate/orgasm”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5668" y="5907880"/>
            <a:ext cx="1680060" cy="982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72" y="6058429"/>
            <a:ext cx="1396712" cy="6810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E9E78B-E82A-4142-8E63-2F59B7CAA4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2676" y="3878263"/>
            <a:ext cx="35433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4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rPr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Complete and compassionate history-taking (DOUPE and assumptions)</a:t>
            </a:r>
          </a:p>
          <a:p>
            <a:r>
              <a:rPr lang="en-US" dirty="0"/>
              <a:t>Psychoeducation to include </a:t>
            </a:r>
            <a:r>
              <a:rPr lang="en-US" dirty="0" err="1"/>
              <a:t>Basson</a:t>
            </a:r>
            <a:r>
              <a:rPr lang="en-US" dirty="0"/>
              <a:t> Model and Genital Non-Concordance, and “</a:t>
            </a:r>
            <a:r>
              <a:rPr lang="en-US" dirty="0" err="1"/>
              <a:t>Shoulds</a:t>
            </a:r>
            <a:r>
              <a:rPr lang="en-US" dirty="0"/>
              <a:t>”</a:t>
            </a:r>
          </a:p>
          <a:p>
            <a:r>
              <a:rPr lang="en-US" dirty="0"/>
              <a:t>Complete physical exam/Sex counseling</a:t>
            </a:r>
          </a:p>
          <a:p>
            <a:pPr lvl="1"/>
            <a:r>
              <a:rPr lang="en-US" dirty="0"/>
              <a:t>In Men: </a:t>
            </a:r>
          </a:p>
          <a:p>
            <a:pPr lvl="2"/>
            <a:r>
              <a:rPr lang="en-US" dirty="0"/>
              <a:t>Testosterone steady until age 50 then slow decline (usually T replacement is small effect-use only with hypogonadism)</a:t>
            </a:r>
          </a:p>
          <a:p>
            <a:pPr lvl="2"/>
            <a:r>
              <a:rPr lang="en-US" dirty="0" smtClean="0"/>
              <a:t>Shrinkage </a:t>
            </a:r>
            <a:r>
              <a:rPr lang="en-US" dirty="0"/>
              <a:t>of testicles, decreased seminal fluid are normal </a:t>
            </a:r>
          </a:p>
          <a:p>
            <a:pPr lvl="2"/>
            <a:r>
              <a:rPr lang="en-US" dirty="0"/>
              <a:t>Discuss PDE5 Inhibitors including option for daily </a:t>
            </a:r>
            <a:r>
              <a:rPr lang="en-US" dirty="0" smtClean="0"/>
              <a:t>dosage</a:t>
            </a:r>
          </a:p>
          <a:p>
            <a:pPr lvl="2"/>
            <a:r>
              <a:rPr lang="en-US" dirty="0" smtClean="0"/>
              <a:t>Orgasm without ejaculation</a:t>
            </a:r>
            <a:endParaRPr lang="en-US" dirty="0"/>
          </a:p>
          <a:p>
            <a:pPr lvl="1"/>
            <a:r>
              <a:rPr lang="en-US" dirty="0"/>
              <a:t>In </a:t>
            </a:r>
            <a:r>
              <a:rPr lang="en-US" dirty="0" smtClean="0"/>
              <a:t>women</a:t>
            </a:r>
          </a:p>
          <a:p>
            <a:pPr lvl="2"/>
            <a:r>
              <a:rPr lang="en-US" dirty="0" smtClean="0"/>
              <a:t>Evaluate tissue </a:t>
            </a:r>
            <a:r>
              <a:rPr lang="mr-IN" dirty="0" smtClean="0"/>
              <a:t>–</a:t>
            </a:r>
            <a:r>
              <a:rPr lang="en-US" dirty="0" smtClean="0"/>
              <a:t> hormonal status/atrophy</a:t>
            </a:r>
          </a:p>
          <a:p>
            <a:pPr lvl="2"/>
            <a:r>
              <a:rPr lang="en-US" dirty="0" smtClean="0"/>
              <a:t>Q tip test</a:t>
            </a:r>
            <a:endParaRPr lang="en-US" dirty="0"/>
          </a:p>
          <a:p>
            <a:pPr lvl="2"/>
            <a:r>
              <a:rPr lang="en-US" dirty="0" smtClean="0"/>
              <a:t>Educate re: normal changes in sensory awareness</a:t>
            </a:r>
            <a:endParaRPr lang="en-US" dirty="0"/>
          </a:p>
          <a:p>
            <a:r>
              <a:rPr lang="en-US" dirty="0"/>
              <a:t>Sex Therapy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rieve</a:t>
            </a:r>
            <a:endParaRPr lang="en-US" dirty="0"/>
          </a:p>
          <a:p>
            <a:pPr lvl="1"/>
            <a:r>
              <a:rPr lang="en-US" dirty="0"/>
              <a:t>Arousal awareness (mindfulness)</a:t>
            </a:r>
          </a:p>
          <a:p>
            <a:pPr lvl="1"/>
            <a:r>
              <a:rPr lang="en-US" dirty="0"/>
              <a:t>Re-define “sex”</a:t>
            </a:r>
          </a:p>
          <a:p>
            <a:pPr lvl="1"/>
            <a:r>
              <a:rPr lang="en-US" dirty="0"/>
              <a:t>Re-frame “problem” as opportunity to evolve and grow </a:t>
            </a:r>
          </a:p>
          <a:p>
            <a:pPr lvl="1"/>
            <a:r>
              <a:rPr lang="en-US" dirty="0"/>
              <a:t>The sexual menu</a:t>
            </a:r>
          </a:p>
          <a:p>
            <a:pPr lvl="1"/>
            <a:r>
              <a:rPr lang="en-US" dirty="0"/>
              <a:t>Cultivate flexibility, not rigidity!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5668" y="5907880"/>
            <a:ext cx="1680060" cy="982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72" y="6058429"/>
            <a:ext cx="1396712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5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A82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8" name="Content Placeholder 3">
            <a:extLst>
              <a:ext uri="{FF2B5EF4-FFF2-40B4-BE49-F238E27FC236}">
                <a16:creationId xmlns:a16="http://schemas.microsoft.com/office/drawing/2014/main" id="{C373AA31-5F28-804D-B7B6-6FEE2EE12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3794756" y="1176793"/>
            <a:ext cx="4345396" cy="45481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B15D358-D63A-9E43-918F-D854EF70552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716" y="5724939"/>
            <a:ext cx="1396712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2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rPr>
              <a:t>Products/Devices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Lubricants</a:t>
            </a:r>
          </a:p>
          <a:p>
            <a:r>
              <a:rPr lang="en-US" dirty="0"/>
              <a:t>Moisturizers</a:t>
            </a:r>
          </a:p>
          <a:p>
            <a:r>
              <a:rPr lang="en-US" dirty="0"/>
              <a:t>Vestibular massage</a:t>
            </a:r>
          </a:p>
          <a:p>
            <a:r>
              <a:rPr lang="en-US" dirty="0"/>
              <a:t>Vibe therapy</a:t>
            </a:r>
          </a:p>
          <a:p>
            <a:r>
              <a:rPr lang="en-US" dirty="0"/>
              <a:t>Choosing </a:t>
            </a:r>
            <a:r>
              <a:rPr lang="en-US"/>
              <a:t>a vibrator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5668" y="5907880"/>
            <a:ext cx="1680060" cy="982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72" y="5907880"/>
            <a:ext cx="1396712" cy="6810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8C6FD8-D50A-8C4F-BAC9-5516CCE0B3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1067" y="1690688"/>
            <a:ext cx="2019300" cy="2019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88C818-4082-0C4D-A824-5D35FE8BB2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688" y="1608849"/>
            <a:ext cx="2857500" cy="285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38ACA9-93BB-E546-A0F3-7B47D4EC2A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257" y="3767447"/>
            <a:ext cx="2320834" cy="23520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67E26F-2FDB-0646-AD09-2A4963F6E7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476" y="3952080"/>
            <a:ext cx="22606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60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3B291-2443-8D46-A29F-2F35D46D5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Final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67BE1-12C7-8943-BFDD-E5D5EDC42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don’t have to “Know it all” to ask the question</a:t>
            </a:r>
          </a:p>
          <a:p>
            <a:r>
              <a:rPr lang="en-US" dirty="0"/>
              <a:t>Use inclusive language, “Spouse, partner…”</a:t>
            </a:r>
          </a:p>
          <a:p>
            <a:r>
              <a:rPr lang="en-US" dirty="0"/>
              <a:t>Normalize with “Many people experience this…”</a:t>
            </a:r>
          </a:p>
          <a:p>
            <a:r>
              <a:rPr lang="en-US" dirty="0"/>
              <a:t>Maintain lists of specific information like lubricants, sexual health </a:t>
            </a:r>
            <a:r>
              <a:rPr lang="en-US" dirty="0" smtClean="0"/>
              <a:t>websites</a:t>
            </a:r>
            <a:endParaRPr lang="en-US" dirty="0"/>
          </a:p>
          <a:p>
            <a:r>
              <a:rPr lang="en-US" dirty="0"/>
              <a:t>Encourage the use of web searches like, “Sexual health and____” versus “Sex”</a:t>
            </a:r>
          </a:p>
          <a:p>
            <a:r>
              <a:rPr lang="en-US" dirty="0"/>
              <a:t>Assume the person needs to know, “As perhaps you already know…”</a:t>
            </a:r>
          </a:p>
        </p:txBody>
      </p:sp>
    </p:spTree>
    <p:extLst>
      <p:ext uri="{BB962C8B-B14F-4D97-AF65-F5344CB8AC3E}">
        <p14:creationId xmlns:p14="http://schemas.microsoft.com/office/powerpoint/2010/main" val="3560402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rPr>
              <a:t>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Headspace and Insight Timer </a:t>
            </a:r>
          </a:p>
          <a:p>
            <a:r>
              <a:rPr lang="en-US" dirty="0"/>
              <a:t>Sex Matters for Women, Foley</a:t>
            </a:r>
          </a:p>
          <a:p>
            <a:r>
              <a:rPr lang="en-US" dirty="0"/>
              <a:t>Naked At Our Age, Price</a:t>
            </a:r>
          </a:p>
          <a:p>
            <a:r>
              <a:rPr lang="en-US" dirty="0"/>
              <a:t>Lubricant Guide</a:t>
            </a:r>
          </a:p>
          <a:p>
            <a:r>
              <a:rPr lang="en-US" dirty="0"/>
              <a:t>Biopsychosocial Assessment and Treatment of Sexual Problems in Older Adults, Foley (2015)</a:t>
            </a:r>
          </a:p>
          <a:p>
            <a:r>
              <a:rPr lang="en-US" dirty="0" smtClean="0"/>
              <a:t>AASECT</a:t>
            </a:r>
          </a:p>
          <a:p>
            <a:r>
              <a:rPr lang="en-US" dirty="0" smtClean="0"/>
              <a:t>ISSWSH</a:t>
            </a:r>
          </a:p>
          <a:p>
            <a:r>
              <a:rPr lang="en-US" dirty="0" smtClean="0"/>
              <a:t>NAMS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5668" y="5907880"/>
            <a:ext cx="1680060" cy="982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72" y="6058429"/>
            <a:ext cx="1396712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33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rPr>
              <a:t>Questions???</a:t>
            </a:r>
            <a:endParaRPr lang="en-US" sz="5400" dirty="0">
              <a:solidFill>
                <a:srgbClr val="0070C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666" y="1500343"/>
            <a:ext cx="6755641" cy="506673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5668" y="5907880"/>
            <a:ext cx="1680060" cy="982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72" y="6058429"/>
            <a:ext cx="1396712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71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rPr>
              <a:t>Menopause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Cessation of menstrual cycles for 12 consecutive months</a:t>
            </a:r>
          </a:p>
          <a:p>
            <a:r>
              <a:rPr lang="en-US" dirty="0"/>
              <a:t>What are hormones?</a:t>
            </a:r>
          </a:p>
          <a:p>
            <a:r>
              <a:rPr lang="en-US" dirty="0"/>
              <a:t>“</a:t>
            </a:r>
            <a:r>
              <a:rPr lang="mr-IN" dirty="0"/>
              <a:t>…</a:t>
            </a:r>
            <a:r>
              <a:rPr lang="en-US" dirty="0"/>
              <a:t>mood, sense of well-being, body image, self-esteem, and how a woman feels about her partner turned out to be far stronger predictors of her level of sexual desire than a single hormone”</a:t>
            </a:r>
          </a:p>
          <a:p>
            <a:r>
              <a:rPr lang="en-US" dirty="0"/>
              <a:t>“In clinical trials, testosterone was found to improve women’s sexual desire, but it did little to improve their sexual satisfaction or feelings of pleasure”</a:t>
            </a:r>
          </a:p>
          <a:p>
            <a:pPr lvl="1"/>
            <a:r>
              <a:rPr lang="en-US" sz="1800" i="1" dirty="0">
                <a:solidFill>
                  <a:srgbClr val="FF0000"/>
                </a:solidFill>
              </a:rPr>
              <a:t>Lori </a:t>
            </a:r>
            <a:r>
              <a:rPr lang="en-US" sz="1800" i="1" dirty="0" err="1">
                <a:solidFill>
                  <a:srgbClr val="FF0000"/>
                </a:solidFill>
              </a:rPr>
              <a:t>Brotto</a:t>
            </a:r>
            <a:r>
              <a:rPr lang="en-US" sz="1800" i="1" dirty="0">
                <a:solidFill>
                  <a:srgbClr val="FF0000"/>
                </a:solidFill>
              </a:rPr>
              <a:t> “Better Sex Through Mindfulness”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974" y="5907880"/>
            <a:ext cx="1680060" cy="982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72" y="6058429"/>
            <a:ext cx="1396712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rPr>
              <a:t>Estrogen and Testosterone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&gt; 400 functions in our bodies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5668" y="5907880"/>
            <a:ext cx="1680060" cy="982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72" y="6058429"/>
            <a:ext cx="1396712" cy="681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1" y="2515784"/>
            <a:ext cx="6045714" cy="452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rPr>
              <a:t>Vulvovaginal Atrophy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Approximately 64 million women in the US are in menopause</a:t>
            </a:r>
          </a:p>
          <a:p>
            <a:r>
              <a:rPr lang="en-US" dirty="0"/>
              <a:t>~half suffer with pain during sex due to menopause (~32 million)</a:t>
            </a:r>
          </a:p>
          <a:p>
            <a:r>
              <a:rPr lang="en-US" dirty="0"/>
              <a:t>55% of those with dyspareunia </a:t>
            </a:r>
            <a:r>
              <a:rPr lang="mr-IN" dirty="0"/>
              <a:t>–</a:t>
            </a:r>
            <a:r>
              <a:rPr lang="en-US" dirty="0"/>
              <a:t> moderate to severe</a:t>
            </a:r>
          </a:p>
          <a:p>
            <a:r>
              <a:rPr lang="en-US" dirty="0"/>
              <a:t>Dyspareunia due to vulvovaginal atrophy (VVA) is chronic and progressive, and likely to continue without treatment</a:t>
            </a:r>
          </a:p>
          <a:p>
            <a:r>
              <a:rPr lang="en-US" dirty="0"/>
              <a:t>Patient surveys show only ~ 4% of women attribute their vaginal symptoms to VVA</a:t>
            </a:r>
          </a:p>
          <a:p>
            <a:r>
              <a:rPr lang="en-US" dirty="0"/>
              <a:t>Studies show ~ 70% of women do not bring up their atrophy symptoms to their health care provider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5668" y="5907880"/>
            <a:ext cx="1680060" cy="982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72" y="6058429"/>
            <a:ext cx="1396712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rPr>
              <a:t>Vaginal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Estrogenized</a:t>
            </a:r>
            <a:r>
              <a:rPr lang="en-US" dirty="0"/>
              <a:t> vaginal tissue is rich in glycogen</a:t>
            </a:r>
          </a:p>
          <a:p>
            <a:r>
              <a:rPr lang="en-US" dirty="0"/>
              <a:t>Glycogen is substrate for lactobacilli, which convert glucose into lactic acid</a:t>
            </a:r>
          </a:p>
          <a:p>
            <a:r>
              <a:rPr lang="en-US" dirty="0"/>
              <a:t>Normal vaginal pH 3.5-4.5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9163" y="2452473"/>
            <a:ext cx="3844542" cy="5399304"/>
            <a:chOff x="44955" y="850773"/>
            <a:chExt cx="3844542" cy="53993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0939" y="850773"/>
              <a:ext cx="3398558" cy="5399304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44955" y="3222595"/>
              <a:ext cx="890311" cy="929034"/>
              <a:chOff x="44955" y="3222595"/>
              <a:chExt cx="890311" cy="929034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EE8609-77AB-5147-9A52-0B5D997D28CD}"/>
                  </a:ext>
                </a:extLst>
              </p:cNvPr>
              <p:cNvSpPr txBox="1"/>
              <p:nvPr/>
            </p:nvSpPr>
            <p:spPr>
              <a:xfrm>
                <a:off x="96268" y="3222595"/>
                <a:ext cx="83899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100" dirty="0">
                    <a:solidFill>
                      <a:schemeClr val="tx2"/>
                    </a:solidFill>
                  </a:rPr>
                  <a:t>Pink and rugated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22A426-12DA-6B47-ADB2-EA0090E3D615}"/>
                  </a:ext>
                </a:extLst>
              </p:cNvPr>
              <p:cNvSpPr txBox="1"/>
              <p:nvPr/>
            </p:nvSpPr>
            <p:spPr>
              <a:xfrm>
                <a:off x="44955" y="3720742"/>
                <a:ext cx="89031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100" dirty="0">
                    <a:solidFill>
                      <a:schemeClr val="tx2"/>
                    </a:solidFill>
                  </a:rPr>
                  <a:t>Increased elasticity</a:t>
                </a:r>
              </a:p>
            </p:txBody>
          </p:sp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793" y="2120997"/>
            <a:ext cx="7091577" cy="60622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2D1BF1-6D19-174E-BF60-E18A6D96BE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6321331" y="5653447"/>
            <a:ext cx="1379385" cy="12135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536BD5-4F4E-DC44-8FBA-EE200F9EDB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6502" y="5603519"/>
            <a:ext cx="2527024" cy="92996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8650388" y="3359425"/>
            <a:ext cx="3868806" cy="3498575"/>
            <a:chOff x="8142134" y="1693626"/>
            <a:chExt cx="3868806" cy="3498575"/>
          </a:xfrm>
        </p:grpSpPr>
        <p:grpSp>
          <p:nvGrpSpPr>
            <p:cNvPr id="20" name="Group 19"/>
            <p:cNvGrpSpPr/>
            <p:nvPr/>
          </p:nvGrpSpPr>
          <p:grpSpPr>
            <a:xfrm>
              <a:off x="10909060" y="3662482"/>
              <a:ext cx="1101880" cy="1072377"/>
              <a:chOff x="10909060" y="3662482"/>
              <a:chExt cx="1101880" cy="1072377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2E39129-310F-7042-9D35-048E3D5346E5}"/>
                  </a:ext>
                </a:extLst>
              </p:cNvPr>
              <p:cNvSpPr txBox="1"/>
              <p:nvPr/>
            </p:nvSpPr>
            <p:spPr>
              <a:xfrm>
                <a:off x="10909060" y="4134695"/>
                <a:ext cx="950989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tx2"/>
                    </a:solidFill>
                  </a:rPr>
                  <a:t>Irritated </a:t>
                </a:r>
                <a:br>
                  <a:rPr lang="en-US" sz="1100" dirty="0">
                    <a:solidFill>
                      <a:schemeClr val="tx2"/>
                    </a:solidFill>
                  </a:rPr>
                </a:br>
                <a:r>
                  <a:rPr lang="en-US" sz="1100" dirty="0">
                    <a:solidFill>
                      <a:schemeClr val="tx2"/>
                    </a:solidFill>
                  </a:rPr>
                  <a:t>areas may </a:t>
                </a:r>
                <a:br>
                  <a:rPr lang="en-US" sz="1100" dirty="0">
                    <a:solidFill>
                      <a:schemeClr val="tx2"/>
                    </a:solidFill>
                  </a:rPr>
                </a:br>
                <a:r>
                  <a:rPr lang="en-US" sz="1100" dirty="0">
                    <a:solidFill>
                      <a:schemeClr val="tx2"/>
                    </a:solidFill>
                  </a:rPr>
                  <a:t>be red 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F06C916-FC8A-3242-806F-9035159BD1A4}"/>
                  </a:ext>
                </a:extLst>
              </p:cNvPr>
              <p:cNvSpPr txBox="1"/>
              <p:nvPr/>
            </p:nvSpPr>
            <p:spPr>
              <a:xfrm>
                <a:off x="10909060" y="3662482"/>
                <a:ext cx="1101880" cy="445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tx2"/>
                    </a:solidFill>
                  </a:rPr>
                  <a:t>Decreased elasticity</a:t>
                </a:r>
              </a:p>
            </p:txBody>
          </p:sp>
        </p:grp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42134" y="1693626"/>
              <a:ext cx="3188473" cy="3498575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F06C916-FC8A-3242-806F-9035159BD1A4}"/>
              </a:ext>
            </a:extLst>
          </p:cNvPr>
          <p:cNvSpPr txBox="1"/>
          <p:nvPr/>
        </p:nvSpPr>
        <p:spPr>
          <a:xfrm>
            <a:off x="11417313" y="4833625"/>
            <a:ext cx="9509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Pale and </a:t>
            </a:r>
            <a:br>
              <a:rPr lang="en-US" sz="1100" dirty="0">
                <a:solidFill>
                  <a:schemeClr val="tx2"/>
                </a:solidFill>
              </a:rPr>
            </a:br>
            <a:r>
              <a:rPr lang="en-US" sz="1100" dirty="0">
                <a:solidFill>
                  <a:schemeClr val="tx2"/>
                </a:solidFill>
              </a:rPr>
              <a:t>friable</a:t>
            </a:r>
          </a:p>
        </p:txBody>
      </p:sp>
    </p:spTree>
    <p:extLst>
      <p:ext uri="{BB962C8B-B14F-4D97-AF65-F5344CB8AC3E}">
        <p14:creationId xmlns:p14="http://schemas.microsoft.com/office/powerpoint/2010/main" val="153922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rPr>
              <a:t>Manopause</a:t>
            </a:r>
            <a:endParaRPr lang="en-US" sz="5400" dirty="0">
              <a:solidFill>
                <a:srgbClr val="0070C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Cognitive decline</a:t>
            </a:r>
          </a:p>
          <a:p>
            <a:r>
              <a:rPr lang="en-US" dirty="0"/>
              <a:t>Prevalence of clinical depression increases</a:t>
            </a:r>
          </a:p>
          <a:p>
            <a:pPr lvl="1"/>
            <a:r>
              <a:rPr lang="en-US" dirty="0"/>
              <a:t>Subclinical depression in men is both underdiagnosed and under-researched</a:t>
            </a:r>
          </a:p>
          <a:p>
            <a:r>
              <a:rPr lang="en-US" dirty="0"/>
              <a:t>Erectile dysfunction increases from age 50-80 from 5% to 50%</a:t>
            </a:r>
          </a:p>
          <a:p>
            <a:pPr lvl="1"/>
            <a:r>
              <a:rPr lang="en-US" dirty="0"/>
              <a:t>Androgen therapy rarely reverses</a:t>
            </a:r>
          </a:p>
          <a:p>
            <a:pPr lvl="1"/>
            <a:r>
              <a:rPr lang="en-US" dirty="0"/>
              <a:t>Typically a vascular issue</a:t>
            </a:r>
          </a:p>
          <a:p>
            <a:r>
              <a:rPr lang="en-US" dirty="0"/>
              <a:t>Starting at age 40, muscle mass decline and fat mass increase</a:t>
            </a:r>
          </a:p>
          <a:p>
            <a:r>
              <a:rPr lang="en-US" dirty="0"/>
              <a:t>Risks of testosterone therapy </a:t>
            </a:r>
          </a:p>
          <a:p>
            <a:pPr lvl="1"/>
            <a:r>
              <a:rPr lang="en-US" dirty="0"/>
              <a:t>Prostate ca?</a:t>
            </a:r>
          </a:p>
          <a:p>
            <a:pPr lvl="1"/>
            <a:r>
              <a:rPr lang="en-US" dirty="0"/>
              <a:t>CV disease?</a:t>
            </a:r>
          </a:p>
          <a:p>
            <a:pPr marL="0" indent="0">
              <a:buNone/>
            </a:pPr>
            <a:r>
              <a:rPr lang="en-US" sz="1300" dirty="0" err="1"/>
              <a:t>Korenman</a:t>
            </a:r>
            <a:r>
              <a:rPr lang="en-US" sz="1300" dirty="0"/>
              <a:t> SG. </a:t>
            </a:r>
            <a:r>
              <a:rPr lang="en-US" sz="1300" dirty="0" err="1"/>
              <a:t>Manopause</a:t>
            </a:r>
            <a:r>
              <a:rPr lang="en-US" sz="1300" dirty="0"/>
              <a:t>. 2000. Western Journal of Medicine. August; 173(2): 80.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5668" y="5907880"/>
            <a:ext cx="1680060" cy="982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72" y="6058429"/>
            <a:ext cx="1396712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6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rPr>
              <a:t>Life Expectancy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499974" cy="3803650"/>
          </a:xfrm>
        </p:spPr>
        <p:txBody>
          <a:bodyPr/>
          <a:lstStyle/>
          <a:p>
            <a:r>
              <a:rPr lang="en-US" dirty="0"/>
              <a:t>1900s = 41 </a:t>
            </a:r>
            <a:r>
              <a:rPr lang="en-US" dirty="0" err="1"/>
              <a:t>yrs</a:t>
            </a:r>
            <a:endParaRPr lang="en-US" dirty="0"/>
          </a:p>
          <a:p>
            <a:r>
              <a:rPr lang="en-US" dirty="0"/>
              <a:t>Current = 84.5 </a:t>
            </a:r>
            <a:r>
              <a:rPr lang="en-US" dirty="0" err="1"/>
              <a:t>yrs</a:t>
            </a:r>
            <a:r>
              <a:rPr lang="en-US" dirty="0"/>
              <a:t> (declining due to substance abuse and despair)</a:t>
            </a:r>
          </a:p>
          <a:p>
            <a:r>
              <a:rPr lang="en-US" dirty="0"/>
              <a:t>In 2030, 1 in 5 </a:t>
            </a:r>
            <a:r>
              <a:rPr lang="en-US" dirty="0" smtClean="0"/>
              <a:t>persons </a:t>
            </a:r>
            <a:r>
              <a:rPr lang="en-US" dirty="0"/>
              <a:t>in the USA will be 65 or older</a:t>
            </a:r>
          </a:p>
          <a:p>
            <a:r>
              <a:rPr lang="en-US" dirty="0"/>
              <a:t>From where do we derive QUALITY of life?</a:t>
            </a:r>
          </a:p>
          <a:p>
            <a:pPr lvl="1"/>
            <a:r>
              <a:rPr lang="en-US" dirty="0"/>
              <a:t>How does this interplay with sexuality?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5668" y="5907880"/>
            <a:ext cx="1680060" cy="982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72" y="6058429"/>
            <a:ext cx="1396712" cy="6810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9ACF00-F70C-6840-B963-2D9BBC2229F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940" y="1336431"/>
            <a:ext cx="7216788" cy="39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2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rPr>
              <a:t>Most Common Presenting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47609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Low Desire</a:t>
            </a:r>
          </a:p>
          <a:p>
            <a:r>
              <a:rPr lang="en-US" dirty="0"/>
              <a:t>Pain disorders</a:t>
            </a:r>
          </a:p>
          <a:p>
            <a:r>
              <a:rPr lang="en-US" dirty="0"/>
              <a:t>Pleasure</a:t>
            </a:r>
          </a:p>
          <a:p>
            <a:r>
              <a:rPr lang="en-US" dirty="0"/>
              <a:t>Arousal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6D6A80D-482B-6544-8887-0AE610CC73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724" y="1690688"/>
            <a:ext cx="5431340" cy="361431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5668" y="5907880"/>
            <a:ext cx="1680060" cy="982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72" y="6058429"/>
            <a:ext cx="1396712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20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9FB9A2D-4D03-3E4B-AEDA-2408C28A94B8}" vid="{7AE6D6BE-4E43-1148-B31D-C608174686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Logo template</Template>
  <TotalTime>4739</TotalTime>
  <Words>1588</Words>
  <Application>Microsoft Office PowerPoint</Application>
  <PresentationFormat>Widescreen</PresentationFormat>
  <Paragraphs>263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Apple Braille</vt:lpstr>
      <vt:lpstr>Arial</vt:lpstr>
      <vt:lpstr>Calibri</vt:lpstr>
      <vt:lpstr>Calibri Light</vt:lpstr>
      <vt:lpstr>Mangal</vt:lpstr>
      <vt:lpstr>Office Theme</vt:lpstr>
      <vt:lpstr>Menopause, Manopause, and Redefining Sexuality</vt:lpstr>
      <vt:lpstr>Changes…</vt:lpstr>
      <vt:lpstr>Menopause</vt:lpstr>
      <vt:lpstr>Estrogen and Testosterone</vt:lpstr>
      <vt:lpstr>Vulvovaginal Atrophy</vt:lpstr>
      <vt:lpstr>Vaginal Health</vt:lpstr>
      <vt:lpstr>Manopause</vt:lpstr>
      <vt:lpstr>Life Expectancy</vt:lpstr>
      <vt:lpstr>Most Common Presenting Concerns</vt:lpstr>
      <vt:lpstr>A Team Approach</vt:lpstr>
      <vt:lpstr>General Approach</vt:lpstr>
      <vt:lpstr>General Etiology and Areas to Explore </vt:lpstr>
      <vt:lpstr>Desire Discrepancy</vt:lpstr>
      <vt:lpstr>Approach</vt:lpstr>
      <vt:lpstr>Dual Control Model</vt:lpstr>
      <vt:lpstr>Pain Disorders</vt:lpstr>
      <vt:lpstr>Approach</vt:lpstr>
      <vt:lpstr>Pleasure</vt:lpstr>
      <vt:lpstr>Approach</vt:lpstr>
      <vt:lpstr>Who Is Entitled to Pleasure?</vt:lpstr>
      <vt:lpstr>Basson Non-Linear Model</vt:lpstr>
      <vt:lpstr>Arousal</vt:lpstr>
      <vt:lpstr>Approach</vt:lpstr>
      <vt:lpstr>PowerPoint Presentation</vt:lpstr>
      <vt:lpstr>Products/Devices</vt:lpstr>
      <vt:lpstr>Final Tips</vt:lpstr>
      <vt:lpstr>Resources </vt:lpstr>
      <vt:lpstr>Questions???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Nisha McKenzie</dc:creator>
  <cp:lastModifiedBy>Rutendo Goto</cp:lastModifiedBy>
  <cp:revision>72</cp:revision>
  <cp:lastPrinted>2019-02-22T14:55:04Z</cp:lastPrinted>
  <dcterms:created xsi:type="dcterms:W3CDTF">2019-02-03T17:04:43Z</dcterms:created>
  <dcterms:modified xsi:type="dcterms:W3CDTF">2019-02-25T16:07:06Z</dcterms:modified>
</cp:coreProperties>
</file>