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1" r:id="rId1"/>
    <p:sldMasterId id="2147483734" r:id="rId2"/>
  </p:sldMasterIdLst>
  <p:notesMasterIdLst>
    <p:notesMasterId r:id="rId64"/>
  </p:notesMasterIdLst>
  <p:sldIdLst>
    <p:sldId id="256" r:id="rId3"/>
    <p:sldId id="336" r:id="rId4"/>
    <p:sldId id="307" r:id="rId5"/>
    <p:sldId id="259" r:id="rId6"/>
    <p:sldId id="344" r:id="rId7"/>
    <p:sldId id="345" r:id="rId8"/>
    <p:sldId id="346" r:id="rId9"/>
    <p:sldId id="347" r:id="rId10"/>
    <p:sldId id="348" r:id="rId11"/>
    <p:sldId id="350" r:id="rId12"/>
    <p:sldId id="351" r:id="rId13"/>
    <p:sldId id="352" r:id="rId14"/>
    <p:sldId id="353" r:id="rId15"/>
    <p:sldId id="354" r:id="rId16"/>
    <p:sldId id="333" r:id="rId17"/>
    <p:sldId id="260" r:id="rId18"/>
    <p:sldId id="261" r:id="rId19"/>
    <p:sldId id="262" r:id="rId20"/>
    <p:sldId id="265" r:id="rId21"/>
    <p:sldId id="263" r:id="rId22"/>
    <p:sldId id="264" r:id="rId23"/>
    <p:sldId id="266" r:id="rId24"/>
    <p:sldId id="267" r:id="rId25"/>
    <p:sldId id="268" r:id="rId26"/>
    <p:sldId id="269" r:id="rId27"/>
    <p:sldId id="270" r:id="rId28"/>
    <p:sldId id="271" r:id="rId29"/>
    <p:sldId id="274" r:id="rId30"/>
    <p:sldId id="275" r:id="rId31"/>
    <p:sldId id="277" r:id="rId32"/>
    <p:sldId id="308" r:id="rId33"/>
    <p:sldId id="291" r:id="rId34"/>
    <p:sldId id="292" r:id="rId35"/>
    <p:sldId id="294" r:id="rId36"/>
    <p:sldId id="338" r:id="rId37"/>
    <p:sldId id="339" r:id="rId38"/>
    <p:sldId id="340" r:id="rId39"/>
    <p:sldId id="341" r:id="rId40"/>
    <p:sldId id="342" r:id="rId41"/>
    <p:sldId id="343" r:id="rId42"/>
    <p:sldId id="301" r:id="rId43"/>
    <p:sldId id="302" r:id="rId44"/>
    <p:sldId id="280" r:id="rId45"/>
    <p:sldId id="279" r:id="rId46"/>
    <p:sldId id="281" r:id="rId47"/>
    <p:sldId id="334" r:id="rId48"/>
    <p:sldId id="335" r:id="rId49"/>
    <p:sldId id="283" r:id="rId50"/>
    <p:sldId id="284" r:id="rId51"/>
    <p:sldId id="285" r:id="rId52"/>
    <p:sldId id="286" r:id="rId53"/>
    <p:sldId id="287" r:id="rId54"/>
    <p:sldId id="288" r:id="rId55"/>
    <p:sldId id="313" r:id="rId56"/>
    <p:sldId id="314" r:id="rId57"/>
    <p:sldId id="315" r:id="rId58"/>
    <p:sldId id="317" r:id="rId59"/>
    <p:sldId id="289" r:id="rId60"/>
    <p:sldId id="322" r:id="rId61"/>
    <p:sldId id="276" r:id="rId62"/>
    <p:sldId id="290" r:id="rId6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787"/>
    <p:restoredTop sz="84761" autoAdjust="0"/>
  </p:normalViewPr>
  <p:slideViewPr>
    <p:cSldViewPr>
      <p:cViewPr varScale="1">
        <p:scale>
          <a:sx n="92" d="100"/>
          <a:sy n="92" d="100"/>
        </p:scale>
        <p:origin x="-2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7995472" y="114033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a:defRPr>
            </a:lvl1pPr>
          </a:lstStyle>
          <a:p>
            <a:pPr>
              <a:defRPr/>
            </a:pPr>
            <a:endParaRPr lang="en-US" altLang="en-US"/>
          </a:p>
        </p:txBody>
      </p:sp>
      <p:sp>
        <p:nvSpPr>
          <p:cNvPr id="921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a:defRPr>
            </a:lvl1pPr>
          </a:lstStyle>
          <a:p>
            <a:pPr>
              <a:defRPr/>
            </a:pPr>
            <a:endParaRPr lang="en-US" altLang="en-US"/>
          </a:p>
        </p:txBody>
      </p:sp>
      <p:sp>
        <p:nvSpPr>
          <p:cNvPr id="901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a:defRPr>
            </a:lvl1pPr>
          </a:lstStyle>
          <a:p>
            <a:pPr>
              <a:defRPr/>
            </a:pPr>
            <a:endParaRPr lang="en-US" alt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504C249-A946-4CCD-BF97-5D9C67F0D870}" type="slidenum">
              <a:rPr lang="en-US" altLang="en-US"/>
              <a:pPr>
                <a:defRPr/>
              </a:pPr>
              <a:t>‹#›</a:t>
            </a:fld>
            <a:endParaRPr lang="en-US" altLang="en-US"/>
          </a:p>
        </p:txBody>
      </p:sp>
    </p:spTree>
    <p:extLst>
      <p:ext uri="{BB962C8B-B14F-4D97-AF65-F5344CB8AC3E}">
        <p14:creationId xmlns:p14="http://schemas.microsoft.com/office/powerpoint/2010/main" val="15854730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74EA29DB-8EEC-4910-96A5-ECB461484E78}" type="slidenum">
              <a:rPr lang="en-US" altLang="en-US" sz="1200"/>
              <a:pPr/>
              <a:t>5</a:t>
            </a:fld>
            <a:endParaRPr lang="en-US" altLang="en-US" sz="1200"/>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r>
              <a:rPr lang="en-US" altLang="en-US" smtClean="0">
                <a:latin typeface="Times" charset="0"/>
              </a:rPr>
              <a:t>Conservatorship refers to an individual’s financial capacity. That is the ability to independently manage one’s own financial affairs in a manner consistent with one’s desires. Legally, this includes the ability to enter contracts, to donate or gift monies. Each of these may have separate state statutes associated with them.</a:t>
            </a:r>
          </a:p>
          <a:p>
            <a:endParaRPr lang="en-US" altLang="en-US" smtClean="0">
              <a:latin typeface="Times" charset="0"/>
            </a:endParaRPr>
          </a:p>
          <a:p>
            <a:r>
              <a:rPr lang="en-US" altLang="en-US" smtClean="0">
                <a:latin typeface="Times" charset="0"/>
              </a:rPr>
              <a:t>Living independently is a valued aspect of American society. A person living independently is thought of a self-sufficient and accountable for his or her actions. Guardianship refers to state statutes relative to incapacity to live independently. This typically includes some level of conservatorship as well. </a:t>
            </a:r>
          </a:p>
          <a:p>
            <a:endParaRPr lang="en-US" altLang="en-US" smtClean="0">
              <a:latin typeface="Times" charset="0"/>
            </a:endParaRPr>
          </a:p>
          <a:p>
            <a:r>
              <a:rPr lang="en-US" altLang="en-US" smtClean="0">
                <a:latin typeface="Times" charset="0"/>
              </a:rPr>
              <a:t>Creating or changing a will is also a prized right in American society. Although Testamentary capacity is a form of financial capacity, it is highlighted here because most states have specific statutes relative to this capacity.</a:t>
            </a:r>
          </a:p>
          <a:p>
            <a:endParaRPr lang="en-US" altLang="en-US" smtClean="0">
              <a:latin typeface="Times" charset="0"/>
            </a:endParaRPr>
          </a:p>
          <a:p>
            <a:r>
              <a:rPr lang="en-US" altLang="en-US" smtClean="0">
                <a:latin typeface="Times" charset="0"/>
              </a:rPr>
              <a:t>Health care professionals must remember that it is their ethical imperative to preserve autonomous decisions of the patient wherever possible. The assessment for capacity must consider whether there are ways to enhance of protect autonomy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15610E17-2E9B-4539-A1F4-AD0F6D7A7C8A}" type="slidenum">
              <a:rPr lang="en-US" altLang="en-US" sz="1200"/>
              <a:pPr/>
              <a:t>14</a:t>
            </a:fld>
            <a:endParaRPr lang="en-US" altLang="en-US" sz="1200"/>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r>
              <a:rPr lang="en-US" altLang="en-US" smtClean="0">
                <a:latin typeface="Times" charset="0"/>
              </a:rPr>
              <a:t>Ask the attorney you are working with to provide you with case law and/or state statutes specific to the capacity in question.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endParaRPr lang="en-US" altLang="en-US" smtClean="0">
              <a:latin typeface="Times" charset="0"/>
            </a:endParaRPr>
          </a:p>
        </p:txBody>
      </p:sp>
      <p:sp>
        <p:nvSpPr>
          <p:cNvPr id="101380" name="Slide Number Placeholder 3"/>
          <p:cNvSpPr>
            <a:spLocks noGrp="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5AECFF60-3415-4EBE-8BC3-09ABE29760B6}" type="slidenum">
              <a:rPr lang="en-US" altLang="en-US" sz="1200"/>
              <a:pPr/>
              <a:t>18</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p:spPr>
        <p:txBody>
          <a:bodyPr/>
          <a:lstStyle/>
          <a:p>
            <a:endParaRPr lang="en-US" altLang="en-US" smtClean="0">
              <a:latin typeface="Times" charset="0"/>
            </a:endParaRPr>
          </a:p>
        </p:txBody>
      </p:sp>
      <p:sp>
        <p:nvSpPr>
          <p:cNvPr id="102404" name="Slide Number Placeholder 3"/>
          <p:cNvSpPr>
            <a:spLocks noGrp="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9AD8B346-12A6-49D8-A3D9-1B77FA30A6DB}" type="slidenum">
              <a:rPr lang="en-US" altLang="en-US" sz="1200"/>
              <a:pPr/>
              <a:t>19</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endParaRPr lang="en-US" altLang="en-US" smtClean="0">
              <a:latin typeface="Times" charset="0"/>
            </a:endParaRPr>
          </a:p>
        </p:txBody>
      </p:sp>
      <p:sp>
        <p:nvSpPr>
          <p:cNvPr id="103428" name="Slide Number Placeholder 3"/>
          <p:cNvSpPr>
            <a:spLocks noGrp="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5CE773AB-D659-48C1-AB44-4865E785BA89}" type="slidenum">
              <a:rPr lang="en-US" altLang="en-US" sz="1200"/>
              <a:pPr/>
              <a:t>25</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r>
              <a:rPr lang="en-US" altLang="en-US" smtClean="0">
                <a:latin typeface="Times" charset="0"/>
              </a:rPr>
              <a:t>Theft &amp; Scams - Ex. Misuse of ATM or credit card</a:t>
            </a:r>
          </a:p>
          <a:p>
            <a:r>
              <a:rPr lang="en-US" altLang="en-US" smtClean="0">
                <a:latin typeface="Times" charset="0"/>
              </a:rPr>
              <a:t>Abuse of Trust - Convincing a loved one to turn over home title ‘for his/her sake’</a:t>
            </a:r>
          </a:p>
          <a:p>
            <a:r>
              <a:rPr lang="en-US" altLang="en-US" smtClean="0">
                <a:latin typeface="Times" charset="0"/>
              </a:rPr>
              <a:t>Financial Entitlement - “I’m going to inherit this money anyway…”</a:t>
            </a:r>
          </a:p>
          <a:p>
            <a:r>
              <a:rPr lang="en-US" altLang="en-US" smtClean="0">
                <a:latin typeface="Times" charset="0"/>
              </a:rPr>
              <a:t>Coercion - Being pressured into changing a will </a:t>
            </a:r>
          </a:p>
          <a:p>
            <a:r>
              <a:rPr lang="en-US" altLang="en-US" smtClean="0">
                <a:latin typeface="Times" charset="0"/>
              </a:rPr>
              <a:t>Signs of Possible Financial Exploitation – Ex. Frequent requests for money</a:t>
            </a:r>
          </a:p>
          <a:p>
            <a:r>
              <a:rPr lang="en-US" altLang="en-US" smtClean="0">
                <a:latin typeface="Times" charset="0"/>
              </a:rPr>
              <a:t>Money-Management Difficulties – Ex. Not enough money to pay bills</a:t>
            </a:r>
          </a:p>
        </p:txBody>
      </p:sp>
      <p:sp>
        <p:nvSpPr>
          <p:cNvPr id="104452" name="Slide Number Placeholder 3"/>
          <p:cNvSpPr>
            <a:spLocks noGrp="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96E1B3E0-46EC-4384-AC05-85934E119B58}" type="slidenum">
              <a:rPr lang="en-US" altLang="en-US" sz="1200"/>
              <a:pPr/>
              <a:t>26</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p:spPr>
        <p:txBody>
          <a:bodyPr/>
          <a:lstStyle/>
          <a:p>
            <a:endParaRPr lang="en-US" altLang="en-US" smtClean="0">
              <a:latin typeface="Times" charset="0"/>
            </a:endParaRPr>
          </a:p>
        </p:txBody>
      </p:sp>
      <p:sp>
        <p:nvSpPr>
          <p:cNvPr id="105476" name="Slide Number Placeholder 3"/>
          <p:cNvSpPr>
            <a:spLocks noGrp="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2FFD57FB-3A3D-4DA8-8247-25A5B79BF149}" type="slidenum">
              <a:rPr lang="en-US" altLang="en-US" sz="1200"/>
              <a:pPr/>
              <a:t>30</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p:spPr>
        <p:txBody>
          <a:bodyPr/>
          <a:lstStyle/>
          <a:p>
            <a:endParaRPr lang="en-US" altLang="en-US" smtClean="0">
              <a:latin typeface="Times" charset="0"/>
            </a:endParaRPr>
          </a:p>
        </p:txBody>
      </p:sp>
      <p:sp>
        <p:nvSpPr>
          <p:cNvPr id="106500" name="Slide Number Placeholder 3"/>
          <p:cNvSpPr>
            <a:spLocks noGrp="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3A1F0C68-12C0-4685-9CCF-0AEB6AA10276}" type="slidenum">
              <a:rPr lang="en-US" altLang="en-US" sz="1200"/>
              <a:pPr/>
              <a:t>59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FC06512F-A933-4461-8088-CBBACDB05C37}" type="slidenum">
              <a:rPr lang="en-US" altLang="en-US" sz="1200"/>
              <a:pPr/>
              <a:t>6</a:t>
            </a:fld>
            <a:endParaRPr lang="en-US" altLang="en-US" sz="1200"/>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r>
              <a:rPr lang="en-US" altLang="en-US" smtClean="0">
                <a:latin typeface="Times" charset="0"/>
              </a:rPr>
              <a:t>It is important for a health care professional not to make statements about competency in his or her report. Competency denotes a legal status and not a clinical opinion. Capacity refers to the clinician’s opinion about the status of the person he or she evaluated.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D9568CD2-DDF2-4359-97AB-AA77C726DA6E}" type="slidenum">
              <a:rPr lang="en-US" altLang="en-US" sz="1200"/>
              <a:pPr/>
              <a:t>7</a:t>
            </a:fld>
            <a:endParaRPr lang="en-US" altLang="en-US" sz="1200"/>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r>
              <a:rPr lang="en-US" altLang="en-US" smtClean="0">
                <a:latin typeface="Times" charset="0"/>
              </a:rPr>
              <a:t>Nevertheless, judges look to clinical experts to provide opinions about incapacity. The the capacity assessment often forms the basis for the judge’s decision.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4DF62435-E1EB-4672-A651-60364F7DF338}" type="slidenum">
              <a:rPr lang="en-US" altLang="en-US" sz="1200"/>
              <a:pPr/>
              <a:t>8</a:t>
            </a:fld>
            <a:endParaRPr lang="en-US" altLang="en-US" sz="1200"/>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r>
              <a:rPr lang="en-US" altLang="en-US" smtClean="0">
                <a:latin typeface="Times" charset="0"/>
              </a:rPr>
              <a:t>Accurate diagnoses is an important beginning point for a capacity assessment. Determining whether there is a presence of a mental disorder, including dementia, and at what stage this is represents the standard of clinical care that is necessary for an expert. Be aware of the practice guidelines for your profession. An expert should be adhering to these practice guidelines as they represent the standard of care in the field.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BC121F89-547E-45E0-91C1-86529FA1DA67}" type="slidenum">
              <a:rPr lang="en-US" altLang="en-US" sz="1200"/>
              <a:pPr/>
              <a:t>9</a:t>
            </a:fld>
            <a:endParaRPr lang="en-US" altLang="en-US" sz="1200"/>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r>
              <a:rPr lang="en-US" altLang="en-US" smtClean="0">
                <a:latin typeface="Times" charset="0"/>
              </a:rPr>
              <a:t>Two good examples of practice guidelines are staging and medication use. Staging of dementia is often included in a practice guideline. It serves a useful clinical purpose, but also a useful perspective for capacity. Determining someone to be in the mild stage of Alzheimer’s disease, for example, makes it a higher probability that they will be competent for some decisions as social judgment is often relatively intact.</a:t>
            </a:r>
          </a:p>
          <a:p>
            <a:endParaRPr lang="en-US" altLang="en-US" smtClean="0">
              <a:latin typeface="Times" charset="0"/>
            </a:endParaRPr>
          </a:p>
          <a:p>
            <a:r>
              <a:rPr lang="en-US" altLang="en-US" smtClean="0">
                <a:latin typeface="Times" charset="0"/>
              </a:rPr>
              <a:t>A second example is FDA approval of medication. Standard of care is best supported by use of a drug in an FDA approved fashion.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5B50EA00-477E-430F-989B-EBE0E6A8323E}" type="slidenum">
              <a:rPr lang="en-US" altLang="en-US" sz="1200"/>
              <a:pPr/>
              <a:t>10</a:t>
            </a:fld>
            <a:endParaRPr lang="en-US" altLang="en-US" sz="1200"/>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r>
              <a:rPr lang="en-US" altLang="en-US" smtClean="0">
                <a:latin typeface="Times" charset="0"/>
              </a:rPr>
              <a:t>In cases where there are ways to directly examine the capacity in question, it is important to do so. In addition to the choice about monetary distribution for example, what are the person’s basic money skills and have these eroded from an earlier point in time. There are vignettes that help assess a person’s ability to process the issues involved in a medical decision.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F42F379C-11F6-42C8-AD96-33A7333FD0B1}" type="slidenum">
              <a:rPr lang="en-US" altLang="en-US" sz="1200"/>
              <a:pPr/>
              <a:t>11</a:t>
            </a:fld>
            <a:endParaRPr lang="en-US" altLang="en-US" sz="1200"/>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r>
              <a:rPr lang="en-US" altLang="en-US" smtClean="0">
                <a:latin typeface="Times" charset="0"/>
              </a:rPr>
              <a:t>Are there settings and/or techniques that assist the older person in enhancing his or her capacity?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E557904B-3FF5-47D2-883A-F603E52E11A6}" type="slidenum">
              <a:rPr lang="en-US" altLang="en-US" sz="1200"/>
              <a:pPr/>
              <a:t>12</a:t>
            </a:fld>
            <a:endParaRPr lang="en-US" altLang="en-US" sz="1200"/>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r>
              <a:rPr lang="en-US" altLang="en-US" smtClean="0">
                <a:latin typeface="Times" charset="0"/>
              </a:rPr>
              <a:t>Blum emphasizes the vulnerability of the older adult, and the isolation of the older adult from others that so often occurs. In addition there is a growing dependency on the perpetrator that is experienced.</a:t>
            </a:r>
          </a:p>
          <a:p>
            <a:endParaRPr lang="en-US" altLang="en-US" smtClean="0">
              <a:latin typeface="Times" charset="0"/>
            </a:endParaRPr>
          </a:p>
          <a:p>
            <a:r>
              <a:rPr lang="en-US" altLang="en-US" smtClean="0">
                <a:latin typeface="Times" charset="0"/>
              </a:rPr>
              <a:t>Although this is an important aspect to the capacity evaluation it is often not a part of specific state statutes including testamentary capacity.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D9ABD3EA-AF23-44E4-BA0F-8D5F06943EAF}" type="slidenum">
              <a:rPr lang="en-US" altLang="en-US" sz="1200"/>
              <a:pPr/>
              <a:t>13</a:t>
            </a:fld>
            <a:endParaRPr lang="en-US" altLang="en-US" sz="1200"/>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r>
              <a:rPr lang="en-US" altLang="en-US" smtClean="0">
                <a:latin typeface="Times" charset="0"/>
              </a:rPr>
              <a:t>Interactional model between perpetrator and older victim. The similarities with Blum’s model include the confidential or special relationship, the active role of the perpetrator in the financial transactions.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Times" panose="02020603050405020304" pitchFamily="18" charset="0"/>
              </a:defRPr>
            </a:lvl1pPr>
          </a:lstStyle>
          <a:p>
            <a:pPr>
              <a:defRPr/>
            </a:pPr>
            <a:fld id="{7FDB5D62-99E1-4CDD-8B06-8AA54A8C8918}" type="datetime1">
              <a:rPr lang="en-US"/>
              <a:pPr>
                <a:defRPr/>
              </a:pPr>
              <a:t>3/14/2016</a:t>
            </a:fld>
            <a:endParaRPr lang="en-US" dirty="0"/>
          </a:p>
        </p:txBody>
      </p:sp>
      <p:sp>
        <p:nvSpPr>
          <p:cNvPr id="5" name="Footer Placeholder 4"/>
          <p:cNvSpPr>
            <a:spLocks noGrp="1"/>
          </p:cNvSpPr>
          <p:nvPr>
            <p:ph type="ftr" sz="quarter" idx="11"/>
          </p:nvPr>
        </p:nvSpPr>
        <p:spPr/>
        <p:txBody>
          <a:bodyPr/>
          <a:lstStyle>
            <a:lvl1pPr>
              <a:defRPr>
                <a:latin typeface="Times"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50CB8295-284C-4BAC-97C1-86E8AB494EE7}" type="slidenum">
              <a:rPr lang="en-US" altLang="en-US"/>
              <a:pPr>
                <a:defRPr/>
              </a:pPr>
              <a:t>‹#›</a:t>
            </a:fld>
            <a:endParaRPr lang="en-US" altLang="en-US"/>
          </a:p>
        </p:txBody>
      </p:sp>
    </p:spTree>
    <p:extLst>
      <p:ext uri="{BB962C8B-B14F-4D97-AF65-F5344CB8AC3E}">
        <p14:creationId xmlns:p14="http://schemas.microsoft.com/office/powerpoint/2010/main" val="2304617754"/>
      </p:ext>
    </p:extLst>
  </p:cSld>
  <p:clrMapOvr>
    <a:masterClrMapping/>
  </p:clrMapOvr>
  <p:transition spd="slow">
    <p:strips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panose="02020603050405020304" pitchFamily="18" charset="0"/>
              </a:defRPr>
            </a:lvl1pPr>
          </a:lstStyle>
          <a:p>
            <a:pPr>
              <a:defRPr/>
            </a:pPr>
            <a:fld id="{36A72DD4-C6F1-4529-90B7-8F164336548E}" type="datetime1">
              <a:rPr lang="en-US"/>
              <a:pPr>
                <a:defRPr/>
              </a:pPr>
              <a:t>3/14/2016</a:t>
            </a:fld>
            <a:endParaRPr lang="en-US"/>
          </a:p>
        </p:txBody>
      </p:sp>
      <p:sp>
        <p:nvSpPr>
          <p:cNvPr id="5" name="Footer Placeholder 4"/>
          <p:cNvSpPr>
            <a:spLocks noGrp="1"/>
          </p:cNvSpPr>
          <p:nvPr>
            <p:ph type="ftr" sz="quarter" idx="11"/>
          </p:nvPr>
        </p:nvSpPr>
        <p:spPr/>
        <p:txBody>
          <a:bodyPr/>
          <a:lstStyle>
            <a:lvl1pPr>
              <a:defRPr>
                <a:latin typeface="Times"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62920F52-8AD5-41FA-8A40-85FC962BB60F}" type="slidenum">
              <a:rPr lang="en-US" altLang="en-US"/>
              <a:pPr>
                <a:defRPr/>
              </a:pPr>
              <a:t>‹#›</a:t>
            </a:fld>
            <a:endParaRPr lang="en-US" altLang="en-US"/>
          </a:p>
        </p:txBody>
      </p:sp>
    </p:spTree>
    <p:extLst>
      <p:ext uri="{BB962C8B-B14F-4D97-AF65-F5344CB8AC3E}">
        <p14:creationId xmlns:p14="http://schemas.microsoft.com/office/powerpoint/2010/main" val="1274804963"/>
      </p:ext>
    </p:extLst>
  </p:cSld>
  <p:clrMapOvr>
    <a:masterClrMapping/>
  </p:clrMapOvr>
  <p:transition spd="slow">
    <p:strips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panose="02020603050405020304" pitchFamily="18" charset="0"/>
              </a:defRPr>
            </a:lvl1pPr>
          </a:lstStyle>
          <a:p>
            <a:pPr>
              <a:defRPr/>
            </a:pPr>
            <a:fld id="{7409150B-E4DD-4664-87EB-809A4FFAF1F6}" type="datetime1">
              <a:rPr lang="en-US"/>
              <a:pPr>
                <a:defRPr/>
              </a:pPr>
              <a:t>3/14/2016</a:t>
            </a:fld>
            <a:endParaRPr lang="en-US" dirty="0"/>
          </a:p>
        </p:txBody>
      </p:sp>
      <p:sp>
        <p:nvSpPr>
          <p:cNvPr id="5" name="Footer Placeholder 4"/>
          <p:cNvSpPr>
            <a:spLocks noGrp="1"/>
          </p:cNvSpPr>
          <p:nvPr>
            <p:ph type="ftr" sz="quarter" idx="11"/>
          </p:nvPr>
        </p:nvSpPr>
        <p:spPr/>
        <p:txBody>
          <a:bodyPr/>
          <a:lstStyle>
            <a:lvl1pPr>
              <a:defRPr>
                <a:latin typeface="Times"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52FFF32-93C3-4891-B110-FEC679DD8CA3}" type="slidenum">
              <a:rPr lang="en-US" altLang="en-US"/>
              <a:pPr>
                <a:defRPr/>
              </a:pPr>
              <a:t>‹#›</a:t>
            </a:fld>
            <a:endParaRPr lang="en-US" altLang="en-US"/>
          </a:p>
        </p:txBody>
      </p:sp>
    </p:spTree>
    <p:extLst>
      <p:ext uri="{BB962C8B-B14F-4D97-AF65-F5344CB8AC3E}">
        <p14:creationId xmlns:p14="http://schemas.microsoft.com/office/powerpoint/2010/main" val="1690016048"/>
      </p:ext>
    </p:extLst>
  </p:cSld>
  <p:clrMapOvr>
    <a:masterClrMapping/>
  </p:clrMapOvr>
  <p:transition spd="slow">
    <p:strips dir="l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105400" y="1905000"/>
            <a:ext cx="3429000" cy="4114800"/>
          </a:xfrm>
        </p:spPr>
        <p:txBody>
          <a:bodyPr rtlCol="0">
            <a:normAutofit/>
          </a:bodyPr>
          <a:lstStyle/>
          <a:p>
            <a:pPr lvl="0"/>
            <a:endParaRPr lang="en-US" noProof="0"/>
          </a:p>
        </p:txBody>
      </p:sp>
      <p:sp>
        <p:nvSpPr>
          <p:cNvPr id="5" name="Date Placeholder 4"/>
          <p:cNvSpPr>
            <a:spLocks noGrp="1"/>
          </p:cNvSpPr>
          <p:nvPr>
            <p:ph type="dt" sz="half" idx="10"/>
          </p:nvPr>
        </p:nvSpPr>
        <p:spPr>
          <a:xfrm>
            <a:off x="6629400" y="6248400"/>
            <a:ext cx="1905000" cy="457200"/>
          </a:xfrm>
        </p:spPr>
        <p:txBody>
          <a:bodyPr/>
          <a:lstStyle>
            <a:lvl1pPr>
              <a:defRPr>
                <a:latin typeface="Times" panose="02020603050405020304" pitchFamily="18" charset="0"/>
              </a:defRPr>
            </a:lvl1pPr>
          </a:lstStyle>
          <a:p>
            <a:pPr>
              <a:defRPr/>
            </a:pPr>
            <a:endParaRPr lang="en-US"/>
          </a:p>
        </p:txBody>
      </p:sp>
      <p:sp>
        <p:nvSpPr>
          <p:cNvPr id="6" name="Footer Placeholder 5"/>
          <p:cNvSpPr>
            <a:spLocks noGrp="1"/>
          </p:cNvSpPr>
          <p:nvPr>
            <p:ph type="ftr" sz="quarter" idx="11"/>
          </p:nvPr>
        </p:nvSpPr>
        <p:spPr>
          <a:xfrm>
            <a:off x="3276600" y="6248400"/>
            <a:ext cx="2895600" cy="457200"/>
          </a:xfrm>
        </p:spPr>
        <p:txBody>
          <a:bodyPr/>
          <a:lstStyle>
            <a:lvl1pPr>
              <a:defRPr>
                <a:latin typeface="Times" panose="02020603050405020304" pitchFamily="18" charset="0"/>
              </a:defRPr>
            </a:lvl1pPr>
          </a:lstStyle>
          <a:p>
            <a:pPr>
              <a:defRPr/>
            </a:pPr>
            <a:endParaRPr lang="en-US"/>
          </a:p>
        </p:txBody>
      </p:sp>
      <p:sp>
        <p:nvSpPr>
          <p:cNvPr id="7" name="Slide Number Placeholder 6"/>
          <p:cNvSpPr>
            <a:spLocks noGrp="1"/>
          </p:cNvSpPr>
          <p:nvPr>
            <p:ph type="sldNum" sz="quarter" idx="12"/>
          </p:nvPr>
        </p:nvSpPr>
        <p:spPr>
          <a:xfrm>
            <a:off x="1524000" y="6248400"/>
            <a:ext cx="1295400" cy="457200"/>
          </a:xfrm>
        </p:spPr>
        <p:txBody>
          <a:bodyPr/>
          <a:lstStyle>
            <a:lvl1pPr>
              <a:defRPr smtClean="0"/>
            </a:lvl1pPr>
          </a:lstStyle>
          <a:p>
            <a:pPr>
              <a:defRPr/>
            </a:pPr>
            <a:fld id="{0ECB8C21-9684-49D1-A469-F34D68F351E2}" type="slidenum">
              <a:rPr lang="en-US" altLang="en-US"/>
              <a:pPr>
                <a:defRPr/>
              </a:pPr>
              <a:t>‹#›</a:t>
            </a:fld>
            <a:endParaRPr lang="en-US" altLang="en-US"/>
          </a:p>
        </p:txBody>
      </p:sp>
    </p:spTree>
    <p:extLst>
      <p:ext uri="{BB962C8B-B14F-4D97-AF65-F5344CB8AC3E}">
        <p14:creationId xmlns:p14="http://schemas.microsoft.com/office/powerpoint/2010/main" val="3604351456"/>
      </p:ext>
    </p:extLst>
  </p:cSld>
  <p:clrMapOvr>
    <a:masterClrMapping/>
  </p:clrMapOvr>
  <p:transition spd="slow">
    <p:strips dir="l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Times" panose="02020603050405020304" pitchFamily="18" charset="0"/>
              </a:defRPr>
            </a:lvl1pPr>
          </a:lstStyle>
          <a:p>
            <a:pPr>
              <a:defRPr/>
            </a:pPr>
            <a:fld id="{42845D42-FA5D-4362-BFC6-6638249F82FA}" type="datetime1">
              <a:rPr lang="en-US"/>
              <a:pPr>
                <a:defRPr/>
              </a:pPr>
              <a:t>3/14/2016</a:t>
            </a:fld>
            <a:endParaRPr lang="en-US" dirty="0"/>
          </a:p>
        </p:txBody>
      </p:sp>
      <p:sp>
        <p:nvSpPr>
          <p:cNvPr id="5" name="Footer Placeholder 4"/>
          <p:cNvSpPr>
            <a:spLocks noGrp="1"/>
          </p:cNvSpPr>
          <p:nvPr>
            <p:ph type="ftr" sz="quarter" idx="11"/>
          </p:nvPr>
        </p:nvSpPr>
        <p:spPr/>
        <p:txBody>
          <a:bodyPr/>
          <a:lstStyle>
            <a:lvl1pPr>
              <a:defRPr>
                <a:latin typeface="Times"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E89B6EFD-B1EB-4363-905F-0057E3546819}" type="slidenum">
              <a:rPr lang="en-US" altLang="en-US"/>
              <a:pPr>
                <a:defRPr/>
              </a:pPr>
              <a:t>‹#›</a:t>
            </a:fld>
            <a:endParaRPr lang="en-US" altLang="en-US"/>
          </a:p>
        </p:txBody>
      </p:sp>
    </p:spTree>
    <p:extLst>
      <p:ext uri="{BB962C8B-B14F-4D97-AF65-F5344CB8AC3E}">
        <p14:creationId xmlns:p14="http://schemas.microsoft.com/office/powerpoint/2010/main" val="1994678000"/>
      </p:ext>
    </p:extLst>
  </p:cSld>
  <p:clrMapOvr>
    <a:masterClrMapping/>
  </p:clrMapOvr>
  <p:transition spd="slow">
    <p:strips dir="l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panose="02020603050405020304" pitchFamily="18" charset="0"/>
              </a:defRPr>
            </a:lvl1pPr>
          </a:lstStyle>
          <a:p>
            <a:pPr>
              <a:defRPr/>
            </a:pPr>
            <a:fld id="{08ED5A27-27CC-40CB-AF8D-951712447DA4}" type="datetime1">
              <a:rPr lang="en-US"/>
              <a:pPr>
                <a:defRPr/>
              </a:pPr>
              <a:t>3/14/2016</a:t>
            </a:fld>
            <a:endParaRPr lang="en-US"/>
          </a:p>
        </p:txBody>
      </p:sp>
      <p:sp>
        <p:nvSpPr>
          <p:cNvPr id="5" name="Footer Placeholder 4"/>
          <p:cNvSpPr>
            <a:spLocks noGrp="1"/>
          </p:cNvSpPr>
          <p:nvPr>
            <p:ph type="ftr" sz="quarter" idx="11"/>
          </p:nvPr>
        </p:nvSpPr>
        <p:spPr/>
        <p:txBody>
          <a:bodyPr/>
          <a:lstStyle>
            <a:lvl1pPr>
              <a:defRPr>
                <a:latin typeface="Times"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2F4418F-1E67-4B0A-B568-B80882899F04}" type="slidenum">
              <a:rPr lang="en-US" altLang="en-US"/>
              <a:pPr>
                <a:defRPr/>
              </a:pPr>
              <a:t>‹#›</a:t>
            </a:fld>
            <a:endParaRPr lang="en-US" altLang="en-US"/>
          </a:p>
        </p:txBody>
      </p:sp>
    </p:spTree>
    <p:extLst>
      <p:ext uri="{BB962C8B-B14F-4D97-AF65-F5344CB8AC3E}">
        <p14:creationId xmlns:p14="http://schemas.microsoft.com/office/powerpoint/2010/main" val="2490647453"/>
      </p:ext>
    </p:extLst>
  </p:cSld>
  <p:clrMapOvr>
    <a:masterClrMapping/>
  </p:clrMapOvr>
  <p:transition spd="slow">
    <p:strips dir="l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Times" panose="02020603050405020304" pitchFamily="18" charset="0"/>
              </a:defRPr>
            </a:lvl1pPr>
          </a:lstStyle>
          <a:p>
            <a:pPr>
              <a:defRPr/>
            </a:pPr>
            <a:fld id="{5AD325C7-6457-414E-9B3F-A529696BC1F0}" type="datetime1">
              <a:rPr lang="en-US"/>
              <a:pPr>
                <a:defRPr/>
              </a:pPr>
              <a:t>3/14/2016</a:t>
            </a:fld>
            <a:endParaRPr lang="en-US" dirty="0"/>
          </a:p>
        </p:txBody>
      </p:sp>
      <p:sp>
        <p:nvSpPr>
          <p:cNvPr id="5" name="Footer Placeholder 4"/>
          <p:cNvSpPr>
            <a:spLocks noGrp="1"/>
          </p:cNvSpPr>
          <p:nvPr>
            <p:ph type="ftr" sz="quarter" idx="11"/>
          </p:nvPr>
        </p:nvSpPr>
        <p:spPr/>
        <p:txBody>
          <a:bodyPr/>
          <a:lstStyle>
            <a:lvl1pPr>
              <a:defRPr>
                <a:latin typeface="Times"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0331C0B-CD83-446C-8163-BB7E5E97D545}" type="slidenum">
              <a:rPr lang="en-US" altLang="en-US"/>
              <a:pPr>
                <a:defRPr/>
              </a:pPr>
              <a:t>‹#›</a:t>
            </a:fld>
            <a:endParaRPr lang="en-US" altLang="en-US"/>
          </a:p>
        </p:txBody>
      </p:sp>
    </p:spTree>
    <p:extLst>
      <p:ext uri="{BB962C8B-B14F-4D97-AF65-F5344CB8AC3E}">
        <p14:creationId xmlns:p14="http://schemas.microsoft.com/office/powerpoint/2010/main" val="1249527180"/>
      </p:ext>
    </p:extLst>
  </p:cSld>
  <p:clrMapOvr>
    <a:masterClrMapping/>
  </p:clrMapOvr>
  <p:transition spd="slow">
    <p:strips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Times" panose="02020603050405020304" pitchFamily="18" charset="0"/>
              </a:defRPr>
            </a:lvl1pPr>
          </a:lstStyle>
          <a:p>
            <a:pPr>
              <a:defRPr/>
            </a:pPr>
            <a:fld id="{61CB608C-7B2D-4AB0-AF4F-8D7E35042E2E}" type="datetime1">
              <a:rPr lang="en-US"/>
              <a:pPr>
                <a:defRPr/>
              </a:pPr>
              <a:t>3/14/2016</a:t>
            </a:fld>
            <a:endParaRPr lang="en-US"/>
          </a:p>
        </p:txBody>
      </p:sp>
      <p:sp>
        <p:nvSpPr>
          <p:cNvPr id="6" name="Footer Placeholder 5"/>
          <p:cNvSpPr>
            <a:spLocks noGrp="1"/>
          </p:cNvSpPr>
          <p:nvPr>
            <p:ph type="ftr" sz="quarter" idx="11"/>
          </p:nvPr>
        </p:nvSpPr>
        <p:spPr/>
        <p:txBody>
          <a:bodyPr/>
          <a:lstStyle>
            <a:lvl1pPr>
              <a:defRPr>
                <a:latin typeface="Times" panose="02020603050405020304"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711BE516-3B93-4EFC-B3BF-3FCA94C9BE3A}" type="slidenum">
              <a:rPr lang="en-US" altLang="en-US"/>
              <a:pPr>
                <a:defRPr/>
              </a:pPr>
              <a:t>‹#›</a:t>
            </a:fld>
            <a:endParaRPr lang="en-US" altLang="en-US"/>
          </a:p>
        </p:txBody>
      </p:sp>
    </p:spTree>
    <p:extLst>
      <p:ext uri="{BB962C8B-B14F-4D97-AF65-F5344CB8AC3E}">
        <p14:creationId xmlns:p14="http://schemas.microsoft.com/office/powerpoint/2010/main" val="741684110"/>
      </p:ext>
    </p:extLst>
  </p:cSld>
  <p:clrMapOvr>
    <a:masterClrMapping/>
  </p:clrMapOvr>
  <p:transition spd="slow">
    <p:strips dir="l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Times" panose="02020603050405020304" pitchFamily="18" charset="0"/>
              </a:defRPr>
            </a:lvl1pPr>
          </a:lstStyle>
          <a:p>
            <a:pPr>
              <a:defRPr/>
            </a:pPr>
            <a:fld id="{DA6C4651-449B-41E8-8339-1BCAD0587DE1}" type="datetime1">
              <a:rPr lang="en-US"/>
              <a:pPr>
                <a:defRPr/>
              </a:pPr>
              <a:t>3/14/2016</a:t>
            </a:fld>
            <a:endParaRPr lang="en-US"/>
          </a:p>
        </p:txBody>
      </p:sp>
      <p:sp>
        <p:nvSpPr>
          <p:cNvPr id="8" name="Footer Placeholder 7"/>
          <p:cNvSpPr>
            <a:spLocks noGrp="1"/>
          </p:cNvSpPr>
          <p:nvPr>
            <p:ph type="ftr" sz="quarter" idx="11"/>
          </p:nvPr>
        </p:nvSpPr>
        <p:spPr/>
        <p:txBody>
          <a:bodyPr/>
          <a:lstStyle>
            <a:lvl1pPr>
              <a:defRPr>
                <a:latin typeface="Times" panose="02020603050405020304"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90997A4E-D35A-41D9-9515-279B6F87DE82}" type="slidenum">
              <a:rPr lang="en-US" altLang="en-US"/>
              <a:pPr>
                <a:defRPr/>
              </a:pPr>
              <a:t>‹#›</a:t>
            </a:fld>
            <a:endParaRPr lang="en-US" altLang="en-US"/>
          </a:p>
        </p:txBody>
      </p:sp>
    </p:spTree>
    <p:extLst>
      <p:ext uri="{BB962C8B-B14F-4D97-AF65-F5344CB8AC3E}">
        <p14:creationId xmlns:p14="http://schemas.microsoft.com/office/powerpoint/2010/main" val="920734707"/>
      </p:ext>
    </p:extLst>
  </p:cSld>
  <p:clrMapOvr>
    <a:masterClrMapping/>
  </p:clrMapOvr>
  <p:transition spd="slow">
    <p:strips dir="l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Times" panose="02020603050405020304" pitchFamily="18" charset="0"/>
              </a:defRPr>
            </a:lvl1pPr>
          </a:lstStyle>
          <a:p>
            <a:pPr>
              <a:defRPr/>
            </a:pPr>
            <a:fld id="{622C23E5-9D42-4D73-A983-3E88D75C58FE}" type="datetime1">
              <a:rPr lang="en-US"/>
              <a:pPr>
                <a:defRPr/>
              </a:pPr>
              <a:t>3/14/2016</a:t>
            </a:fld>
            <a:endParaRPr lang="en-US"/>
          </a:p>
        </p:txBody>
      </p:sp>
      <p:sp>
        <p:nvSpPr>
          <p:cNvPr id="4" name="Footer Placeholder 3"/>
          <p:cNvSpPr>
            <a:spLocks noGrp="1"/>
          </p:cNvSpPr>
          <p:nvPr>
            <p:ph type="ftr" sz="quarter" idx="11"/>
          </p:nvPr>
        </p:nvSpPr>
        <p:spPr/>
        <p:txBody>
          <a:bodyPr/>
          <a:lstStyle>
            <a:lvl1pPr>
              <a:defRPr>
                <a:latin typeface="Times" panose="02020603050405020304"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9AFBD3EE-1D97-47AD-96A5-96580C25AAF1}" type="slidenum">
              <a:rPr lang="en-US" altLang="en-US"/>
              <a:pPr>
                <a:defRPr/>
              </a:pPr>
              <a:t>‹#›</a:t>
            </a:fld>
            <a:endParaRPr lang="en-US" altLang="en-US"/>
          </a:p>
        </p:txBody>
      </p:sp>
    </p:spTree>
    <p:extLst>
      <p:ext uri="{BB962C8B-B14F-4D97-AF65-F5344CB8AC3E}">
        <p14:creationId xmlns:p14="http://schemas.microsoft.com/office/powerpoint/2010/main" val="1099996021"/>
      </p:ext>
    </p:extLst>
  </p:cSld>
  <p:clrMapOvr>
    <a:masterClrMapping/>
  </p:clrMapOvr>
  <p:transition spd="slow">
    <p:strips dir="l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panose="02020603050405020304" pitchFamily="18" charset="0"/>
              </a:defRPr>
            </a:lvl1pPr>
          </a:lstStyle>
          <a:p>
            <a:pPr>
              <a:defRPr/>
            </a:pPr>
            <a:fld id="{E88BA021-DEFE-4BB9-A20D-D430C1A464F5}" type="datetime1">
              <a:rPr lang="en-US"/>
              <a:pPr>
                <a:defRPr/>
              </a:pPr>
              <a:t>3/14/2016</a:t>
            </a:fld>
            <a:endParaRPr lang="en-US"/>
          </a:p>
        </p:txBody>
      </p:sp>
      <p:sp>
        <p:nvSpPr>
          <p:cNvPr id="3" name="Footer Placeholder 2"/>
          <p:cNvSpPr>
            <a:spLocks noGrp="1"/>
          </p:cNvSpPr>
          <p:nvPr>
            <p:ph type="ftr" sz="quarter" idx="11"/>
          </p:nvPr>
        </p:nvSpPr>
        <p:spPr/>
        <p:txBody>
          <a:bodyPr/>
          <a:lstStyle>
            <a:lvl1pPr>
              <a:defRPr>
                <a:latin typeface="Times" panose="02020603050405020304"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3F9DE5FA-CBDB-4A1D-ADAD-B44CE3F7E122}" type="slidenum">
              <a:rPr lang="en-US" altLang="en-US"/>
              <a:pPr>
                <a:defRPr/>
              </a:pPr>
              <a:t>‹#›</a:t>
            </a:fld>
            <a:endParaRPr lang="en-US" altLang="en-US"/>
          </a:p>
        </p:txBody>
      </p:sp>
    </p:spTree>
    <p:extLst>
      <p:ext uri="{BB962C8B-B14F-4D97-AF65-F5344CB8AC3E}">
        <p14:creationId xmlns:p14="http://schemas.microsoft.com/office/powerpoint/2010/main" val="598304801"/>
      </p:ext>
    </p:extLst>
  </p:cSld>
  <p:clrMapOvr>
    <a:masterClrMapping/>
  </p:clrMapOvr>
  <p:transition spd="slow">
    <p:strips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panose="02020603050405020304" pitchFamily="18" charset="0"/>
              </a:defRPr>
            </a:lvl1pPr>
          </a:lstStyle>
          <a:p>
            <a:pPr>
              <a:defRPr/>
            </a:pPr>
            <a:fld id="{DBBEAECB-1545-4FD3-9173-865554F82217}" type="datetime1">
              <a:rPr lang="en-US"/>
              <a:pPr>
                <a:defRPr/>
              </a:pPr>
              <a:t>3/14/2016</a:t>
            </a:fld>
            <a:endParaRPr lang="en-US"/>
          </a:p>
        </p:txBody>
      </p:sp>
      <p:sp>
        <p:nvSpPr>
          <p:cNvPr id="5" name="Footer Placeholder 4"/>
          <p:cNvSpPr>
            <a:spLocks noGrp="1"/>
          </p:cNvSpPr>
          <p:nvPr>
            <p:ph type="ftr" sz="quarter" idx="11"/>
          </p:nvPr>
        </p:nvSpPr>
        <p:spPr/>
        <p:txBody>
          <a:bodyPr/>
          <a:lstStyle>
            <a:lvl1pPr>
              <a:defRPr>
                <a:latin typeface="Times"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176AF5B-DB72-4BFD-BCA4-EBDB86105D8B}" type="slidenum">
              <a:rPr lang="en-US" altLang="en-US"/>
              <a:pPr>
                <a:defRPr/>
              </a:pPr>
              <a:t>‹#›</a:t>
            </a:fld>
            <a:endParaRPr lang="en-US" altLang="en-US"/>
          </a:p>
        </p:txBody>
      </p:sp>
    </p:spTree>
    <p:extLst>
      <p:ext uri="{BB962C8B-B14F-4D97-AF65-F5344CB8AC3E}">
        <p14:creationId xmlns:p14="http://schemas.microsoft.com/office/powerpoint/2010/main" val="2069961813"/>
      </p:ext>
    </p:extLst>
  </p:cSld>
  <p:clrMapOvr>
    <a:masterClrMapping/>
  </p:clrMapOvr>
  <p:transition spd="slow">
    <p:strips dir="l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panose="02020603050405020304" pitchFamily="18" charset="0"/>
              </a:defRPr>
            </a:lvl1pPr>
          </a:lstStyle>
          <a:p>
            <a:pPr>
              <a:defRPr/>
            </a:pPr>
            <a:fld id="{F36BD021-A8D3-4029-A648-8644A75EE6A7}" type="datetime1">
              <a:rPr lang="en-US"/>
              <a:pPr>
                <a:defRPr/>
              </a:pPr>
              <a:t>3/14/2016</a:t>
            </a:fld>
            <a:endParaRPr lang="en-US"/>
          </a:p>
        </p:txBody>
      </p:sp>
      <p:sp>
        <p:nvSpPr>
          <p:cNvPr id="6" name="Footer Placeholder 5"/>
          <p:cNvSpPr>
            <a:spLocks noGrp="1"/>
          </p:cNvSpPr>
          <p:nvPr>
            <p:ph type="ftr" sz="quarter" idx="11"/>
          </p:nvPr>
        </p:nvSpPr>
        <p:spPr/>
        <p:txBody>
          <a:bodyPr/>
          <a:lstStyle>
            <a:lvl1pPr>
              <a:defRPr>
                <a:latin typeface="Times" panose="02020603050405020304"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CEECFE33-87AB-4173-A01D-D3F45EF88364}" type="slidenum">
              <a:rPr lang="en-US" altLang="en-US"/>
              <a:pPr>
                <a:defRPr/>
              </a:pPr>
              <a:t>‹#›</a:t>
            </a:fld>
            <a:endParaRPr lang="en-US" altLang="en-US"/>
          </a:p>
        </p:txBody>
      </p:sp>
    </p:spTree>
    <p:extLst>
      <p:ext uri="{BB962C8B-B14F-4D97-AF65-F5344CB8AC3E}">
        <p14:creationId xmlns:p14="http://schemas.microsoft.com/office/powerpoint/2010/main" val="477249821"/>
      </p:ext>
    </p:extLst>
  </p:cSld>
  <p:clrMapOvr>
    <a:masterClrMapping/>
  </p:clrMapOvr>
  <p:transition spd="slow">
    <p:strips dir="l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panose="02020603050405020304" pitchFamily="18" charset="0"/>
              </a:defRPr>
            </a:lvl1pPr>
          </a:lstStyle>
          <a:p>
            <a:pPr>
              <a:defRPr/>
            </a:pPr>
            <a:fld id="{EE1FAFE0-FDFB-4188-A4CB-B5D8DDA807C6}" type="datetime1">
              <a:rPr lang="en-US"/>
              <a:pPr>
                <a:defRPr/>
              </a:pPr>
              <a:t>3/14/2016</a:t>
            </a:fld>
            <a:endParaRPr lang="en-US"/>
          </a:p>
        </p:txBody>
      </p:sp>
      <p:sp>
        <p:nvSpPr>
          <p:cNvPr id="6" name="Footer Placeholder 5"/>
          <p:cNvSpPr>
            <a:spLocks noGrp="1"/>
          </p:cNvSpPr>
          <p:nvPr>
            <p:ph type="ftr" sz="quarter" idx="11"/>
          </p:nvPr>
        </p:nvSpPr>
        <p:spPr/>
        <p:txBody>
          <a:bodyPr/>
          <a:lstStyle>
            <a:lvl1pPr>
              <a:defRPr>
                <a:latin typeface="Times" panose="02020603050405020304"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99658CEE-FA85-4CB2-AFDD-32F6DBCFB345}" type="slidenum">
              <a:rPr lang="en-US" altLang="en-US"/>
              <a:pPr>
                <a:defRPr/>
              </a:pPr>
              <a:t>‹#›</a:t>
            </a:fld>
            <a:endParaRPr lang="en-US" altLang="en-US"/>
          </a:p>
        </p:txBody>
      </p:sp>
    </p:spTree>
    <p:extLst>
      <p:ext uri="{BB962C8B-B14F-4D97-AF65-F5344CB8AC3E}">
        <p14:creationId xmlns:p14="http://schemas.microsoft.com/office/powerpoint/2010/main" val="2685335613"/>
      </p:ext>
    </p:extLst>
  </p:cSld>
  <p:clrMapOvr>
    <a:masterClrMapping/>
  </p:clrMapOvr>
  <p:transition spd="slow">
    <p:strips dir="l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panose="02020603050405020304" pitchFamily="18" charset="0"/>
              </a:defRPr>
            </a:lvl1pPr>
          </a:lstStyle>
          <a:p>
            <a:pPr>
              <a:defRPr/>
            </a:pPr>
            <a:fld id="{8B3F6F84-9CBA-4CB0-8F86-C20CB26FFB5D}" type="datetime1">
              <a:rPr lang="en-US"/>
              <a:pPr>
                <a:defRPr/>
              </a:pPr>
              <a:t>3/14/2016</a:t>
            </a:fld>
            <a:endParaRPr lang="en-US"/>
          </a:p>
        </p:txBody>
      </p:sp>
      <p:sp>
        <p:nvSpPr>
          <p:cNvPr id="5" name="Footer Placeholder 4"/>
          <p:cNvSpPr>
            <a:spLocks noGrp="1"/>
          </p:cNvSpPr>
          <p:nvPr>
            <p:ph type="ftr" sz="quarter" idx="11"/>
          </p:nvPr>
        </p:nvSpPr>
        <p:spPr/>
        <p:txBody>
          <a:bodyPr/>
          <a:lstStyle>
            <a:lvl1pPr>
              <a:defRPr>
                <a:latin typeface="Times"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98575CD-BCDB-4B72-B0DF-A6E60F235A63}" type="slidenum">
              <a:rPr lang="en-US" altLang="en-US"/>
              <a:pPr>
                <a:defRPr/>
              </a:pPr>
              <a:t>‹#›</a:t>
            </a:fld>
            <a:endParaRPr lang="en-US" altLang="en-US"/>
          </a:p>
        </p:txBody>
      </p:sp>
    </p:spTree>
    <p:extLst>
      <p:ext uri="{BB962C8B-B14F-4D97-AF65-F5344CB8AC3E}">
        <p14:creationId xmlns:p14="http://schemas.microsoft.com/office/powerpoint/2010/main" val="2868991580"/>
      </p:ext>
    </p:extLst>
  </p:cSld>
  <p:clrMapOvr>
    <a:masterClrMapping/>
  </p:clrMapOvr>
  <p:transition spd="slow">
    <p:strips dir="l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panose="02020603050405020304" pitchFamily="18" charset="0"/>
              </a:defRPr>
            </a:lvl1pPr>
          </a:lstStyle>
          <a:p>
            <a:pPr>
              <a:defRPr/>
            </a:pPr>
            <a:fld id="{631AA37F-98A1-40D0-A769-8507D043FDC2}" type="datetime1">
              <a:rPr lang="en-US"/>
              <a:pPr>
                <a:defRPr/>
              </a:pPr>
              <a:t>3/14/2016</a:t>
            </a:fld>
            <a:endParaRPr lang="en-US" dirty="0"/>
          </a:p>
        </p:txBody>
      </p:sp>
      <p:sp>
        <p:nvSpPr>
          <p:cNvPr id="5" name="Footer Placeholder 4"/>
          <p:cNvSpPr>
            <a:spLocks noGrp="1"/>
          </p:cNvSpPr>
          <p:nvPr>
            <p:ph type="ftr" sz="quarter" idx="11"/>
          </p:nvPr>
        </p:nvSpPr>
        <p:spPr/>
        <p:txBody>
          <a:bodyPr/>
          <a:lstStyle>
            <a:lvl1pPr>
              <a:defRPr>
                <a:latin typeface="Times"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F063293-6B64-4863-9592-D25607346DC0}" type="slidenum">
              <a:rPr lang="en-US" altLang="en-US"/>
              <a:pPr>
                <a:defRPr/>
              </a:pPr>
              <a:t>‹#›</a:t>
            </a:fld>
            <a:endParaRPr lang="en-US" altLang="en-US"/>
          </a:p>
        </p:txBody>
      </p:sp>
    </p:spTree>
    <p:extLst>
      <p:ext uri="{BB962C8B-B14F-4D97-AF65-F5344CB8AC3E}">
        <p14:creationId xmlns:p14="http://schemas.microsoft.com/office/powerpoint/2010/main" val="1175673530"/>
      </p:ext>
    </p:extLst>
  </p:cSld>
  <p:clrMapOvr>
    <a:masterClrMapping/>
  </p:clrMapOvr>
  <p:transition spd="slow">
    <p:strips dir="l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105400" y="1905000"/>
            <a:ext cx="3429000" cy="4114800"/>
          </a:xfrm>
        </p:spPr>
        <p:txBody>
          <a:bodyPr rtlCol="0">
            <a:normAutofit/>
          </a:bodyPr>
          <a:lstStyle/>
          <a:p>
            <a:pPr lvl="0"/>
            <a:endParaRPr lang="en-US" noProof="0"/>
          </a:p>
        </p:txBody>
      </p:sp>
      <p:sp>
        <p:nvSpPr>
          <p:cNvPr id="5" name="Date Placeholder 4"/>
          <p:cNvSpPr>
            <a:spLocks noGrp="1"/>
          </p:cNvSpPr>
          <p:nvPr>
            <p:ph type="dt" sz="half" idx="10"/>
          </p:nvPr>
        </p:nvSpPr>
        <p:spPr>
          <a:xfrm>
            <a:off x="6629400" y="6248400"/>
            <a:ext cx="1905000" cy="457200"/>
          </a:xfrm>
        </p:spPr>
        <p:txBody>
          <a:bodyPr/>
          <a:lstStyle>
            <a:lvl1pPr>
              <a:defRPr>
                <a:latin typeface="Times" panose="02020603050405020304" pitchFamily="18" charset="0"/>
              </a:defRPr>
            </a:lvl1pPr>
          </a:lstStyle>
          <a:p>
            <a:pPr>
              <a:defRPr/>
            </a:pPr>
            <a:endParaRPr lang="en-US"/>
          </a:p>
        </p:txBody>
      </p:sp>
      <p:sp>
        <p:nvSpPr>
          <p:cNvPr id="6" name="Footer Placeholder 5"/>
          <p:cNvSpPr>
            <a:spLocks noGrp="1"/>
          </p:cNvSpPr>
          <p:nvPr>
            <p:ph type="ftr" sz="quarter" idx="11"/>
          </p:nvPr>
        </p:nvSpPr>
        <p:spPr>
          <a:xfrm>
            <a:off x="3276600" y="6248400"/>
            <a:ext cx="2895600" cy="457200"/>
          </a:xfrm>
        </p:spPr>
        <p:txBody>
          <a:bodyPr/>
          <a:lstStyle>
            <a:lvl1pPr>
              <a:defRPr>
                <a:latin typeface="Times" panose="02020603050405020304" pitchFamily="18" charset="0"/>
              </a:defRPr>
            </a:lvl1pPr>
          </a:lstStyle>
          <a:p>
            <a:pPr>
              <a:defRPr/>
            </a:pPr>
            <a:endParaRPr lang="en-US"/>
          </a:p>
        </p:txBody>
      </p:sp>
      <p:sp>
        <p:nvSpPr>
          <p:cNvPr id="7" name="Slide Number Placeholder 6"/>
          <p:cNvSpPr>
            <a:spLocks noGrp="1"/>
          </p:cNvSpPr>
          <p:nvPr>
            <p:ph type="sldNum" sz="quarter" idx="12"/>
          </p:nvPr>
        </p:nvSpPr>
        <p:spPr>
          <a:xfrm>
            <a:off x="1524000" y="6248400"/>
            <a:ext cx="1295400" cy="457200"/>
          </a:xfrm>
        </p:spPr>
        <p:txBody>
          <a:bodyPr/>
          <a:lstStyle>
            <a:lvl1pPr>
              <a:defRPr smtClean="0"/>
            </a:lvl1pPr>
          </a:lstStyle>
          <a:p>
            <a:pPr>
              <a:defRPr/>
            </a:pPr>
            <a:fld id="{B5F775D9-D867-490A-80CC-74086B5A6B25}" type="slidenum">
              <a:rPr lang="en-US" altLang="en-US"/>
              <a:pPr>
                <a:defRPr/>
              </a:pPr>
              <a:t>‹#›</a:t>
            </a:fld>
            <a:endParaRPr lang="en-US" altLang="en-US"/>
          </a:p>
        </p:txBody>
      </p:sp>
    </p:spTree>
    <p:extLst>
      <p:ext uri="{BB962C8B-B14F-4D97-AF65-F5344CB8AC3E}">
        <p14:creationId xmlns:p14="http://schemas.microsoft.com/office/powerpoint/2010/main" val="2091493465"/>
      </p:ext>
    </p:extLst>
  </p:cSld>
  <p:clrMapOvr>
    <a:masterClrMapping/>
  </p:clrMapOvr>
  <p:transition spd="slow">
    <p:strips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Times" panose="02020603050405020304" pitchFamily="18" charset="0"/>
              </a:defRPr>
            </a:lvl1pPr>
          </a:lstStyle>
          <a:p>
            <a:pPr>
              <a:defRPr/>
            </a:pPr>
            <a:fld id="{F329F410-8F19-4760-B34B-46A18ADC0B9C}" type="datetime1">
              <a:rPr lang="en-US"/>
              <a:pPr>
                <a:defRPr/>
              </a:pPr>
              <a:t>3/14/2016</a:t>
            </a:fld>
            <a:endParaRPr lang="en-US" dirty="0"/>
          </a:p>
        </p:txBody>
      </p:sp>
      <p:sp>
        <p:nvSpPr>
          <p:cNvPr id="5" name="Footer Placeholder 4"/>
          <p:cNvSpPr>
            <a:spLocks noGrp="1"/>
          </p:cNvSpPr>
          <p:nvPr>
            <p:ph type="ftr" sz="quarter" idx="11"/>
          </p:nvPr>
        </p:nvSpPr>
        <p:spPr/>
        <p:txBody>
          <a:bodyPr/>
          <a:lstStyle>
            <a:lvl1pPr>
              <a:defRPr>
                <a:latin typeface="Times"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BC6DA13-C8BE-475A-AC9A-453DF94F4C47}" type="slidenum">
              <a:rPr lang="en-US" altLang="en-US"/>
              <a:pPr>
                <a:defRPr/>
              </a:pPr>
              <a:t>‹#›</a:t>
            </a:fld>
            <a:endParaRPr lang="en-US" altLang="en-US"/>
          </a:p>
        </p:txBody>
      </p:sp>
    </p:spTree>
    <p:extLst>
      <p:ext uri="{BB962C8B-B14F-4D97-AF65-F5344CB8AC3E}">
        <p14:creationId xmlns:p14="http://schemas.microsoft.com/office/powerpoint/2010/main" val="3095455670"/>
      </p:ext>
    </p:extLst>
  </p:cSld>
  <p:clrMapOvr>
    <a:masterClrMapping/>
  </p:clrMapOvr>
  <p:transition spd="slow">
    <p:strips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Times" panose="02020603050405020304" pitchFamily="18" charset="0"/>
              </a:defRPr>
            </a:lvl1pPr>
          </a:lstStyle>
          <a:p>
            <a:pPr>
              <a:defRPr/>
            </a:pPr>
            <a:fld id="{6C925E33-F87A-41B6-9257-2ED842E7B4CC}" type="datetime1">
              <a:rPr lang="en-US"/>
              <a:pPr>
                <a:defRPr/>
              </a:pPr>
              <a:t>3/14/2016</a:t>
            </a:fld>
            <a:endParaRPr lang="en-US"/>
          </a:p>
        </p:txBody>
      </p:sp>
      <p:sp>
        <p:nvSpPr>
          <p:cNvPr id="6" name="Footer Placeholder 5"/>
          <p:cNvSpPr>
            <a:spLocks noGrp="1"/>
          </p:cNvSpPr>
          <p:nvPr>
            <p:ph type="ftr" sz="quarter" idx="11"/>
          </p:nvPr>
        </p:nvSpPr>
        <p:spPr/>
        <p:txBody>
          <a:bodyPr/>
          <a:lstStyle>
            <a:lvl1pPr>
              <a:defRPr>
                <a:latin typeface="Times" panose="02020603050405020304"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0D537ED2-4E38-4347-93BB-4688CA1DAE5F}" type="slidenum">
              <a:rPr lang="en-US" altLang="en-US"/>
              <a:pPr>
                <a:defRPr/>
              </a:pPr>
              <a:t>‹#›</a:t>
            </a:fld>
            <a:endParaRPr lang="en-US" altLang="en-US"/>
          </a:p>
        </p:txBody>
      </p:sp>
    </p:spTree>
    <p:extLst>
      <p:ext uri="{BB962C8B-B14F-4D97-AF65-F5344CB8AC3E}">
        <p14:creationId xmlns:p14="http://schemas.microsoft.com/office/powerpoint/2010/main" val="537384825"/>
      </p:ext>
    </p:extLst>
  </p:cSld>
  <p:clrMapOvr>
    <a:masterClrMapping/>
  </p:clrMapOvr>
  <p:transition spd="slow">
    <p:strips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Times" panose="02020603050405020304" pitchFamily="18" charset="0"/>
              </a:defRPr>
            </a:lvl1pPr>
          </a:lstStyle>
          <a:p>
            <a:pPr>
              <a:defRPr/>
            </a:pPr>
            <a:fld id="{0610EAA5-0414-47CB-8A38-98C9AE00147F}" type="datetime1">
              <a:rPr lang="en-US"/>
              <a:pPr>
                <a:defRPr/>
              </a:pPr>
              <a:t>3/14/2016</a:t>
            </a:fld>
            <a:endParaRPr lang="en-US"/>
          </a:p>
        </p:txBody>
      </p:sp>
      <p:sp>
        <p:nvSpPr>
          <p:cNvPr id="8" name="Footer Placeholder 7"/>
          <p:cNvSpPr>
            <a:spLocks noGrp="1"/>
          </p:cNvSpPr>
          <p:nvPr>
            <p:ph type="ftr" sz="quarter" idx="11"/>
          </p:nvPr>
        </p:nvSpPr>
        <p:spPr/>
        <p:txBody>
          <a:bodyPr/>
          <a:lstStyle>
            <a:lvl1pPr>
              <a:defRPr>
                <a:latin typeface="Times" panose="02020603050405020304"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D493942B-ED77-4EBC-8AD0-D663FD278B21}" type="slidenum">
              <a:rPr lang="en-US" altLang="en-US"/>
              <a:pPr>
                <a:defRPr/>
              </a:pPr>
              <a:t>‹#›</a:t>
            </a:fld>
            <a:endParaRPr lang="en-US" altLang="en-US"/>
          </a:p>
        </p:txBody>
      </p:sp>
    </p:spTree>
    <p:extLst>
      <p:ext uri="{BB962C8B-B14F-4D97-AF65-F5344CB8AC3E}">
        <p14:creationId xmlns:p14="http://schemas.microsoft.com/office/powerpoint/2010/main" val="4028425239"/>
      </p:ext>
    </p:extLst>
  </p:cSld>
  <p:clrMapOvr>
    <a:masterClrMapping/>
  </p:clrMapOvr>
  <p:transition spd="slow">
    <p:strips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Times" panose="02020603050405020304" pitchFamily="18" charset="0"/>
              </a:defRPr>
            </a:lvl1pPr>
          </a:lstStyle>
          <a:p>
            <a:pPr>
              <a:defRPr/>
            </a:pPr>
            <a:fld id="{DF1B33DC-9DC7-4122-BD25-BBA7CA8C8BDC}" type="datetime1">
              <a:rPr lang="en-US"/>
              <a:pPr>
                <a:defRPr/>
              </a:pPr>
              <a:t>3/14/2016</a:t>
            </a:fld>
            <a:endParaRPr lang="en-US"/>
          </a:p>
        </p:txBody>
      </p:sp>
      <p:sp>
        <p:nvSpPr>
          <p:cNvPr id="4" name="Footer Placeholder 3"/>
          <p:cNvSpPr>
            <a:spLocks noGrp="1"/>
          </p:cNvSpPr>
          <p:nvPr>
            <p:ph type="ftr" sz="quarter" idx="11"/>
          </p:nvPr>
        </p:nvSpPr>
        <p:spPr/>
        <p:txBody>
          <a:bodyPr/>
          <a:lstStyle>
            <a:lvl1pPr>
              <a:defRPr>
                <a:latin typeface="Times" panose="02020603050405020304"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53BAD3B0-1CCE-467D-8297-1178E65CB035}" type="slidenum">
              <a:rPr lang="en-US" altLang="en-US"/>
              <a:pPr>
                <a:defRPr/>
              </a:pPr>
              <a:t>‹#›</a:t>
            </a:fld>
            <a:endParaRPr lang="en-US" altLang="en-US"/>
          </a:p>
        </p:txBody>
      </p:sp>
    </p:spTree>
    <p:extLst>
      <p:ext uri="{BB962C8B-B14F-4D97-AF65-F5344CB8AC3E}">
        <p14:creationId xmlns:p14="http://schemas.microsoft.com/office/powerpoint/2010/main" val="2790086405"/>
      </p:ext>
    </p:extLst>
  </p:cSld>
  <p:clrMapOvr>
    <a:masterClrMapping/>
  </p:clrMapOvr>
  <p:transition spd="slow">
    <p:strips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panose="02020603050405020304" pitchFamily="18" charset="0"/>
              </a:defRPr>
            </a:lvl1pPr>
          </a:lstStyle>
          <a:p>
            <a:pPr>
              <a:defRPr/>
            </a:pPr>
            <a:fld id="{2FFFB406-EBF7-4B98-93C6-B98E4D37DD1E}" type="datetime1">
              <a:rPr lang="en-US"/>
              <a:pPr>
                <a:defRPr/>
              </a:pPr>
              <a:t>3/14/2016</a:t>
            </a:fld>
            <a:endParaRPr lang="en-US"/>
          </a:p>
        </p:txBody>
      </p:sp>
      <p:sp>
        <p:nvSpPr>
          <p:cNvPr id="3" name="Footer Placeholder 2"/>
          <p:cNvSpPr>
            <a:spLocks noGrp="1"/>
          </p:cNvSpPr>
          <p:nvPr>
            <p:ph type="ftr" sz="quarter" idx="11"/>
          </p:nvPr>
        </p:nvSpPr>
        <p:spPr/>
        <p:txBody>
          <a:bodyPr/>
          <a:lstStyle>
            <a:lvl1pPr>
              <a:defRPr>
                <a:latin typeface="Times" panose="02020603050405020304"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F9B89B96-476B-43E3-9540-C16DFAB4C491}" type="slidenum">
              <a:rPr lang="en-US" altLang="en-US"/>
              <a:pPr>
                <a:defRPr/>
              </a:pPr>
              <a:t>‹#›</a:t>
            </a:fld>
            <a:endParaRPr lang="en-US" altLang="en-US"/>
          </a:p>
        </p:txBody>
      </p:sp>
    </p:spTree>
    <p:extLst>
      <p:ext uri="{BB962C8B-B14F-4D97-AF65-F5344CB8AC3E}">
        <p14:creationId xmlns:p14="http://schemas.microsoft.com/office/powerpoint/2010/main" val="109401686"/>
      </p:ext>
    </p:extLst>
  </p:cSld>
  <p:clrMapOvr>
    <a:masterClrMapping/>
  </p:clrMapOvr>
  <p:transition spd="slow">
    <p:strips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panose="02020603050405020304" pitchFamily="18" charset="0"/>
              </a:defRPr>
            </a:lvl1pPr>
          </a:lstStyle>
          <a:p>
            <a:pPr>
              <a:defRPr/>
            </a:pPr>
            <a:fld id="{42729097-312E-4709-B9CE-B62B58CDC894}" type="datetime1">
              <a:rPr lang="en-US"/>
              <a:pPr>
                <a:defRPr/>
              </a:pPr>
              <a:t>3/14/2016</a:t>
            </a:fld>
            <a:endParaRPr lang="en-US"/>
          </a:p>
        </p:txBody>
      </p:sp>
      <p:sp>
        <p:nvSpPr>
          <p:cNvPr id="6" name="Footer Placeholder 5"/>
          <p:cNvSpPr>
            <a:spLocks noGrp="1"/>
          </p:cNvSpPr>
          <p:nvPr>
            <p:ph type="ftr" sz="quarter" idx="11"/>
          </p:nvPr>
        </p:nvSpPr>
        <p:spPr/>
        <p:txBody>
          <a:bodyPr/>
          <a:lstStyle>
            <a:lvl1pPr>
              <a:defRPr>
                <a:latin typeface="Times" panose="02020603050405020304"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4CFBAAB2-40EA-41DF-89E2-F941E4A6964D}" type="slidenum">
              <a:rPr lang="en-US" altLang="en-US"/>
              <a:pPr>
                <a:defRPr/>
              </a:pPr>
              <a:t>‹#›</a:t>
            </a:fld>
            <a:endParaRPr lang="en-US" altLang="en-US"/>
          </a:p>
        </p:txBody>
      </p:sp>
    </p:spTree>
    <p:extLst>
      <p:ext uri="{BB962C8B-B14F-4D97-AF65-F5344CB8AC3E}">
        <p14:creationId xmlns:p14="http://schemas.microsoft.com/office/powerpoint/2010/main" val="1986537491"/>
      </p:ext>
    </p:extLst>
  </p:cSld>
  <p:clrMapOvr>
    <a:masterClrMapping/>
  </p:clrMapOvr>
  <p:transition spd="slow">
    <p:strips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panose="02020603050405020304" pitchFamily="18" charset="0"/>
              </a:defRPr>
            </a:lvl1pPr>
          </a:lstStyle>
          <a:p>
            <a:pPr>
              <a:defRPr/>
            </a:pPr>
            <a:fld id="{D3301BF5-9A9E-46A6-A554-334C8305B146}" type="datetime1">
              <a:rPr lang="en-US"/>
              <a:pPr>
                <a:defRPr/>
              </a:pPr>
              <a:t>3/14/2016</a:t>
            </a:fld>
            <a:endParaRPr lang="en-US"/>
          </a:p>
        </p:txBody>
      </p:sp>
      <p:sp>
        <p:nvSpPr>
          <p:cNvPr id="6" name="Footer Placeholder 5"/>
          <p:cNvSpPr>
            <a:spLocks noGrp="1"/>
          </p:cNvSpPr>
          <p:nvPr>
            <p:ph type="ftr" sz="quarter" idx="11"/>
          </p:nvPr>
        </p:nvSpPr>
        <p:spPr/>
        <p:txBody>
          <a:bodyPr/>
          <a:lstStyle>
            <a:lvl1pPr>
              <a:defRPr>
                <a:latin typeface="Times" panose="02020603050405020304"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F2B5C2A5-9DE9-4D4E-9C38-C5FA6BB56960}" type="slidenum">
              <a:rPr lang="en-US" altLang="en-US"/>
              <a:pPr>
                <a:defRPr/>
              </a:pPr>
              <a:t>‹#›</a:t>
            </a:fld>
            <a:endParaRPr lang="en-US" altLang="en-US"/>
          </a:p>
        </p:txBody>
      </p:sp>
    </p:spTree>
    <p:extLst>
      <p:ext uri="{BB962C8B-B14F-4D97-AF65-F5344CB8AC3E}">
        <p14:creationId xmlns:p14="http://schemas.microsoft.com/office/powerpoint/2010/main" val="2004697334"/>
      </p:ext>
    </p:extLst>
  </p:cSld>
  <p:clrMapOvr>
    <a:masterClrMapping/>
  </p:clrMapOvr>
  <p:transition spd="slow">
    <p:strips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F7F7F">
            <a:alpha val="36078"/>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Times"/>
              </a:defRPr>
            </a:lvl1pPr>
          </a:lstStyle>
          <a:p>
            <a:pPr>
              <a:defRPr/>
            </a:pPr>
            <a:fld id="{C90ECD61-0503-47E0-9FC5-42F7B5644311}" type="datetime1">
              <a:rPr lang="en-US"/>
              <a:pPr>
                <a:defRPr/>
              </a:pPr>
              <a:t>3/14/2016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Time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3DD7E37F-A1EB-4350-B7A2-6D89286C57F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46" r:id="rId1"/>
    <p:sldLayoutId id="2147484647" r:id="rId2"/>
    <p:sldLayoutId id="2147484648" r:id="rId3"/>
    <p:sldLayoutId id="2147484649" r:id="rId4"/>
    <p:sldLayoutId id="2147484650" r:id="rId5"/>
    <p:sldLayoutId id="2147484651" r:id="rId6"/>
    <p:sldLayoutId id="2147484652" r:id="rId7"/>
    <p:sldLayoutId id="2147484653" r:id="rId8"/>
    <p:sldLayoutId id="2147484654" r:id="rId9"/>
    <p:sldLayoutId id="2147484655" r:id="rId10"/>
    <p:sldLayoutId id="2147484656" r:id="rId11"/>
    <p:sldLayoutId id="2147484657" r:id="rId12"/>
  </p:sldLayoutIdLst>
  <p:transition spd="slow">
    <p:strips dir="ld"/>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rebuchet MS" panose="020B0603020202020204" pitchFamily="34" charset="0"/>
        </a:defRPr>
      </a:lvl2pPr>
      <a:lvl3pPr algn="ctr" rtl="0" eaLnBrk="0" fontAlgn="base" hangingPunct="0">
        <a:spcBef>
          <a:spcPct val="0"/>
        </a:spcBef>
        <a:spcAft>
          <a:spcPct val="0"/>
        </a:spcAft>
        <a:defRPr sz="4400">
          <a:solidFill>
            <a:schemeClr val="tx1"/>
          </a:solidFill>
          <a:latin typeface="Trebuchet MS" panose="020B0603020202020204" pitchFamily="34" charset="0"/>
        </a:defRPr>
      </a:lvl3pPr>
      <a:lvl4pPr algn="ctr" rtl="0" eaLnBrk="0" fontAlgn="base" hangingPunct="0">
        <a:spcBef>
          <a:spcPct val="0"/>
        </a:spcBef>
        <a:spcAft>
          <a:spcPct val="0"/>
        </a:spcAft>
        <a:defRPr sz="4400">
          <a:solidFill>
            <a:schemeClr val="tx1"/>
          </a:solidFill>
          <a:latin typeface="Trebuchet MS" panose="020B0603020202020204" pitchFamily="34" charset="0"/>
        </a:defRPr>
      </a:lvl4pPr>
      <a:lvl5pPr algn="ctr" rtl="0" eaLnBrk="0" fontAlgn="base" hangingPunct="0">
        <a:spcBef>
          <a:spcPct val="0"/>
        </a:spcBef>
        <a:spcAft>
          <a:spcPct val="0"/>
        </a:spcAft>
        <a:defRPr sz="4400">
          <a:solidFill>
            <a:schemeClr val="tx1"/>
          </a:solidFill>
          <a:latin typeface="Trebuchet MS" panose="020B0603020202020204" pitchFamily="34" charset="0"/>
        </a:defRPr>
      </a:lvl5pPr>
      <a:lvl6pPr marL="457200" algn="ctr" rtl="0" fontAlgn="base">
        <a:spcBef>
          <a:spcPct val="0"/>
        </a:spcBef>
        <a:spcAft>
          <a:spcPct val="0"/>
        </a:spcAft>
        <a:defRPr sz="4400">
          <a:solidFill>
            <a:schemeClr val="tx1"/>
          </a:solidFill>
          <a:latin typeface="Trebuchet MS" panose="020B0603020202020204" pitchFamily="34" charset="0"/>
        </a:defRPr>
      </a:lvl6pPr>
      <a:lvl7pPr marL="914400" algn="ctr" rtl="0" fontAlgn="base">
        <a:spcBef>
          <a:spcPct val="0"/>
        </a:spcBef>
        <a:spcAft>
          <a:spcPct val="0"/>
        </a:spcAft>
        <a:defRPr sz="4400">
          <a:solidFill>
            <a:schemeClr val="tx1"/>
          </a:solidFill>
          <a:latin typeface="Trebuchet MS" panose="020B0603020202020204" pitchFamily="34" charset="0"/>
        </a:defRPr>
      </a:lvl7pPr>
      <a:lvl8pPr marL="1371600" algn="ctr" rtl="0" fontAlgn="base">
        <a:spcBef>
          <a:spcPct val="0"/>
        </a:spcBef>
        <a:spcAft>
          <a:spcPct val="0"/>
        </a:spcAft>
        <a:defRPr sz="4400">
          <a:solidFill>
            <a:schemeClr val="tx1"/>
          </a:solidFill>
          <a:latin typeface="Trebuchet MS" panose="020B0603020202020204" pitchFamily="34" charset="0"/>
        </a:defRPr>
      </a:lvl8pPr>
      <a:lvl9pPr marL="1828800" algn="ctr" rtl="0" fontAlgn="base">
        <a:spcBef>
          <a:spcPct val="0"/>
        </a:spcBef>
        <a:spcAft>
          <a:spcPct val="0"/>
        </a:spcAft>
        <a:defRPr sz="4400">
          <a:solidFill>
            <a:schemeClr val="tx1"/>
          </a:solidFill>
          <a:latin typeface="Trebuchet MS" panose="020B060302020202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7F7F7F">
            <a:alpha val="36078"/>
          </a:srgb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Times"/>
              </a:defRPr>
            </a:lvl1pPr>
          </a:lstStyle>
          <a:p>
            <a:pPr>
              <a:defRPr/>
            </a:pPr>
            <a:fld id="{BC8619F7-6CAF-47DD-9BD7-9133267B7E9E}" type="datetime1">
              <a:rPr lang="en-US"/>
              <a:pPr>
                <a:defRPr/>
              </a:pPr>
              <a:t>3/14/2016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Time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7235DE57-509D-45A1-B396-5C2A56708B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58" r:id="rId1"/>
    <p:sldLayoutId id="2147484659" r:id="rId2"/>
    <p:sldLayoutId id="2147484660" r:id="rId3"/>
    <p:sldLayoutId id="2147484661" r:id="rId4"/>
    <p:sldLayoutId id="2147484662" r:id="rId5"/>
    <p:sldLayoutId id="2147484663" r:id="rId6"/>
    <p:sldLayoutId id="2147484664" r:id="rId7"/>
    <p:sldLayoutId id="2147484665" r:id="rId8"/>
    <p:sldLayoutId id="2147484666" r:id="rId9"/>
    <p:sldLayoutId id="2147484667" r:id="rId10"/>
    <p:sldLayoutId id="2147484668" r:id="rId11"/>
    <p:sldLayoutId id="2147484669" r:id="rId12"/>
  </p:sldLayoutIdLst>
  <p:transition spd="slow">
    <p:strips dir="ld"/>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rebuchet MS" panose="020B0603020202020204" pitchFamily="34" charset="0"/>
        </a:defRPr>
      </a:lvl2pPr>
      <a:lvl3pPr algn="ctr" rtl="0" eaLnBrk="0" fontAlgn="base" hangingPunct="0">
        <a:spcBef>
          <a:spcPct val="0"/>
        </a:spcBef>
        <a:spcAft>
          <a:spcPct val="0"/>
        </a:spcAft>
        <a:defRPr sz="4400">
          <a:solidFill>
            <a:schemeClr val="tx1"/>
          </a:solidFill>
          <a:latin typeface="Trebuchet MS" panose="020B0603020202020204" pitchFamily="34" charset="0"/>
        </a:defRPr>
      </a:lvl3pPr>
      <a:lvl4pPr algn="ctr" rtl="0" eaLnBrk="0" fontAlgn="base" hangingPunct="0">
        <a:spcBef>
          <a:spcPct val="0"/>
        </a:spcBef>
        <a:spcAft>
          <a:spcPct val="0"/>
        </a:spcAft>
        <a:defRPr sz="4400">
          <a:solidFill>
            <a:schemeClr val="tx1"/>
          </a:solidFill>
          <a:latin typeface="Trebuchet MS" panose="020B0603020202020204" pitchFamily="34" charset="0"/>
        </a:defRPr>
      </a:lvl4pPr>
      <a:lvl5pPr algn="ctr" rtl="0" eaLnBrk="0" fontAlgn="base" hangingPunct="0">
        <a:spcBef>
          <a:spcPct val="0"/>
        </a:spcBef>
        <a:spcAft>
          <a:spcPct val="0"/>
        </a:spcAft>
        <a:defRPr sz="4400">
          <a:solidFill>
            <a:schemeClr val="tx1"/>
          </a:solidFill>
          <a:latin typeface="Trebuchet MS" panose="020B0603020202020204" pitchFamily="34" charset="0"/>
        </a:defRPr>
      </a:lvl5pPr>
      <a:lvl6pPr marL="457200" algn="ctr" rtl="0" fontAlgn="base">
        <a:spcBef>
          <a:spcPct val="0"/>
        </a:spcBef>
        <a:spcAft>
          <a:spcPct val="0"/>
        </a:spcAft>
        <a:defRPr sz="4400">
          <a:solidFill>
            <a:schemeClr val="tx1"/>
          </a:solidFill>
          <a:latin typeface="Trebuchet MS" panose="020B0603020202020204" pitchFamily="34" charset="0"/>
        </a:defRPr>
      </a:lvl6pPr>
      <a:lvl7pPr marL="914400" algn="ctr" rtl="0" fontAlgn="base">
        <a:spcBef>
          <a:spcPct val="0"/>
        </a:spcBef>
        <a:spcAft>
          <a:spcPct val="0"/>
        </a:spcAft>
        <a:defRPr sz="4400">
          <a:solidFill>
            <a:schemeClr val="tx1"/>
          </a:solidFill>
          <a:latin typeface="Trebuchet MS" panose="020B0603020202020204" pitchFamily="34" charset="0"/>
        </a:defRPr>
      </a:lvl7pPr>
      <a:lvl8pPr marL="1371600" algn="ctr" rtl="0" fontAlgn="base">
        <a:spcBef>
          <a:spcPct val="0"/>
        </a:spcBef>
        <a:spcAft>
          <a:spcPct val="0"/>
        </a:spcAft>
        <a:defRPr sz="4400">
          <a:solidFill>
            <a:schemeClr val="tx1"/>
          </a:solidFill>
          <a:latin typeface="Trebuchet MS" panose="020B0603020202020204" pitchFamily="34" charset="0"/>
        </a:defRPr>
      </a:lvl8pPr>
      <a:lvl9pPr marL="1828800" algn="ctr" rtl="0" fontAlgn="base">
        <a:spcBef>
          <a:spcPct val="0"/>
        </a:spcBef>
        <a:spcAft>
          <a:spcPct val="0"/>
        </a:spcAft>
        <a:defRPr sz="4400">
          <a:solidFill>
            <a:schemeClr val="tx1"/>
          </a:solidFill>
          <a:latin typeface="Trebuchet MS" panose="020B060302020202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9.xml"/><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2" Type="http://schemas.openxmlformats.org/officeDocument/2006/relationships/hyperlink" Target="mailto:p.lichtenberg@wayne.edu"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png"/><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p.lichtenberg@wayne.edu"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096000"/>
            <a:ext cx="2119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8600" y="60960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219075" y="1295400"/>
            <a:ext cx="8705850" cy="1828800"/>
          </a:xfrm>
          <a:prstGeom prst="rect">
            <a:avLst/>
          </a:prstGeom>
          <a:blipFill>
            <a:blip r:embed="rId4"/>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solidFill>
                  <a:srgbClr val="1F497D">
                    <a:lumMod val="75000"/>
                  </a:srgbClr>
                </a:solidFill>
                <a:effectLst>
                  <a:outerShdw blurRad="38100" dist="38100" dir="2700000" algn="tl">
                    <a:srgbClr val="000000">
                      <a:alpha val="43137"/>
                    </a:srgbClr>
                  </a:outerShdw>
                </a:effectLst>
              </a:rPr>
              <a:t>A New Tool for Assessing Financial Decision Making Abilities in Older Adults</a:t>
            </a:r>
          </a:p>
          <a:p>
            <a:pPr fontAlgn="auto">
              <a:spcAft>
                <a:spcPts val="0"/>
              </a:spcAft>
              <a:defRPr/>
            </a:pPr>
            <a:r>
              <a:rPr lang="en-US" b="1" dirty="0" smtClean="0">
                <a:solidFill>
                  <a:srgbClr val="1F497D">
                    <a:lumMod val="75000"/>
                  </a:srgbClr>
                </a:solidFill>
                <a:effectLst>
                  <a:outerShdw blurRad="38100" dist="38100" dir="2700000" algn="tl">
                    <a:srgbClr val="000000">
                      <a:alpha val="43137"/>
                    </a:srgbClr>
                  </a:outerShdw>
                </a:effectLst>
              </a:rPr>
              <a:t>APS Training 2015</a:t>
            </a:r>
            <a:endParaRPr lang="en-US" b="1" dirty="0">
              <a:solidFill>
                <a:srgbClr val="1F497D">
                  <a:lumMod val="75000"/>
                </a:srgbClr>
              </a:solidFill>
              <a:effectLst>
                <a:outerShdw blurRad="38100" dist="38100" dir="2700000" algn="tl">
                  <a:srgbClr val="000000">
                    <a:alpha val="43137"/>
                  </a:srgbClr>
                </a:outerShdw>
              </a:effectLst>
            </a:endParaRPr>
          </a:p>
        </p:txBody>
      </p:sp>
      <p:sp>
        <p:nvSpPr>
          <p:cNvPr id="13" name="Subtitle 2"/>
          <p:cNvSpPr txBox="1">
            <a:spLocks/>
          </p:cNvSpPr>
          <p:nvPr/>
        </p:nvSpPr>
        <p:spPr>
          <a:xfrm>
            <a:off x="876300" y="3733800"/>
            <a:ext cx="7391400" cy="1676400"/>
          </a:xfrm>
          <a:prstGeom prst="rect">
            <a:avLst/>
          </a:prstGeom>
        </p:spPr>
        <p:txBody>
          <a:bodyPr>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sz="3400" b="1" dirty="0" smtClean="0">
                <a:solidFill>
                  <a:sysClr val="windowText" lastClr="000000"/>
                </a:solidFill>
              </a:rPr>
              <a:t>Peter A. Lichtenberg, </a:t>
            </a:r>
            <a:r>
              <a:rPr lang="en-US" sz="3400" b="1" dirty="0" err="1" smtClean="0">
                <a:solidFill>
                  <a:sysClr val="windowText" lastClr="000000"/>
                </a:solidFill>
              </a:rPr>
              <a:t>Ph.D</a:t>
            </a:r>
            <a:r>
              <a:rPr lang="en-US" sz="3400" b="1" dirty="0" smtClean="0">
                <a:solidFill>
                  <a:sysClr val="windowText" lastClr="000000"/>
                </a:solidFill>
              </a:rPr>
              <a:t>, ABPP</a:t>
            </a:r>
          </a:p>
          <a:p>
            <a:pPr fontAlgn="auto">
              <a:spcAft>
                <a:spcPts val="0"/>
              </a:spcAft>
              <a:defRPr/>
            </a:pPr>
            <a:r>
              <a:rPr lang="en-US" sz="2400" dirty="0" smtClean="0">
                <a:solidFill>
                  <a:sysClr val="windowText" lastClr="000000"/>
                </a:solidFill>
              </a:rPr>
              <a:t>Director IOG and Professor of Psychology </a:t>
            </a:r>
          </a:p>
          <a:p>
            <a:pPr fontAlgn="auto">
              <a:spcAft>
                <a:spcPts val="0"/>
              </a:spcAft>
              <a:defRPr/>
            </a:pPr>
            <a:r>
              <a:rPr lang="en-US" sz="2400" dirty="0" smtClean="0">
                <a:solidFill>
                  <a:sysClr val="windowText" lastClr="000000"/>
                </a:solidFill>
              </a:rPr>
              <a:t>Wayne State University Institute of Gerontology</a:t>
            </a:r>
          </a:p>
          <a:p>
            <a:pPr fontAlgn="auto">
              <a:spcAft>
                <a:spcPts val="0"/>
              </a:spcAft>
              <a:defRPr/>
            </a:pPr>
            <a:r>
              <a:rPr lang="en-US" sz="2400" dirty="0" smtClean="0">
                <a:solidFill>
                  <a:sysClr val="windowText" lastClr="000000"/>
                </a:solidFill>
              </a:rPr>
              <a:t>p.lichtenberg@wayne.edu</a:t>
            </a:r>
          </a:p>
        </p:txBody>
      </p:sp>
    </p:spTree>
  </p:cSld>
  <p:clrMapOvr>
    <a:masterClrMapping/>
  </p:clrMapOvr>
  <p:transition spd="slow">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mtClean="0"/>
              <a:t>2. Specific Capacity Assessment</a:t>
            </a:r>
          </a:p>
        </p:txBody>
      </p:sp>
      <p:sp>
        <p:nvSpPr>
          <p:cNvPr id="36867" name="Rectangle 3"/>
          <p:cNvSpPr>
            <a:spLocks noGrp="1" noChangeArrowheads="1"/>
          </p:cNvSpPr>
          <p:nvPr>
            <p:ph type="body" idx="1"/>
          </p:nvPr>
        </p:nvSpPr>
        <p:spPr>
          <a:xfrm>
            <a:off x="685800" y="2362200"/>
            <a:ext cx="7772400" cy="3657600"/>
          </a:xfrm>
        </p:spPr>
        <p:txBody>
          <a:bodyPr/>
          <a:lstStyle/>
          <a:p>
            <a:r>
              <a:rPr lang="en-US" altLang="en-US" smtClean="0"/>
              <a:t>Financial management</a:t>
            </a:r>
          </a:p>
          <a:p>
            <a:endParaRPr lang="en-US" altLang="en-US" smtClean="0"/>
          </a:p>
          <a:p>
            <a:r>
              <a:rPr lang="en-US" altLang="en-US" smtClean="0"/>
              <a:t>Medical consent</a:t>
            </a:r>
          </a:p>
          <a:p>
            <a:endParaRPr lang="en-US" altLang="en-US" smtClean="0"/>
          </a:p>
          <a:p>
            <a:r>
              <a:rPr lang="en-US" altLang="en-US" smtClean="0"/>
              <a:t>Self-care</a:t>
            </a:r>
          </a:p>
        </p:txBody>
      </p:sp>
    </p:spTree>
  </p:cSld>
  <p:clrMapOvr>
    <a:masterClrMapping/>
  </p:clrMapOvr>
  <p:transition spd="slow">
    <p:strips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t>3. Awareness of Deficit and Ability to Compensate</a:t>
            </a:r>
          </a:p>
        </p:txBody>
      </p:sp>
      <p:sp>
        <p:nvSpPr>
          <p:cNvPr id="37891" name="Rectangle 3"/>
          <p:cNvSpPr>
            <a:spLocks noGrp="1" noChangeArrowheads="1"/>
          </p:cNvSpPr>
          <p:nvPr>
            <p:ph type="body" idx="1"/>
          </p:nvPr>
        </p:nvSpPr>
        <p:spPr/>
        <p:txBody>
          <a:bodyPr/>
          <a:lstStyle/>
          <a:p>
            <a:pPr>
              <a:lnSpc>
                <a:spcPct val="90000"/>
              </a:lnSpc>
            </a:pPr>
            <a:r>
              <a:rPr lang="en-US" altLang="en-US" sz="2800" smtClean="0">
                <a:solidFill>
                  <a:srgbClr val="A50021"/>
                </a:solidFill>
              </a:rPr>
              <a:t>Ethical Directive:</a:t>
            </a:r>
            <a:r>
              <a:rPr lang="en-US" altLang="en-US" sz="2800" smtClean="0"/>
              <a:t> Clinicians aim to enhance client autonomy to the best of their abilities</a:t>
            </a:r>
          </a:p>
          <a:p>
            <a:pPr>
              <a:lnSpc>
                <a:spcPct val="90000"/>
              </a:lnSpc>
            </a:pPr>
            <a:endParaRPr lang="en-US" altLang="en-US" sz="2800" smtClean="0"/>
          </a:p>
          <a:p>
            <a:pPr>
              <a:lnSpc>
                <a:spcPct val="90000"/>
              </a:lnSpc>
            </a:pPr>
            <a:r>
              <a:rPr lang="en-US" altLang="en-US" sz="2800" smtClean="0"/>
              <a:t>Are there compensatory strategies available: recognition v recall, memory notebooks, etc.</a:t>
            </a:r>
          </a:p>
          <a:p>
            <a:pPr>
              <a:lnSpc>
                <a:spcPct val="90000"/>
              </a:lnSpc>
            </a:pPr>
            <a:endParaRPr lang="en-US" altLang="en-US" sz="2800" smtClean="0"/>
          </a:p>
          <a:p>
            <a:pPr>
              <a:lnSpc>
                <a:spcPct val="90000"/>
              </a:lnSpc>
            </a:pPr>
            <a:r>
              <a:rPr lang="en-US" altLang="en-US" sz="2800" smtClean="0"/>
              <a:t>Very hard to determine how to use this—clinical judgment</a:t>
            </a:r>
          </a:p>
        </p:txBody>
      </p:sp>
    </p:spTree>
  </p:cSld>
  <p:clrMapOvr>
    <a:masterClrMapping/>
  </p:clrMapOvr>
  <p:transition spd="slow">
    <p:strips dir="l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mtClean="0"/>
              <a:t>4. Evidence of Any Undue Influence</a:t>
            </a:r>
          </a:p>
        </p:txBody>
      </p:sp>
      <p:sp>
        <p:nvSpPr>
          <p:cNvPr id="38915" name="Rectangle 3"/>
          <p:cNvSpPr>
            <a:spLocks noGrp="1" noChangeArrowheads="1"/>
          </p:cNvSpPr>
          <p:nvPr>
            <p:ph type="body" idx="1"/>
          </p:nvPr>
        </p:nvSpPr>
        <p:spPr/>
        <p:txBody>
          <a:bodyPr/>
          <a:lstStyle/>
          <a:p>
            <a:pPr>
              <a:lnSpc>
                <a:spcPct val="80000"/>
              </a:lnSpc>
            </a:pPr>
            <a:r>
              <a:rPr lang="en-US" altLang="en-US" smtClean="0"/>
              <a:t>Not typically formal part of legal statute</a:t>
            </a:r>
          </a:p>
          <a:p>
            <a:pPr>
              <a:lnSpc>
                <a:spcPct val="80000"/>
              </a:lnSpc>
            </a:pPr>
            <a:endParaRPr lang="en-US" altLang="en-US" smtClean="0"/>
          </a:p>
          <a:p>
            <a:pPr>
              <a:lnSpc>
                <a:spcPct val="80000"/>
              </a:lnSpc>
            </a:pPr>
            <a:r>
              <a:rPr lang="en-US" altLang="en-US" smtClean="0"/>
              <a:t>Ex: Blum’s IDEAL model</a:t>
            </a:r>
          </a:p>
          <a:p>
            <a:pPr lvl="1">
              <a:lnSpc>
                <a:spcPct val="80000"/>
              </a:lnSpc>
            </a:pPr>
            <a:r>
              <a:rPr lang="en-US" altLang="en-US" smtClean="0">
                <a:solidFill>
                  <a:srgbClr val="A50021"/>
                </a:solidFill>
              </a:rPr>
              <a:t>I</a:t>
            </a:r>
            <a:r>
              <a:rPr lang="en-US" altLang="en-US" smtClean="0"/>
              <a:t>solation</a:t>
            </a:r>
          </a:p>
          <a:p>
            <a:pPr lvl="1">
              <a:lnSpc>
                <a:spcPct val="80000"/>
              </a:lnSpc>
            </a:pPr>
            <a:r>
              <a:rPr lang="en-US" altLang="en-US" smtClean="0">
                <a:solidFill>
                  <a:srgbClr val="A50021"/>
                </a:solidFill>
              </a:rPr>
              <a:t>D</a:t>
            </a:r>
            <a:r>
              <a:rPr lang="en-US" altLang="en-US" smtClean="0"/>
              <a:t>ependency</a:t>
            </a:r>
          </a:p>
          <a:p>
            <a:pPr lvl="1">
              <a:lnSpc>
                <a:spcPct val="80000"/>
              </a:lnSpc>
            </a:pPr>
            <a:r>
              <a:rPr lang="en-US" altLang="en-US" smtClean="0">
                <a:solidFill>
                  <a:srgbClr val="A50021"/>
                </a:solidFill>
              </a:rPr>
              <a:t>E</a:t>
            </a:r>
            <a:r>
              <a:rPr lang="en-US" altLang="en-US" smtClean="0"/>
              <a:t>motional Manipulation and/or </a:t>
            </a:r>
            <a:r>
              <a:rPr lang="en-US" altLang="en-US" smtClean="0">
                <a:solidFill>
                  <a:srgbClr val="A50021"/>
                </a:solidFill>
              </a:rPr>
              <a:t>E</a:t>
            </a:r>
            <a:r>
              <a:rPr lang="en-US" altLang="en-US" smtClean="0"/>
              <a:t>xploitation 	of Vulnerability</a:t>
            </a:r>
          </a:p>
          <a:p>
            <a:pPr lvl="1">
              <a:lnSpc>
                <a:spcPct val="80000"/>
              </a:lnSpc>
            </a:pPr>
            <a:r>
              <a:rPr lang="en-US" altLang="en-US" smtClean="0">
                <a:solidFill>
                  <a:srgbClr val="A50021"/>
                </a:solidFill>
              </a:rPr>
              <a:t>A</a:t>
            </a:r>
            <a:r>
              <a:rPr lang="en-US" altLang="en-US" smtClean="0"/>
              <a:t>cquiescence and</a:t>
            </a:r>
          </a:p>
          <a:p>
            <a:pPr lvl="1">
              <a:lnSpc>
                <a:spcPct val="80000"/>
              </a:lnSpc>
            </a:pPr>
            <a:r>
              <a:rPr lang="en-US" altLang="en-US" smtClean="0">
                <a:solidFill>
                  <a:srgbClr val="A50021"/>
                </a:solidFill>
              </a:rPr>
              <a:t>L</a:t>
            </a:r>
            <a:r>
              <a:rPr lang="en-US" altLang="en-US" smtClean="0"/>
              <a:t>oss </a:t>
            </a:r>
          </a:p>
        </p:txBody>
      </p:sp>
    </p:spTree>
  </p:cSld>
  <p:clrMapOvr>
    <a:masterClrMapping/>
  </p:clrMapOvr>
  <p:transition spd="slow">
    <p:strips dir="l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81000"/>
            <a:ext cx="7772400" cy="1066800"/>
          </a:xfrm>
        </p:spPr>
        <p:txBody>
          <a:bodyPr/>
          <a:lstStyle/>
          <a:p>
            <a:r>
              <a:rPr lang="en-US" altLang="en-US" smtClean="0"/>
              <a:t>4. Evidence of Any Undue Influence</a:t>
            </a:r>
          </a:p>
        </p:txBody>
      </p:sp>
      <p:sp>
        <p:nvSpPr>
          <p:cNvPr id="39939" name="Rectangle 3"/>
          <p:cNvSpPr>
            <a:spLocks noGrp="1" noChangeArrowheads="1"/>
          </p:cNvSpPr>
          <p:nvPr>
            <p:ph type="body" idx="1"/>
          </p:nvPr>
        </p:nvSpPr>
        <p:spPr>
          <a:xfrm>
            <a:off x="685800" y="1828800"/>
            <a:ext cx="7772400" cy="4572000"/>
          </a:xfrm>
        </p:spPr>
        <p:txBody>
          <a:bodyPr/>
          <a:lstStyle/>
          <a:p>
            <a:pPr>
              <a:lnSpc>
                <a:spcPct val="80000"/>
              </a:lnSpc>
            </a:pPr>
            <a:r>
              <a:rPr lang="en-US" altLang="en-US" smtClean="0"/>
              <a:t>Susan Bernatz SCAM model</a:t>
            </a:r>
          </a:p>
          <a:p>
            <a:pPr>
              <a:lnSpc>
                <a:spcPct val="80000"/>
              </a:lnSpc>
            </a:pPr>
            <a:endParaRPr lang="en-US" altLang="en-US" smtClean="0"/>
          </a:p>
          <a:p>
            <a:pPr>
              <a:lnSpc>
                <a:spcPct val="80000"/>
              </a:lnSpc>
            </a:pPr>
            <a:r>
              <a:rPr lang="en-US" altLang="en-US" smtClean="0"/>
              <a:t>Susceptibility</a:t>
            </a:r>
          </a:p>
          <a:p>
            <a:pPr>
              <a:lnSpc>
                <a:spcPct val="80000"/>
              </a:lnSpc>
            </a:pPr>
            <a:endParaRPr lang="en-US" altLang="en-US" smtClean="0"/>
          </a:p>
          <a:p>
            <a:pPr>
              <a:lnSpc>
                <a:spcPct val="80000"/>
              </a:lnSpc>
            </a:pPr>
            <a:r>
              <a:rPr lang="en-US" altLang="en-US" smtClean="0"/>
              <a:t>Confidential Relationship</a:t>
            </a:r>
          </a:p>
          <a:p>
            <a:pPr>
              <a:lnSpc>
                <a:spcPct val="80000"/>
              </a:lnSpc>
            </a:pPr>
            <a:endParaRPr lang="en-US" altLang="en-US" smtClean="0"/>
          </a:p>
          <a:p>
            <a:pPr>
              <a:lnSpc>
                <a:spcPct val="80000"/>
              </a:lnSpc>
            </a:pPr>
            <a:r>
              <a:rPr lang="en-US" altLang="en-US" smtClean="0"/>
              <a:t>Active Procurement</a:t>
            </a:r>
          </a:p>
          <a:p>
            <a:pPr>
              <a:lnSpc>
                <a:spcPct val="80000"/>
              </a:lnSpc>
            </a:pPr>
            <a:endParaRPr lang="en-US" altLang="en-US" smtClean="0"/>
          </a:p>
          <a:p>
            <a:pPr>
              <a:lnSpc>
                <a:spcPct val="80000"/>
              </a:lnSpc>
            </a:pPr>
            <a:r>
              <a:rPr lang="en-US" altLang="en-US" smtClean="0"/>
              <a:t>Monetary Loss</a:t>
            </a:r>
          </a:p>
        </p:txBody>
      </p:sp>
    </p:spTree>
  </p:cSld>
  <p:clrMapOvr>
    <a:masterClrMapping/>
  </p:clrMapOvr>
  <p:transition spd="slow">
    <p:strips dir="l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mtClean="0"/>
              <a:t>5. Apply clinical data to legal standards</a:t>
            </a:r>
          </a:p>
        </p:txBody>
      </p:sp>
      <p:sp>
        <p:nvSpPr>
          <p:cNvPr id="40963" name="Rectangle 3"/>
          <p:cNvSpPr>
            <a:spLocks noGrp="1" noChangeArrowheads="1"/>
          </p:cNvSpPr>
          <p:nvPr>
            <p:ph type="body" idx="1"/>
          </p:nvPr>
        </p:nvSpPr>
        <p:spPr/>
        <p:txBody>
          <a:bodyPr/>
          <a:lstStyle/>
          <a:p>
            <a:pPr>
              <a:lnSpc>
                <a:spcPct val="90000"/>
              </a:lnSpc>
            </a:pPr>
            <a:r>
              <a:rPr lang="en-US" altLang="en-US" sz="3600" smtClean="0"/>
              <a:t>Calls for specific application of clinical data to specific legal standards</a:t>
            </a:r>
          </a:p>
          <a:p>
            <a:pPr>
              <a:lnSpc>
                <a:spcPct val="90000"/>
              </a:lnSpc>
            </a:pPr>
            <a:endParaRPr lang="en-US" altLang="en-US" sz="3600" smtClean="0"/>
          </a:p>
          <a:p>
            <a:pPr>
              <a:lnSpc>
                <a:spcPct val="90000"/>
              </a:lnSpc>
            </a:pPr>
            <a:r>
              <a:rPr lang="en-US" altLang="en-US" sz="3600" smtClean="0"/>
              <a:t>Can include both statutes and case law issues—attorney should be able to assist you on this</a:t>
            </a:r>
          </a:p>
        </p:txBody>
      </p:sp>
    </p:spTree>
  </p:cSld>
  <p:clrMapOvr>
    <a:masterClrMapping/>
  </p:clrMapOvr>
  <p:transition spd="slow">
    <p:strips dir="l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Financial Competency</a:t>
            </a:r>
          </a:p>
        </p:txBody>
      </p:sp>
      <p:sp>
        <p:nvSpPr>
          <p:cNvPr id="41987" name="Content Placeholder 2"/>
          <p:cNvSpPr>
            <a:spLocks noGrp="1"/>
          </p:cNvSpPr>
          <p:nvPr>
            <p:ph idx="1"/>
          </p:nvPr>
        </p:nvSpPr>
        <p:spPr/>
        <p:txBody>
          <a:bodyPr/>
          <a:lstStyle/>
          <a:p>
            <a:r>
              <a:rPr lang="en-US" altLang="en-US" smtClean="0"/>
              <a:t>Cornerstone assessment in most FE cases</a:t>
            </a:r>
          </a:p>
          <a:p>
            <a:r>
              <a:rPr lang="en-US" altLang="en-US" smtClean="0"/>
              <a:t>Competency=Autonomy</a:t>
            </a:r>
          </a:p>
          <a:p>
            <a:r>
              <a:rPr lang="en-US" altLang="en-US" smtClean="0"/>
              <a:t> Incapacity= Need for Protection</a:t>
            </a:r>
          </a:p>
          <a:p>
            <a:endParaRPr lang="en-US" altLang="en-US" smtClean="0"/>
          </a:p>
          <a:p>
            <a:r>
              <a:rPr lang="en-US" altLang="en-US" smtClean="0"/>
              <a:t>BALANCING ACT: OVER-PROTECTION AS HARMFUL AS UNDER-PROTECTION</a:t>
            </a:r>
          </a:p>
        </p:txBody>
      </p:sp>
    </p:spTree>
  </p:cSld>
  <p:clrMapOvr>
    <a:masterClrMapping/>
  </p:clrMapOvr>
  <p:transition spd="slow">
    <p:strips dir="l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752600"/>
            <a:ext cx="8779617" cy="3155950"/>
          </a:xfrm>
          <a:prstGeom prst="rect">
            <a:avLst/>
          </a:prstGeom>
          <a:solidFill>
            <a:schemeClr val="bg1"/>
          </a:solidFill>
          <a:ln w="53975" cmpd="sng">
            <a:solidFill>
              <a:schemeClr val="accent5"/>
            </a:solidFill>
            <a:miter lim="800000"/>
            <a:headEnd/>
            <a:tailEnd/>
          </a:ln>
          <a:effectLst>
            <a:glow rad="127000">
              <a:schemeClr val="bg1"/>
            </a:glow>
          </a:effectLst>
        </p:spPr>
      </p:pic>
      <p:pic>
        <p:nvPicPr>
          <p:cNvPr id="43011"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096000"/>
            <a:ext cx="2119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2"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48600" y="60960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422275" y="1943100"/>
            <a:ext cx="8229600" cy="4525963"/>
          </a:xfrm>
        </p:spPr>
        <p:txBody>
          <a:bodyPr/>
          <a:lstStyle/>
          <a:p>
            <a:pPr marL="514350" indent="-514350" algn="ctr" eaLnBrk="1" hangingPunct="1">
              <a:buClr>
                <a:schemeClr val="accent1"/>
              </a:buClr>
              <a:buFont typeface="Trebuchet MS" pitchFamily="34" charset="0"/>
              <a:buAutoNum type="arabicPeriod"/>
            </a:pPr>
            <a:r>
              <a:rPr lang="en-US" altLang="en-US" sz="2800" smtClean="0">
                <a:cs typeface="Times" charset="0"/>
              </a:rPr>
              <a:t>Basic Monetary Skills</a:t>
            </a:r>
          </a:p>
          <a:p>
            <a:pPr marL="514350" indent="-514350" algn="ctr" eaLnBrk="1" hangingPunct="1">
              <a:buClr>
                <a:schemeClr val="accent1"/>
              </a:buClr>
              <a:buFont typeface="Trebuchet MS" pitchFamily="34" charset="0"/>
              <a:buAutoNum type="arabicPeriod"/>
            </a:pPr>
            <a:r>
              <a:rPr lang="en-US" altLang="en-US" sz="2800" smtClean="0">
                <a:cs typeface="Times" charset="0"/>
              </a:rPr>
              <a:t>Financial Conceptual Knowledge</a:t>
            </a:r>
          </a:p>
          <a:p>
            <a:pPr marL="514350" indent="-514350" algn="ctr" eaLnBrk="1" hangingPunct="1">
              <a:buClr>
                <a:schemeClr val="accent1"/>
              </a:buClr>
              <a:buFont typeface="Trebuchet MS" pitchFamily="34" charset="0"/>
              <a:buAutoNum type="arabicPeriod"/>
            </a:pPr>
            <a:r>
              <a:rPr lang="en-US" altLang="en-US" sz="2800" smtClean="0">
                <a:cs typeface="Times" charset="0"/>
              </a:rPr>
              <a:t>Cash Transactions </a:t>
            </a:r>
          </a:p>
          <a:p>
            <a:pPr marL="514350" indent="-514350" algn="ctr" eaLnBrk="1" hangingPunct="1">
              <a:buClr>
                <a:schemeClr val="accent1"/>
              </a:buClr>
              <a:buFont typeface="Trebuchet MS" pitchFamily="34" charset="0"/>
              <a:buAutoNum type="arabicPeriod"/>
            </a:pPr>
            <a:r>
              <a:rPr lang="en-US" altLang="en-US" sz="2800" smtClean="0">
                <a:cs typeface="Times" charset="0"/>
              </a:rPr>
              <a:t>Checkbook Management</a:t>
            </a:r>
          </a:p>
          <a:p>
            <a:pPr marL="514350" indent="-514350" algn="ctr" eaLnBrk="1" hangingPunct="1">
              <a:buClr>
                <a:schemeClr val="accent1"/>
              </a:buClr>
              <a:buFont typeface="Trebuchet MS" pitchFamily="34" charset="0"/>
              <a:buAutoNum type="arabicPeriod"/>
            </a:pPr>
            <a:r>
              <a:rPr lang="en-US" altLang="en-US" sz="2800" smtClean="0">
                <a:cs typeface="Times" charset="0"/>
              </a:rPr>
              <a:t>Bank Statement Management</a:t>
            </a:r>
          </a:p>
          <a:p>
            <a:pPr marL="514350" indent="-514350" algn="ctr" eaLnBrk="1" hangingPunct="1">
              <a:buClr>
                <a:schemeClr val="accent1"/>
              </a:buClr>
              <a:buFont typeface="Trebuchet MS" pitchFamily="34" charset="0"/>
              <a:buAutoNum type="arabicPeriod"/>
            </a:pPr>
            <a:r>
              <a:rPr lang="en-US" altLang="en-US" sz="2800" smtClean="0">
                <a:cs typeface="Times" charset="0"/>
              </a:rPr>
              <a:t>Financial Judgment</a:t>
            </a:r>
          </a:p>
          <a:p>
            <a:pPr marL="514350" indent="-514350" algn="ctr" eaLnBrk="1" hangingPunct="1">
              <a:buClr>
                <a:schemeClr val="accent1"/>
              </a:buClr>
              <a:buFont typeface="Trebuchet MS" pitchFamily="34" charset="0"/>
              <a:buAutoNum type="arabicPeriod"/>
            </a:pPr>
            <a:r>
              <a:rPr lang="en-US" altLang="en-US" sz="2800" smtClean="0">
                <a:cs typeface="Times" charset="0"/>
              </a:rPr>
              <a:t>Bill Payment</a:t>
            </a:r>
          </a:p>
          <a:p>
            <a:pPr marL="514350" indent="-514350" algn="ctr" eaLnBrk="1" hangingPunct="1">
              <a:buClr>
                <a:schemeClr val="accent1"/>
              </a:buClr>
              <a:buFont typeface="Trebuchet MS" pitchFamily="34" charset="0"/>
              <a:buAutoNum type="arabicPeriod"/>
            </a:pPr>
            <a:r>
              <a:rPr lang="en-US" altLang="en-US" sz="2800" smtClean="0">
                <a:cs typeface="Times" charset="0"/>
              </a:rPr>
              <a:t>Knowledge of Assets/Estate Arrangements</a:t>
            </a:r>
          </a:p>
          <a:p>
            <a:pPr marL="514350" indent="-514350" algn="ctr" eaLnBrk="1" hangingPunct="1">
              <a:buClr>
                <a:schemeClr val="accent1"/>
              </a:buClr>
              <a:buFont typeface="Trebuchet MS" pitchFamily="34" charset="0"/>
              <a:buAutoNum type="arabicPeriod"/>
            </a:pPr>
            <a:endParaRPr lang="en-US" altLang="en-US" sz="2800" smtClean="0">
              <a:cs typeface="Times" charset="0"/>
            </a:endParaRPr>
          </a:p>
          <a:p>
            <a:pPr marL="514350" indent="-514350" algn="ctr" eaLnBrk="1" hangingPunct="1">
              <a:buClr>
                <a:schemeClr val="accent1"/>
              </a:buClr>
              <a:buFont typeface="Trebuchet MS" pitchFamily="34" charset="0"/>
              <a:buAutoNum type="arabicPeriod"/>
            </a:pPr>
            <a:endParaRPr lang="en-US" altLang="en-US" sz="2800" smtClean="0">
              <a:cs typeface="Times" charset="0"/>
            </a:endParaRPr>
          </a:p>
          <a:p>
            <a:pPr marL="514350" indent="-514350" algn="ctr" eaLnBrk="1" hangingPunct="1">
              <a:buClr>
                <a:schemeClr val="accent1"/>
              </a:buClr>
              <a:buFont typeface="Trebuchet MS" pitchFamily="34" charset="0"/>
              <a:buAutoNum type="arabicPeriod"/>
            </a:pPr>
            <a:endParaRPr lang="en-US" altLang="en-US" sz="2800" smtClean="0">
              <a:cs typeface="Times" charset="0"/>
            </a:endParaRPr>
          </a:p>
        </p:txBody>
      </p:sp>
      <p:pic>
        <p:nvPicPr>
          <p:cNvPr id="44035"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096000"/>
            <a:ext cx="2119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6"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8600" y="60960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384048" y="381000"/>
            <a:ext cx="8305800" cy="1066800"/>
          </a:xfrm>
          <a:prstGeom prst="rect">
            <a:avLst/>
          </a:prstGeom>
          <a:blipFill>
            <a:blip r:embed="rId4"/>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err="1"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Marson’s</a:t>
            </a: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 Financial Capacity Domains</a:t>
            </a:r>
            <a:endParaRPr lang="en-US" b="1" dirty="0">
              <a:solidFill>
                <a:srgbClr val="1F497D">
                  <a:lumMod val="75000"/>
                </a:srgbClr>
              </a:solidFill>
              <a:effectLst>
                <a:outerShdw blurRad="38100" dist="38100" dir="2700000" algn="tl">
                  <a:srgbClr val="000000">
                    <a:alpha val="43137"/>
                  </a:srgbClr>
                </a:outerShdw>
              </a:effectLst>
            </a:endParaRPr>
          </a:p>
        </p:txBody>
      </p:sp>
    </p:spTree>
  </p:cSld>
  <p:clrMapOvr>
    <a:masterClrMapping/>
  </p:clrMapOvr>
  <p:transition spd="slow">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207338"/>
            <a:ext cx="8305800" cy="6184900"/>
          </a:xfrm>
          <a:prstGeom prst="rect">
            <a:avLst/>
          </a:prstGeom>
          <a:noFill/>
          <a:ln w="53975">
            <a:solidFill>
              <a:schemeClr val="accent5"/>
            </a:solidFill>
            <a:miter lim="800000"/>
            <a:headEnd/>
            <a:tailEnd/>
          </a:ln>
          <a:effectLst>
            <a:glow rad="1270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45059"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392863"/>
            <a:ext cx="12954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0"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82000" y="6410325"/>
            <a:ext cx="7620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2060575" y="2401888"/>
            <a:ext cx="4953000" cy="2740025"/>
          </a:xfrm>
        </p:spPr>
        <p:txBody>
          <a:bodyPr/>
          <a:lstStyle/>
          <a:p>
            <a:pPr marL="742950" indent="-742950" algn="ctr" eaLnBrk="1" hangingPunct="1">
              <a:buClr>
                <a:schemeClr val="accent1"/>
              </a:buClr>
              <a:buFont typeface="Trebuchet MS" pitchFamily="34" charset="0"/>
              <a:buAutoNum type="arabicPeriod"/>
            </a:pPr>
            <a:r>
              <a:rPr lang="en-US" altLang="en-US" sz="4000" smtClean="0"/>
              <a:t>Executional</a:t>
            </a:r>
          </a:p>
          <a:p>
            <a:pPr marL="742950" indent="-742950" algn="ctr" eaLnBrk="1" hangingPunct="1">
              <a:buClr>
                <a:schemeClr val="accent1"/>
              </a:buClr>
              <a:buFont typeface="Trebuchet MS" pitchFamily="34" charset="0"/>
              <a:buAutoNum type="arabicPeriod"/>
            </a:pPr>
            <a:endParaRPr lang="en-US" altLang="en-US" sz="4000" smtClean="0"/>
          </a:p>
          <a:p>
            <a:pPr marL="742950" indent="-742950" algn="ctr" eaLnBrk="1" hangingPunct="1">
              <a:buClr>
                <a:schemeClr val="accent1"/>
              </a:buClr>
              <a:buFont typeface="Trebuchet MS" pitchFamily="34" charset="0"/>
              <a:buAutoNum type="arabicPeriod"/>
            </a:pPr>
            <a:r>
              <a:rPr lang="en-US" altLang="en-US" sz="4000" smtClean="0"/>
              <a:t>Decision-Making</a:t>
            </a:r>
          </a:p>
        </p:txBody>
      </p:sp>
      <p:pic>
        <p:nvPicPr>
          <p:cNvPr id="46083"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096000"/>
            <a:ext cx="2119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4"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48600" y="60960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384048" y="381000"/>
            <a:ext cx="8305800" cy="1066800"/>
          </a:xfrm>
          <a:prstGeom prst="rect">
            <a:avLst/>
          </a:prstGeom>
          <a:blipFill>
            <a:blip r:embed="rId5"/>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Two Types of Financial Capacity</a:t>
            </a:r>
            <a:endParaRPr lang="en-US" b="1" dirty="0">
              <a:solidFill>
                <a:srgbClr val="1F497D">
                  <a:lumMod val="75000"/>
                </a:srgbClr>
              </a:solidFill>
              <a:effectLst>
                <a:outerShdw blurRad="38100" dist="38100" dir="2700000" algn="tl">
                  <a:srgbClr val="000000">
                    <a:alpha val="43137"/>
                  </a:srgbClr>
                </a:outerShdw>
              </a:effectLst>
            </a:endParaRPr>
          </a:p>
        </p:txBody>
      </p:sp>
    </p:spTree>
  </p:cSld>
  <p:clrMapOvr>
    <a:masterClrMapping/>
  </p:clrMapOvr>
  <p:transition spd="slow">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Acknowledgements</a:t>
            </a:r>
          </a:p>
        </p:txBody>
      </p:sp>
      <p:sp>
        <p:nvSpPr>
          <p:cNvPr id="28675" name="Content Placeholder 2"/>
          <p:cNvSpPr>
            <a:spLocks noGrp="1"/>
          </p:cNvSpPr>
          <p:nvPr>
            <p:ph idx="1"/>
          </p:nvPr>
        </p:nvSpPr>
        <p:spPr/>
        <p:txBody>
          <a:bodyPr/>
          <a:lstStyle/>
          <a:p>
            <a:pPr marL="0" indent="0">
              <a:buFont typeface="Arial" charset="0"/>
              <a:buNone/>
            </a:pPr>
            <a:r>
              <a:rPr lang="en-US" altLang="en-US" sz="1800" smtClean="0"/>
              <a:t>Research team at WSU			APS</a:t>
            </a:r>
          </a:p>
          <a:p>
            <a:pPr marL="0" indent="0">
              <a:buFont typeface="Arial" charset="0"/>
              <a:buNone/>
            </a:pPr>
            <a:r>
              <a:rPr lang="en-US" altLang="en-US" sz="1800" smtClean="0"/>
              <a:t>Lisa Ficker, Ph.D.				Cynthia Farrell</a:t>
            </a:r>
          </a:p>
          <a:p>
            <a:pPr marL="0" indent="0">
              <a:buFont typeface="Arial" charset="0"/>
              <a:buNone/>
            </a:pPr>
            <a:r>
              <a:rPr lang="en-US" altLang="en-US" sz="1800" smtClean="0"/>
              <a:t>Annalise Rahman –Filipiak, MA		Rachel Richards</a:t>
            </a:r>
          </a:p>
          <a:p>
            <a:pPr marL="0" indent="0">
              <a:buFont typeface="Arial" charset="0"/>
              <a:buNone/>
            </a:pPr>
            <a:r>
              <a:rPr lang="en-US" altLang="en-US" sz="1800" smtClean="0"/>
              <a:t>Evan Gross, MA</a:t>
            </a:r>
          </a:p>
          <a:p>
            <a:pPr marL="0" indent="0">
              <a:buFont typeface="Arial" charset="0"/>
              <a:buNone/>
            </a:pPr>
            <a:r>
              <a:rPr lang="en-US" altLang="en-US" sz="1800" smtClean="0"/>
              <a:t>Michael Sugarman, MA			Legal Colleagues</a:t>
            </a:r>
          </a:p>
          <a:p>
            <a:pPr marL="0" indent="0">
              <a:buFont typeface="Arial" charset="0"/>
              <a:buNone/>
            </a:pPr>
            <a:r>
              <a:rPr lang="en-US" altLang="en-US" sz="1800" smtClean="0"/>
              <a:t>Daniel Paulson, Ph.D.			Sandy Mall</a:t>
            </a:r>
          </a:p>
          <a:p>
            <a:pPr marL="0" indent="0">
              <a:buFont typeface="Arial" charset="0"/>
              <a:buNone/>
            </a:pPr>
            <a:r>
              <a:rPr lang="en-US" altLang="en-US" sz="1800" smtClean="0"/>
              <a:t>					Howard Collens</a:t>
            </a:r>
          </a:p>
          <a:p>
            <a:pPr marL="0" indent="0">
              <a:buFont typeface="Arial" charset="0"/>
              <a:buNone/>
            </a:pPr>
            <a:r>
              <a:rPr lang="en-US" altLang="en-US" sz="1800" smtClean="0"/>
              <a:t>Elder Law of Michigan			Pat Simasko</a:t>
            </a:r>
          </a:p>
          <a:p>
            <a:pPr marL="0" indent="0">
              <a:buFont typeface="Arial" charset="0"/>
              <a:buNone/>
            </a:pPr>
            <a:r>
              <a:rPr lang="en-US" altLang="en-US" sz="1800" smtClean="0"/>
              <a:t>Ron Tatro</a:t>
            </a:r>
          </a:p>
          <a:p>
            <a:pPr marL="0" indent="0">
              <a:buFont typeface="Arial" charset="0"/>
              <a:buNone/>
            </a:pPr>
            <a:r>
              <a:rPr lang="en-US" altLang="en-US" sz="1800" smtClean="0"/>
              <a:t>Keith Morris				Oakland County SAVE task force</a:t>
            </a:r>
          </a:p>
          <a:p>
            <a:pPr marL="0" indent="0">
              <a:buFont typeface="Arial" charset="0"/>
              <a:buNone/>
            </a:pPr>
            <a:endParaRPr lang="en-US" altLang="en-US" sz="1800" smtClean="0"/>
          </a:p>
          <a:p>
            <a:pPr marL="0" indent="0">
              <a:buFont typeface="Arial" charset="0"/>
              <a:buNone/>
            </a:pPr>
            <a:r>
              <a:rPr lang="en-US" altLang="en-US" sz="1800" smtClean="0"/>
              <a:t>MiCPA					Expert Panelists</a:t>
            </a:r>
          </a:p>
          <a:p>
            <a:pPr marL="0" indent="0">
              <a:buFont typeface="Arial" charset="0"/>
              <a:buNone/>
            </a:pPr>
            <a:r>
              <a:rPr lang="en-US" altLang="en-US" sz="1800" smtClean="0"/>
              <a:t>Judith Trepeck				Funders: </a:t>
            </a:r>
          </a:p>
          <a:p>
            <a:pPr marL="0" indent="0">
              <a:buFont typeface="Arial" charset="0"/>
              <a:buNone/>
            </a:pPr>
            <a:r>
              <a:rPr lang="en-US" altLang="en-US" sz="1800" smtClean="0"/>
              <a:t>					National Institute of Justice</a:t>
            </a:r>
          </a:p>
          <a:p>
            <a:pPr marL="0" indent="0">
              <a:buFont typeface="Arial" charset="0"/>
              <a:buNone/>
            </a:pPr>
            <a:r>
              <a:rPr lang="en-US" altLang="en-US" sz="1800" smtClean="0"/>
              <a:t>					Retirement Research Foundation</a:t>
            </a:r>
          </a:p>
        </p:txBody>
      </p:sp>
    </p:spTree>
  </p:cSld>
  <p:clrMapOvr>
    <a:masterClrMapping/>
  </p:clrMapOvr>
  <p:transition spd="slow">
    <p:strips dir="l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eaLnBrk="1" fontAlgn="auto" hangingPunct="1">
              <a:spcAft>
                <a:spcPts val="0"/>
              </a:spcAft>
              <a:buFontTx/>
              <a:buNone/>
              <a:defRPr/>
            </a:pPr>
            <a:r>
              <a:rPr lang="en-US" sz="2800" dirty="0" smtClean="0"/>
              <a:t>Random samples help us understand the range of individual differences</a:t>
            </a:r>
          </a:p>
          <a:p>
            <a:pPr marL="0" indent="0" algn="ctr" eaLnBrk="1" fontAlgn="auto" hangingPunct="1">
              <a:spcAft>
                <a:spcPts val="0"/>
              </a:spcAft>
              <a:buFontTx/>
              <a:buNone/>
              <a:defRPr/>
            </a:pPr>
            <a:r>
              <a:rPr lang="en-US" sz="800" dirty="0" smtClean="0"/>
              <a:t> </a:t>
            </a:r>
          </a:p>
          <a:p>
            <a:pPr marL="0" indent="0" algn="ctr" eaLnBrk="1" fontAlgn="auto" hangingPunct="1">
              <a:spcAft>
                <a:spcPts val="0"/>
              </a:spcAft>
              <a:buFontTx/>
              <a:buNone/>
              <a:defRPr/>
            </a:pPr>
            <a:r>
              <a:rPr lang="en-US" sz="2800" b="1" dirty="0" smtClean="0">
                <a:solidFill>
                  <a:schemeClr val="accent4"/>
                </a:solidFill>
              </a:rPr>
              <a:t>Hsu and Willis</a:t>
            </a:r>
            <a:r>
              <a:rPr lang="en-US" sz="2800" dirty="0" smtClean="0"/>
              <a:t>: 10 year study of couples where one person had cognitive decline:</a:t>
            </a:r>
          </a:p>
          <a:p>
            <a:pPr marL="0" indent="0" algn="ctr" eaLnBrk="1" fontAlgn="auto" hangingPunct="1">
              <a:spcAft>
                <a:spcPts val="0"/>
              </a:spcAft>
              <a:buFontTx/>
              <a:buNone/>
              <a:defRPr/>
            </a:pPr>
            <a:r>
              <a:rPr lang="en-US" sz="800" dirty="0" smtClean="0"/>
              <a:t> </a:t>
            </a:r>
          </a:p>
          <a:p>
            <a:pPr eaLnBrk="1" fontAlgn="auto" hangingPunct="1">
              <a:spcAft>
                <a:spcPts val="0"/>
              </a:spcAft>
              <a:buClr>
                <a:schemeClr val="accent4"/>
              </a:buClr>
              <a:buFont typeface="Arial" panose="020B0604020202020204" pitchFamily="34" charset="0"/>
              <a:buChar char="•"/>
              <a:defRPr/>
            </a:pPr>
            <a:r>
              <a:rPr lang="en-US" sz="2400" dirty="0" smtClean="0"/>
              <a:t>Money management problems preceded giving up control of finances</a:t>
            </a:r>
          </a:p>
          <a:p>
            <a:pPr eaLnBrk="1" fontAlgn="auto" hangingPunct="1">
              <a:spcAft>
                <a:spcPts val="0"/>
              </a:spcAft>
              <a:buClr>
                <a:schemeClr val="accent4"/>
              </a:buClr>
              <a:buFont typeface="Arial" panose="020B0604020202020204" pitchFamily="34" charset="0"/>
              <a:buChar char="•"/>
              <a:defRPr/>
            </a:pPr>
            <a:r>
              <a:rPr lang="en-US" sz="2400" dirty="0" smtClean="0"/>
              <a:t>33% of persons with dementia remained the</a:t>
            </a:r>
            <a:r>
              <a:rPr lang="en-US" sz="2400" dirty="0"/>
              <a:t> </a:t>
            </a:r>
            <a:r>
              <a:rPr lang="en-US" sz="2400" dirty="0" smtClean="0"/>
              <a:t>primary financial decision maker</a:t>
            </a:r>
            <a:endParaRPr lang="en-US" sz="2800" dirty="0" smtClean="0"/>
          </a:p>
        </p:txBody>
      </p:sp>
      <p:pic>
        <p:nvPicPr>
          <p:cNvPr id="47107"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096000"/>
            <a:ext cx="2119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8"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8600" y="60960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381000" y="258763"/>
            <a:ext cx="8305800" cy="1219200"/>
          </a:xfrm>
          <a:prstGeom prst="rect">
            <a:avLst/>
          </a:prstGeom>
          <a:blipFill>
            <a:blip r:embed="rId4"/>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Findings from Population-Based Studies</a:t>
            </a:r>
            <a:endParaRPr lang="en-US" b="1" dirty="0">
              <a:solidFill>
                <a:srgbClr val="1F497D">
                  <a:lumMod val="75000"/>
                </a:srgbClr>
              </a:solidFill>
              <a:effectLst>
                <a:outerShdw blurRad="38100" dist="38100" dir="2700000" algn="tl">
                  <a:srgbClr val="000000">
                    <a:alpha val="43137"/>
                  </a:srgbClr>
                </a:outerShdw>
              </a:effectLst>
            </a:endParaRPr>
          </a:p>
        </p:txBody>
      </p:sp>
    </p:spTree>
  </p:cSld>
  <p:clrMapOvr>
    <a:masterClrMapping/>
  </p:clrMapOvr>
  <p:transition spd="slow">
    <p:strips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422275" y="2590800"/>
            <a:ext cx="8229600" cy="2943225"/>
          </a:xfrm>
        </p:spPr>
        <p:txBody>
          <a:bodyPr/>
          <a:lstStyle/>
          <a:p>
            <a:pPr algn="ctr" eaLnBrk="1" hangingPunct="1">
              <a:buClr>
                <a:schemeClr val="accent4"/>
              </a:buClr>
              <a:buFont typeface="Arial" panose="020B0604020202020204" pitchFamily="34" charset="0"/>
              <a:buChar char="•"/>
              <a:defRPr/>
            </a:pPr>
            <a:r>
              <a:rPr lang="en-US" altLang="en-US" dirty="0" smtClean="0"/>
              <a:t>25% of sample where one partner was cognitively in the range of dementia retained decision making capacity despite loss of executional skills</a:t>
            </a:r>
          </a:p>
        </p:txBody>
      </p:sp>
      <p:pic>
        <p:nvPicPr>
          <p:cNvPr id="48131"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096000"/>
            <a:ext cx="2119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2"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8600" y="60960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384048" y="381000"/>
            <a:ext cx="8305800" cy="1066800"/>
          </a:xfrm>
          <a:prstGeom prst="rect">
            <a:avLst/>
          </a:prstGeom>
          <a:blipFill>
            <a:blip r:embed="rId4"/>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Boyle et al. 2013</a:t>
            </a:r>
            <a:endParaRPr lang="en-US" b="1" dirty="0">
              <a:solidFill>
                <a:srgbClr val="1F497D">
                  <a:lumMod val="75000"/>
                </a:srgbClr>
              </a:solidFill>
              <a:effectLst>
                <a:outerShdw blurRad="38100" dist="38100" dir="2700000" algn="tl">
                  <a:srgbClr val="000000">
                    <a:alpha val="43137"/>
                  </a:srgbClr>
                </a:outerShdw>
              </a:effectLst>
            </a:endParaRPr>
          </a:p>
        </p:txBody>
      </p:sp>
    </p:spTree>
  </p:cSld>
  <p:clrMapOvr>
    <a:masterClrMapping/>
  </p:clrMapOvr>
  <p:transition spd="slow">
    <p:strips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Box 4"/>
          <p:cNvSpPr txBox="1">
            <a:spLocks noChangeArrowheads="1"/>
          </p:cNvSpPr>
          <p:nvPr/>
        </p:nvSpPr>
        <p:spPr bwMode="auto">
          <a:xfrm>
            <a:off x="836613" y="2255838"/>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r>
              <a:rPr lang="en-US" altLang="en-US" dirty="0" smtClean="0">
                <a:latin typeface="+mn-lt"/>
              </a:rPr>
              <a:t>Early </a:t>
            </a:r>
          </a:p>
          <a:p>
            <a:pPr>
              <a:defRPr/>
            </a:pPr>
            <a:r>
              <a:rPr lang="en-US" altLang="en-US" dirty="0" smtClean="0">
                <a:latin typeface="+mn-lt"/>
              </a:rPr>
              <a:t>Cognitive</a:t>
            </a:r>
          </a:p>
          <a:p>
            <a:pPr>
              <a:defRPr/>
            </a:pPr>
            <a:r>
              <a:rPr lang="en-US" altLang="en-US" dirty="0" smtClean="0">
                <a:latin typeface="+mn-lt"/>
              </a:rPr>
              <a:t>Decline</a:t>
            </a:r>
          </a:p>
        </p:txBody>
      </p:sp>
      <p:sp>
        <p:nvSpPr>
          <p:cNvPr id="6" name="Plus 5"/>
          <p:cNvSpPr/>
          <p:nvPr/>
        </p:nvSpPr>
        <p:spPr bwMode="auto">
          <a:xfrm>
            <a:off x="2609850" y="2436813"/>
            <a:ext cx="914400" cy="838200"/>
          </a:xfrm>
          <a:prstGeom prst="mathPlus">
            <a:avLst/>
          </a:prstGeom>
          <a:solidFill>
            <a:schemeClr val="accent4"/>
          </a:solidFill>
          <a:ln>
            <a:solidFill>
              <a:schemeClr val="tx1"/>
            </a:solidFill>
          </a:ln>
          <a:effectLst/>
          <a:extLst/>
        </p:spPr>
        <p:txBody>
          <a:bodyPr>
            <a:spAutoFit/>
          </a:bodyPr>
          <a:lstStyle/>
          <a:p>
            <a:pPr eaLnBrk="1" hangingPunct="1">
              <a:defRPr/>
            </a:pPr>
            <a:endParaRPr lang="en-US" sz="1800">
              <a:latin typeface="Arial" charset="0"/>
            </a:endParaRPr>
          </a:p>
        </p:txBody>
      </p:sp>
      <p:sp>
        <p:nvSpPr>
          <p:cNvPr id="39941" name="TextBox 6"/>
          <p:cNvSpPr txBox="1">
            <a:spLocks noChangeArrowheads="1"/>
          </p:cNvSpPr>
          <p:nvPr/>
        </p:nvSpPr>
        <p:spPr bwMode="auto">
          <a:xfrm>
            <a:off x="3886200" y="2255838"/>
            <a:ext cx="2438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r>
              <a:rPr lang="en-US" altLang="en-US" dirty="0" smtClean="0">
                <a:latin typeface="+mn-lt"/>
              </a:rPr>
              <a:t>Impaired Financial</a:t>
            </a:r>
          </a:p>
          <a:p>
            <a:pPr>
              <a:defRPr/>
            </a:pPr>
            <a:r>
              <a:rPr lang="en-US" altLang="en-US" dirty="0" smtClean="0">
                <a:latin typeface="+mn-lt"/>
              </a:rPr>
              <a:t>Decisional Skills</a:t>
            </a:r>
          </a:p>
        </p:txBody>
      </p:sp>
      <p:sp>
        <p:nvSpPr>
          <p:cNvPr id="8" name="Equal 7"/>
          <p:cNvSpPr/>
          <p:nvPr/>
        </p:nvSpPr>
        <p:spPr bwMode="auto">
          <a:xfrm>
            <a:off x="5715000" y="2255838"/>
            <a:ext cx="914400" cy="914400"/>
          </a:xfrm>
          <a:prstGeom prst="mathEqual">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endParaRPr lang="en-US" sz="1800">
              <a:latin typeface="Arial" charset="0"/>
            </a:endParaRPr>
          </a:p>
        </p:txBody>
      </p:sp>
      <p:sp>
        <p:nvSpPr>
          <p:cNvPr id="9" name="Equal 8"/>
          <p:cNvSpPr/>
          <p:nvPr/>
        </p:nvSpPr>
        <p:spPr bwMode="auto">
          <a:xfrm>
            <a:off x="6686550" y="2387600"/>
            <a:ext cx="1000125" cy="762000"/>
          </a:xfrm>
          <a:prstGeom prst="mathEqual">
            <a:avLst/>
          </a:prstGeom>
          <a:solidFill>
            <a:schemeClr val="accent4"/>
          </a:solidFill>
          <a:ln>
            <a:solidFill>
              <a:schemeClr val="tx1"/>
            </a:solidFill>
          </a:ln>
          <a:effectLst/>
          <a:extLst/>
        </p:spPr>
        <p:txBody>
          <a:bodyPr>
            <a:spAutoFit/>
          </a:bodyPr>
          <a:lstStyle/>
          <a:p>
            <a:pPr eaLnBrk="1" hangingPunct="1">
              <a:defRPr/>
            </a:pPr>
            <a:endParaRPr lang="en-US" sz="1800">
              <a:latin typeface="Arial" charset="0"/>
            </a:endParaRPr>
          </a:p>
        </p:txBody>
      </p:sp>
      <p:pic>
        <p:nvPicPr>
          <p:cNvPr id="49159"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096000"/>
            <a:ext cx="2119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60"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8600" y="60960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384048" y="381000"/>
            <a:ext cx="8305800" cy="1066800"/>
          </a:xfrm>
          <a:prstGeom prst="rect">
            <a:avLst/>
          </a:prstGeom>
          <a:blipFill>
            <a:blip r:embed="rId4"/>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Dangerous Combination</a:t>
            </a:r>
            <a:endParaRPr lang="en-US" b="1" dirty="0">
              <a:solidFill>
                <a:srgbClr val="1F497D">
                  <a:lumMod val="75000"/>
                </a:srgbClr>
              </a:solidFill>
              <a:effectLst>
                <a:outerShdw blurRad="38100" dist="38100" dir="2700000" algn="tl">
                  <a:srgbClr val="000000">
                    <a:alpha val="43137"/>
                  </a:srgbClr>
                </a:outerShdw>
              </a:effectLst>
            </a:endParaRPr>
          </a:p>
        </p:txBody>
      </p:sp>
      <p:sp>
        <p:nvSpPr>
          <p:cNvPr id="13" name="TextBox 12"/>
          <p:cNvSpPr txBox="1"/>
          <p:nvPr/>
        </p:nvSpPr>
        <p:spPr>
          <a:xfrm>
            <a:off x="871538" y="3978275"/>
            <a:ext cx="7331075" cy="1200150"/>
          </a:xfrm>
          <a:prstGeom prst="rect">
            <a:avLst/>
          </a:prstGeom>
          <a:solidFill>
            <a:srgbClr val="93CDDD">
              <a:alpha val="36863"/>
            </a:srgbClr>
          </a:solidFill>
          <a:ln w="19050">
            <a:solidFill>
              <a:schemeClr val="bg1"/>
            </a:solidFill>
          </a:ln>
        </p:spPr>
        <p:txBody>
          <a:bodyPr>
            <a:spAutoFit/>
          </a:bodyPr>
          <a:lstStyle/>
          <a:p>
            <a:pPr algn="ctr">
              <a:defRPr/>
            </a:pPr>
            <a:r>
              <a:rPr lang="en-US" sz="3600" b="1" dirty="0">
                <a:latin typeface="+mn-lt"/>
                <a:cs typeface="Vijaya" pitchFamily="34" charset="0"/>
              </a:rPr>
              <a:t>Vulnerability to Financial Exploitation</a:t>
            </a:r>
            <a:endParaRPr lang="en-US" sz="3600" dirty="0">
              <a:latin typeface="+mn-lt"/>
            </a:endParaRPr>
          </a:p>
        </p:txBody>
      </p:sp>
      <p:sp>
        <p:nvSpPr>
          <p:cNvPr id="49163" name="TextBox 1"/>
          <p:cNvSpPr txBox="1">
            <a:spLocks noChangeArrowheads="1"/>
          </p:cNvSpPr>
          <p:nvPr/>
        </p:nvSpPr>
        <p:spPr bwMode="auto">
          <a:xfrm>
            <a:off x="23813" y="5176838"/>
            <a:ext cx="9218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a:t>(1) the potential loss of financial skills and financial judgment; </a:t>
            </a:r>
          </a:p>
          <a:p>
            <a:r>
              <a:rPr lang="en-US" altLang="en-US"/>
              <a:t>and (2) the inability to detect and therefore prevent financial exploitation.</a:t>
            </a:r>
          </a:p>
          <a:p>
            <a:r>
              <a:rPr lang="en-US" altLang="en-US"/>
              <a:t>                                   Stiegal 2012</a:t>
            </a:r>
          </a:p>
        </p:txBody>
      </p:sp>
    </p:spTree>
  </p:cSld>
  <p:clrMapOvr>
    <a:masterClrMapping/>
  </p:clrMapOvr>
  <p:transition spd="slow">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p:txBody>
          <a:bodyPr/>
          <a:lstStyle/>
          <a:p>
            <a:pPr eaLnBrk="1" hangingPunct="1">
              <a:buClr>
                <a:schemeClr val="accent4"/>
              </a:buClr>
              <a:buFont typeface="Arial" panose="020B0604020202020204" pitchFamily="34" charset="0"/>
              <a:buChar char="•"/>
              <a:defRPr/>
            </a:pPr>
            <a:r>
              <a:rPr lang="en-US" altLang="en-US" sz="3000" dirty="0" smtClean="0"/>
              <a:t>Viewed in similar fashion to domestic violence</a:t>
            </a:r>
          </a:p>
          <a:p>
            <a:pPr eaLnBrk="1" hangingPunct="1">
              <a:buClr>
                <a:schemeClr val="accent4"/>
              </a:buClr>
              <a:buFont typeface="Arial" panose="020B0604020202020204" pitchFamily="34" charset="0"/>
              <a:buChar char="•"/>
              <a:defRPr/>
            </a:pPr>
            <a:r>
              <a:rPr lang="en-US" altLang="en-US" sz="3000" dirty="0" smtClean="0"/>
              <a:t>Physical abuse cases can be extreme and upsetting</a:t>
            </a:r>
          </a:p>
          <a:p>
            <a:pPr eaLnBrk="1" hangingPunct="1">
              <a:buClr>
                <a:schemeClr val="accent4"/>
              </a:buClr>
              <a:buFont typeface="Arial" panose="020B0604020202020204" pitchFamily="34" charset="0"/>
              <a:buChar char="•"/>
              <a:defRPr/>
            </a:pPr>
            <a:r>
              <a:rPr lang="en-US" altLang="en-US" sz="3000" dirty="0" smtClean="0"/>
              <a:t>Until recently financial exploitation seen as lower priority as the harm was not perceived to be as great.</a:t>
            </a:r>
          </a:p>
          <a:p>
            <a:pPr eaLnBrk="1" hangingPunct="1">
              <a:buClr>
                <a:schemeClr val="accent4"/>
              </a:buClr>
              <a:buFont typeface="Arial" panose="020B0604020202020204" pitchFamily="34" charset="0"/>
              <a:buChar char="•"/>
              <a:defRPr/>
            </a:pPr>
            <a:r>
              <a:rPr lang="en-US" altLang="en-US" sz="3000" dirty="0" smtClean="0"/>
              <a:t>Alzheimer’s Disease research pays little attention to elder abuse</a:t>
            </a:r>
          </a:p>
        </p:txBody>
      </p:sp>
      <p:pic>
        <p:nvPicPr>
          <p:cNvPr id="50179"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096000"/>
            <a:ext cx="2119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0"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8600" y="60960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384048" y="381000"/>
            <a:ext cx="8305800" cy="1066800"/>
          </a:xfrm>
          <a:prstGeom prst="rect">
            <a:avLst/>
          </a:prstGeom>
          <a:blipFill>
            <a:blip r:embed="rId4"/>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Elder Abuse</a:t>
            </a:r>
            <a:endParaRPr lang="en-US" b="1" dirty="0">
              <a:solidFill>
                <a:srgbClr val="1F497D">
                  <a:lumMod val="75000"/>
                </a:srgbClr>
              </a:solidFill>
              <a:effectLst>
                <a:outerShdw blurRad="38100" dist="38100" dir="2700000" algn="tl">
                  <a:srgbClr val="000000">
                    <a:alpha val="43137"/>
                  </a:srgbClr>
                </a:outerShdw>
              </a:effectLst>
            </a:endParaRPr>
          </a:p>
        </p:txBody>
      </p:sp>
    </p:spTree>
  </p:cSld>
  <p:clrMapOvr>
    <a:masterClrMapping/>
  </p:clrMapOvr>
  <p:transition spd="slow">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95300" y="2133600"/>
            <a:ext cx="8229600" cy="3352800"/>
          </a:xfrm>
        </p:spPr>
        <p:txBody>
          <a:bodyPr/>
          <a:lstStyle/>
          <a:p>
            <a:pPr eaLnBrk="1" fontAlgn="auto" hangingPunct="1">
              <a:spcAft>
                <a:spcPts val="0"/>
              </a:spcAft>
              <a:buClr>
                <a:schemeClr val="accent4"/>
              </a:buClr>
              <a:buFont typeface="Arial" panose="020B0604020202020204" pitchFamily="34" charset="0"/>
              <a:buChar char="•"/>
              <a:defRPr/>
            </a:pPr>
            <a:r>
              <a:rPr lang="en-US" b="1" dirty="0" smtClean="0">
                <a:solidFill>
                  <a:schemeClr val="accent4"/>
                </a:solidFill>
              </a:rPr>
              <a:t>MetLife Study</a:t>
            </a:r>
            <a:r>
              <a:rPr lang="en-US" dirty="0" smtClean="0"/>
              <a:t>– impact estimated at 2.9 Billion dollars per year, and 10% increase between 2008-2010.</a:t>
            </a:r>
          </a:p>
          <a:p>
            <a:pPr eaLnBrk="1" fontAlgn="auto" hangingPunct="1">
              <a:spcAft>
                <a:spcPts val="0"/>
              </a:spcAft>
              <a:buClr>
                <a:schemeClr val="accent4"/>
              </a:buClr>
              <a:buFont typeface="Arial" panose="020B0604020202020204" pitchFamily="34" charset="0"/>
              <a:buChar char="•"/>
              <a:defRPr/>
            </a:pPr>
            <a:endParaRPr lang="en-US" dirty="0" smtClean="0"/>
          </a:p>
          <a:p>
            <a:pPr eaLnBrk="1" fontAlgn="auto" hangingPunct="1">
              <a:spcAft>
                <a:spcPts val="0"/>
              </a:spcAft>
              <a:buClr>
                <a:schemeClr val="accent4"/>
              </a:buClr>
              <a:buFont typeface="Arial" panose="020B0604020202020204" pitchFamily="34" charset="0"/>
              <a:buChar char="•"/>
              <a:defRPr/>
            </a:pPr>
            <a:r>
              <a:rPr lang="en-US" dirty="0" smtClean="0"/>
              <a:t>Study measured media coverage not incidence</a:t>
            </a:r>
            <a:endParaRPr lang="en-US" dirty="0"/>
          </a:p>
        </p:txBody>
      </p:sp>
      <p:pic>
        <p:nvPicPr>
          <p:cNvPr id="51203"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096000"/>
            <a:ext cx="2119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4"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8600" y="60960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384048" y="381000"/>
            <a:ext cx="8305800" cy="1143000"/>
          </a:xfrm>
          <a:prstGeom prst="rect">
            <a:avLst/>
          </a:prstGeom>
          <a:blipFill>
            <a:blip r:embed="rId4"/>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Financial Exploitation Focus Recently Re-Emerged</a:t>
            </a:r>
            <a:endParaRPr lang="en-US" b="1" dirty="0">
              <a:solidFill>
                <a:srgbClr val="1F497D">
                  <a:lumMod val="75000"/>
                </a:srgbClr>
              </a:solidFill>
              <a:effectLst>
                <a:outerShdw blurRad="38100" dist="38100" dir="2700000" algn="tl">
                  <a:srgbClr val="000000">
                    <a:alpha val="43137"/>
                  </a:srgbClr>
                </a:outerShdw>
              </a:effectLst>
            </a:endParaRPr>
          </a:p>
        </p:txBody>
      </p:sp>
    </p:spTree>
  </p:cSld>
  <p:clrMapOvr>
    <a:masterClrMapping/>
  </p:clrMapOvr>
  <p:transition spd="slow">
    <p:strips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3013" y="3009900"/>
            <a:ext cx="4148137" cy="24050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2227"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2038" y="68263"/>
            <a:ext cx="7051675" cy="14271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2228"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6888" y="1566863"/>
            <a:ext cx="8183562" cy="1371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2229" name="Picture 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52488" y="5486400"/>
            <a:ext cx="7470775" cy="1168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trips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173788" y="4354513"/>
            <a:ext cx="29368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6297966" y="5842337"/>
            <a:ext cx="28416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3000" b="1" dirty="0" smtClean="0">
                <a:ln w="19050">
                  <a:solidFill>
                    <a:schemeClr val="tx1"/>
                  </a:solidFill>
                </a:ln>
                <a:solidFill>
                  <a:schemeClr val="accent4"/>
                </a:solidFill>
                <a:effectLst>
                  <a:outerShdw blurRad="38100" dist="38100" dir="2700000" algn="tl">
                    <a:srgbClr val="000000">
                      <a:alpha val="43137"/>
                    </a:srgbClr>
                  </a:outerShdw>
                </a:effectLst>
                <a:latin typeface="+mn-lt"/>
              </a:rPr>
              <a:t>THEFT &amp; SCAMS</a:t>
            </a:r>
            <a:endParaRPr lang="en-US" altLang="en-US" sz="3000" dirty="0" smtClean="0">
              <a:solidFill>
                <a:schemeClr val="accent4"/>
              </a:solidFill>
              <a:latin typeface="+mn-lt"/>
            </a:endParaRPr>
          </a:p>
        </p:txBody>
      </p:sp>
      <p:pic>
        <p:nvPicPr>
          <p:cNvPr id="53252" name="Picture 1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317875" y="4332288"/>
            <a:ext cx="269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15"/>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322638" y="1579563"/>
            <a:ext cx="28003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16"/>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09563" y="4213225"/>
            <a:ext cx="2674937"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19"/>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98450" y="1465263"/>
            <a:ext cx="26336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21"/>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229350" y="1484313"/>
            <a:ext cx="28257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7" name="TextBox 23"/>
          <p:cNvSpPr txBox="1">
            <a:spLocks noChangeArrowheads="1"/>
          </p:cNvSpPr>
          <p:nvPr/>
        </p:nvSpPr>
        <p:spPr bwMode="auto">
          <a:xfrm>
            <a:off x="3406775" y="3860800"/>
            <a:ext cx="274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r>
              <a:rPr lang="en-US" altLang="en-US" sz="2000" dirty="0" smtClean="0">
                <a:latin typeface="+mn-lt"/>
              </a:rPr>
              <a:t>Conrad et al. (2010)</a:t>
            </a:r>
          </a:p>
        </p:txBody>
      </p:sp>
      <p:sp>
        <p:nvSpPr>
          <p:cNvPr id="24" name="Title 1"/>
          <p:cNvSpPr txBox="1">
            <a:spLocks/>
          </p:cNvSpPr>
          <p:nvPr/>
        </p:nvSpPr>
        <p:spPr>
          <a:xfrm>
            <a:off x="445272" y="276226"/>
            <a:ext cx="8455152" cy="1066800"/>
          </a:xfrm>
          <a:prstGeom prst="rect">
            <a:avLst/>
          </a:prstGeom>
          <a:blipFill>
            <a:blip r:embed="rId9"/>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Six Domains of Financial Exploitation</a:t>
            </a:r>
            <a:endParaRPr lang="en-US" b="1" dirty="0">
              <a:solidFill>
                <a:srgbClr val="1F497D">
                  <a:lumMod val="75000"/>
                </a:srgbClr>
              </a:solidFill>
              <a:effectLst>
                <a:outerShdw blurRad="38100" dist="38100" dir="2700000" algn="tl">
                  <a:srgbClr val="000000">
                    <a:alpha val="43137"/>
                  </a:srgbClr>
                </a:outerShdw>
              </a:effectLst>
            </a:endParaRPr>
          </a:p>
        </p:txBody>
      </p:sp>
      <p:sp>
        <p:nvSpPr>
          <p:cNvPr id="25" name="TextBox 24"/>
          <p:cNvSpPr txBox="1">
            <a:spLocks noChangeArrowheads="1"/>
          </p:cNvSpPr>
          <p:nvPr/>
        </p:nvSpPr>
        <p:spPr bwMode="auto">
          <a:xfrm>
            <a:off x="3045692" y="3200232"/>
            <a:ext cx="331605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3000" b="1" dirty="0" smtClean="0">
                <a:ln w="19050">
                  <a:solidFill>
                    <a:schemeClr val="tx1"/>
                  </a:solidFill>
                </a:ln>
                <a:solidFill>
                  <a:schemeClr val="accent4"/>
                </a:solidFill>
                <a:effectLst>
                  <a:outerShdw blurRad="38100" dist="38100" dir="2700000" algn="tl">
                    <a:srgbClr val="000000">
                      <a:alpha val="43137"/>
                    </a:srgbClr>
                  </a:outerShdw>
                </a:effectLst>
                <a:latin typeface="+mn-lt"/>
              </a:rPr>
              <a:t>COERCION</a:t>
            </a:r>
            <a:endParaRPr lang="en-US" altLang="en-US" sz="3000" dirty="0" smtClean="0">
              <a:solidFill>
                <a:schemeClr val="accent4"/>
              </a:solidFill>
              <a:latin typeface="+mn-lt"/>
            </a:endParaRPr>
          </a:p>
        </p:txBody>
      </p:sp>
      <p:sp>
        <p:nvSpPr>
          <p:cNvPr id="27" name="TextBox 26"/>
          <p:cNvSpPr txBox="1">
            <a:spLocks noChangeArrowheads="1"/>
          </p:cNvSpPr>
          <p:nvPr/>
        </p:nvSpPr>
        <p:spPr bwMode="auto">
          <a:xfrm>
            <a:off x="-302210" y="2600067"/>
            <a:ext cx="38979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b="1" dirty="0" smtClean="0">
                <a:ln w="19050">
                  <a:solidFill>
                    <a:schemeClr val="tx1"/>
                  </a:solidFill>
                </a:ln>
                <a:solidFill>
                  <a:schemeClr val="accent4"/>
                </a:solidFill>
                <a:effectLst>
                  <a:outerShdw blurRad="38100" dist="38100" dir="2700000" algn="tl">
                    <a:srgbClr val="000000">
                      <a:alpha val="43137"/>
                    </a:srgbClr>
                  </a:outerShdw>
                </a:effectLst>
                <a:latin typeface="+mn-lt"/>
              </a:rPr>
              <a:t>SIGNS OF POSSIBLE FINANCIAL EXPLOITATION</a:t>
            </a:r>
            <a:endParaRPr lang="en-US" altLang="en-US" dirty="0" smtClean="0">
              <a:solidFill>
                <a:schemeClr val="accent4"/>
              </a:solidFill>
              <a:latin typeface="+mn-lt"/>
            </a:endParaRPr>
          </a:p>
        </p:txBody>
      </p:sp>
      <p:sp>
        <p:nvSpPr>
          <p:cNvPr id="28" name="TextBox 27"/>
          <p:cNvSpPr txBox="1">
            <a:spLocks noChangeArrowheads="1"/>
          </p:cNvSpPr>
          <p:nvPr/>
        </p:nvSpPr>
        <p:spPr bwMode="auto">
          <a:xfrm>
            <a:off x="-231021" y="5717247"/>
            <a:ext cx="375559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2600" b="1" dirty="0" smtClean="0">
                <a:ln w="19050">
                  <a:solidFill>
                    <a:schemeClr val="tx1"/>
                  </a:solidFill>
                </a:ln>
                <a:solidFill>
                  <a:schemeClr val="accent4"/>
                </a:solidFill>
                <a:effectLst>
                  <a:outerShdw blurRad="38100" dist="38100" dir="2700000" algn="tl">
                    <a:srgbClr val="000000">
                      <a:alpha val="43137"/>
                    </a:srgbClr>
                  </a:outerShdw>
                </a:effectLst>
                <a:latin typeface="+mn-lt"/>
              </a:rPr>
              <a:t>FINANCIAL ENTITLEMENT</a:t>
            </a:r>
            <a:endParaRPr lang="en-US" altLang="en-US" sz="2600" dirty="0" smtClean="0">
              <a:solidFill>
                <a:schemeClr val="accent4"/>
              </a:solidFill>
              <a:latin typeface="+mn-lt"/>
            </a:endParaRPr>
          </a:p>
        </p:txBody>
      </p:sp>
      <p:sp>
        <p:nvSpPr>
          <p:cNvPr id="29" name="TextBox 28"/>
          <p:cNvSpPr txBox="1">
            <a:spLocks noChangeArrowheads="1"/>
          </p:cNvSpPr>
          <p:nvPr/>
        </p:nvSpPr>
        <p:spPr bwMode="auto">
          <a:xfrm>
            <a:off x="3236735" y="5790539"/>
            <a:ext cx="272844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2600" b="1" dirty="0" smtClean="0">
                <a:ln w="19050">
                  <a:solidFill>
                    <a:schemeClr val="tx1"/>
                  </a:solidFill>
                </a:ln>
                <a:solidFill>
                  <a:schemeClr val="accent4"/>
                </a:solidFill>
                <a:effectLst>
                  <a:outerShdw blurRad="38100" dist="38100" dir="2700000" algn="tl">
                    <a:srgbClr val="000000">
                      <a:alpha val="43137"/>
                    </a:srgbClr>
                  </a:outerShdw>
                </a:effectLst>
                <a:latin typeface="+mn-lt"/>
              </a:rPr>
              <a:t>ABUSE OF </a:t>
            </a:r>
          </a:p>
          <a:p>
            <a:pPr algn="ctr">
              <a:defRPr/>
            </a:pPr>
            <a:r>
              <a:rPr lang="en-US" altLang="en-US" sz="2600" b="1" dirty="0" smtClean="0">
                <a:ln w="19050">
                  <a:solidFill>
                    <a:schemeClr val="tx1"/>
                  </a:solidFill>
                </a:ln>
                <a:solidFill>
                  <a:schemeClr val="accent4"/>
                </a:solidFill>
                <a:effectLst>
                  <a:outerShdw blurRad="38100" dist="38100" dir="2700000" algn="tl">
                    <a:srgbClr val="000000">
                      <a:alpha val="43137"/>
                    </a:srgbClr>
                  </a:outerShdw>
                </a:effectLst>
                <a:latin typeface="+mn-lt"/>
              </a:rPr>
              <a:t>TRUST</a:t>
            </a:r>
            <a:endParaRPr lang="en-US" altLang="en-US" sz="2600" dirty="0" smtClean="0">
              <a:solidFill>
                <a:schemeClr val="accent4"/>
              </a:solidFill>
              <a:latin typeface="+mn-lt"/>
            </a:endParaRPr>
          </a:p>
        </p:txBody>
      </p:sp>
      <p:sp>
        <p:nvSpPr>
          <p:cNvPr id="30" name="TextBox 29"/>
          <p:cNvSpPr txBox="1">
            <a:spLocks noChangeArrowheads="1"/>
          </p:cNvSpPr>
          <p:nvPr/>
        </p:nvSpPr>
        <p:spPr bwMode="auto">
          <a:xfrm>
            <a:off x="6009652" y="2715937"/>
            <a:ext cx="3316058"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2600" b="1" dirty="0" smtClean="0">
                <a:ln w="19050">
                  <a:solidFill>
                    <a:schemeClr val="tx1"/>
                  </a:solidFill>
                </a:ln>
                <a:solidFill>
                  <a:schemeClr val="accent4"/>
                </a:solidFill>
                <a:effectLst>
                  <a:outerShdw blurRad="38100" dist="38100" dir="2700000" algn="tl">
                    <a:srgbClr val="000000">
                      <a:alpha val="43137"/>
                    </a:srgbClr>
                  </a:outerShdw>
                </a:effectLst>
                <a:latin typeface="+mn-lt"/>
              </a:rPr>
              <a:t>MONEY MANAGEMENT DIFFICULTIES</a:t>
            </a:r>
            <a:endParaRPr lang="en-US" altLang="en-US" sz="2600" dirty="0" smtClean="0">
              <a:solidFill>
                <a:schemeClr val="accent4"/>
              </a:solidFill>
              <a:latin typeface="+mn-lt"/>
            </a:endParaRPr>
          </a:p>
        </p:txBody>
      </p:sp>
    </p:spTree>
  </p:cSld>
  <p:clrMapOvr>
    <a:masterClrMapping/>
  </p:clrMapOvr>
  <p:transition spd="slow">
    <p:strips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5" y="1449388"/>
            <a:ext cx="8077200" cy="4648200"/>
          </a:xfrm>
        </p:spPr>
        <p:txBody>
          <a:bodyPr/>
          <a:lstStyle/>
          <a:p>
            <a:pPr algn="ctr" eaLnBrk="1" fontAlgn="auto" hangingPunct="1">
              <a:spcAft>
                <a:spcPts val="0"/>
              </a:spcAft>
              <a:buClr>
                <a:schemeClr val="accent4"/>
              </a:buClr>
              <a:buFont typeface="Arial" panose="020B0604020202020204" pitchFamily="34" charset="0"/>
              <a:buChar char="•"/>
              <a:defRPr/>
            </a:pPr>
            <a:r>
              <a:rPr lang="en-US" sz="800" dirty="0" smtClean="0">
                <a:solidFill>
                  <a:schemeClr val="accent4">
                    <a:lumMod val="75000"/>
                  </a:schemeClr>
                </a:solidFill>
                <a:cs typeface="Times" pitchFamily="18" charset="0"/>
              </a:rPr>
              <a:t> </a:t>
            </a:r>
          </a:p>
          <a:p>
            <a:pPr algn="ctr" eaLnBrk="1" fontAlgn="auto" hangingPunct="1">
              <a:spcAft>
                <a:spcPts val="0"/>
              </a:spcAft>
              <a:buClr>
                <a:schemeClr val="accent4"/>
              </a:buClr>
              <a:buFont typeface="Arial" panose="020B0604020202020204" pitchFamily="34" charset="0"/>
              <a:buChar char="•"/>
              <a:defRPr/>
            </a:pPr>
            <a:r>
              <a:rPr lang="en-US" sz="3400" b="1" dirty="0" smtClean="0">
                <a:cs typeface="Times" pitchFamily="18" charset="0"/>
              </a:rPr>
              <a:t>Hybrid FE</a:t>
            </a:r>
            <a:r>
              <a:rPr lang="en-US" dirty="0" smtClean="0">
                <a:cs typeface="Times" pitchFamily="18" charset="0"/>
              </a:rPr>
              <a:t>: </a:t>
            </a:r>
            <a:r>
              <a:rPr lang="en-US" dirty="0">
                <a:cs typeface="Times" pitchFamily="18" charset="0"/>
              </a:rPr>
              <a:t>M</a:t>
            </a:r>
            <a:r>
              <a:rPr lang="en-US" dirty="0" smtClean="0">
                <a:cs typeface="Times" pitchFamily="18" charset="0"/>
              </a:rPr>
              <a:t>ore likely to co-</a:t>
            </a:r>
            <a:r>
              <a:rPr lang="en-US" dirty="0" err="1" smtClean="0">
                <a:cs typeface="Times" pitchFamily="18" charset="0"/>
              </a:rPr>
              <a:t>habitate</a:t>
            </a:r>
            <a:r>
              <a:rPr lang="en-US" dirty="0" smtClean="0">
                <a:cs typeface="Times" pitchFamily="18" charset="0"/>
              </a:rPr>
              <a:t> and suffer from dementia; Lost an average of $185,574; also suffered physical abuse and/or neglect</a:t>
            </a:r>
          </a:p>
          <a:p>
            <a:pPr algn="ctr" eaLnBrk="1" fontAlgn="auto" hangingPunct="1">
              <a:spcAft>
                <a:spcPts val="0"/>
              </a:spcAft>
              <a:buClr>
                <a:schemeClr val="accent4"/>
              </a:buClr>
              <a:buFont typeface="Arial" panose="020B0604020202020204" pitchFamily="34" charset="0"/>
              <a:buChar char="•"/>
              <a:defRPr/>
            </a:pPr>
            <a:r>
              <a:rPr lang="en-US" sz="3400" b="1" dirty="0" smtClean="0">
                <a:cs typeface="Times" pitchFamily="18" charset="0"/>
              </a:rPr>
              <a:t>Pure FE</a:t>
            </a:r>
            <a:r>
              <a:rPr lang="en-US" dirty="0" smtClean="0">
                <a:cs typeface="Times" pitchFamily="18" charset="0"/>
              </a:rPr>
              <a:t>: Lost an average of $79,422; theft most common form (47%); fraud (32%)</a:t>
            </a:r>
          </a:p>
          <a:p>
            <a:pPr marL="0" indent="0" algn="ctr" eaLnBrk="1" fontAlgn="auto" hangingPunct="1">
              <a:spcAft>
                <a:spcPts val="0"/>
              </a:spcAft>
              <a:buClr>
                <a:schemeClr val="accent4"/>
              </a:buClr>
              <a:buFont typeface="Arial" panose="020B0604020202020204" pitchFamily="34" charset="0"/>
              <a:buNone/>
              <a:defRPr/>
            </a:pPr>
            <a:r>
              <a:rPr lang="en-US" sz="1000" dirty="0">
                <a:cs typeface="Times" pitchFamily="18" charset="0"/>
              </a:rPr>
              <a:t> </a:t>
            </a:r>
          </a:p>
          <a:p>
            <a:pPr marL="0" indent="0" algn="ctr" eaLnBrk="1" fontAlgn="auto" hangingPunct="1">
              <a:spcAft>
                <a:spcPts val="0"/>
              </a:spcAft>
              <a:buClr>
                <a:schemeClr val="accent4"/>
              </a:buClr>
              <a:buFont typeface="Arial" panose="020B0604020202020204" pitchFamily="34" charset="0"/>
              <a:buNone/>
              <a:defRPr/>
            </a:pPr>
            <a:r>
              <a:rPr lang="en-US" sz="2800" dirty="0">
                <a:solidFill>
                  <a:schemeClr val="accent4"/>
                </a:solidFill>
                <a:cs typeface="Times" pitchFamily="18" charset="0"/>
              </a:rPr>
              <a:t>Jackson and </a:t>
            </a:r>
            <a:r>
              <a:rPr lang="en-US" sz="2800" dirty="0" err="1" smtClean="0">
                <a:solidFill>
                  <a:schemeClr val="accent4"/>
                </a:solidFill>
                <a:cs typeface="Times" pitchFamily="18" charset="0"/>
              </a:rPr>
              <a:t>Hafemeister</a:t>
            </a:r>
            <a:r>
              <a:rPr lang="en-US" sz="2800" dirty="0" smtClean="0">
                <a:solidFill>
                  <a:schemeClr val="accent4"/>
                </a:solidFill>
                <a:cs typeface="Times" pitchFamily="18" charset="0"/>
              </a:rPr>
              <a:t> </a:t>
            </a:r>
            <a:r>
              <a:rPr lang="en-US" sz="2800" dirty="0">
                <a:solidFill>
                  <a:schemeClr val="accent4"/>
                </a:solidFill>
                <a:cs typeface="Times" pitchFamily="18" charset="0"/>
              </a:rPr>
              <a:t>(2012</a:t>
            </a:r>
            <a:r>
              <a:rPr lang="en-US" sz="2800" dirty="0" smtClean="0">
                <a:solidFill>
                  <a:schemeClr val="accent4"/>
                </a:solidFill>
                <a:cs typeface="Times" pitchFamily="18" charset="0"/>
              </a:rPr>
              <a:t>)</a:t>
            </a:r>
            <a:endParaRPr lang="en-US" sz="2800" dirty="0">
              <a:solidFill>
                <a:schemeClr val="accent4"/>
              </a:solidFill>
              <a:cs typeface="Times" pitchFamily="18" charset="0"/>
            </a:endParaRPr>
          </a:p>
        </p:txBody>
      </p:sp>
      <p:pic>
        <p:nvPicPr>
          <p:cNvPr id="54275"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096000"/>
            <a:ext cx="2119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6"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8600" y="60960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45272" y="276226"/>
            <a:ext cx="8455152" cy="1066800"/>
          </a:xfrm>
          <a:prstGeom prst="rect">
            <a:avLst/>
          </a:prstGeom>
          <a:blipFill>
            <a:blip r:embed="rId4"/>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Types of Financial Exploitation Cases</a:t>
            </a:r>
            <a:endParaRPr lang="en-US" b="1" dirty="0">
              <a:solidFill>
                <a:srgbClr val="1F497D">
                  <a:lumMod val="75000"/>
                </a:srgbClr>
              </a:solidFill>
              <a:effectLst>
                <a:outerShdw blurRad="38100" dist="38100" dir="2700000" algn="tl">
                  <a:srgbClr val="000000">
                    <a:alpha val="43137"/>
                  </a:srgbClr>
                </a:outerShdw>
              </a:effectLst>
            </a:endParaRPr>
          </a:p>
        </p:txBody>
      </p:sp>
    </p:spTree>
  </p:cSld>
  <p:clrMapOvr>
    <a:masterClrMapping/>
  </p:clrMapOvr>
  <p:transition spd="slow">
    <p:strips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44500" y="1866900"/>
            <a:ext cx="8162925" cy="3886200"/>
          </a:xfrm>
        </p:spPr>
        <p:txBody>
          <a:bodyPr/>
          <a:lstStyle/>
          <a:p>
            <a:pPr eaLnBrk="1" fontAlgn="auto" hangingPunct="1">
              <a:spcAft>
                <a:spcPts val="0"/>
              </a:spcAft>
              <a:buClr>
                <a:schemeClr val="accent4"/>
              </a:buClr>
              <a:buFont typeface="Arial" panose="020B0604020202020204" pitchFamily="34" charset="0"/>
              <a:buChar char="•"/>
              <a:defRPr/>
            </a:pPr>
            <a:r>
              <a:rPr lang="en-US" dirty="0" smtClean="0">
                <a:cs typeface="Times" pitchFamily="18" charset="0"/>
              </a:rPr>
              <a:t>Formed 2 New </a:t>
            </a:r>
            <a:r>
              <a:rPr lang="en-US" dirty="0">
                <a:cs typeface="Times" pitchFamily="18" charset="0"/>
              </a:rPr>
              <a:t>S</a:t>
            </a:r>
            <a:r>
              <a:rPr lang="en-US" dirty="0" smtClean="0">
                <a:cs typeface="Times" pitchFamily="18" charset="0"/>
              </a:rPr>
              <a:t>cales:</a:t>
            </a:r>
          </a:p>
          <a:p>
            <a:pPr marL="0" indent="0" eaLnBrk="1" fontAlgn="auto" hangingPunct="1">
              <a:spcAft>
                <a:spcPts val="0"/>
              </a:spcAft>
              <a:buFontTx/>
              <a:buNone/>
              <a:defRPr/>
            </a:pPr>
            <a:r>
              <a:rPr lang="en-US" sz="900" dirty="0" smtClean="0">
                <a:cs typeface="Times" pitchFamily="18" charset="0"/>
              </a:rPr>
              <a:t> </a:t>
            </a:r>
            <a:endParaRPr lang="en-US" sz="900" dirty="0">
              <a:cs typeface="Times" pitchFamily="18" charset="0"/>
            </a:endParaRPr>
          </a:p>
          <a:p>
            <a:pPr marL="0" indent="0" algn="ctr" eaLnBrk="1" fontAlgn="auto" hangingPunct="1">
              <a:spcAft>
                <a:spcPts val="0"/>
              </a:spcAft>
              <a:buFontTx/>
              <a:buNone/>
              <a:defRPr/>
            </a:pPr>
            <a:r>
              <a:rPr lang="en-US" sz="3600" b="1" dirty="0" smtClean="0">
                <a:cs typeface="Times" pitchFamily="18" charset="0"/>
              </a:rPr>
              <a:t>Lichtenberg Financial Decision Making Rating Scale (</a:t>
            </a:r>
            <a:r>
              <a:rPr lang="en-US" sz="3600" b="1" dirty="0" smtClean="0">
                <a:solidFill>
                  <a:schemeClr val="accent4"/>
                </a:solidFill>
                <a:cs typeface="Times" pitchFamily="18" charset="0"/>
              </a:rPr>
              <a:t>LFDRS</a:t>
            </a:r>
            <a:r>
              <a:rPr lang="en-US" sz="3600" b="1" dirty="0" smtClean="0">
                <a:cs typeface="Times" pitchFamily="18" charset="0"/>
              </a:rPr>
              <a:t>)</a:t>
            </a:r>
          </a:p>
          <a:p>
            <a:pPr marL="0" indent="0" algn="ctr" eaLnBrk="1" fontAlgn="auto" hangingPunct="1">
              <a:spcAft>
                <a:spcPts val="0"/>
              </a:spcAft>
              <a:buFontTx/>
              <a:buNone/>
              <a:defRPr/>
            </a:pPr>
            <a:r>
              <a:rPr lang="en-US" sz="3600" b="1" dirty="0" smtClean="0">
                <a:cs typeface="Times" pitchFamily="18" charset="0"/>
              </a:rPr>
              <a:t> </a:t>
            </a:r>
          </a:p>
          <a:p>
            <a:pPr marL="0" indent="0" algn="ctr" eaLnBrk="1" fontAlgn="auto" hangingPunct="1">
              <a:spcAft>
                <a:spcPts val="0"/>
              </a:spcAft>
              <a:buFontTx/>
              <a:buNone/>
              <a:defRPr/>
            </a:pPr>
            <a:r>
              <a:rPr lang="en-US" sz="3600" b="1" dirty="0" smtClean="0">
                <a:cs typeface="Times" pitchFamily="18" charset="0"/>
              </a:rPr>
              <a:t>Lichtenberg Financial Decision Screening Scale (</a:t>
            </a:r>
            <a:r>
              <a:rPr lang="en-US" sz="3600" b="1" dirty="0" smtClean="0">
                <a:solidFill>
                  <a:schemeClr val="accent4"/>
                </a:solidFill>
                <a:cs typeface="Times" pitchFamily="18" charset="0"/>
              </a:rPr>
              <a:t>LFDSS</a:t>
            </a:r>
            <a:r>
              <a:rPr lang="en-US" sz="3600" b="1" dirty="0" smtClean="0">
                <a:cs typeface="Times" pitchFamily="18" charset="0"/>
              </a:rPr>
              <a:t>)</a:t>
            </a:r>
            <a:endParaRPr lang="en-US" sz="3600" b="1" dirty="0">
              <a:cs typeface="Times" pitchFamily="18" charset="0"/>
            </a:endParaRPr>
          </a:p>
        </p:txBody>
      </p:sp>
      <p:pic>
        <p:nvPicPr>
          <p:cNvPr id="55299"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096000"/>
            <a:ext cx="2119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0"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8600" y="60960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45272" y="276226"/>
            <a:ext cx="8455152" cy="1247774"/>
          </a:xfrm>
          <a:prstGeom prst="rect">
            <a:avLst/>
          </a:prstGeom>
          <a:blipFill>
            <a:blip r:embed="rId4"/>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effectLst>
                  <a:outerShdw blurRad="38100" dist="38100" dir="2700000" algn="tl">
                    <a:srgbClr val="000000">
                      <a:alpha val="43137"/>
                    </a:srgbClr>
                  </a:outerShdw>
                </a:effectLst>
              </a:rPr>
              <a:t>Model:</a:t>
            </a:r>
          </a:p>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Financial Decisional Abilities</a:t>
            </a:r>
            <a:endParaRPr lang="en-US" b="1" dirty="0">
              <a:solidFill>
                <a:srgbClr val="1F497D">
                  <a:lumMod val="75000"/>
                </a:srgbClr>
              </a:solidFill>
              <a:effectLst>
                <a:outerShdw blurRad="38100" dist="38100" dir="2700000" algn="tl">
                  <a:srgbClr val="000000">
                    <a:alpha val="43137"/>
                  </a:srgbClr>
                </a:outerShdw>
              </a:effectLst>
            </a:endParaRPr>
          </a:p>
        </p:txBody>
      </p:sp>
    </p:spTree>
  </p:cSld>
  <p:clrMapOvr>
    <a:masterClrMapping/>
  </p:clrMapOvr>
  <p:transition spd="slow">
    <p:strips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nasga.files.wordpress.com/2012/08/elderly2blady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7025" y="28575"/>
            <a:ext cx="3276600" cy="49149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descr="http://www.lawyersandsettlements.com/images/articles/other/financialelderabuse14_01.jpg"/>
          <p:cNvPicPr>
            <a:picLocks noChangeAspect="1" noChangeArrowheads="1"/>
          </p:cNvPicPr>
          <p:nvPr/>
        </p:nvPicPr>
        <p:blipFill>
          <a:blip r:embed="rId3"/>
          <a:srcRect/>
          <a:stretch>
            <a:fillRect/>
          </a:stretch>
        </p:blipFill>
        <p:spPr bwMode="auto">
          <a:xfrm>
            <a:off x="4491038" y="228600"/>
            <a:ext cx="4254500" cy="2819400"/>
          </a:xfrm>
          <a:prstGeom prst="rect">
            <a:avLst/>
          </a:prstGeom>
          <a:noFill/>
          <a:ln w="19050">
            <a:solidFill>
              <a:schemeClr val="accent3"/>
            </a:solidFill>
          </a:ln>
          <a:extLst>
            <a:ext uri="{909E8E84-426E-40DD-AFC4-6F175D3DCCD1}">
              <a14:hiddenFill xmlns:a14="http://schemas.microsoft.com/office/drawing/2010/main">
                <a:solidFill>
                  <a:srgbClr val="FFFFFF"/>
                </a:solidFill>
              </a14:hiddenFill>
            </a:ext>
          </a:extLst>
        </p:spPr>
      </p:pic>
      <p:pic>
        <p:nvPicPr>
          <p:cNvPr id="1030" name="Picture 6" descr="Train your tellers to look for cross-sale opportuniti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43513" y="3119438"/>
            <a:ext cx="3513137" cy="3505200"/>
          </a:xfrm>
          <a:prstGeom prst="rect">
            <a:avLst/>
          </a:prstGeom>
          <a:noFill/>
          <a:ln w="19050">
            <a:solidFill>
              <a:schemeClr val="accent5"/>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 y="5029200"/>
            <a:ext cx="4954588" cy="1668463"/>
          </a:xfrm>
          <a:prstGeom prst="rect">
            <a:avLst/>
          </a:prstGeom>
          <a:solidFill>
            <a:srgbClr val="93CDDD">
              <a:alpha val="36863"/>
            </a:srgbClr>
          </a:solidFill>
          <a:ln w="19050">
            <a:solidFill>
              <a:schemeClr val="bg1"/>
            </a:solidFill>
          </a:ln>
        </p:spPr>
        <p:txBody>
          <a:bodyPr>
            <a:spAutoFit/>
          </a:bodyPr>
          <a:lstStyle/>
          <a:p>
            <a:pPr algn="ctr" eaLnBrk="1" fontAlgn="auto" hangingPunct="1">
              <a:spcBef>
                <a:spcPct val="20000"/>
              </a:spcBef>
              <a:spcAft>
                <a:spcPts val="0"/>
              </a:spcAft>
              <a:buClr>
                <a:srgbClr val="8064A2">
                  <a:lumMod val="75000"/>
                </a:srgbClr>
              </a:buClr>
              <a:defRPr/>
            </a:pPr>
            <a:r>
              <a:rPr lang="en-US" sz="3200" b="1" dirty="0">
                <a:solidFill>
                  <a:schemeClr val="accent4"/>
                </a:solidFill>
                <a:latin typeface="Constantia" panose="02030602050306030303" pitchFamily="18" charset="0"/>
                <a:cs typeface="Times" pitchFamily="18" charset="0"/>
              </a:rPr>
              <a:t>Overall Goal</a:t>
            </a:r>
            <a:r>
              <a:rPr lang="en-US" sz="3200" b="1" dirty="0">
                <a:latin typeface="Constantia" panose="02030602050306030303" pitchFamily="18" charset="0"/>
                <a:cs typeface="Times" pitchFamily="18" charset="0"/>
              </a:rPr>
              <a:t>:</a:t>
            </a:r>
          </a:p>
          <a:p>
            <a:pPr algn="ctr" eaLnBrk="1" fontAlgn="auto" hangingPunct="1">
              <a:spcBef>
                <a:spcPct val="20000"/>
              </a:spcBef>
              <a:spcAft>
                <a:spcPts val="0"/>
              </a:spcAft>
              <a:buClr>
                <a:srgbClr val="8064A2">
                  <a:lumMod val="75000"/>
                </a:srgbClr>
              </a:buClr>
              <a:defRPr/>
            </a:pPr>
            <a:r>
              <a:rPr lang="en-US" sz="3200" dirty="0">
                <a:latin typeface="Constantia" panose="02030602050306030303" pitchFamily="18" charset="0"/>
                <a:cs typeface="Times" pitchFamily="18" charset="0"/>
              </a:rPr>
              <a:t>Assessment at Point of Decision</a:t>
            </a:r>
          </a:p>
        </p:txBody>
      </p:sp>
    </p:spTree>
  </p:cSld>
  <p:clrMapOvr>
    <a:masterClrMapping/>
  </p:clrMapOvr>
  <p:transition spd="slow">
    <p:strips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upload.wikimedia.org/wikipedia/commons/thumb/1/19/Bernard_Baruch_cph.3b33468.jpg/220px-Bernard_Baruch_cph.3b33468.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62600" y="817563"/>
            <a:ext cx="3086100" cy="4614862"/>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699"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096000"/>
            <a:ext cx="2119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48600" y="60960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609600" y="478762"/>
            <a:ext cx="4264152" cy="5334000"/>
          </a:xfrm>
          <a:prstGeom prst="rect">
            <a:avLst/>
          </a:prstGeom>
          <a:blipFill>
            <a:blip r:embed="rId5"/>
            <a:tile tx="0" ty="0" sx="100000" sy="100000" flip="none" algn="tl"/>
          </a:blipFill>
          <a:ln w="38100">
            <a:solidFill>
              <a:schemeClr val="accent5">
                <a:lumMod val="50000"/>
              </a:schemeClr>
            </a:solidFill>
          </a:ln>
          <a:effectLst>
            <a:glow rad="101600">
              <a:schemeClr val="accent3">
                <a:satMod val="175000"/>
                <a:alpha val="40000"/>
              </a:schemeClr>
            </a:glow>
          </a:effec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600"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“Old age is always 15 years older than I am.”</a:t>
            </a:r>
          </a:p>
          <a:p>
            <a:pPr fontAlgn="auto">
              <a:spcAft>
                <a:spcPts val="0"/>
              </a:spcAft>
              <a:defRPr/>
            </a:pPr>
            <a:r>
              <a:rPr lang="en-US" sz="2000" b="1" dirty="0">
                <a:ln w="19050">
                  <a:solidFill>
                    <a:prstClr val="black"/>
                  </a:solidFill>
                </a:ln>
                <a:solidFill>
                  <a:srgbClr val="4BACC6">
                    <a:lumMod val="60000"/>
                    <a:lumOff val="40000"/>
                  </a:srgbClr>
                </a:solidFill>
              </a:rPr>
              <a:t> </a:t>
            </a:r>
            <a:endParaRPr lang="en-US" sz="2000" b="1" dirty="0" smtClean="0">
              <a:ln w="19050">
                <a:solidFill>
                  <a:prstClr val="black"/>
                </a:solidFill>
              </a:ln>
              <a:solidFill>
                <a:srgbClr val="4BACC6">
                  <a:lumMod val="60000"/>
                  <a:lumOff val="40000"/>
                </a:srgbClr>
              </a:solidFill>
            </a:endParaRPr>
          </a:p>
          <a:p>
            <a:pPr algn="r" fontAlgn="auto">
              <a:spcAft>
                <a:spcPts val="0"/>
              </a:spcAft>
              <a:defRPr/>
            </a:pPr>
            <a:r>
              <a:rPr lang="en-US" sz="2800" b="1" dirty="0" smtClean="0">
                <a:solidFill>
                  <a:prstClr val="black"/>
                </a:solidFill>
                <a:latin typeface="Georgia"/>
              </a:rPr>
              <a:t>~Bernard Baruch, Age 84 </a:t>
            </a:r>
          </a:p>
          <a:p>
            <a:pPr algn="r" fontAlgn="auto">
              <a:spcAft>
                <a:spcPts val="0"/>
              </a:spcAft>
              <a:defRPr/>
            </a:pPr>
            <a:r>
              <a:rPr lang="en-US" sz="2800" b="1" dirty="0" smtClean="0">
                <a:solidFill>
                  <a:prstClr val="black"/>
                </a:solidFill>
                <a:latin typeface="Georgia"/>
              </a:rPr>
              <a:t>United Nations Diplomat</a:t>
            </a:r>
            <a:endParaRPr lang="en-US" b="1" dirty="0" smtClean="0">
              <a:ln w="19050">
                <a:solidFill>
                  <a:prstClr val="black"/>
                </a:solidFill>
              </a:ln>
              <a:solidFill>
                <a:srgbClr val="4BACC6">
                  <a:lumMod val="60000"/>
                  <a:lumOff val="40000"/>
                </a:srgbClr>
              </a:solidFill>
            </a:endParaRPr>
          </a:p>
        </p:txBody>
      </p:sp>
    </p:spTree>
  </p:cSld>
  <p:clrMapOvr>
    <a:masterClrMapping/>
  </p:clrMapOvr>
  <p:transition spd="slow">
    <p:strips dir="l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800" y="1922463"/>
            <a:ext cx="8229600" cy="4525962"/>
          </a:xfrm>
        </p:spPr>
        <p:txBody>
          <a:bodyPr/>
          <a:lstStyle/>
          <a:p>
            <a:pPr algn="ctr" eaLnBrk="1" fontAlgn="auto" hangingPunct="1">
              <a:spcAft>
                <a:spcPts val="0"/>
              </a:spcAft>
              <a:buClr>
                <a:schemeClr val="accent4"/>
              </a:buClr>
              <a:buFont typeface="Arial" panose="020B0604020202020204" pitchFamily="34" charset="0"/>
              <a:buChar char="•"/>
              <a:defRPr/>
            </a:pPr>
            <a:r>
              <a:rPr lang="en-US" dirty="0" smtClean="0"/>
              <a:t>People are more than the sum of their cognitive abilities</a:t>
            </a:r>
          </a:p>
          <a:p>
            <a:pPr algn="ctr" eaLnBrk="1" fontAlgn="auto" hangingPunct="1">
              <a:spcAft>
                <a:spcPts val="0"/>
              </a:spcAft>
              <a:buClr>
                <a:schemeClr val="accent4"/>
              </a:buClr>
              <a:buFont typeface="Arial" panose="020B0604020202020204" pitchFamily="34" charset="0"/>
              <a:buChar char="•"/>
              <a:defRPr/>
            </a:pPr>
            <a:r>
              <a:rPr lang="en-US" dirty="0" smtClean="0"/>
              <a:t>Traditional approaches overemphasize deficits and under-emphasize strengths</a:t>
            </a:r>
          </a:p>
          <a:p>
            <a:pPr algn="ctr" eaLnBrk="1" fontAlgn="auto" hangingPunct="1">
              <a:spcAft>
                <a:spcPts val="0"/>
              </a:spcAft>
              <a:buClr>
                <a:schemeClr val="accent4"/>
              </a:buClr>
              <a:buFont typeface="Arial" panose="020B0604020202020204" pitchFamily="34" charset="0"/>
              <a:buChar char="•"/>
              <a:defRPr/>
            </a:pPr>
            <a:r>
              <a:rPr lang="en-US" dirty="0" smtClean="0"/>
              <a:t>Subjective experience of PWD remains important</a:t>
            </a:r>
          </a:p>
        </p:txBody>
      </p:sp>
      <p:pic>
        <p:nvPicPr>
          <p:cNvPr id="57347"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096000"/>
            <a:ext cx="2119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8"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48600" y="60960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45272" y="276226"/>
            <a:ext cx="8455152" cy="1247774"/>
          </a:xfrm>
          <a:prstGeom prst="rect">
            <a:avLst/>
          </a:prstGeom>
          <a:blipFill>
            <a:blip r:embed="rId5"/>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Using Person-Centered Principles for Financial Capacity</a:t>
            </a:r>
            <a:endParaRPr lang="en-US" b="1" dirty="0">
              <a:solidFill>
                <a:srgbClr val="1F497D">
                  <a:lumMod val="75000"/>
                </a:srgbClr>
              </a:solidFill>
              <a:effectLst>
                <a:outerShdw blurRad="38100" dist="38100" dir="2700000" algn="tl">
                  <a:srgbClr val="000000">
                    <a:alpha val="43137"/>
                  </a:srgbClr>
                </a:outerShdw>
              </a:effectLst>
            </a:endParaRPr>
          </a:p>
        </p:txBody>
      </p:sp>
    </p:spTree>
  </p:cSld>
  <p:clrMapOvr>
    <a:masterClrMapping/>
  </p:clrMapOvr>
  <p:transition spd="slow">
    <p:strips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513" y="1600200"/>
            <a:ext cx="8229600" cy="5105400"/>
          </a:xfrm>
        </p:spPr>
        <p:txBody>
          <a:bodyPr/>
          <a:lstStyle/>
          <a:p>
            <a:pPr>
              <a:buClr>
                <a:schemeClr val="accent4"/>
              </a:buClr>
              <a:buFont typeface="Arial" panose="020B0604020202020204" pitchFamily="34" charset="0"/>
              <a:buChar char="•"/>
              <a:defRPr/>
            </a:pPr>
            <a:r>
              <a:rPr lang="en-US" dirty="0" smtClean="0"/>
              <a:t>Originally for capacity for psychiatric treatment and guardianship, then health decisions</a:t>
            </a:r>
          </a:p>
          <a:p>
            <a:pPr>
              <a:buClr>
                <a:schemeClr val="accent4"/>
              </a:buClr>
              <a:buFont typeface="Arial" panose="020B0604020202020204" pitchFamily="34" charset="0"/>
              <a:buChar char="•"/>
              <a:defRPr/>
            </a:pPr>
            <a:r>
              <a:rPr lang="en-US" dirty="0" smtClean="0"/>
              <a:t>ID 4 aspects of decision making: 	</a:t>
            </a:r>
            <a:r>
              <a:rPr lang="en-US" i="1" dirty="0" smtClean="0"/>
              <a:t>Communicating</a:t>
            </a:r>
          </a:p>
          <a:p>
            <a:pPr marL="971550" lvl="1" indent="-514350">
              <a:buClr>
                <a:schemeClr val="accent1"/>
              </a:buClr>
              <a:buFont typeface="+mj-lt"/>
              <a:buAutoNum type="arabicPeriod"/>
              <a:defRPr/>
            </a:pPr>
            <a:r>
              <a:rPr lang="en-US" dirty="0" smtClean="0"/>
              <a:t>Choice</a:t>
            </a:r>
          </a:p>
          <a:p>
            <a:pPr marL="971550" lvl="1" indent="-514350">
              <a:buClr>
                <a:schemeClr val="accent1"/>
              </a:buClr>
              <a:buFont typeface="+mj-lt"/>
              <a:buAutoNum type="arabicPeriod"/>
              <a:defRPr/>
            </a:pPr>
            <a:r>
              <a:rPr lang="en-US" dirty="0" smtClean="0"/>
              <a:t>Understanding</a:t>
            </a:r>
          </a:p>
          <a:p>
            <a:pPr marL="971550" lvl="1" indent="-514350">
              <a:buClr>
                <a:schemeClr val="accent1"/>
              </a:buClr>
              <a:buFont typeface="+mj-lt"/>
              <a:buAutoNum type="arabicPeriod"/>
              <a:defRPr/>
            </a:pPr>
            <a:r>
              <a:rPr lang="en-US" dirty="0" smtClean="0"/>
              <a:t>Appreciation</a:t>
            </a:r>
          </a:p>
          <a:p>
            <a:pPr marL="971550" lvl="1" indent="-514350">
              <a:buClr>
                <a:schemeClr val="accent1"/>
              </a:buClr>
              <a:buFont typeface="+mj-lt"/>
              <a:buAutoNum type="arabicPeriod"/>
              <a:defRPr/>
            </a:pPr>
            <a:r>
              <a:rPr lang="en-US" dirty="0" smtClean="0"/>
              <a:t>Reasoning</a:t>
            </a:r>
            <a:endParaRPr lang="en-US" dirty="0"/>
          </a:p>
        </p:txBody>
      </p:sp>
      <p:sp>
        <p:nvSpPr>
          <p:cNvPr id="4" name="Title 1"/>
          <p:cNvSpPr txBox="1">
            <a:spLocks/>
          </p:cNvSpPr>
          <p:nvPr/>
        </p:nvSpPr>
        <p:spPr>
          <a:xfrm>
            <a:off x="445272" y="276226"/>
            <a:ext cx="8455152" cy="1247774"/>
          </a:xfrm>
          <a:prstGeom prst="rect">
            <a:avLst/>
          </a:prstGeom>
          <a:blipFill>
            <a:blip r:embed="rId2"/>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Groundbreaking Work of </a:t>
            </a:r>
            <a:r>
              <a:rPr lang="en-US" b="1" dirty="0" err="1" smtClean="0">
                <a:ln w="19050">
                  <a:solidFill>
                    <a:prstClr val="black"/>
                  </a:solidFill>
                </a:ln>
                <a:effectLst>
                  <a:outerShdw blurRad="38100" dist="38100" dir="2700000" algn="tl">
                    <a:srgbClr val="000000">
                      <a:alpha val="43137"/>
                    </a:srgbClr>
                  </a:outerShdw>
                </a:effectLst>
              </a:rPr>
              <a:t>Appelbaum</a:t>
            </a:r>
            <a:r>
              <a:rPr lang="en-US" b="1" dirty="0" smtClean="0">
                <a:ln w="19050">
                  <a:solidFill>
                    <a:prstClr val="black"/>
                  </a:solidFill>
                </a:ln>
                <a:effectLst>
                  <a:outerShdw blurRad="38100" dist="38100" dir="2700000" algn="tl">
                    <a:srgbClr val="000000">
                      <a:alpha val="43137"/>
                    </a:srgbClr>
                  </a:outerShdw>
                </a:effectLst>
              </a:rPr>
              <a:t> and </a:t>
            </a:r>
            <a:r>
              <a:rPr lang="en-US" b="1" dirty="0" err="1" smtClean="0">
                <a:ln w="19050">
                  <a:solidFill>
                    <a:prstClr val="black"/>
                  </a:solidFill>
                </a:ln>
                <a:effectLst>
                  <a:outerShdw blurRad="38100" dist="38100" dir="2700000" algn="tl">
                    <a:srgbClr val="000000">
                      <a:alpha val="43137"/>
                    </a:srgbClr>
                  </a:outerShdw>
                </a:effectLst>
              </a:rPr>
              <a:t>Grisso</a:t>
            </a:r>
            <a:r>
              <a:rPr lang="en-US" b="1" dirty="0" smtClean="0">
                <a:ln w="19050">
                  <a:solidFill>
                    <a:prstClr val="black"/>
                  </a:solidFill>
                </a:ln>
                <a:effectLst>
                  <a:outerShdw blurRad="38100" dist="38100" dir="2700000" algn="tl">
                    <a:srgbClr val="000000">
                      <a:alpha val="43137"/>
                    </a:srgbClr>
                  </a:outerShdw>
                </a:effectLst>
              </a:rPr>
              <a:t> 1988</a:t>
            </a:r>
            <a:endParaRPr lang="en-US" b="1" dirty="0">
              <a:effectLst>
                <a:outerShdw blurRad="38100" dist="38100" dir="2700000" algn="tl">
                  <a:srgbClr val="000000">
                    <a:alpha val="43137"/>
                  </a:srgbClr>
                </a:outerShdw>
              </a:effectLst>
            </a:endParaRPr>
          </a:p>
        </p:txBody>
      </p:sp>
      <p:pic>
        <p:nvPicPr>
          <p:cNvPr id="5837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283325"/>
            <a:ext cx="16002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3"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29600" y="6319838"/>
            <a:ext cx="914400"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trips dir="l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0" y="1676400"/>
            <a:ext cx="8229600" cy="4038600"/>
          </a:xfrm>
        </p:spPr>
        <p:txBody>
          <a:bodyPr>
            <a:noAutofit/>
          </a:bodyPr>
          <a:lstStyle/>
          <a:p>
            <a:pPr eaLnBrk="1" fontAlgn="auto" hangingPunct="1">
              <a:spcAft>
                <a:spcPts val="0"/>
              </a:spcAft>
              <a:buClr>
                <a:schemeClr val="accent4"/>
              </a:buClr>
              <a:buFont typeface="Arial" panose="020B0604020202020204" pitchFamily="34" charset="0"/>
              <a:buChar char="•"/>
              <a:defRPr/>
            </a:pPr>
            <a:r>
              <a:rPr lang="en-US" sz="1800" b="1" dirty="0" smtClean="0"/>
              <a:t>Capacity to enter into a contract </a:t>
            </a:r>
            <a:r>
              <a:rPr lang="en-US" sz="1800" dirty="0" smtClean="0"/>
              <a:t>(e.g. real estate)-- </a:t>
            </a:r>
            <a:r>
              <a:rPr lang="en-US" sz="1800" dirty="0"/>
              <a:t>Estate of Erickson 202 </a:t>
            </a:r>
            <a:r>
              <a:rPr lang="en-US" sz="1800" dirty="0" err="1"/>
              <a:t>Mich</a:t>
            </a:r>
            <a:r>
              <a:rPr lang="en-US" sz="1800" dirty="0"/>
              <a:t> APP 329, 331, 508 NW2d 181 (</a:t>
            </a:r>
            <a:r>
              <a:rPr lang="en-US" sz="1800" dirty="0" smtClean="0"/>
              <a:t>1993) indicates </a:t>
            </a:r>
            <a:r>
              <a:rPr lang="en-US" sz="1800" dirty="0"/>
              <a:t>that person executing a real estate contract such as a home equity loan must possess sufficient mind to </a:t>
            </a:r>
            <a:r>
              <a:rPr lang="en-US" sz="1800" i="1" dirty="0"/>
              <a:t>understand,</a:t>
            </a:r>
            <a:r>
              <a:rPr lang="en-US" sz="1800" dirty="0"/>
              <a:t> in a reasonable manner the </a:t>
            </a:r>
            <a:r>
              <a:rPr lang="en-US" sz="1800" i="1" dirty="0"/>
              <a:t>nature and effect </a:t>
            </a:r>
            <a:r>
              <a:rPr lang="en-US" sz="1800" dirty="0"/>
              <a:t>of the act in which he is engaged. </a:t>
            </a:r>
            <a:endParaRPr lang="en-US" sz="1800" dirty="0" smtClean="0"/>
          </a:p>
          <a:p>
            <a:pPr marL="0" indent="0" eaLnBrk="1" fontAlgn="auto" hangingPunct="1">
              <a:spcAft>
                <a:spcPts val="0"/>
              </a:spcAft>
              <a:buClr>
                <a:schemeClr val="accent4">
                  <a:lumMod val="75000"/>
                </a:schemeClr>
              </a:buClr>
              <a:buFontTx/>
              <a:buNone/>
              <a:defRPr/>
            </a:pPr>
            <a:r>
              <a:rPr lang="en-US" sz="300" dirty="0"/>
              <a:t> </a:t>
            </a:r>
            <a:r>
              <a:rPr lang="en-US" sz="300" dirty="0" smtClean="0"/>
              <a:t> </a:t>
            </a:r>
          </a:p>
          <a:p>
            <a:pPr eaLnBrk="1" fontAlgn="auto" hangingPunct="1">
              <a:spcAft>
                <a:spcPts val="0"/>
              </a:spcAft>
              <a:buClr>
                <a:schemeClr val="accent4"/>
              </a:buClr>
              <a:buFont typeface="Arial" panose="020B0604020202020204" pitchFamily="34" charset="0"/>
              <a:buChar char="•"/>
              <a:defRPr/>
            </a:pPr>
            <a:r>
              <a:rPr lang="en-US" sz="1800" b="1" dirty="0"/>
              <a:t>Testamentary capacity</a:t>
            </a:r>
            <a:r>
              <a:rPr lang="en-US" sz="1800" dirty="0"/>
              <a:t> </a:t>
            </a:r>
            <a:r>
              <a:rPr lang="en-US" sz="1800" b="1" dirty="0"/>
              <a:t>in Michigan </a:t>
            </a:r>
            <a:r>
              <a:rPr lang="en-US" sz="1800" dirty="0"/>
              <a:t>requires (per MCLA 700.2501, 700.7601) that the person making a will </a:t>
            </a:r>
            <a:endParaRPr lang="en-US" sz="1800" dirty="0" smtClean="0"/>
          </a:p>
          <a:p>
            <a:pPr marL="857250" lvl="1" indent="-457200" eaLnBrk="1" fontAlgn="auto" hangingPunct="1">
              <a:spcAft>
                <a:spcPts val="0"/>
              </a:spcAft>
              <a:buClr>
                <a:schemeClr val="accent1"/>
              </a:buClr>
              <a:buFont typeface="+mj-lt"/>
              <a:buAutoNum type="arabicPeriod"/>
              <a:defRPr/>
            </a:pPr>
            <a:r>
              <a:rPr lang="en-US" sz="1800" dirty="0" smtClean="0"/>
              <a:t>Understand the purpose of the document;</a:t>
            </a:r>
          </a:p>
          <a:p>
            <a:pPr marL="857250" lvl="1" indent="-457200" eaLnBrk="1" fontAlgn="auto" hangingPunct="1">
              <a:spcAft>
                <a:spcPts val="0"/>
              </a:spcAft>
              <a:buClr>
                <a:schemeClr val="accent1"/>
              </a:buClr>
              <a:buFont typeface="+mj-lt"/>
              <a:buAutoNum type="arabicPeriod"/>
              <a:defRPr/>
            </a:pPr>
            <a:r>
              <a:rPr lang="en-US" sz="1800" dirty="0" smtClean="0"/>
              <a:t>Has the ability to know the nature and extent of his or her property;</a:t>
            </a:r>
          </a:p>
          <a:p>
            <a:pPr marL="857250" lvl="1" indent="-457200" eaLnBrk="1" fontAlgn="auto" hangingPunct="1">
              <a:spcAft>
                <a:spcPts val="0"/>
              </a:spcAft>
              <a:buClr>
                <a:schemeClr val="accent1"/>
              </a:buClr>
              <a:buFont typeface="+mj-lt"/>
              <a:buAutoNum type="arabicPeriod"/>
              <a:defRPr/>
            </a:pPr>
            <a:r>
              <a:rPr lang="en-US" sz="1800" dirty="0" smtClean="0"/>
              <a:t>Knows the natural objects of his of her bounty; and</a:t>
            </a:r>
          </a:p>
          <a:p>
            <a:pPr marL="857250" lvl="1" indent="-457200" eaLnBrk="1" fontAlgn="auto" hangingPunct="1">
              <a:spcAft>
                <a:spcPts val="0"/>
              </a:spcAft>
              <a:buClr>
                <a:schemeClr val="accent1"/>
              </a:buClr>
              <a:buFont typeface="+mj-lt"/>
              <a:buAutoNum type="arabicPeriod"/>
              <a:defRPr/>
            </a:pPr>
            <a:r>
              <a:rPr lang="en-US" sz="1800" dirty="0" smtClean="0"/>
              <a:t>Has the ability to understand in a reasonable manner the general nature and effect of his or her in signing the will (or trust per 700.7601).</a:t>
            </a:r>
          </a:p>
          <a:p>
            <a:pPr marL="0" indent="0" eaLnBrk="1" fontAlgn="auto" hangingPunct="1">
              <a:spcAft>
                <a:spcPts val="0"/>
              </a:spcAft>
              <a:buClr>
                <a:schemeClr val="accent4">
                  <a:lumMod val="75000"/>
                </a:schemeClr>
              </a:buClr>
              <a:buFont typeface="Arial" panose="020B0604020202020204" pitchFamily="34" charset="0"/>
              <a:buNone/>
              <a:defRPr/>
            </a:pPr>
            <a:r>
              <a:rPr lang="en-US" sz="300" b="1" dirty="0"/>
              <a:t> </a:t>
            </a:r>
          </a:p>
          <a:p>
            <a:pPr eaLnBrk="1" fontAlgn="auto" hangingPunct="1">
              <a:spcAft>
                <a:spcPts val="0"/>
              </a:spcAft>
              <a:buClr>
                <a:schemeClr val="accent4"/>
              </a:buClr>
              <a:buFont typeface="Arial" panose="020B0604020202020204" pitchFamily="34" charset="0"/>
              <a:buChar char="•"/>
              <a:defRPr/>
            </a:pPr>
            <a:r>
              <a:rPr lang="en-US" sz="1800" b="1" dirty="0" smtClean="0"/>
              <a:t>Rationale/Reasoning</a:t>
            </a:r>
            <a:r>
              <a:rPr lang="en-US" sz="1800" dirty="0" smtClean="0"/>
              <a:t>—implicit to these, but so important to consider</a:t>
            </a:r>
            <a:endParaRPr lang="en-US" sz="1800" dirty="0"/>
          </a:p>
          <a:p>
            <a:pPr eaLnBrk="1" fontAlgn="auto" hangingPunct="1">
              <a:spcAft>
                <a:spcPts val="0"/>
              </a:spcAft>
              <a:buClr>
                <a:schemeClr val="accent4">
                  <a:lumMod val="75000"/>
                </a:schemeClr>
              </a:buClr>
              <a:buFont typeface="Wingdings" panose="05000000000000000000" pitchFamily="2" charset="2"/>
              <a:buChar char="§"/>
              <a:defRPr/>
            </a:pPr>
            <a:endParaRPr lang="en-US" sz="1600" dirty="0"/>
          </a:p>
        </p:txBody>
      </p:sp>
      <p:pic>
        <p:nvPicPr>
          <p:cNvPr id="5939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227763"/>
            <a:ext cx="1752600"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6"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77200" y="6230938"/>
            <a:ext cx="1066800"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45272" y="276226"/>
            <a:ext cx="8241528" cy="1247774"/>
          </a:xfrm>
          <a:prstGeom prst="rect">
            <a:avLst/>
          </a:prstGeom>
          <a:blipFill>
            <a:blip r:embed="rId4"/>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Differing Legal Standards </a:t>
            </a:r>
          </a:p>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for Capacity</a:t>
            </a:r>
            <a:endParaRPr lang="en-US" b="1" dirty="0">
              <a:solidFill>
                <a:srgbClr val="1F497D">
                  <a:lumMod val="75000"/>
                </a:srgbClr>
              </a:solidFill>
              <a:effectLst>
                <a:outerShdw blurRad="38100" dist="38100" dir="2700000" algn="tl">
                  <a:srgbClr val="000000">
                    <a:alpha val="43137"/>
                  </a:srgbClr>
                </a:outerShdw>
              </a:effectLst>
            </a:endParaRPr>
          </a:p>
        </p:txBody>
      </p:sp>
    </p:spTree>
  </p:cSld>
  <p:clrMapOvr>
    <a:masterClrMapping/>
  </p:clrMapOvr>
  <p:transition spd="slow">
    <p:strips dir="l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267200"/>
          </a:xfrm>
        </p:spPr>
        <p:txBody>
          <a:bodyPr/>
          <a:lstStyle/>
          <a:p>
            <a:pPr eaLnBrk="1" fontAlgn="auto" hangingPunct="1">
              <a:spcAft>
                <a:spcPts val="0"/>
              </a:spcAft>
              <a:buClr>
                <a:schemeClr val="accent4"/>
              </a:buClr>
              <a:buFont typeface="Arial" panose="020B0604020202020204" pitchFamily="34" charset="0"/>
              <a:buChar char="•"/>
              <a:defRPr/>
            </a:pPr>
            <a:r>
              <a:rPr lang="en-US" sz="2800" dirty="0"/>
              <a:t>Using the Concept Mapping Model (Conrad et al., 2010) we then assembled two groups of experts</a:t>
            </a:r>
            <a:r>
              <a:rPr lang="en-US" sz="2800" dirty="0" smtClean="0"/>
              <a:t>:</a:t>
            </a:r>
          </a:p>
          <a:p>
            <a:pPr lvl="1" eaLnBrk="1" fontAlgn="auto" hangingPunct="1">
              <a:spcAft>
                <a:spcPts val="0"/>
              </a:spcAft>
              <a:buClr>
                <a:schemeClr val="accent3"/>
              </a:buClr>
              <a:buFont typeface="Arial" panose="020B0604020202020204" pitchFamily="34" charset="0"/>
              <a:buChar char="–"/>
              <a:defRPr/>
            </a:pPr>
            <a:r>
              <a:rPr lang="en-US" sz="2400" dirty="0" smtClean="0"/>
              <a:t> 6 </a:t>
            </a:r>
            <a:r>
              <a:rPr lang="en-US" sz="2400" dirty="0"/>
              <a:t>were engaged in financial-capacity work across the nation </a:t>
            </a:r>
            <a:r>
              <a:rPr lang="en-US" sz="2400" dirty="0" smtClean="0"/>
              <a:t>and </a:t>
            </a:r>
          </a:p>
          <a:p>
            <a:pPr lvl="1" eaLnBrk="1" fontAlgn="auto" hangingPunct="1">
              <a:spcAft>
                <a:spcPts val="0"/>
              </a:spcAft>
              <a:buClr>
                <a:schemeClr val="accent3"/>
              </a:buClr>
              <a:buFont typeface="Arial" panose="020B0604020202020204" pitchFamily="34" charset="0"/>
              <a:buChar char="–"/>
              <a:defRPr/>
            </a:pPr>
            <a:r>
              <a:rPr lang="en-US" sz="2400" dirty="0" smtClean="0"/>
              <a:t>14 </a:t>
            </a:r>
            <a:r>
              <a:rPr lang="en-US" sz="2400" dirty="0"/>
              <a:t>were local and worked directly, on a daily basis, with older adults making sentinel financial decisions and </a:t>
            </a:r>
            <a:r>
              <a:rPr lang="en-US" sz="2400" dirty="0" smtClean="0"/>
              <a:t>transactions</a:t>
            </a:r>
          </a:p>
          <a:p>
            <a:pPr eaLnBrk="1" fontAlgn="auto" hangingPunct="1">
              <a:spcAft>
                <a:spcPts val="0"/>
              </a:spcAft>
              <a:buClr>
                <a:schemeClr val="accent4"/>
              </a:buClr>
              <a:buFont typeface="Arial" panose="020B0604020202020204" pitchFamily="34" charset="0"/>
              <a:buChar char="•"/>
              <a:defRPr/>
            </a:pPr>
            <a:r>
              <a:rPr lang="en-US" sz="2800" dirty="0" smtClean="0"/>
              <a:t>4 phone conferences held total (2 per group)</a:t>
            </a:r>
            <a:endParaRPr lang="en-US" sz="2800" dirty="0"/>
          </a:p>
        </p:txBody>
      </p:sp>
      <p:pic>
        <p:nvPicPr>
          <p:cNvPr id="60419"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096000"/>
            <a:ext cx="2119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0"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8600" y="60960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45272" y="276226"/>
            <a:ext cx="8241528" cy="1247774"/>
          </a:xfrm>
          <a:prstGeom prst="rect">
            <a:avLst/>
          </a:prstGeom>
          <a:blipFill>
            <a:blip r:embed="rId4"/>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Expert Panelists</a:t>
            </a:r>
            <a:endParaRPr lang="en-US" b="1" dirty="0">
              <a:solidFill>
                <a:srgbClr val="1F497D">
                  <a:lumMod val="75000"/>
                </a:srgbClr>
              </a:solidFill>
              <a:effectLst>
                <a:outerShdw blurRad="38100" dist="38100" dir="2700000" algn="tl">
                  <a:srgbClr val="000000">
                    <a:alpha val="43137"/>
                  </a:srgbClr>
                </a:outerShdw>
              </a:effectLst>
            </a:endParaRPr>
          </a:p>
        </p:txBody>
      </p:sp>
    </p:spTree>
  </p:cSld>
  <p:clrMapOvr>
    <a:masterClrMapping/>
  </p:clrMapOvr>
  <p:transition spd="slow">
    <p:strips dir="l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
          <p:cNvSpPr txBox="1"/>
          <p:nvPr/>
        </p:nvSpPr>
        <p:spPr>
          <a:xfrm>
            <a:off x="232195" y="1704974"/>
            <a:ext cx="2742174" cy="3381196"/>
          </a:xfrm>
          <a:prstGeom prst="rect">
            <a:avLst/>
          </a:prstGeom>
          <a:ln/>
        </p:spPr>
        <p:style>
          <a:lnRef idx="1">
            <a:schemeClr val="dk1"/>
          </a:lnRef>
          <a:fillRef idx="2">
            <a:schemeClr val="dk1"/>
          </a:fillRef>
          <a:effectRef idx="1">
            <a:schemeClr val="dk1"/>
          </a:effectRef>
          <a:fontRef idx="minor">
            <a:schemeClr val="dk1"/>
          </a:fontRef>
        </p:style>
        <p:txBody>
          <a:bodyPr/>
          <a:lstStyle/>
          <a:p>
            <a:pPr algn="ctr">
              <a:spcBef>
                <a:spcPts val="0"/>
              </a:spcBef>
              <a:spcAft>
                <a:spcPts val="0"/>
              </a:spcAft>
              <a:defRPr/>
            </a:pPr>
            <a:r>
              <a:rPr lang="en-US" b="1" dirty="0">
                <a:ln w="6350" cap="flat" cmpd="sng" algn="ctr">
                  <a:solidFill>
                    <a:srgbClr val="000000"/>
                  </a:solidFill>
                  <a:prstDash val="solid"/>
                  <a:round/>
                </a:ln>
                <a:solidFill>
                  <a:srgbClr val="76923C"/>
                </a:solidFill>
                <a:ea typeface="Calibri" panose="020F0502020204030204" pitchFamily="34" charset="0"/>
                <a:cs typeface="Times New Roman" panose="02020603050405020304" pitchFamily="18" charset="0"/>
              </a:rPr>
              <a:t>Contextual Factors</a:t>
            </a:r>
            <a:endParaRPr lang="en-US" dirty="0">
              <a:ea typeface="Calibri" panose="020F0502020204030204" pitchFamily="34" charset="0"/>
              <a:cs typeface="Times New Roman" panose="02020603050405020304" pitchFamily="18" charset="0"/>
            </a:endParaRPr>
          </a:p>
          <a:p>
            <a:pPr marL="342900" indent="-342900">
              <a:spcBef>
                <a:spcPts val="0"/>
              </a:spcBef>
              <a:spcAft>
                <a:spcPts val="0"/>
              </a:spcAft>
              <a:buClr>
                <a:schemeClr val="accent4"/>
              </a:buClr>
              <a:buFont typeface="Symbol" panose="05050102010706020507" pitchFamily="18" charset="2"/>
              <a:buChar char=""/>
              <a:defRPr/>
            </a:pPr>
            <a:r>
              <a:rPr lang="en-US" sz="2000" b="1" dirty="0">
                <a:effectLst>
                  <a:outerShdw blurRad="41275" dist="20320" dir="1800000" algn="tl">
                    <a:srgbClr val="000000">
                      <a:alpha val="40000"/>
                    </a:srgbClr>
                  </a:outerShdw>
                </a:effectLst>
                <a:ea typeface="Calibri" panose="020F0502020204030204" pitchFamily="34" charset="0"/>
                <a:cs typeface="Times New Roman" panose="02020603050405020304" pitchFamily="18" charset="0"/>
              </a:rPr>
              <a:t>Financial Situational Awareness</a:t>
            </a:r>
            <a:endParaRPr lang="en-US" sz="1200" dirty="0">
              <a:ea typeface="Calibri" panose="020F0502020204030204" pitchFamily="34" charset="0"/>
              <a:cs typeface="Times New Roman" panose="02020603050405020304" pitchFamily="18" charset="0"/>
            </a:endParaRPr>
          </a:p>
          <a:p>
            <a:pPr marL="342900" indent="-342900">
              <a:spcBef>
                <a:spcPts val="0"/>
              </a:spcBef>
              <a:spcAft>
                <a:spcPts val="0"/>
              </a:spcAft>
              <a:buClr>
                <a:schemeClr val="accent4"/>
              </a:buClr>
              <a:buFont typeface="Symbol" panose="05050102010706020507" pitchFamily="18" charset="2"/>
              <a:buChar char=""/>
              <a:defRPr/>
            </a:pPr>
            <a:r>
              <a:rPr lang="en-US" sz="2000" b="1" dirty="0">
                <a:effectLst>
                  <a:outerShdw blurRad="41275" dist="20320" dir="1800000" algn="tl">
                    <a:srgbClr val="000000">
                      <a:alpha val="40000"/>
                    </a:srgbClr>
                  </a:outerShdw>
                </a:effectLst>
                <a:ea typeface="Calibri" panose="020F0502020204030204" pitchFamily="34" charset="0"/>
                <a:cs typeface="Times New Roman" panose="02020603050405020304" pitchFamily="18" charset="0"/>
              </a:rPr>
              <a:t>Psychological Vulnerability</a:t>
            </a:r>
            <a:endParaRPr lang="en-US" sz="1200" dirty="0">
              <a:ea typeface="Calibri" panose="020F0502020204030204" pitchFamily="34" charset="0"/>
              <a:cs typeface="Times New Roman" panose="02020603050405020304" pitchFamily="18" charset="0"/>
            </a:endParaRPr>
          </a:p>
          <a:p>
            <a:pPr marL="342900" indent="-342900">
              <a:spcBef>
                <a:spcPts val="0"/>
              </a:spcBef>
              <a:spcAft>
                <a:spcPts val="0"/>
              </a:spcAft>
              <a:buClr>
                <a:schemeClr val="accent4"/>
              </a:buClr>
              <a:buFont typeface="Symbol" panose="05050102010706020507" pitchFamily="18" charset="2"/>
              <a:buChar char=""/>
              <a:defRPr/>
            </a:pPr>
            <a:r>
              <a:rPr lang="en-US" sz="2000" b="1" dirty="0">
                <a:effectLst>
                  <a:outerShdw blurRad="41275" dist="20320" dir="1800000" algn="tl">
                    <a:srgbClr val="000000">
                      <a:alpha val="40000"/>
                    </a:srgbClr>
                  </a:outerShdw>
                </a:effectLst>
                <a:ea typeface="Calibri" panose="020F0502020204030204" pitchFamily="34" charset="0"/>
                <a:cs typeface="Times New Roman" panose="02020603050405020304" pitchFamily="18" charset="0"/>
              </a:rPr>
              <a:t>Undue Influence</a:t>
            </a:r>
            <a:endParaRPr lang="en-US" sz="1200" dirty="0">
              <a:ea typeface="Calibri" panose="020F0502020204030204" pitchFamily="34" charset="0"/>
              <a:cs typeface="Times New Roman" panose="02020603050405020304" pitchFamily="18" charset="0"/>
            </a:endParaRPr>
          </a:p>
          <a:p>
            <a:pPr marL="342900" indent="-342900">
              <a:spcBef>
                <a:spcPts val="0"/>
              </a:spcBef>
              <a:spcAft>
                <a:spcPts val="0"/>
              </a:spcAft>
              <a:buClr>
                <a:schemeClr val="accent4"/>
              </a:buClr>
              <a:buFont typeface="Symbol" panose="05050102010706020507" pitchFamily="18" charset="2"/>
              <a:buChar char=""/>
              <a:defRPr/>
            </a:pPr>
            <a:r>
              <a:rPr lang="en-US" sz="2000" b="1" dirty="0">
                <a:effectLst>
                  <a:outerShdw blurRad="41275" dist="20320" dir="1800000" algn="tl">
                    <a:srgbClr val="000000">
                      <a:alpha val="40000"/>
                    </a:srgbClr>
                  </a:outerShdw>
                </a:effectLst>
                <a:ea typeface="Calibri" panose="020F0502020204030204" pitchFamily="34" charset="0"/>
                <a:cs typeface="Times New Roman" panose="02020603050405020304" pitchFamily="18" charset="0"/>
              </a:rPr>
              <a:t>Past Financial Exploitation</a:t>
            </a:r>
            <a:endParaRPr lang="en-US" sz="1200" dirty="0">
              <a:ea typeface="Calibri" panose="020F0502020204030204" pitchFamily="34" charset="0"/>
              <a:cs typeface="Times New Roman" panose="02020603050405020304" pitchFamily="18" charset="0"/>
            </a:endParaRPr>
          </a:p>
        </p:txBody>
      </p:sp>
      <p:sp>
        <p:nvSpPr>
          <p:cNvPr id="9" name="Text Box 2"/>
          <p:cNvSpPr txBox="1"/>
          <p:nvPr/>
        </p:nvSpPr>
        <p:spPr>
          <a:xfrm>
            <a:off x="3250385" y="2051873"/>
            <a:ext cx="2841878" cy="2514600"/>
          </a:xfrm>
          <a:prstGeom prst="rect">
            <a:avLst/>
          </a:prstGeom>
          <a:ln/>
        </p:spPr>
        <p:style>
          <a:lnRef idx="1">
            <a:schemeClr val="dk1"/>
          </a:lnRef>
          <a:fillRef idx="2">
            <a:schemeClr val="dk1"/>
          </a:fillRef>
          <a:effectRef idx="1">
            <a:schemeClr val="dk1"/>
          </a:effectRef>
          <a:fontRef idx="minor">
            <a:schemeClr val="dk1"/>
          </a:fontRef>
        </p:style>
        <p:txBody>
          <a:bodyPr/>
          <a:lstStyle/>
          <a:p>
            <a:pPr algn="ctr">
              <a:spcBef>
                <a:spcPts val="0"/>
              </a:spcBef>
              <a:spcAft>
                <a:spcPts val="0"/>
              </a:spcAft>
              <a:defRPr/>
            </a:pPr>
            <a:r>
              <a:rPr lang="en-US" b="1" dirty="0">
                <a:ln w="6350" cap="flat" cmpd="sng" algn="ctr">
                  <a:solidFill>
                    <a:srgbClr val="000000"/>
                  </a:solidFill>
                  <a:prstDash val="solid"/>
                  <a:round/>
                </a:ln>
                <a:solidFill>
                  <a:srgbClr val="76923C"/>
                </a:solidFill>
                <a:ea typeface="Calibri" panose="020F0502020204030204" pitchFamily="34" charset="0"/>
                <a:cs typeface="Times New Roman" panose="02020603050405020304" pitchFamily="18" charset="0"/>
              </a:rPr>
              <a:t>Intellectual Factors</a:t>
            </a:r>
            <a:endParaRPr lang="en-US" dirty="0">
              <a:ea typeface="Calibri" panose="020F0502020204030204" pitchFamily="34" charset="0"/>
              <a:cs typeface="Times New Roman" panose="02020603050405020304" pitchFamily="18" charset="0"/>
            </a:endParaRPr>
          </a:p>
          <a:p>
            <a:pPr marL="342900" indent="-342900">
              <a:spcBef>
                <a:spcPts val="0"/>
              </a:spcBef>
              <a:spcAft>
                <a:spcPts val="0"/>
              </a:spcAft>
              <a:buClr>
                <a:schemeClr val="accent4"/>
              </a:buClr>
              <a:buFont typeface="Symbol" panose="05050102010706020507" pitchFamily="18" charset="2"/>
              <a:buChar char=""/>
              <a:defRPr/>
            </a:pPr>
            <a:r>
              <a:rPr lang="en-US" sz="2000" b="1" dirty="0">
                <a:effectLst>
                  <a:outerShdw blurRad="41275" dist="20320" dir="1800000" algn="tl">
                    <a:srgbClr val="000000">
                      <a:alpha val="40000"/>
                    </a:srgbClr>
                  </a:outerShdw>
                </a:effectLst>
                <a:ea typeface="Calibri" panose="020F0502020204030204" pitchFamily="34" charset="0"/>
                <a:cs typeface="Times New Roman" panose="02020603050405020304" pitchFamily="18" charset="0"/>
              </a:rPr>
              <a:t>Express: </a:t>
            </a:r>
            <a:endParaRPr lang="en-US" sz="1200" dirty="0">
              <a:ea typeface="Calibri" panose="020F0502020204030204" pitchFamily="34" charset="0"/>
              <a:cs typeface="Times New Roman" panose="02020603050405020304" pitchFamily="18" charset="0"/>
            </a:endParaRPr>
          </a:p>
          <a:p>
            <a:pPr marL="342900" indent="-342900">
              <a:spcBef>
                <a:spcPts val="0"/>
              </a:spcBef>
              <a:spcAft>
                <a:spcPts val="0"/>
              </a:spcAft>
              <a:buClr>
                <a:schemeClr val="accent3"/>
              </a:buClr>
              <a:buFont typeface="Times New Roman" panose="02020603050405020304" pitchFamily="18" charset="0"/>
              <a:buChar char="-"/>
              <a:defRPr/>
            </a:pPr>
            <a:r>
              <a:rPr lang="en-US" sz="2000" b="1" dirty="0">
                <a:effectLst>
                  <a:outerShdw blurRad="41275" dist="20320" dir="1800000" algn="tl">
                    <a:srgbClr val="000000">
                      <a:alpha val="40000"/>
                    </a:srgbClr>
                  </a:outerShdw>
                </a:effectLst>
                <a:ea typeface="Calibri" panose="020F0502020204030204" pitchFamily="34" charset="0"/>
                <a:cs typeface="Times New Roman" panose="02020603050405020304" pitchFamily="18" charset="0"/>
              </a:rPr>
              <a:t>Choice</a:t>
            </a:r>
            <a:endParaRPr lang="en-US" sz="1200" dirty="0">
              <a:ea typeface="Calibri" panose="020F0502020204030204" pitchFamily="34" charset="0"/>
              <a:cs typeface="Times New Roman" panose="02020603050405020304" pitchFamily="18" charset="0"/>
            </a:endParaRPr>
          </a:p>
          <a:p>
            <a:pPr marL="342900" indent="-342900">
              <a:spcBef>
                <a:spcPts val="0"/>
              </a:spcBef>
              <a:spcAft>
                <a:spcPts val="0"/>
              </a:spcAft>
              <a:buClr>
                <a:schemeClr val="accent3"/>
              </a:buClr>
              <a:buFont typeface="Times New Roman" panose="02020603050405020304" pitchFamily="18" charset="0"/>
              <a:buChar char="-"/>
              <a:defRPr/>
            </a:pPr>
            <a:r>
              <a:rPr lang="en-US" sz="2000" b="1" dirty="0">
                <a:effectLst>
                  <a:outerShdw blurRad="41275" dist="20320" dir="1800000" algn="tl">
                    <a:srgbClr val="000000">
                      <a:alpha val="40000"/>
                    </a:srgbClr>
                  </a:outerShdw>
                </a:effectLst>
                <a:ea typeface="Calibri" panose="020F0502020204030204" pitchFamily="34" charset="0"/>
                <a:cs typeface="Times New Roman" panose="02020603050405020304" pitchFamily="18" charset="0"/>
              </a:rPr>
              <a:t>Rationale</a:t>
            </a:r>
            <a:endParaRPr lang="en-US" sz="1200" dirty="0">
              <a:ea typeface="Calibri" panose="020F0502020204030204" pitchFamily="34" charset="0"/>
              <a:cs typeface="Times New Roman" panose="02020603050405020304" pitchFamily="18" charset="0"/>
            </a:endParaRPr>
          </a:p>
          <a:p>
            <a:pPr marL="342900" indent="-342900">
              <a:spcBef>
                <a:spcPts val="0"/>
              </a:spcBef>
              <a:spcAft>
                <a:spcPts val="0"/>
              </a:spcAft>
              <a:buClr>
                <a:schemeClr val="accent3"/>
              </a:buClr>
              <a:buFont typeface="Times New Roman" panose="02020603050405020304" pitchFamily="18" charset="0"/>
              <a:buChar char="-"/>
              <a:defRPr/>
            </a:pPr>
            <a:r>
              <a:rPr lang="en-US" sz="2000" b="1" dirty="0">
                <a:effectLst>
                  <a:outerShdw blurRad="41275" dist="20320" dir="1800000" algn="tl">
                    <a:srgbClr val="000000">
                      <a:alpha val="40000"/>
                    </a:srgbClr>
                  </a:outerShdw>
                </a:effectLst>
                <a:ea typeface="Calibri" panose="020F0502020204030204" pitchFamily="34" charset="0"/>
                <a:cs typeface="Times New Roman" panose="02020603050405020304" pitchFamily="18" charset="0"/>
              </a:rPr>
              <a:t>Understanding</a:t>
            </a:r>
            <a:endParaRPr lang="en-US" sz="1200" dirty="0">
              <a:ea typeface="Calibri" panose="020F0502020204030204" pitchFamily="34" charset="0"/>
              <a:cs typeface="Times New Roman" panose="02020603050405020304" pitchFamily="18" charset="0"/>
            </a:endParaRPr>
          </a:p>
          <a:p>
            <a:pPr marL="342900" indent="-342900">
              <a:spcBef>
                <a:spcPts val="0"/>
              </a:spcBef>
              <a:spcAft>
                <a:spcPts val="0"/>
              </a:spcAft>
              <a:buClr>
                <a:schemeClr val="accent3"/>
              </a:buClr>
              <a:buFont typeface="Times New Roman" panose="02020603050405020304" pitchFamily="18" charset="0"/>
              <a:buChar char="-"/>
              <a:defRPr/>
            </a:pPr>
            <a:r>
              <a:rPr lang="en-US" sz="2000" b="1" dirty="0">
                <a:effectLst>
                  <a:outerShdw blurRad="41275" dist="20320" dir="1800000" algn="tl">
                    <a:srgbClr val="000000">
                      <a:alpha val="40000"/>
                    </a:srgbClr>
                  </a:outerShdw>
                </a:effectLst>
                <a:ea typeface="Calibri" panose="020F0502020204030204" pitchFamily="34" charset="0"/>
                <a:cs typeface="Times New Roman" panose="02020603050405020304" pitchFamily="18" charset="0"/>
              </a:rPr>
              <a:t>Appreciation</a:t>
            </a:r>
            <a:endParaRPr lang="en-US" sz="1200" dirty="0">
              <a:ea typeface="Calibri" panose="020F0502020204030204" pitchFamily="34" charset="0"/>
              <a:cs typeface="Times New Roman" panose="02020603050405020304" pitchFamily="18" charset="0"/>
            </a:endParaRPr>
          </a:p>
          <a:p>
            <a:pPr marL="457200">
              <a:spcBef>
                <a:spcPts val="0"/>
              </a:spcBef>
              <a:spcAft>
                <a:spcPts val="0"/>
              </a:spcAft>
              <a:defRPr/>
            </a:pPr>
            <a:r>
              <a:rPr lang="en-US" sz="2000" b="1" dirty="0">
                <a:ln w="6350" cap="flat" cmpd="sng" algn="ctr">
                  <a:solidFill>
                    <a:srgbClr val="000000"/>
                  </a:solidFill>
                  <a:prstDash val="solid"/>
                  <a:round/>
                </a:ln>
                <a:solidFill>
                  <a:srgbClr val="76923C"/>
                </a:solidFill>
                <a:effectLst>
                  <a:outerShdw blurRad="41275" dist="20320" dir="1800000" algn="tl">
                    <a:srgbClr val="000000">
                      <a:alpha val="40000"/>
                    </a:srgbClr>
                  </a:outerShdw>
                </a:effectLst>
                <a:ea typeface="Calibri" panose="020F0502020204030204" pitchFamily="34" charset="0"/>
                <a:cs typeface="Times New Roman" panose="02020603050405020304" pitchFamily="18" charset="0"/>
              </a:rPr>
              <a:t> </a:t>
            </a:r>
            <a:endParaRPr lang="en-US" sz="1200" dirty="0">
              <a:ea typeface="Calibri" panose="020F0502020204030204" pitchFamily="34" charset="0"/>
              <a:cs typeface="Times New Roman" panose="02020603050405020304" pitchFamily="18" charset="0"/>
            </a:endParaRPr>
          </a:p>
        </p:txBody>
      </p:sp>
      <p:sp>
        <p:nvSpPr>
          <p:cNvPr id="10" name="Text Box 3"/>
          <p:cNvSpPr txBox="1"/>
          <p:nvPr/>
        </p:nvSpPr>
        <p:spPr>
          <a:xfrm>
            <a:off x="6368279" y="2051873"/>
            <a:ext cx="2554279" cy="1616796"/>
          </a:xfrm>
          <a:prstGeom prst="rect">
            <a:avLst/>
          </a:prstGeom>
          <a:ln/>
        </p:spPr>
        <p:style>
          <a:lnRef idx="1">
            <a:schemeClr val="dk1"/>
          </a:lnRef>
          <a:fillRef idx="2">
            <a:schemeClr val="dk1"/>
          </a:fillRef>
          <a:effectRef idx="1">
            <a:schemeClr val="dk1"/>
          </a:effectRef>
          <a:fontRef idx="minor">
            <a:schemeClr val="dk1"/>
          </a:fontRef>
        </p:style>
        <p:txBody>
          <a:bodyPr/>
          <a:lstStyle/>
          <a:p>
            <a:pPr algn="ctr">
              <a:spcBef>
                <a:spcPts val="0"/>
              </a:spcBef>
              <a:spcAft>
                <a:spcPts val="0"/>
              </a:spcAft>
              <a:defRPr/>
            </a:pPr>
            <a:r>
              <a:rPr lang="en-US" b="1" dirty="0">
                <a:ln w="6350" cap="flat" cmpd="sng" algn="ctr">
                  <a:solidFill>
                    <a:srgbClr val="000000"/>
                  </a:solidFill>
                  <a:prstDash val="solid"/>
                  <a:round/>
                </a:ln>
                <a:solidFill>
                  <a:srgbClr val="76923C"/>
                </a:solidFill>
                <a:ea typeface="Calibri" panose="020F0502020204030204" pitchFamily="34" charset="0"/>
                <a:cs typeface="Times New Roman" panose="02020603050405020304" pitchFamily="18" charset="0"/>
              </a:rPr>
              <a:t>Integrity of Financial Decisional Ability</a:t>
            </a:r>
            <a:endParaRPr lang="en-US" dirty="0">
              <a:ea typeface="Calibri" panose="020F0502020204030204" pitchFamily="34" charset="0"/>
              <a:cs typeface="Times New Roman" panose="02020603050405020304" pitchFamily="18" charset="0"/>
            </a:endParaRPr>
          </a:p>
        </p:txBody>
      </p:sp>
      <p:sp>
        <p:nvSpPr>
          <p:cNvPr id="11" name="Text Box 4"/>
          <p:cNvSpPr txBox="1"/>
          <p:nvPr/>
        </p:nvSpPr>
        <p:spPr>
          <a:xfrm>
            <a:off x="3440857" y="5039002"/>
            <a:ext cx="2495550" cy="1005840"/>
          </a:xfrm>
          <a:prstGeom prst="rect">
            <a:avLst/>
          </a:prstGeom>
          <a:ln/>
        </p:spPr>
        <p:style>
          <a:lnRef idx="1">
            <a:schemeClr val="dk1"/>
          </a:lnRef>
          <a:fillRef idx="2">
            <a:schemeClr val="dk1"/>
          </a:fillRef>
          <a:effectRef idx="1">
            <a:schemeClr val="dk1"/>
          </a:effectRef>
          <a:fontRef idx="minor">
            <a:schemeClr val="dk1"/>
          </a:fontRef>
        </p:style>
        <p:txBody>
          <a:bodyPr/>
          <a:lstStyle/>
          <a:p>
            <a:pPr algn="ctr">
              <a:spcBef>
                <a:spcPts val="0"/>
              </a:spcBef>
              <a:spcAft>
                <a:spcPts val="0"/>
              </a:spcAft>
              <a:defRPr/>
            </a:pPr>
            <a:r>
              <a:rPr lang="en-US" b="1" dirty="0">
                <a:ln w="6350" cap="flat" cmpd="sng" algn="ctr">
                  <a:solidFill>
                    <a:srgbClr val="000000"/>
                  </a:solidFill>
                  <a:prstDash val="solid"/>
                  <a:round/>
                </a:ln>
                <a:solidFill>
                  <a:srgbClr val="76923C"/>
                </a:solidFill>
                <a:ea typeface="Calibri" panose="020F0502020204030204" pitchFamily="34" charset="0"/>
                <a:cs typeface="Times New Roman" panose="02020603050405020304" pitchFamily="18" charset="0"/>
              </a:rPr>
              <a:t>Consistency with Values</a:t>
            </a:r>
            <a:endParaRPr lang="en-US" dirty="0">
              <a:ea typeface="Calibri" panose="020F0502020204030204" pitchFamily="34" charset="0"/>
              <a:cs typeface="Times New Roman" panose="02020603050405020304" pitchFamily="18" charset="0"/>
            </a:endParaRPr>
          </a:p>
        </p:txBody>
      </p:sp>
      <p:sp>
        <p:nvSpPr>
          <p:cNvPr id="12" name="Right Arrow 11"/>
          <p:cNvSpPr/>
          <p:nvPr/>
        </p:nvSpPr>
        <p:spPr>
          <a:xfrm>
            <a:off x="2830513" y="2400300"/>
            <a:ext cx="838200" cy="381000"/>
          </a:xfrm>
          <a:prstGeom prst="rightArrow">
            <a:avLst/>
          </a:prstGeom>
          <a:solidFill>
            <a:schemeClr val="accent4">
              <a:lumMod val="60000"/>
              <a:lumOff val="40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a:p>
        </p:txBody>
      </p:sp>
      <p:sp>
        <p:nvSpPr>
          <p:cNvPr id="13" name="Right Arrow 12"/>
          <p:cNvSpPr/>
          <p:nvPr/>
        </p:nvSpPr>
        <p:spPr>
          <a:xfrm>
            <a:off x="5792788" y="2414588"/>
            <a:ext cx="838200" cy="381000"/>
          </a:xfrm>
          <a:prstGeom prst="rightArrow">
            <a:avLst/>
          </a:prstGeom>
          <a:solidFill>
            <a:schemeClr val="accent4">
              <a:lumMod val="60000"/>
              <a:lumOff val="40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a:p>
        </p:txBody>
      </p:sp>
      <p:sp>
        <p:nvSpPr>
          <p:cNvPr id="14" name="Down Arrow 13"/>
          <p:cNvSpPr/>
          <p:nvPr/>
        </p:nvSpPr>
        <p:spPr>
          <a:xfrm rot="10800000">
            <a:off x="4468813" y="4343400"/>
            <a:ext cx="438150" cy="742950"/>
          </a:xfrm>
          <a:prstGeom prst="downArrow">
            <a:avLst/>
          </a:prstGeom>
          <a:solidFill>
            <a:schemeClr val="accent4">
              <a:lumMod val="60000"/>
              <a:lumOff val="40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a:p>
        </p:txBody>
      </p:sp>
      <p:sp>
        <p:nvSpPr>
          <p:cNvPr id="61449"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sp>
        <p:nvSpPr>
          <p:cNvPr id="61450"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p>
        </p:txBody>
      </p:sp>
      <p:pic>
        <p:nvPicPr>
          <p:cNvPr id="61451"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096000"/>
            <a:ext cx="2119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52"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8600" y="60960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1"/>
          <p:cNvSpPr txBox="1">
            <a:spLocks/>
          </p:cNvSpPr>
          <p:nvPr/>
        </p:nvSpPr>
        <p:spPr>
          <a:xfrm>
            <a:off x="445272" y="276226"/>
            <a:ext cx="8241528" cy="1247774"/>
          </a:xfrm>
          <a:prstGeom prst="rect">
            <a:avLst/>
          </a:prstGeom>
          <a:blipFill>
            <a:blip r:embed="rId4"/>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Conceptual Model for LFDRS</a:t>
            </a:r>
            <a:endParaRPr lang="en-US" b="1" dirty="0">
              <a:solidFill>
                <a:srgbClr val="1F497D">
                  <a:lumMod val="75000"/>
                </a:srgbClr>
              </a:solidFill>
              <a:effectLst>
                <a:outerShdw blurRad="38100" dist="38100" dir="2700000" algn="tl">
                  <a:srgbClr val="000000">
                    <a:alpha val="43137"/>
                  </a:srgbClr>
                </a:outerShdw>
              </a:effectLst>
            </a:endParaRPr>
          </a:p>
        </p:txBody>
      </p:sp>
    </p:spTree>
  </p:cSld>
  <p:clrMapOvr>
    <a:masterClrMapping/>
  </p:clrMapOvr>
  <p:transition spd="slow">
    <p:strips dir="l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454400" y="3330575"/>
            <a:ext cx="2185988" cy="1766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defTabSz="685800">
              <a:defRPr sz="2400">
                <a:solidFill>
                  <a:schemeClr val="tx1"/>
                </a:solidFill>
                <a:latin typeface="Times" charset="0"/>
              </a:defRPr>
            </a:lvl1pPr>
            <a:lvl2pPr marL="742950" indent="-285750" defTabSz="685800">
              <a:defRPr sz="2400">
                <a:solidFill>
                  <a:schemeClr val="tx1"/>
                </a:solidFill>
                <a:latin typeface="Times" charset="0"/>
              </a:defRPr>
            </a:lvl2pPr>
            <a:lvl3pPr marL="1143000" indent="-228600" defTabSz="685800">
              <a:defRPr sz="2400">
                <a:solidFill>
                  <a:schemeClr val="tx1"/>
                </a:solidFill>
                <a:latin typeface="Times" charset="0"/>
              </a:defRPr>
            </a:lvl3pPr>
            <a:lvl4pPr marL="1600200" indent="-228600" defTabSz="685800">
              <a:defRPr sz="2400">
                <a:solidFill>
                  <a:schemeClr val="tx1"/>
                </a:solidFill>
                <a:latin typeface="Times" charset="0"/>
              </a:defRPr>
            </a:lvl4pPr>
            <a:lvl5pPr marL="2057400" indent="-228600" defTabSz="685800">
              <a:defRPr sz="2400">
                <a:solidFill>
                  <a:schemeClr val="tx1"/>
                </a:solidFill>
                <a:latin typeface="Times" charset="0"/>
              </a:defRPr>
            </a:lvl5pPr>
            <a:lvl6pPr marL="2514600" indent="-228600" defTabSz="685800" eaLnBrk="0" fontAlgn="base" hangingPunct="0">
              <a:spcBef>
                <a:spcPct val="0"/>
              </a:spcBef>
              <a:spcAft>
                <a:spcPct val="0"/>
              </a:spcAft>
              <a:defRPr sz="2400">
                <a:solidFill>
                  <a:schemeClr val="tx1"/>
                </a:solidFill>
                <a:latin typeface="Times" charset="0"/>
              </a:defRPr>
            </a:lvl6pPr>
            <a:lvl7pPr marL="2971800" indent="-228600" defTabSz="685800" eaLnBrk="0" fontAlgn="base" hangingPunct="0">
              <a:spcBef>
                <a:spcPct val="0"/>
              </a:spcBef>
              <a:spcAft>
                <a:spcPct val="0"/>
              </a:spcAft>
              <a:defRPr sz="2400">
                <a:solidFill>
                  <a:schemeClr val="tx1"/>
                </a:solidFill>
                <a:latin typeface="Times" charset="0"/>
              </a:defRPr>
            </a:lvl7pPr>
            <a:lvl8pPr marL="3429000" indent="-228600" defTabSz="685800" eaLnBrk="0" fontAlgn="base" hangingPunct="0">
              <a:spcBef>
                <a:spcPct val="0"/>
              </a:spcBef>
              <a:spcAft>
                <a:spcPct val="0"/>
              </a:spcAft>
              <a:defRPr sz="2400">
                <a:solidFill>
                  <a:schemeClr val="tx1"/>
                </a:solidFill>
                <a:latin typeface="Times" charset="0"/>
              </a:defRPr>
            </a:lvl8pPr>
            <a:lvl9pPr marL="3886200" indent="-228600" defTabSz="685800" eaLnBrk="0" fontAlgn="base" hangingPunct="0">
              <a:spcBef>
                <a:spcPct val="0"/>
              </a:spcBef>
              <a:spcAft>
                <a:spcPct val="0"/>
              </a:spcAft>
              <a:defRPr sz="2400">
                <a:solidFill>
                  <a:schemeClr val="tx1"/>
                </a:solidFill>
                <a:latin typeface="Times" charset="0"/>
              </a:defRPr>
            </a:lvl9pPr>
          </a:lstStyle>
          <a:p>
            <a:r>
              <a:rPr lang="en-US" altLang="en-US" sz="1500">
                <a:latin typeface="Calibri" pitchFamily="34" charset="0"/>
                <a:ea typeface="Calibri" pitchFamily="34" charset="0"/>
                <a:cs typeface="Times New Roman" pitchFamily="18" charset="0"/>
              </a:rPr>
              <a:t>Lisa J. Ficker, Ph.D.</a:t>
            </a:r>
            <a:endParaRPr lang="en-US" altLang="en-US" sz="1500">
              <a:ea typeface="Calibri" pitchFamily="34" charset="0"/>
              <a:cs typeface="Times New Roman" pitchFamily="18" charset="0"/>
            </a:endParaRPr>
          </a:p>
          <a:p>
            <a:r>
              <a:rPr lang="en-US" altLang="en-US" sz="1500">
                <a:latin typeface="Calibri" pitchFamily="34" charset="0"/>
                <a:ea typeface="Calibri" pitchFamily="34" charset="0"/>
                <a:cs typeface="Times New Roman" pitchFamily="18" charset="0"/>
              </a:rPr>
              <a:t>Wayne State University</a:t>
            </a:r>
            <a:endParaRPr lang="en-US" altLang="en-US" sz="1500">
              <a:ea typeface="Calibri" pitchFamily="34" charset="0"/>
              <a:cs typeface="Times New Roman" pitchFamily="18" charset="0"/>
            </a:endParaRPr>
          </a:p>
          <a:p>
            <a:r>
              <a:rPr lang="en-US" altLang="en-US" sz="1500">
                <a:latin typeface="Calibri" pitchFamily="34" charset="0"/>
                <a:ea typeface="Calibri" pitchFamily="34" charset="0"/>
                <a:cs typeface="Times New Roman" pitchFamily="18" charset="0"/>
              </a:rPr>
              <a:t>Institute of Gerontology</a:t>
            </a:r>
            <a:endParaRPr lang="en-US" altLang="en-US" sz="1500">
              <a:ea typeface="Calibri" pitchFamily="34" charset="0"/>
              <a:cs typeface="Times New Roman" pitchFamily="18" charset="0"/>
            </a:endParaRPr>
          </a:p>
          <a:p>
            <a:r>
              <a:rPr lang="en-US" altLang="en-US" sz="1500">
                <a:latin typeface="Calibri" pitchFamily="34" charset="0"/>
                <a:ea typeface="Calibri" pitchFamily="34" charset="0"/>
                <a:cs typeface="Times New Roman" pitchFamily="18" charset="0"/>
              </a:rPr>
              <a:t>87 E Ferry Street</a:t>
            </a:r>
            <a:endParaRPr lang="en-US" altLang="en-US" sz="1500">
              <a:ea typeface="Calibri" pitchFamily="34" charset="0"/>
              <a:cs typeface="Times New Roman" pitchFamily="18" charset="0"/>
            </a:endParaRPr>
          </a:p>
          <a:p>
            <a:r>
              <a:rPr lang="en-US" altLang="en-US" sz="1500">
                <a:latin typeface="Calibri" pitchFamily="34" charset="0"/>
                <a:ea typeface="Calibri" pitchFamily="34" charset="0"/>
                <a:cs typeface="Times New Roman" pitchFamily="18" charset="0"/>
              </a:rPr>
              <a:t>Detroit, MI 48202</a:t>
            </a:r>
            <a:endParaRPr lang="en-US" altLang="en-US" sz="1500">
              <a:latin typeface="Arial" charset="0"/>
              <a:ea typeface="Calibri" pitchFamily="34" charset="0"/>
              <a:cs typeface="Times New Roman" pitchFamily="18" charset="0"/>
            </a:endParaRPr>
          </a:p>
        </p:txBody>
      </p:sp>
      <p:sp>
        <p:nvSpPr>
          <p:cNvPr id="62467" name="Text Box 2"/>
          <p:cNvSpPr txBox="1">
            <a:spLocks noChangeArrowheads="1"/>
          </p:cNvSpPr>
          <p:nvPr/>
        </p:nvSpPr>
        <p:spPr bwMode="auto">
          <a:xfrm>
            <a:off x="6845300" y="3330575"/>
            <a:ext cx="2098675" cy="1454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defTabSz="685800">
              <a:defRPr sz="2400">
                <a:solidFill>
                  <a:schemeClr val="tx1"/>
                </a:solidFill>
                <a:latin typeface="Times" charset="0"/>
              </a:defRPr>
            </a:lvl1pPr>
            <a:lvl2pPr marL="742950" indent="-285750" defTabSz="685800">
              <a:defRPr sz="2400">
                <a:solidFill>
                  <a:schemeClr val="tx1"/>
                </a:solidFill>
                <a:latin typeface="Times" charset="0"/>
              </a:defRPr>
            </a:lvl2pPr>
            <a:lvl3pPr marL="1143000" indent="-228600" defTabSz="685800">
              <a:defRPr sz="2400">
                <a:solidFill>
                  <a:schemeClr val="tx1"/>
                </a:solidFill>
                <a:latin typeface="Times" charset="0"/>
              </a:defRPr>
            </a:lvl3pPr>
            <a:lvl4pPr marL="1600200" indent="-228600" defTabSz="685800">
              <a:defRPr sz="2400">
                <a:solidFill>
                  <a:schemeClr val="tx1"/>
                </a:solidFill>
                <a:latin typeface="Times" charset="0"/>
              </a:defRPr>
            </a:lvl4pPr>
            <a:lvl5pPr marL="2057400" indent="-228600" defTabSz="685800">
              <a:defRPr sz="2400">
                <a:solidFill>
                  <a:schemeClr val="tx1"/>
                </a:solidFill>
                <a:latin typeface="Times" charset="0"/>
              </a:defRPr>
            </a:lvl5pPr>
            <a:lvl6pPr marL="2514600" indent="-228600" defTabSz="685800" eaLnBrk="0" fontAlgn="base" hangingPunct="0">
              <a:spcBef>
                <a:spcPct val="0"/>
              </a:spcBef>
              <a:spcAft>
                <a:spcPct val="0"/>
              </a:spcAft>
              <a:defRPr sz="2400">
                <a:solidFill>
                  <a:schemeClr val="tx1"/>
                </a:solidFill>
                <a:latin typeface="Times" charset="0"/>
              </a:defRPr>
            </a:lvl6pPr>
            <a:lvl7pPr marL="2971800" indent="-228600" defTabSz="685800" eaLnBrk="0" fontAlgn="base" hangingPunct="0">
              <a:spcBef>
                <a:spcPct val="0"/>
              </a:spcBef>
              <a:spcAft>
                <a:spcPct val="0"/>
              </a:spcAft>
              <a:defRPr sz="2400">
                <a:solidFill>
                  <a:schemeClr val="tx1"/>
                </a:solidFill>
                <a:latin typeface="Times" charset="0"/>
              </a:defRPr>
            </a:lvl7pPr>
            <a:lvl8pPr marL="3429000" indent="-228600" defTabSz="685800" eaLnBrk="0" fontAlgn="base" hangingPunct="0">
              <a:spcBef>
                <a:spcPct val="0"/>
              </a:spcBef>
              <a:spcAft>
                <a:spcPct val="0"/>
              </a:spcAft>
              <a:defRPr sz="2400">
                <a:solidFill>
                  <a:schemeClr val="tx1"/>
                </a:solidFill>
                <a:latin typeface="Times" charset="0"/>
              </a:defRPr>
            </a:lvl8pPr>
            <a:lvl9pPr marL="3886200" indent="-228600" defTabSz="685800" eaLnBrk="0" fontAlgn="base" hangingPunct="0">
              <a:spcBef>
                <a:spcPct val="0"/>
              </a:spcBef>
              <a:spcAft>
                <a:spcPct val="0"/>
              </a:spcAft>
              <a:defRPr sz="2400">
                <a:solidFill>
                  <a:schemeClr val="tx1"/>
                </a:solidFill>
                <a:latin typeface="Times" charset="0"/>
              </a:defRPr>
            </a:lvl9pPr>
          </a:lstStyle>
          <a:p>
            <a:r>
              <a:rPr lang="en-US" altLang="en-US" sz="1500">
                <a:latin typeface="Calibri" pitchFamily="34" charset="0"/>
                <a:ea typeface="Calibri" pitchFamily="34" charset="0"/>
                <a:cs typeface="Times New Roman" pitchFamily="18" charset="0"/>
              </a:rPr>
              <a:t>Annalise Rahman-Filipiak, M.A. </a:t>
            </a:r>
            <a:endParaRPr lang="en-US" altLang="en-US" sz="1500">
              <a:ea typeface="Calibri" pitchFamily="34" charset="0"/>
              <a:cs typeface="Times New Roman" pitchFamily="18" charset="0"/>
            </a:endParaRPr>
          </a:p>
          <a:p>
            <a:r>
              <a:rPr lang="en-US" altLang="en-US" sz="1500">
                <a:latin typeface="Calibri" pitchFamily="34" charset="0"/>
                <a:ea typeface="Calibri" pitchFamily="34" charset="0"/>
                <a:cs typeface="Times New Roman" pitchFamily="18" charset="0"/>
              </a:rPr>
              <a:t>Wayne State University</a:t>
            </a:r>
            <a:endParaRPr lang="en-US" altLang="en-US" sz="1500">
              <a:ea typeface="Calibri" pitchFamily="34" charset="0"/>
              <a:cs typeface="Times New Roman" pitchFamily="18" charset="0"/>
            </a:endParaRPr>
          </a:p>
          <a:p>
            <a:r>
              <a:rPr lang="en-US" altLang="en-US" sz="1500">
                <a:latin typeface="Calibri" pitchFamily="34" charset="0"/>
                <a:ea typeface="Calibri" pitchFamily="34" charset="0"/>
                <a:cs typeface="Times New Roman" pitchFamily="18" charset="0"/>
              </a:rPr>
              <a:t>Institute of Gerontology</a:t>
            </a:r>
            <a:endParaRPr lang="en-US" altLang="en-US" sz="1500">
              <a:ea typeface="Calibri" pitchFamily="34" charset="0"/>
              <a:cs typeface="Times New Roman" pitchFamily="18" charset="0"/>
            </a:endParaRPr>
          </a:p>
          <a:p>
            <a:r>
              <a:rPr lang="en-US" altLang="en-US" sz="1500">
                <a:latin typeface="Calibri" pitchFamily="34" charset="0"/>
                <a:ea typeface="Calibri" pitchFamily="34" charset="0"/>
                <a:cs typeface="Times New Roman" pitchFamily="18" charset="0"/>
              </a:rPr>
              <a:t>87 E Ferry Street</a:t>
            </a:r>
            <a:endParaRPr lang="en-US" altLang="en-US" sz="1500">
              <a:ea typeface="Calibri" pitchFamily="34" charset="0"/>
              <a:cs typeface="Times New Roman" pitchFamily="18" charset="0"/>
            </a:endParaRPr>
          </a:p>
          <a:p>
            <a:r>
              <a:rPr lang="en-US" altLang="en-US" sz="1500">
                <a:latin typeface="Calibri" pitchFamily="34" charset="0"/>
                <a:ea typeface="Calibri" pitchFamily="34" charset="0"/>
                <a:cs typeface="Times New Roman" pitchFamily="18" charset="0"/>
              </a:rPr>
              <a:t>Detroit, MI 48202</a:t>
            </a:r>
            <a:endParaRPr lang="en-US" altLang="en-US" sz="1500">
              <a:latin typeface="Arial" charset="0"/>
              <a:ea typeface="Calibri" pitchFamily="34" charset="0"/>
              <a:cs typeface="Times New Roman" pitchFamily="18" charset="0"/>
            </a:endParaRPr>
          </a:p>
        </p:txBody>
      </p:sp>
      <p:sp>
        <p:nvSpPr>
          <p:cNvPr id="62468" name="Rectangle 3"/>
          <p:cNvSpPr>
            <a:spLocks noChangeArrowheads="1"/>
          </p:cNvSpPr>
          <p:nvPr/>
        </p:nvSpPr>
        <p:spPr bwMode="auto">
          <a:xfrm>
            <a:off x="150813" y="1219200"/>
            <a:ext cx="8793162" cy="173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nchor="ctr">
            <a:spAutoFit/>
          </a:bodyPr>
          <a:lstStyle/>
          <a:p>
            <a:pPr algn="ctr" defTabSz="685800"/>
            <a:r>
              <a:rPr lang="en-US" altLang="en-US" b="1">
                <a:latin typeface="Calibri" pitchFamily="34" charset="0"/>
                <a:ea typeface="Calibri" pitchFamily="34" charset="0"/>
                <a:cs typeface="Times New Roman" pitchFamily="18" charset="0"/>
              </a:rPr>
              <a:t>Peter A. Lichtenberg PhD, ABPP, Lisa J. Ficker PhD &amp; Annalise Rahman-Filipiak MA (2015):</a:t>
            </a:r>
            <a:endParaRPr lang="en-US" altLang="en-US">
              <a:ea typeface="Calibri" pitchFamily="34" charset="0"/>
              <a:cs typeface="Times New Roman" pitchFamily="18" charset="0"/>
            </a:endParaRPr>
          </a:p>
          <a:p>
            <a:pPr algn="ctr" defTabSz="685800"/>
            <a:r>
              <a:rPr lang="en-US" altLang="en-US" b="1">
                <a:latin typeface="Calibri" pitchFamily="34" charset="0"/>
                <a:ea typeface="Calibri" pitchFamily="34" charset="0"/>
                <a:cs typeface="Times New Roman" pitchFamily="18" charset="0"/>
              </a:rPr>
              <a:t>Financial Decision-Making Abilities and Exploitation in Older African Americans:</a:t>
            </a:r>
            <a:endParaRPr lang="en-US" altLang="en-US">
              <a:ea typeface="Calibri" pitchFamily="34" charset="0"/>
              <a:cs typeface="Times New Roman" pitchFamily="18" charset="0"/>
            </a:endParaRPr>
          </a:p>
          <a:p>
            <a:pPr algn="ctr" defTabSz="685800"/>
            <a:r>
              <a:rPr lang="en-US" altLang="en-US" b="1">
                <a:latin typeface="Calibri" pitchFamily="34" charset="0"/>
                <a:ea typeface="Calibri" pitchFamily="34" charset="0"/>
                <a:cs typeface="Times New Roman" pitchFamily="18" charset="0"/>
              </a:rPr>
              <a:t>Preliminary Validity Evidence for the Lichtenberg Financial Decision Rating Scale (LFDRS),</a:t>
            </a:r>
            <a:endParaRPr lang="en-US" altLang="en-US">
              <a:ea typeface="Calibri" pitchFamily="34" charset="0"/>
              <a:cs typeface="Times New Roman" pitchFamily="18" charset="0"/>
            </a:endParaRPr>
          </a:p>
          <a:p>
            <a:pPr algn="ctr" defTabSz="685800"/>
            <a:r>
              <a:rPr lang="en-US" altLang="en-US" b="1">
                <a:latin typeface="Calibri" pitchFamily="34" charset="0"/>
                <a:ea typeface="Calibri" pitchFamily="34" charset="0"/>
                <a:cs typeface="Times New Roman" pitchFamily="18" charset="0"/>
              </a:rPr>
              <a:t>Journal of Elder Abuse &amp; Neglect, DOI: 10.1080/08946566.2015.1078760</a:t>
            </a:r>
            <a:endParaRPr lang="en-US" altLang="en-US">
              <a:ea typeface="Calibri" pitchFamily="34" charset="0"/>
              <a:cs typeface="Times New Roman" pitchFamily="18" charset="0"/>
            </a:endParaRPr>
          </a:p>
          <a:p>
            <a:pPr algn="ctr" defTabSz="685800"/>
            <a:r>
              <a:rPr lang="en-US" altLang="en-US">
                <a:latin typeface="Calibri" pitchFamily="34" charset="0"/>
                <a:ea typeface="Calibri" pitchFamily="34" charset="0"/>
                <a:cs typeface="Times New Roman" pitchFamily="18" charset="0"/>
              </a:rPr>
              <a:t>  </a:t>
            </a:r>
            <a:endParaRPr lang="en-US" altLang="en-US">
              <a:ea typeface="Calibri" pitchFamily="34" charset="0"/>
              <a:cs typeface="Times New Roman" pitchFamily="18" charset="0"/>
            </a:endParaRPr>
          </a:p>
          <a:p>
            <a:pPr algn="ctr" defTabSz="685800"/>
            <a:endParaRPr lang="en-US" altLang="en-US">
              <a:latin typeface="Arial" charset="0"/>
              <a:ea typeface="Calibri" pitchFamily="34" charset="0"/>
              <a:cs typeface="Times New Roman" pitchFamily="18" charset="0"/>
            </a:endParaRPr>
          </a:p>
        </p:txBody>
      </p:sp>
      <p:sp>
        <p:nvSpPr>
          <p:cNvPr id="62469" name="Rectangle 6"/>
          <p:cNvSpPr>
            <a:spLocks noChangeArrowheads="1"/>
          </p:cNvSpPr>
          <p:nvPr/>
        </p:nvSpPr>
        <p:spPr bwMode="auto">
          <a:xfrm>
            <a:off x="533400" y="3595688"/>
            <a:ext cx="2498725"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nchor="ctr">
            <a:spAutoFit/>
          </a:bodyPr>
          <a:lstStyle/>
          <a:p>
            <a:pPr defTabSz="685800"/>
            <a:endParaRPr lang="en-US" altLang="en-US" sz="1500">
              <a:latin typeface="Calibri" pitchFamily="34" charset="0"/>
              <a:ea typeface="Calibri" pitchFamily="34" charset="0"/>
              <a:cs typeface="Times New Roman" pitchFamily="18" charset="0"/>
            </a:endParaRPr>
          </a:p>
          <a:p>
            <a:pPr defTabSz="685800"/>
            <a:r>
              <a:rPr lang="en-US" altLang="en-US" sz="1500">
                <a:latin typeface="Calibri" pitchFamily="34" charset="0"/>
                <a:ea typeface="Calibri" pitchFamily="34" charset="0"/>
                <a:cs typeface="Times New Roman" pitchFamily="18" charset="0"/>
              </a:rPr>
              <a:t>Peter A. Lichtenberg, Ph.D., ABPP*</a:t>
            </a:r>
            <a:endParaRPr lang="en-US" altLang="en-US" sz="1500">
              <a:ea typeface="Calibri" pitchFamily="34" charset="0"/>
              <a:cs typeface="Times New Roman" pitchFamily="18" charset="0"/>
            </a:endParaRPr>
          </a:p>
          <a:p>
            <a:pPr defTabSz="685800"/>
            <a:r>
              <a:rPr lang="en-US" altLang="en-US" sz="1500">
                <a:latin typeface="Calibri" pitchFamily="34" charset="0"/>
                <a:ea typeface="Calibri" pitchFamily="34" charset="0"/>
                <a:cs typeface="Times New Roman" pitchFamily="18" charset="0"/>
              </a:rPr>
              <a:t>Wayne State University</a:t>
            </a:r>
            <a:endParaRPr lang="en-US" altLang="en-US" sz="1500">
              <a:ea typeface="Calibri" pitchFamily="34" charset="0"/>
              <a:cs typeface="Times New Roman" pitchFamily="18" charset="0"/>
            </a:endParaRPr>
          </a:p>
          <a:p>
            <a:pPr defTabSz="685800"/>
            <a:r>
              <a:rPr lang="en-US" altLang="en-US" sz="1500">
                <a:latin typeface="Calibri" pitchFamily="34" charset="0"/>
                <a:ea typeface="Calibri" pitchFamily="34" charset="0"/>
                <a:cs typeface="Times New Roman" pitchFamily="18" charset="0"/>
              </a:rPr>
              <a:t>Institute of Gerontology</a:t>
            </a:r>
            <a:endParaRPr lang="en-US" altLang="en-US" sz="1500">
              <a:ea typeface="Calibri" pitchFamily="34" charset="0"/>
              <a:cs typeface="Times New Roman" pitchFamily="18" charset="0"/>
            </a:endParaRPr>
          </a:p>
          <a:p>
            <a:pPr defTabSz="685800"/>
            <a:r>
              <a:rPr lang="en-US" altLang="en-US" sz="1500">
                <a:latin typeface="Calibri" pitchFamily="34" charset="0"/>
                <a:ea typeface="Calibri" pitchFamily="34" charset="0"/>
                <a:cs typeface="Times New Roman" pitchFamily="18" charset="0"/>
              </a:rPr>
              <a:t>87 E Ferry Street</a:t>
            </a:r>
            <a:endParaRPr lang="en-US" altLang="en-US" sz="1500">
              <a:ea typeface="Calibri" pitchFamily="34" charset="0"/>
              <a:cs typeface="Times New Roman" pitchFamily="18" charset="0"/>
            </a:endParaRPr>
          </a:p>
          <a:p>
            <a:pPr defTabSz="685800"/>
            <a:r>
              <a:rPr lang="en-US" altLang="en-US" sz="1500">
                <a:latin typeface="Calibri" pitchFamily="34" charset="0"/>
                <a:ea typeface="Calibri" pitchFamily="34" charset="0"/>
                <a:cs typeface="Times New Roman" pitchFamily="18" charset="0"/>
              </a:rPr>
              <a:t>Detroit, MI 48202</a:t>
            </a:r>
            <a:endParaRPr lang="en-US" altLang="en-US" sz="1500">
              <a:ea typeface="Calibri" pitchFamily="34" charset="0"/>
              <a:cs typeface="Times New Roman" pitchFamily="18" charset="0"/>
            </a:endParaRPr>
          </a:p>
          <a:p>
            <a:pPr defTabSz="685800"/>
            <a:r>
              <a:rPr lang="en-US" altLang="en-US" sz="1500">
                <a:latin typeface="Calibri" pitchFamily="34" charset="0"/>
                <a:ea typeface="Calibri" pitchFamily="34" charset="0"/>
                <a:cs typeface="Times New Roman" pitchFamily="18" charset="0"/>
              </a:rPr>
              <a:t>313-664-2633 (phone)</a:t>
            </a:r>
            <a:endParaRPr lang="en-US" altLang="en-US" sz="1500">
              <a:ea typeface="Calibri" pitchFamily="34" charset="0"/>
              <a:cs typeface="Times New Roman" pitchFamily="18" charset="0"/>
            </a:endParaRPr>
          </a:p>
          <a:p>
            <a:pPr defTabSz="685800"/>
            <a:r>
              <a:rPr lang="en-US" altLang="en-US" sz="1500">
                <a:latin typeface="Calibri" pitchFamily="34" charset="0"/>
                <a:ea typeface="Calibri" pitchFamily="34" charset="0"/>
                <a:cs typeface="Times New Roman" pitchFamily="18" charset="0"/>
              </a:rPr>
              <a:t>313-663-2667 (fax)</a:t>
            </a:r>
            <a:endParaRPr lang="en-US" altLang="en-US" sz="1500">
              <a:ea typeface="Calibri" pitchFamily="34" charset="0"/>
              <a:cs typeface="Times New Roman" pitchFamily="18" charset="0"/>
              <a:hlinkClick r:id="rId2"/>
            </a:endParaRPr>
          </a:p>
          <a:p>
            <a:pPr defTabSz="685800"/>
            <a:r>
              <a:rPr lang="en-US" altLang="en-US" sz="1500">
                <a:latin typeface="Arial" charset="0"/>
                <a:ea typeface="Calibri" pitchFamily="34" charset="0"/>
                <a:cs typeface="Times New Roman" pitchFamily="18" charset="0"/>
                <a:hlinkClick r:id="rId2"/>
              </a:rPr>
              <a:t>p.lichtenberg@wayne.edu</a:t>
            </a:r>
            <a:r>
              <a:rPr lang="en-US" altLang="en-US" sz="1500">
                <a:latin typeface="Arial" charset="0"/>
                <a:ea typeface="Calibri" pitchFamily="34" charset="0"/>
                <a:cs typeface="Times New Roman" pitchFamily="18" charset="0"/>
              </a:rPr>
              <a:t> </a:t>
            </a:r>
          </a:p>
        </p:txBody>
      </p:sp>
    </p:spTree>
  </p:cSld>
  <p:clrMapOvr>
    <a:masterClrMapping/>
  </p:clrMapOvr>
  <p:transition spd="slow">
    <p:strips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01763" y="2365375"/>
          <a:ext cx="6208712" cy="2743202"/>
        </p:xfrm>
        <a:graphic>
          <a:graphicData uri="http://schemas.openxmlformats.org/drawingml/2006/table">
            <a:tbl>
              <a:tblPr firstRow="1" firstCol="1" bandRow="1">
                <a:tableStyleId>{073A0DAA-6AF3-43AB-8588-CEC1D06C72B9}</a:tableStyleId>
              </a:tblPr>
              <a:tblGrid>
                <a:gridCol w="3198754"/>
                <a:gridCol w="1359336"/>
                <a:gridCol w="1650622"/>
              </a:tblGrid>
              <a:tr h="343169">
                <a:tc>
                  <a:txBody>
                    <a:bodyPr/>
                    <a:lstStyle/>
                    <a:p>
                      <a:pPr marL="0" marR="0" algn="ctr">
                        <a:lnSpc>
                          <a:spcPct val="107000"/>
                        </a:lnSpc>
                        <a:spcBef>
                          <a:spcPts val="0"/>
                        </a:spcBef>
                        <a:spcAft>
                          <a:spcPts val="0"/>
                        </a:spcAft>
                      </a:pPr>
                      <a:r>
                        <a:rPr lang="en-US" sz="2100" dirty="0">
                          <a:effectLst/>
                        </a:rPr>
                        <a:t>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2100" dirty="0">
                          <a:effectLst/>
                        </a:rPr>
                        <a:t>% (n)</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2100">
                          <a:effectLst/>
                        </a:rPr>
                        <a:t>M (SD)</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r>
              <a:tr h="343169">
                <a:tc>
                  <a:txBody>
                    <a:bodyPr/>
                    <a:lstStyle/>
                    <a:p>
                      <a:pPr marL="0" marR="0" algn="ctr">
                        <a:lnSpc>
                          <a:spcPct val="107000"/>
                        </a:lnSpc>
                        <a:spcBef>
                          <a:spcPts val="0"/>
                        </a:spcBef>
                        <a:spcAft>
                          <a:spcPts val="0"/>
                        </a:spcAft>
                      </a:pPr>
                      <a:r>
                        <a:rPr lang="en-US" sz="2100" dirty="0">
                          <a:effectLst/>
                        </a:rPr>
                        <a:t>Age</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2100" dirty="0">
                          <a:effectLst/>
                        </a:rPr>
                        <a:t>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2100" dirty="0">
                          <a:effectLst/>
                        </a:rPr>
                        <a:t>69.59 (5.99)</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r>
              <a:tr h="343169">
                <a:tc>
                  <a:txBody>
                    <a:bodyPr/>
                    <a:lstStyle/>
                    <a:p>
                      <a:pPr marL="0" marR="0" algn="ctr">
                        <a:lnSpc>
                          <a:spcPct val="107000"/>
                        </a:lnSpc>
                        <a:spcBef>
                          <a:spcPts val="0"/>
                        </a:spcBef>
                        <a:spcAft>
                          <a:spcPts val="0"/>
                        </a:spcAft>
                      </a:pPr>
                      <a:r>
                        <a:rPr lang="en-US" sz="2100" dirty="0">
                          <a:effectLst/>
                        </a:rPr>
                        <a:t>Gender</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2100" dirty="0">
                          <a:effectLst/>
                        </a:rPr>
                        <a:t>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2100" dirty="0">
                          <a:effectLst/>
                        </a:rPr>
                        <a:t>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r>
              <a:tr h="342453">
                <a:tc>
                  <a:txBody>
                    <a:bodyPr/>
                    <a:lstStyle/>
                    <a:p>
                      <a:pPr marL="0" marR="0" algn="ctr">
                        <a:lnSpc>
                          <a:spcPct val="107000"/>
                        </a:lnSpc>
                        <a:spcBef>
                          <a:spcPts val="0"/>
                        </a:spcBef>
                        <a:spcAft>
                          <a:spcPts val="0"/>
                        </a:spcAft>
                      </a:pPr>
                      <a:r>
                        <a:rPr lang="en-US" sz="2100" dirty="0">
                          <a:effectLst/>
                        </a:rPr>
                        <a:t>Female</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2100" dirty="0">
                          <a:effectLst/>
                        </a:rPr>
                        <a:t>89.9 (62)</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2100" dirty="0">
                          <a:effectLst/>
                        </a:rPr>
                        <a:t>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r>
              <a:tr h="343169">
                <a:tc>
                  <a:txBody>
                    <a:bodyPr/>
                    <a:lstStyle/>
                    <a:p>
                      <a:pPr marL="0" marR="0" algn="ctr">
                        <a:lnSpc>
                          <a:spcPct val="107000"/>
                        </a:lnSpc>
                        <a:spcBef>
                          <a:spcPts val="0"/>
                        </a:spcBef>
                        <a:spcAft>
                          <a:spcPts val="0"/>
                        </a:spcAft>
                      </a:pPr>
                      <a:r>
                        <a:rPr lang="en-US" sz="2100">
                          <a:effectLst/>
                        </a:rPr>
                        <a:t>Male</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2100" dirty="0">
                          <a:effectLst/>
                        </a:rPr>
                        <a:t>10.1 (7)</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2100" dirty="0">
                          <a:effectLst/>
                        </a:rPr>
                        <a:t>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r>
              <a:tr h="343169">
                <a:tc>
                  <a:txBody>
                    <a:bodyPr/>
                    <a:lstStyle/>
                    <a:p>
                      <a:pPr marL="0" marR="0" algn="ctr">
                        <a:lnSpc>
                          <a:spcPct val="107000"/>
                        </a:lnSpc>
                        <a:spcBef>
                          <a:spcPts val="0"/>
                        </a:spcBef>
                        <a:spcAft>
                          <a:spcPts val="0"/>
                        </a:spcAft>
                      </a:pPr>
                      <a:r>
                        <a:rPr lang="en-US" sz="2100" dirty="0">
                          <a:effectLst/>
                        </a:rPr>
                        <a:t>Education</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2100" dirty="0">
                          <a:effectLst/>
                        </a:rPr>
                        <a:t>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2100" dirty="0">
                          <a:effectLst/>
                        </a:rPr>
                        <a:t>14.75 (2.48)</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r>
              <a:tr h="684904">
                <a:tc>
                  <a:txBody>
                    <a:bodyPr/>
                    <a:lstStyle/>
                    <a:p>
                      <a:pPr marL="0" marR="0" algn="ctr">
                        <a:lnSpc>
                          <a:spcPct val="107000"/>
                        </a:lnSpc>
                        <a:spcBef>
                          <a:spcPts val="0"/>
                        </a:spcBef>
                        <a:spcAft>
                          <a:spcPts val="0"/>
                        </a:spcAft>
                      </a:pPr>
                      <a:r>
                        <a:rPr lang="en-US" sz="2100">
                          <a:effectLst/>
                        </a:rPr>
                        <a:t>WRAT-R Reading Grade Level</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2100" dirty="0">
                          <a:effectLst/>
                        </a:rPr>
                        <a:t>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2100" dirty="0">
                          <a:effectLst/>
                        </a:rPr>
                        <a:t>10.40 (3.00)</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r>
            </a:tbl>
          </a:graphicData>
        </a:graphic>
      </p:graphicFrame>
      <p:sp>
        <p:nvSpPr>
          <p:cNvPr id="63524" name="Rectangle 1"/>
          <p:cNvSpPr>
            <a:spLocks noChangeArrowheads="1"/>
          </p:cNvSpPr>
          <p:nvPr/>
        </p:nvSpPr>
        <p:spPr bwMode="auto">
          <a:xfrm>
            <a:off x="987425" y="1311275"/>
            <a:ext cx="7037388"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nchor="ctr">
            <a:spAutoFit/>
          </a:bodyPr>
          <a:lstStyle/>
          <a:p>
            <a:pPr algn="ctr" defTabSz="685800"/>
            <a:r>
              <a:rPr lang="en-US" altLang="en-US" sz="2100" i="1">
                <a:ea typeface="Calibri" pitchFamily="34" charset="0"/>
                <a:cs typeface="Times New Roman" pitchFamily="18" charset="0"/>
              </a:rPr>
              <a:t>Table 1: Descriptive Statistics for Sample Characteristics (n = 69)</a:t>
            </a:r>
            <a:endParaRPr lang="en-US" altLang="en-US" sz="2100">
              <a:ea typeface="Calibri" pitchFamily="34" charset="0"/>
              <a:cs typeface="Times New Roman" pitchFamily="18" charset="0"/>
            </a:endParaRPr>
          </a:p>
          <a:p>
            <a:pPr algn="ctr" defTabSz="685800"/>
            <a:r>
              <a:rPr lang="en-US" altLang="en-US" sz="2100" i="1">
                <a:ea typeface="Calibri" pitchFamily="34" charset="0"/>
                <a:cs typeface="Times New Roman" pitchFamily="18" charset="0"/>
              </a:rPr>
              <a:t>           </a:t>
            </a:r>
            <a:endParaRPr lang="en-US" altLang="en-US" sz="2100">
              <a:ea typeface="Calibri" pitchFamily="34"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103438"/>
            <a:ext cx="8229600" cy="4525962"/>
          </a:xfrm>
        </p:spPr>
        <p:txBody>
          <a:bodyPr/>
          <a:lstStyle/>
          <a:p>
            <a:pPr marL="0" indent="0">
              <a:buFont typeface="Arial" panose="020B0604020202020204" pitchFamily="34" charset="0"/>
              <a:buNone/>
              <a:defRPr/>
            </a:pPr>
            <a:r>
              <a:rPr lang="en-US" dirty="0" smtClean="0"/>
              <a:t>Investment/Estate </a:t>
            </a:r>
            <a:r>
              <a:rPr lang="en-US" dirty="0"/>
              <a:t>Planning 18%</a:t>
            </a:r>
          </a:p>
          <a:p>
            <a:pPr marL="0" indent="0">
              <a:buFont typeface="Arial" panose="020B0604020202020204" pitchFamily="34" charset="0"/>
              <a:buNone/>
              <a:defRPr/>
            </a:pPr>
            <a:r>
              <a:rPr lang="en-US" dirty="0"/>
              <a:t>Major Purchase 64%</a:t>
            </a:r>
          </a:p>
          <a:p>
            <a:pPr marL="0" indent="0">
              <a:buFont typeface="Arial" panose="020B0604020202020204" pitchFamily="34" charset="0"/>
              <a:buNone/>
              <a:defRPr/>
            </a:pPr>
            <a:r>
              <a:rPr lang="en-US" dirty="0"/>
              <a:t>Financial difficulty (e.g. bankruptcy) 18%</a:t>
            </a:r>
          </a:p>
          <a:p>
            <a:pPr>
              <a:buFont typeface="Arial" panose="020B0604020202020204" pitchFamily="34" charset="0"/>
              <a:buChar char="•"/>
              <a:defRPr/>
            </a:pPr>
            <a:endParaRPr lang="en-US" dirty="0"/>
          </a:p>
        </p:txBody>
      </p:sp>
      <p:sp>
        <p:nvSpPr>
          <p:cNvPr id="4" name="Rectangle 5"/>
          <p:cNvSpPr>
            <a:spLocks noChangeArrowheads="1"/>
          </p:cNvSpPr>
          <p:nvPr/>
        </p:nvSpPr>
        <p:spPr bwMode="auto">
          <a:xfrm>
            <a:off x="0" y="6400800"/>
            <a:ext cx="9144000" cy="457200"/>
          </a:xfrm>
          <a:prstGeom prst="rect">
            <a:avLst/>
          </a:prstGeom>
          <a:solidFill>
            <a:schemeClr val="bg1"/>
          </a:solidFill>
          <a:ln>
            <a:noFill/>
            <a:headEnd/>
            <a:tailEnd/>
          </a:ln>
          <a:extLst/>
        </p:spPr>
        <p:style>
          <a:lnRef idx="2">
            <a:schemeClr val="dk1"/>
          </a:lnRef>
          <a:fillRef idx="1">
            <a:schemeClr val="lt1"/>
          </a:fillRef>
          <a:effectRef idx="0">
            <a:schemeClr val="dk1"/>
          </a:effectRef>
          <a:fontRef idx="minor">
            <a:schemeClr val="dk1"/>
          </a:fontRef>
        </p:style>
        <p:txBody>
          <a:bodyPr/>
          <a:lstStyle/>
          <a:p>
            <a:pPr>
              <a:defRPr/>
            </a:pPr>
            <a:endParaRPr lang="en-US" dirty="0">
              <a:latin typeface="Bell MT" panose="02020503060305020303" pitchFamily="18" charset="0"/>
            </a:endParaRPr>
          </a:p>
        </p:txBody>
      </p:sp>
      <p:pic>
        <p:nvPicPr>
          <p:cNvPr id="64516"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7800" y="6289675"/>
            <a:ext cx="8445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838200" y="6172200"/>
            <a:ext cx="7772400" cy="762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1200" smtClean="0">
                <a:latin typeface="Arial"/>
                <a:cs typeface="Arial"/>
              </a:rPr>
              <a:t>Peter A. Lichtenberg, Ph.D., ABPP, Wayne State University</a:t>
            </a:r>
            <a:endParaRPr lang="en-US" sz="1200" dirty="0" smtClean="0">
              <a:solidFill>
                <a:schemeClr val="bg1">
                  <a:lumMod val="50000"/>
                </a:schemeClr>
              </a:solidFill>
              <a:latin typeface="Arial"/>
              <a:cs typeface="Arial"/>
            </a:endParaRPr>
          </a:p>
        </p:txBody>
      </p:sp>
      <p:sp>
        <p:nvSpPr>
          <p:cNvPr id="7" name="Rectangle 5"/>
          <p:cNvSpPr>
            <a:spLocks noChangeArrowheads="1"/>
          </p:cNvSpPr>
          <p:nvPr/>
        </p:nvSpPr>
        <p:spPr bwMode="auto">
          <a:xfrm>
            <a:off x="0" y="0"/>
            <a:ext cx="9144000" cy="1524000"/>
          </a:xfrm>
          <a:prstGeom prst="rect">
            <a:avLst/>
          </a:prstGeom>
          <a:solidFill>
            <a:schemeClr val="accent4">
              <a:lumMod val="50000"/>
            </a:schemeClr>
          </a:solid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algn="ctr">
              <a:defRPr/>
            </a:pPr>
            <a:endParaRPr lang="en-US" sz="2800" i="1" spc="23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a:p>
            <a:pPr>
              <a:defRPr/>
            </a:pP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anose="02020503060305020303" pitchFamily="18" charset="0"/>
            </a:endParaRPr>
          </a:p>
          <a:p>
            <a:pPr>
              <a:defRPr/>
            </a:pPr>
            <a:endParaRPr lang="en-US" sz="2800" dirty="0">
              <a:latin typeface="Bell MT" panose="02020503060305020303" pitchFamily="18" charset="0"/>
            </a:endParaRPr>
          </a:p>
        </p:txBody>
      </p:sp>
      <p:sp>
        <p:nvSpPr>
          <p:cNvPr id="8" name="Content Placeholder 2"/>
          <p:cNvSpPr txBox="1">
            <a:spLocks/>
          </p:cNvSpPr>
          <p:nvPr/>
        </p:nvSpPr>
        <p:spPr>
          <a:xfrm>
            <a:off x="0" y="533400"/>
            <a:ext cx="9144000" cy="83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50000"/>
              </a:lnSpc>
              <a:buClr>
                <a:schemeClr val="accent4">
                  <a:lumMod val="75000"/>
                </a:schemeClr>
              </a:buClr>
              <a:buFont typeface="Arial" pitchFamily="34" charset="0"/>
              <a:buNone/>
              <a:defRPr/>
            </a:pPr>
            <a:r>
              <a:rPr lang="en-US" sz="4000" spc="210" dirty="0" smtClean="0">
                <a:solidFill>
                  <a:schemeClr val="bg1"/>
                </a:solidFill>
                <a:latin typeface="Constantia" panose="02030602050306030303" pitchFamily="18" charset="0"/>
              </a:rPr>
              <a:t>Current Financial</a:t>
            </a:r>
          </a:p>
          <a:p>
            <a:pPr marL="0" indent="0" algn="ctr">
              <a:lnSpc>
                <a:spcPct val="50000"/>
              </a:lnSpc>
              <a:buClr>
                <a:schemeClr val="accent4">
                  <a:lumMod val="75000"/>
                </a:schemeClr>
              </a:buClr>
              <a:buFont typeface="Arial" pitchFamily="34" charset="0"/>
              <a:buNone/>
              <a:defRPr/>
            </a:pPr>
            <a:r>
              <a:rPr lang="en-US" sz="4000" spc="210" dirty="0" smtClean="0">
                <a:solidFill>
                  <a:schemeClr val="bg1"/>
                </a:solidFill>
                <a:latin typeface="Constantia" panose="02030602050306030303" pitchFamily="18" charset="0"/>
              </a:rPr>
              <a:t>Decision or  Transaction</a:t>
            </a:r>
          </a:p>
        </p:txBody>
      </p:sp>
    </p:spTree>
  </p:cSld>
  <p:clrMapOvr>
    <a:masterClrMapping/>
  </p:clrMapOvr>
  <p:transition spd="slow">
    <p:strips dir="l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71438" y="1214438"/>
            <a:ext cx="8940800" cy="314325"/>
          </a:xfrm>
          <a:prstGeom prst="rect">
            <a:avLst/>
          </a:prstGeom>
          <a:solidFill>
            <a:srgbClr val="FFFFFF"/>
          </a:solidFill>
          <a:ln w="9525">
            <a:noFill/>
            <a:miter lim="800000"/>
            <a:headEnd/>
            <a:tailEnd/>
          </a:ln>
        </p:spPr>
        <p:txBody>
          <a:bodyPr lIns="68580" tIns="34290" rIns="68580" bIns="34290"/>
          <a:lstStyle/>
          <a:p>
            <a:pPr algn="ctr">
              <a:lnSpc>
                <a:spcPct val="107000"/>
              </a:lnSpc>
              <a:defRPr/>
            </a:pPr>
            <a:r>
              <a:rPr lang="en-US" sz="2100" i="1" dirty="0">
                <a:latin typeface="Calibri" panose="020F0502020204030204" pitchFamily="34" charset="0"/>
                <a:ea typeface="Calibri" panose="020F0502020204030204" pitchFamily="34" charset="0"/>
                <a:cs typeface="Times New Roman" panose="02020603050405020304" pitchFamily="18" charset="0"/>
              </a:rPr>
              <a:t>Table 2: Financial Exploitation and Decisional Ability Concern Frequencies (n = 69)</a:t>
            </a: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defRPr/>
            </a:pPr>
            <a:r>
              <a:rPr lang="en-US" sz="825" dirty="0">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5" name="Table 4"/>
          <p:cNvGraphicFramePr>
            <a:graphicFrameLocks noGrp="1"/>
          </p:cNvGraphicFramePr>
          <p:nvPr/>
        </p:nvGraphicFramePr>
        <p:xfrm>
          <a:off x="1335088" y="2057400"/>
          <a:ext cx="5695950" cy="3267077"/>
        </p:xfrm>
        <a:graphic>
          <a:graphicData uri="http://schemas.openxmlformats.org/drawingml/2006/table">
            <a:tbl>
              <a:tblPr firstRow="1" firstCol="1" bandRow="1">
                <a:tableStyleId>{073A0DAA-6AF3-43AB-8588-CEC1D06C72B9}</a:tableStyleId>
              </a:tblPr>
              <a:tblGrid>
                <a:gridCol w="3625800"/>
                <a:gridCol w="2070150"/>
              </a:tblGrid>
              <a:tr h="368881">
                <a:tc>
                  <a:txBody>
                    <a:bodyPr/>
                    <a:lstStyle/>
                    <a:p>
                      <a:pPr marL="0" marR="0" algn="ctr">
                        <a:lnSpc>
                          <a:spcPct val="107000"/>
                        </a:lnSpc>
                        <a:spcBef>
                          <a:spcPts val="0"/>
                        </a:spcBef>
                        <a:spcAft>
                          <a:spcPts val="0"/>
                        </a:spcAft>
                      </a:pPr>
                      <a:r>
                        <a:rPr lang="en-US" sz="2100" dirty="0">
                          <a:effectLst/>
                        </a:rPr>
                        <a:t>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40" marR="51440" marT="0" marB="0" anchor="b"/>
                </a:tc>
                <a:tc>
                  <a:txBody>
                    <a:bodyPr/>
                    <a:lstStyle/>
                    <a:p>
                      <a:pPr marL="0" marR="0" algn="ctr">
                        <a:lnSpc>
                          <a:spcPct val="107000"/>
                        </a:lnSpc>
                        <a:spcBef>
                          <a:spcPts val="0"/>
                        </a:spcBef>
                        <a:spcAft>
                          <a:spcPts val="0"/>
                        </a:spcAft>
                      </a:pPr>
                      <a:r>
                        <a:rPr lang="en-US" sz="2100" dirty="0">
                          <a:effectLst/>
                        </a:rPr>
                        <a:t>% (n)</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40" marR="51440" marT="0" marB="0" anchor="b"/>
                </a:tc>
              </a:tr>
              <a:tr h="368881">
                <a:tc>
                  <a:txBody>
                    <a:bodyPr/>
                    <a:lstStyle/>
                    <a:p>
                      <a:pPr marL="0" marR="0" algn="l">
                        <a:lnSpc>
                          <a:spcPct val="107000"/>
                        </a:lnSpc>
                        <a:spcBef>
                          <a:spcPts val="0"/>
                        </a:spcBef>
                        <a:spcAft>
                          <a:spcPts val="0"/>
                        </a:spcAft>
                      </a:pPr>
                      <a:r>
                        <a:rPr lang="en-US" sz="2100" dirty="0">
                          <a:effectLst/>
                        </a:rPr>
                        <a:t>Financial Exploitation</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40" marR="51440" marT="0" marB="0" anchor="b"/>
                </a:tc>
                <a:tc>
                  <a:txBody>
                    <a:bodyPr/>
                    <a:lstStyle/>
                    <a:p>
                      <a:pPr marL="0" marR="0" algn="ctr">
                        <a:lnSpc>
                          <a:spcPct val="107000"/>
                        </a:lnSpc>
                        <a:spcBef>
                          <a:spcPts val="0"/>
                        </a:spcBef>
                        <a:spcAft>
                          <a:spcPts val="0"/>
                        </a:spcAft>
                      </a:pPr>
                      <a:r>
                        <a:rPr lang="en-US" sz="2100" dirty="0">
                          <a:effectLst/>
                        </a:rPr>
                        <a:t>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40" marR="51440" marT="0" marB="0" anchor="b"/>
                </a:tc>
              </a:tr>
              <a:tr h="368881">
                <a:tc>
                  <a:txBody>
                    <a:bodyPr/>
                    <a:lstStyle/>
                    <a:p>
                      <a:pPr marL="0" marR="0" algn="ctr">
                        <a:lnSpc>
                          <a:spcPct val="107000"/>
                        </a:lnSpc>
                        <a:spcBef>
                          <a:spcPts val="0"/>
                        </a:spcBef>
                        <a:spcAft>
                          <a:spcPts val="0"/>
                        </a:spcAft>
                      </a:pPr>
                      <a:r>
                        <a:rPr lang="en-US" sz="2100">
                          <a:effectLst/>
                        </a:rPr>
                        <a:t>Yes</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51440" marR="51440" marT="0" marB="0" anchor="b"/>
                </a:tc>
                <a:tc>
                  <a:txBody>
                    <a:bodyPr/>
                    <a:lstStyle/>
                    <a:p>
                      <a:pPr marL="0" marR="0" algn="ctr">
                        <a:lnSpc>
                          <a:spcPct val="107000"/>
                        </a:lnSpc>
                        <a:spcBef>
                          <a:spcPts val="0"/>
                        </a:spcBef>
                        <a:spcAft>
                          <a:spcPts val="0"/>
                        </a:spcAft>
                      </a:pPr>
                      <a:r>
                        <a:rPr lang="en-US" sz="2100" dirty="0">
                          <a:effectLst/>
                        </a:rPr>
                        <a:t>18.81 (13)</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40" marR="51440" marT="0" marB="0" anchor="b"/>
                </a:tc>
              </a:tr>
              <a:tr h="368881">
                <a:tc>
                  <a:txBody>
                    <a:bodyPr/>
                    <a:lstStyle/>
                    <a:p>
                      <a:pPr marL="0" marR="0" algn="ctr">
                        <a:lnSpc>
                          <a:spcPct val="107000"/>
                        </a:lnSpc>
                        <a:spcBef>
                          <a:spcPts val="0"/>
                        </a:spcBef>
                        <a:spcAft>
                          <a:spcPts val="0"/>
                        </a:spcAft>
                      </a:pPr>
                      <a:r>
                        <a:rPr lang="en-US" sz="2100">
                          <a:effectLst/>
                        </a:rPr>
                        <a:t>No</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51440" marR="51440" marT="0" marB="0" anchor="b"/>
                </a:tc>
                <a:tc>
                  <a:txBody>
                    <a:bodyPr/>
                    <a:lstStyle/>
                    <a:p>
                      <a:pPr marL="0" marR="0" algn="ctr">
                        <a:lnSpc>
                          <a:spcPct val="107000"/>
                        </a:lnSpc>
                        <a:spcBef>
                          <a:spcPts val="0"/>
                        </a:spcBef>
                        <a:spcAft>
                          <a:spcPts val="0"/>
                        </a:spcAft>
                      </a:pPr>
                      <a:r>
                        <a:rPr lang="en-US" sz="2100" dirty="0">
                          <a:effectLst/>
                        </a:rPr>
                        <a:t>81. 2 (56)</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40" marR="51440" marT="0" marB="0" anchor="b"/>
                </a:tc>
              </a:tr>
              <a:tr h="684910">
                <a:tc>
                  <a:txBody>
                    <a:bodyPr/>
                    <a:lstStyle/>
                    <a:p>
                      <a:pPr marL="0" marR="0" algn="l">
                        <a:lnSpc>
                          <a:spcPct val="107000"/>
                        </a:lnSpc>
                        <a:spcBef>
                          <a:spcPts val="0"/>
                        </a:spcBef>
                        <a:spcAft>
                          <a:spcPts val="0"/>
                        </a:spcAft>
                      </a:pPr>
                      <a:r>
                        <a:rPr lang="en-US" sz="2100" dirty="0">
                          <a:effectLst/>
                        </a:rPr>
                        <a:t>Decisional Ability Concerns</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40" marR="51440" marT="0" marB="0" anchor="b"/>
                </a:tc>
                <a:tc>
                  <a:txBody>
                    <a:bodyPr/>
                    <a:lstStyle/>
                    <a:p>
                      <a:pPr marL="0" marR="0" algn="ctr">
                        <a:lnSpc>
                          <a:spcPct val="107000"/>
                        </a:lnSpc>
                        <a:spcBef>
                          <a:spcPts val="0"/>
                        </a:spcBef>
                        <a:spcAft>
                          <a:spcPts val="0"/>
                        </a:spcAft>
                      </a:pPr>
                      <a:r>
                        <a:rPr lang="en-US" sz="2100" dirty="0">
                          <a:effectLst/>
                        </a:rPr>
                        <a:t>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40" marR="51440" marT="0" marB="0" anchor="b"/>
                </a:tc>
              </a:tr>
              <a:tr h="368881">
                <a:tc>
                  <a:txBody>
                    <a:bodyPr/>
                    <a:lstStyle/>
                    <a:p>
                      <a:pPr marL="0" marR="0" algn="ctr">
                        <a:lnSpc>
                          <a:spcPct val="107000"/>
                        </a:lnSpc>
                        <a:spcBef>
                          <a:spcPts val="0"/>
                        </a:spcBef>
                        <a:spcAft>
                          <a:spcPts val="0"/>
                        </a:spcAft>
                      </a:pPr>
                      <a:r>
                        <a:rPr lang="en-US" sz="2100">
                          <a:effectLst/>
                        </a:rPr>
                        <a:t>Major Concerns</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51440" marR="51440" marT="0" marB="0" anchor="b"/>
                </a:tc>
                <a:tc>
                  <a:txBody>
                    <a:bodyPr/>
                    <a:lstStyle/>
                    <a:p>
                      <a:pPr marL="0" marR="0" algn="ctr">
                        <a:lnSpc>
                          <a:spcPct val="107000"/>
                        </a:lnSpc>
                        <a:spcBef>
                          <a:spcPts val="0"/>
                        </a:spcBef>
                        <a:spcAft>
                          <a:spcPts val="0"/>
                        </a:spcAft>
                      </a:pPr>
                      <a:r>
                        <a:rPr lang="en-US" sz="2100" dirty="0">
                          <a:effectLst/>
                        </a:rPr>
                        <a:t>4.3 (3)</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40" marR="51440" marT="0" marB="0" anchor="b"/>
                </a:tc>
              </a:tr>
              <a:tr h="368881">
                <a:tc>
                  <a:txBody>
                    <a:bodyPr/>
                    <a:lstStyle/>
                    <a:p>
                      <a:pPr marL="0" marR="0" algn="ctr">
                        <a:lnSpc>
                          <a:spcPct val="107000"/>
                        </a:lnSpc>
                        <a:spcBef>
                          <a:spcPts val="0"/>
                        </a:spcBef>
                        <a:spcAft>
                          <a:spcPts val="0"/>
                        </a:spcAft>
                      </a:pPr>
                      <a:r>
                        <a:rPr lang="en-US" sz="2100">
                          <a:effectLst/>
                        </a:rPr>
                        <a:t>Some Concerns</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51440" marR="51440" marT="0" marB="0" anchor="b"/>
                </a:tc>
                <a:tc>
                  <a:txBody>
                    <a:bodyPr/>
                    <a:lstStyle/>
                    <a:p>
                      <a:pPr marL="0" marR="0" algn="ctr">
                        <a:lnSpc>
                          <a:spcPct val="107000"/>
                        </a:lnSpc>
                        <a:spcBef>
                          <a:spcPts val="0"/>
                        </a:spcBef>
                        <a:spcAft>
                          <a:spcPts val="0"/>
                        </a:spcAft>
                      </a:pPr>
                      <a:r>
                        <a:rPr lang="en-US" sz="2100" dirty="0">
                          <a:effectLst/>
                        </a:rPr>
                        <a:t>7.2 (5)</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40" marR="51440" marT="0" marB="0" anchor="b"/>
                </a:tc>
              </a:tr>
              <a:tr h="368881">
                <a:tc>
                  <a:txBody>
                    <a:bodyPr/>
                    <a:lstStyle/>
                    <a:p>
                      <a:pPr marL="0" marR="0" algn="ctr">
                        <a:lnSpc>
                          <a:spcPct val="107000"/>
                        </a:lnSpc>
                        <a:spcBef>
                          <a:spcPts val="0"/>
                        </a:spcBef>
                        <a:spcAft>
                          <a:spcPts val="0"/>
                        </a:spcAft>
                      </a:pPr>
                      <a:r>
                        <a:rPr lang="en-US" sz="2100">
                          <a:effectLst/>
                        </a:rPr>
                        <a:t>No Concerns</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51440" marR="51440" marT="0" marB="0" anchor="b"/>
                </a:tc>
                <a:tc>
                  <a:txBody>
                    <a:bodyPr/>
                    <a:lstStyle/>
                    <a:p>
                      <a:pPr marL="0" marR="0" algn="ctr">
                        <a:lnSpc>
                          <a:spcPct val="107000"/>
                        </a:lnSpc>
                        <a:spcBef>
                          <a:spcPts val="0"/>
                        </a:spcBef>
                        <a:spcAft>
                          <a:spcPts val="0"/>
                        </a:spcAft>
                      </a:pPr>
                      <a:r>
                        <a:rPr lang="en-US" sz="2100" dirty="0">
                          <a:effectLst/>
                        </a:rPr>
                        <a:t>88.4 (61)</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40" marR="51440" marT="0" marB="0" anchor="b"/>
                </a:tc>
              </a:tr>
            </a:tbl>
          </a:graphicData>
        </a:graphic>
      </p:graphicFrame>
    </p:spTree>
  </p:cSld>
  <p:clrMapOvr>
    <a:masterClrMapping/>
  </p:clrMapOvr>
  <p:transition spd="slow">
    <p:strips dir="l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ChangeArrowheads="1"/>
          </p:cNvSpPr>
          <p:nvPr/>
        </p:nvSpPr>
        <p:spPr bwMode="auto">
          <a:xfrm>
            <a:off x="381000" y="0"/>
            <a:ext cx="86629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07000"/>
              </a:lnSpc>
            </a:pPr>
            <a:r>
              <a:rPr lang="en-US" altLang="en-US" sz="2100" i="1">
                <a:latin typeface="Calibri" pitchFamily="34" charset="0"/>
                <a:ea typeface="Calibri" pitchFamily="34" charset="0"/>
                <a:cs typeface="Times New Roman" pitchFamily="18" charset="0"/>
              </a:rPr>
              <a:t>Table 3: Correlations between LFDRS Decisional Ability and Subscale Scores, Demographic, Cognitive, and Functional Variables (n = 69) </a:t>
            </a:r>
            <a:endParaRPr lang="en-US" altLang="en-US" sz="2100">
              <a:latin typeface="Calibri" pitchFamily="34" charset="0"/>
              <a:ea typeface="Calibri" pitchFamily="34" charset="0"/>
              <a:cs typeface="Times New Roman" pitchFamily="18" charset="0"/>
            </a:endParaRPr>
          </a:p>
        </p:txBody>
      </p:sp>
      <p:graphicFrame>
        <p:nvGraphicFramePr>
          <p:cNvPr id="5" name="Table 4"/>
          <p:cNvGraphicFramePr>
            <a:graphicFrameLocks noGrp="1"/>
          </p:cNvGraphicFramePr>
          <p:nvPr/>
        </p:nvGraphicFramePr>
        <p:xfrm>
          <a:off x="534988" y="1233488"/>
          <a:ext cx="8050211" cy="4402139"/>
        </p:xfrm>
        <a:graphic>
          <a:graphicData uri="http://schemas.openxmlformats.org/drawingml/2006/table">
            <a:tbl>
              <a:tblPr firstRow="1" firstCol="1" bandRow="1">
                <a:tableStyleId>{073A0DAA-6AF3-43AB-8588-CEC1D06C72B9}</a:tableStyleId>
              </a:tblPr>
              <a:tblGrid>
                <a:gridCol w="2268259"/>
                <a:gridCol w="543637"/>
                <a:gridCol w="1276391"/>
                <a:gridCol w="1276391"/>
                <a:gridCol w="1277101"/>
                <a:gridCol w="1408432"/>
              </a:tblGrid>
              <a:tr h="586952">
                <a:tc>
                  <a:txBody>
                    <a:bodyPr/>
                    <a:lstStyle/>
                    <a:p>
                      <a:pPr marL="0" marR="0" algn="ct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dirty="0">
                          <a:effectLst/>
                        </a:rPr>
                        <a:t>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a:effectLst/>
                        </a:rPr>
                        <a:t>Education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a:effectLst/>
                        </a:rPr>
                        <a:t>MMSE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a:effectLst/>
                        </a:rPr>
                        <a:t>ILS Money Mgmt.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r>
              <a:tr h="293476">
                <a:tc>
                  <a:txBody>
                    <a:bodyPr/>
                    <a:lstStyle/>
                    <a:p>
                      <a:pPr marL="0" marR="0" algn="ctr">
                        <a:lnSpc>
                          <a:spcPct val="107000"/>
                        </a:lnSpc>
                        <a:spcBef>
                          <a:spcPts val="0"/>
                        </a:spcBef>
                        <a:spcAft>
                          <a:spcPts val="0"/>
                        </a:spcAft>
                      </a:pPr>
                      <a:r>
                        <a:rPr lang="en-US" sz="1800">
                          <a:effectLst/>
                        </a:rPr>
                        <a:t>Decisional Ability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i="1" dirty="0">
                          <a:effectLst/>
                        </a:rPr>
                        <a:t>r</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a:effectLst/>
                        </a:rPr>
                        <a:t>.126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dirty="0">
                          <a:solidFill>
                            <a:srgbClr val="FF0000"/>
                          </a:solidFill>
                          <a:effectLst/>
                        </a:rPr>
                        <a:t>.235*</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dirty="0">
                          <a:solidFill>
                            <a:srgbClr val="FF0000"/>
                          </a:solidFill>
                          <a:effectLst/>
                        </a:rPr>
                        <a:t>.327**</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dirty="0">
                          <a:solidFill>
                            <a:srgbClr val="FF0000"/>
                          </a:solidFill>
                          <a:effectLst/>
                        </a:rPr>
                        <a:t>.254*</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r>
              <a:tr h="880427">
                <a:tc>
                  <a:txBody>
                    <a:bodyPr/>
                    <a:lstStyle/>
                    <a:p>
                      <a:pPr marL="0" marR="0" algn="ctr">
                        <a:lnSpc>
                          <a:spcPct val="107000"/>
                        </a:lnSpc>
                        <a:spcBef>
                          <a:spcPts val="0"/>
                        </a:spcBef>
                        <a:spcAft>
                          <a:spcPts val="0"/>
                        </a:spcAft>
                      </a:pPr>
                      <a:r>
                        <a:rPr lang="en-US" sz="1800">
                          <a:effectLst/>
                        </a:rPr>
                        <a:t>Financial Situational Awareness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i="1" dirty="0">
                          <a:effectLst/>
                        </a:rPr>
                        <a:t>r</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dirty="0">
                          <a:effectLst/>
                        </a:rPr>
                        <a:t>-.053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dirty="0">
                          <a:effectLst/>
                        </a:rPr>
                        <a:t>-.124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a:effectLst/>
                        </a:rPr>
                        <a:t>-.084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a:effectLst/>
                        </a:rPr>
                        <a:t>.043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r>
              <a:tr h="586952">
                <a:tc>
                  <a:txBody>
                    <a:bodyPr/>
                    <a:lstStyle/>
                    <a:p>
                      <a:pPr marL="0" marR="0" algn="ctr">
                        <a:lnSpc>
                          <a:spcPct val="107000"/>
                        </a:lnSpc>
                        <a:spcBef>
                          <a:spcPts val="0"/>
                        </a:spcBef>
                        <a:spcAft>
                          <a:spcPts val="0"/>
                        </a:spcAft>
                      </a:pPr>
                      <a:r>
                        <a:rPr lang="en-US" sz="1800">
                          <a:effectLst/>
                        </a:rPr>
                        <a:t>Psychological Vulnerability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i="1" dirty="0">
                          <a:effectLst/>
                        </a:rPr>
                        <a:t>r</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dirty="0">
                          <a:effectLst/>
                        </a:rPr>
                        <a:t>-.024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dirty="0">
                          <a:effectLst/>
                        </a:rPr>
                        <a:t>-.098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a:effectLst/>
                        </a:rPr>
                        <a:t>.004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a:effectLst/>
                        </a:rPr>
                        <a:t>-.001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r>
              <a:tr h="586952">
                <a:tc>
                  <a:txBody>
                    <a:bodyPr/>
                    <a:lstStyle/>
                    <a:p>
                      <a:pPr marL="0" marR="0" algn="ctr">
                        <a:lnSpc>
                          <a:spcPct val="107000"/>
                        </a:lnSpc>
                        <a:spcBef>
                          <a:spcPts val="0"/>
                        </a:spcBef>
                        <a:spcAft>
                          <a:spcPts val="0"/>
                        </a:spcAft>
                      </a:pPr>
                      <a:r>
                        <a:rPr lang="en-US" sz="1800">
                          <a:effectLst/>
                        </a:rPr>
                        <a:t>Current Decision Total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i="1" dirty="0">
                          <a:effectLst/>
                        </a:rPr>
                        <a:t>r</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dirty="0">
                          <a:effectLst/>
                        </a:rPr>
                        <a:t>.163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dirty="0">
                          <a:effectLst/>
                        </a:rPr>
                        <a:t>-.011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dirty="0">
                          <a:solidFill>
                            <a:srgbClr val="FF0000"/>
                          </a:solidFill>
                          <a:effectLst/>
                        </a:rPr>
                        <a:t>-.226*</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dirty="0">
                          <a:solidFill>
                            <a:srgbClr val="FF0000"/>
                          </a:solidFill>
                          <a:effectLst/>
                        </a:rPr>
                        <a:t>-.204*</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r>
              <a:tr h="586952">
                <a:tc>
                  <a:txBody>
                    <a:bodyPr/>
                    <a:lstStyle/>
                    <a:p>
                      <a:pPr marL="0" marR="0" algn="ctr">
                        <a:lnSpc>
                          <a:spcPct val="107000"/>
                        </a:lnSpc>
                        <a:spcBef>
                          <a:spcPts val="0"/>
                        </a:spcBef>
                        <a:spcAft>
                          <a:spcPts val="0"/>
                        </a:spcAft>
                      </a:pPr>
                      <a:r>
                        <a:rPr lang="en-US" sz="1800">
                          <a:effectLst/>
                        </a:rPr>
                        <a:t>Past Decision Total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i="1" dirty="0">
                          <a:effectLst/>
                        </a:rPr>
                        <a:t>r</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dirty="0">
                          <a:effectLst/>
                        </a:rPr>
                        <a:t>-.019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a:effectLst/>
                        </a:rPr>
                        <a:t>-.062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dirty="0">
                          <a:effectLst/>
                        </a:rPr>
                        <a:t>-.061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a:effectLst/>
                        </a:rPr>
                        <a:t>-.037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r>
              <a:tr h="293476">
                <a:tc>
                  <a:txBody>
                    <a:bodyPr/>
                    <a:lstStyle/>
                    <a:p>
                      <a:pPr marL="0" marR="0" algn="ctr">
                        <a:lnSpc>
                          <a:spcPct val="107000"/>
                        </a:lnSpc>
                        <a:spcBef>
                          <a:spcPts val="0"/>
                        </a:spcBef>
                        <a:spcAft>
                          <a:spcPts val="0"/>
                        </a:spcAft>
                      </a:pPr>
                      <a:r>
                        <a:rPr lang="en-US" sz="1800">
                          <a:effectLst/>
                        </a:rPr>
                        <a:t>Undue Influence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i="1" dirty="0">
                          <a:effectLst/>
                        </a:rPr>
                        <a:t>r</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dirty="0">
                          <a:effectLst/>
                        </a:rPr>
                        <a:t>.040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a:effectLst/>
                        </a:rPr>
                        <a:t>-.028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dirty="0">
                          <a:effectLst/>
                        </a:rPr>
                        <a:t>.026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a:effectLst/>
                        </a:rPr>
                        <a:t>-.054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r>
              <a:tr h="293476">
                <a:tc>
                  <a:txBody>
                    <a:bodyPr/>
                    <a:lstStyle/>
                    <a:p>
                      <a:pPr marL="0" marR="0" algn="ctr">
                        <a:lnSpc>
                          <a:spcPct val="107000"/>
                        </a:lnSpc>
                        <a:spcBef>
                          <a:spcPts val="0"/>
                        </a:spcBef>
                        <a:spcAft>
                          <a:spcPts val="0"/>
                        </a:spcAft>
                      </a:pPr>
                      <a:r>
                        <a:rPr lang="en-US" sz="1800">
                          <a:effectLst/>
                        </a:rPr>
                        <a:t>Age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i="1" dirty="0">
                          <a:effectLst/>
                        </a:rPr>
                        <a:t>r</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dirty="0">
                          <a:effectLst/>
                        </a:rPr>
                        <a:t>-.101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dirty="0">
                          <a:effectLst/>
                        </a:rPr>
                        <a:t>-.080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r>
              <a:tr h="293476">
                <a:tc>
                  <a:txBody>
                    <a:bodyPr/>
                    <a:lstStyle/>
                    <a:p>
                      <a:pPr marL="0" marR="0" algn="ctr">
                        <a:lnSpc>
                          <a:spcPct val="107000"/>
                        </a:lnSpc>
                        <a:spcBef>
                          <a:spcPts val="0"/>
                        </a:spcBef>
                        <a:spcAft>
                          <a:spcPts val="0"/>
                        </a:spcAft>
                      </a:pPr>
                      <a:r>
                        <a:rPr lang="en-US" sz="1800">
                          <a:effectLst/>
                        </a:rPr>
                        <a:t>Education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i="1" dirty="0">
                          <a:effectLst/>
                        </a:rPr>
                        <a:t>r</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a:effectLst/>
                        </a:rPr>
                        <a:t>.254*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c>
                  <a:txBody>
                    <a:bodyPr/>
                    <a:lstStyle/>
                    <a:p>
                      <a:pPr marL="0" marR="0" algn="ctr">
                        <a:lnSpc>
                          <a:spcPct val="107000"/>
                        </a:lnSpc>
                        <a:spcBef>
                          <a:spcPts val="0"/>
                        </a:spcBef>
                        <a:spcAft>
                          <a:spcPts val="0"/>
                        </a:spcAft>
                      </a:pPr>
                      <a:r>
                        <a:rPr lang="en-US" sz="1800" dirty="0">
                          <a:effectLst/>
                        </a:rPr>
                        <a:t>240**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42" marR="51442" marT="0" marB="0" anchor="b"/>
                </a:tc>
              </a:tr>
            </a:tbl>
          </a:graphicData>
        </a:graphic>
      </p:graphicFrame>
      <p:sp>
        <p:nvSpPr>
          <p:cNvPr id="66635" name="Rectangle 5"/>
          <p:cNvSpPr>
            <a:spLocks noChangeArrowheads="1"/>
          </p:cNvSpPr>
          <p:nvPr/>
        </p:nvSpPr>
        <p:spPr bwMode="auto">
          <a:xfrm>
            <a:off x="1173163" y="5635625"/>
            <a:ext cx="6773862"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07000"/>
              </a:lnSpc>
            </a:pPr>
            <a:r>
              <a:rPr lang="en-US" altLang="en-US">
                <a:latin typeface="Calibri" pitchFamily="34" charset="0"/>
                <a:ea typeface="Calibri" pitchFamily="34" charset="0"/>
                <a:cs typeface="Times New Roman" pitchFamily="18" charset="0"/>
              </a:rPr>
              <a:t>Note. ** = Significant at </a:t>
            </a:r>
            <a:r>
              <a:rPr lang="el-GR" altLang="en-US">
                <a:latin typeface="Calibri" pitchFamily="34" charset="0"/>
                <a:ea typeface="Calibri" pitchFamily="34" charset="0"/>
                <a:cs typeface="Times New Roman" pitchFamily="18" charset="0"/>
              </a:rPr>
              <a:t>α =.005 </a:t>
            </a:r>
            <a:r>
              <a:rPr lang="en-US" altLang="en-US">
                <a:latin typeface="Calibri" pitchFamily="34" charset="0"/>
                <a:ea typeface="Calibri" pitchFamily="34" charset="0"/>
                <a:cs typeface="Times New Roman" pitchFamily="18" charset="0"/>
              </a:rPr>
              <a:t>level     * = significant at α =.05 level</a:t>
            </a:r>
          </a:p>
        </p:txBody>
      </p:sp>
    </p:spTree>
  </p:cSld>
  <p:clrMapOvr>
    <a:masterClrMapping/>
  </p:clrMapOvr>
  <p:transition spd="slow">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633413" y="1752600"/>
            <a:ext cx="7886700" cy="2822575"/>
          </a:xfrm>
        </p:spPr>
        <p:txBody>
          <a:bodyPr/>
          <a:lstStyle/>
          <a:p>
            <a:pPr marL="514350" indent="-514350" algn="ctr" eaLnBrk="1" hangingPunct="1">
              <a:buClr>
                <a:schemeClr val="accent1"/>
              </a:buClr>
              <a:buFont typeface="Trebuchet MS" pitchFamily="34" charset="0"/>
              <a:buAutoNum type="arabicPeriod"/>
            </a:pPr>
            <a:r>
              <a:rPr lang="en-US" altLang="en-US" sz="2800" smtClean="0"/>
              <a:t>Describe Capacity Assessment</a:t>
            </a:r>
          </a:p>
          <a:p>
            <a:pPr marL="514350" indent="-514350" algn="ctr" eaLnBrk="1" hangingPunct="1">
              <a:buClr>
                <a:schemeClr val="accent1"/>
              </a:buClr>
              <a:buFont typeface="Trebuchet MS" pitchFamily="34" charset="0"/>
              <a:buAutoNum type="arabicPeriod"/>
            </a:pPr>
            <a:r>
              <a:rPr lang="en-US" altLang="en-US" sz="2800" smtClean="0"/>
              <a:t>Examine different aspects of financial decision making</a:t>
            </a:r>
          </a:p>
          <a:p>
            <a:pPr marL="514350" indent="-514350" algn="ctr" eaLnBrk="1" hangingPunct="1">
              <a:buClr>
                <a:schemeClr val="accent1"/>
              </a:buClr>
              <a:buFont typeface="Trebuchet MS" pitchFamily="34" charset="0"/>
              <a:buAutoNum type="arabicPeriod"/>
            </a:pPr>
            <a:r>
              <a:rPr lang="en-US" altLang="en-US" sz="2800" smtClean="0"/>
              <a:t>Discuss the research on how cognitive decline impacts decision making</a:t>
            </a:r>
          </a:p>
          <a:p>
            <a:pPr marL="514350" indent="-514350" algn="ctr" eaLnBrk="1" hangingPunct="1">
              <a:buClr>
                <a:schemeClr val="accent1"/>
              </a:buClr>
              <a:buFont typeface="Trebuchet MS" pitchFamily="34" charset="0"/>
              <a:buAutoNum type="arabicPeriod"/>
            </a:pPr>
            <a:r>
              <a:rPr lang="en-US" altLang="en-US" sz="2800" smtClean="0"/>
              <a:t>Review Types of Financial Exploitation</a:t>
            </a:r>
          </a:p>
          <a:p>
            <a:pPr marL="514350" indent="-514350" algn="ctr" eaLnBrk="1" hangingPunct="1">
              <a:buClr>
                <a:schemeClr val="accent1"/>
              </a:buClr>
              <a:buFont typeface="Trebuchet MS" pitchFamily="34" charset="0"/>
              <a:buAutoNum type="arabicPeriod"/>
            </a:pPr>
            <a:r>
              <a:rPr lang="en-US" altLang="en-US" sz="2800" smtClean="0"/>
              <a:t>Examine new methods of Assessment for decision making capacity</a:t>
            </a:r>
          </a:p>
        </p:txBody>
      </p:sp>
      <p:pic>
        <p:nvPicPr>
          <p:cNvPr id="30723"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096000"/>
            <a:ext cx="2119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8600" y="60960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381000" y="381000"/>
            <a:ext cx="8305800" cy="1066800"/>
          </a:xfrm>
          <a:prstGeom prst="rect">
            <a:avLst/>
          </a:prstGeom>
          <a:blipFill>
            <a:blip r:embed="rId4"/>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Objectives</a:t>
            </a:r>
            <a:endParaRPr lang="en-US" b="1" dirty="0">
              <a:solidFill>
                <a:srgbClr val="1F497D">
                  <a:lumMod val="75000"/>
                </a:srgbClr>
              </a:solidFill>
              <a:effectLst>
                <a:outerShdw blurRad="38100" dist="38100" dir="2700000" algn="tl">
                  <a:srgbClr val="000000">
                    <a:alpha val="43137"/>
                  </a:srgbClr>
                </a:outerShdw>
              </a:effectLst>
            </a:endParaRPr>
          </a:p>
        </p:txBody>
      </p:sp>
    </p:spTree>
  </p:cSld>
  <p:clrMapOvr>
    <a:masterClrMapping/>
  </p:clrMapOvr>
  <p:transition spd="slow">
    <p:strips dir="l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1524000" y="533400"/>
            <a:ext cx="5972175"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spAutoFit/>
          </a:bodyPr>
          <a:lstStyle/>
          <a:p>
            <a:pPr algn="ctr" defTabSz="685800"/>
            <a:r>
              <a:rPr lang="en-US" altLang="en-US" sz="2100" i="1">
                <a:latin typeface="Calibri" pitchFamily="34" charset="0"/>
                <a:ea typeface="Calibri" pitchFamily="34" charset="0"/>
                <a:cs typeface="Times New Roman" pitchFamily="18" charset="0"/>
              </a:rPr>
              <a:t>Table 4: Correlations between LFDRS Subscales (n=69)</a:t>
            </a:r>
            <a:endParaRPr lang="en-US" altLang="en-US" sz="2100">
              <a:latin typeface="Arial" charset="0"/>
              <a:ea typeface="Calibri" pitchFamily="34" charset="0"/>
              <a:cs typeface="Times New Roman" pitchFamily="18" charset="0"/>
            </a:endParaRPr>
          </a:p>
        </p:txBody>
      </p:sp>
      <p:sp>
        <p:nvSpPr>
          <p:cNvPr id="5" name="Rectangle 4"/>
          <p:cNvSpPr>
            <a:spLocks noChangeArrowheads="1" noChangeShapeType="1"/>
          </p:cNvSpPr>
          <p:nvPr/>
        </p:nvSpPr>
        <p:spPr bwMode="auto">
          <a:xfrm>
            <a:off x="49583975" y="21844000"/>
            <a:ext cx="15551150" cy="30956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lIns="0" tIns="0" rIns="0" bIns="0" upright="1"/>
          <a:lstStyle/>
          <a:p>
            <a:pPr>
              <a:defRPr/>
            </a:pPr>
            <a:endParaRPr lang="en-US" sz="1350">
              <a:latin typeface="Times" panose="02020603050405020304" pitchFamily="18" charset="0"/>
            </a:endParaRPr>
          </a:p>
        </p:txBody>
      </p:sp>
      <p:sp>
        <p:nvSpPr>
          <p:cNvPr id="6" name="Rectangle 3"/>
          <p:cNvSpPr>
            <a:spLocks noChangeArrowheads="1"/>
          </p:cNvSpPr>
          <p:nvPr/>
        </p:nvSpPr>
        <p:spPr bwMode="auto">
          <a:xfrm>
            <a:off x="0" y="1233488"/>
            <a:ext cx="13811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spAutoFit/>
          </a:bodyPr>
          <a:lstStyle/>
          <a:p>
            <a:pPr>
              <a:defRPr/>
            </a:pPr>
            <a:endParaRPr lang="en-US" sz="1350">
              <a:latin typeface="Times" panose="02020603050405020304" pitchFamily="18" charset="0"/>
            </a:endParaRPr>
          </a:p>
        </p:txBody>
      </p:sp>
      <p:graphicFrame>
        <p:nvGraphicFramePr>
          <p:cNvPr id="7" name="Table 6"/>
          <p:cNvGraphicFramePr>
            <a:graphicFrameLocks noGrp="1"/>
          </p:cNvGraphicFramePr>
          <p:nvPr/>
        </p:nvGraphicFramePr>
        <p:xfrm>
          <a:off x="709613" y="1233488"/>
          <a:ext cx="7724775" cy="4213225"/>
        </p:xfrm>
        <a:graphic>
          <a:graphicData uri="http://schemas.openxmlformats.org/drawingml/2006/table">
            <a:tbl>
              <a:tblPr firstRow="1" firstCol="1" bandRow="1">
                <a:tableStyleId>{073A0DAA-6AF3-43AB-8588-CEC1D06C72B9}</a:tableStyleId>
              </a:tblPr>
              <a:tblGrid>
                <a:gridCol w="2298180"/>
                <a:gridCol w="359444"/>
                <a:gridCol w="412442"/>
                <a:gridCol w="942726"/>
                <a:gridCol w="942726"/>
                <a:gridCol w="942726"/>
                <a:gridCol w="883805"/>
                <a:gridCol w="942726"/>
              </a:tblGrid>
              <a:tr h="396926">
                <a:tc>
                  <a:txBody>
                    <a:bodyPr/>
                    <a:lstStyle/>
                    <a:p>
                      <a:pPr marL="0" marR="0" algn="ctr">
                        <a:lnSpc>
                          <a:spcPct val="107000"/>
                        </a:lnSpc>
                        <a:spcBef>
                          <a:spcPts val="0"/>
                        </a:spcBef>
                        <a:spcAft>
                          <a:spcPts val="0"/>
                        </a:spcAft>
                      </a:pPr>
                      <a:endParaRPr lang="en-US" sz="1800" dirty="0">
                        <a:effectLst/>
                      </a:endParaRPr>
                    </a:p>
                  </a:txBody>
                  <a:tcPr marL="51438" marR="51438" marT="0" marB="0" anchor="b"/>
                </a:tc>
                <a:tc>
                  <a:txBody>
                    <a:bodyPr/>
                    <a:lstStyle/>
                    <a:p>
                      <a:pPr marL="0" marR="0" algn="ct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dirty="0">
                          <a:effectLst/>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dirty="0">
                          <a:effectLst/>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r>
              <a:tr h="587113">
                <a:tc>
                  <a:txBody>
                    <a:bodyPr/>
                    <a:lstStyle/>
                    <a:p>
                      <a:pPr marL="0" marR="0" algn="ctr">
                        <a:lnSpc>
                          <a:spcPct val="107000"/>
                        </a:lnSpc>
                        <a:spcBef>
                          <a:spcPts val="0"/>
                        </a:spcBef>
                        <a:spcAft>
                          <a:spcPts val="0"/>
                        </a:spcAft>
                      </a:pPr>
                      <a:r>
                        <a:rPr lang="en-US" sz="1800">
                          <a:effectLst/>
                        </a:rPr>
                        <a:t>1. Decisional Ability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i="1" dirty="0">
                          <a:effectLst/>
                        </a:rPr>
                        <a:t>r</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-.304**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dirty="0">
                          <a:effectLst/>
                        </a:rPr>
                        <a:t>-.210*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-.364**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.095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-.221*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r>
              <a:tr h="880670">
                <a:tc>
                  <a:txBody>
                    <a:bodyPr/>
                    <a:lstStyle/>
                    <a:p>
                      <a:pPr marL="0" marR="0" algn="ctr">
                        <a:lnSpc>
                          <a:spcPct val="107000"/>
                        </a:lnSpc>
                        <a:spcBef>
                          <a:spcPts val="0"/>
                        </a:spcBef>
                        <a:spcAft>
                          <a:spcPts val="0"/>
                        </a:spcAft>
                      </a:pPr>
                      <a:r>
                        <a:rPr lang="en-US" sz="1800">
                          <a:effectLst/>
                        </a:rPr>
                        <a:t>2. Financial Situational Awareness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i="1" dirty="0">
                          <a:effectLst/>
                        </a:rPr>
                        <a:t>r</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dirty="0">
                          <a:effectLst/>
                        </a:rPr>
                        <a:t>.388**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dirty="0">
                          <a:effectLst/>
                        </a:rPr>
                        <a:t>.171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.085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.284**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r>
              <a:tr h="587145">
                <a:tc>
                  <a:txBody>
                    <a:bodyPr/>
                    <a:lstStyle/>
                    <a:p>
                      <a:pPr marL="0" marR="0" algn="ctr">
                        <a:lnSpc>
                          <a:spcPct val="107000"/>
                        </a:lnSpc>
                        <a:spcBef>
                          <a:spcPts val="0"/>
                        </a:spcBef>
                        <a:spcAft>
                          <a:spcPts val="0"/>
                        </a:spcAft>
                      </a:pPr>
                      <a:r>
                        <a:rPr lang="en-US" sz="1800">
                          <a:effectLst/>
                        </a:rPr>
                        <a:t>3. Psychological Vulnerability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i="1" dirty="0">
                          <a:effectLst/>
                        </a:rPr>
                        <a:t>r</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dirty="0">
                          <a:effectLst/>
                        </a:rPr>
                        <a:t>-.047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dirty="0">
                          <a:effectLst/>
                        </a:rPr>
                        <a:t>.167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.266**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r>
              <a:tr h="587145">
                <a:tc>
                  <a:txBody>
                    <a:bodyPr/>
                    <a:lstStyle/>
                    <a:p>
                      <a:pPr marL="0" marR="0" algn="ctr">
                        <a:lnSpc>
                          <a:spcPct val="107000"/>
                        </a:lnSpc>
                        <a:spcBef>
                          <a:spcPts val="0"/>
                        </a:spcBef>
                        <a:spcAft>
                          <a:spcPts val="0"/>
                        </a:spcAft>
                      </a:pPr>
                      <a:r>
                        <a:rPr lang="en-US" sz="1800">
                          <a:effectLst/>
                        </a:rPr>
                        <a:t>4. Current Decision Total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i="1" dirty="0">
                          <a:effectLst/>
                        </a:rPr>
                        <a:t>r</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dirty="0">
                          <a:effectLst/>
                        </a:rPr>
                        <a:t>-.070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.066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r>
              <a:tr h="587113">
                <a:tc>
                  <a:txBody>
                    <a:bodyPr/>
                    <a:lstStyle/>
                    <a:p>
                      <a:pPr marL="0" marR="0" algn="ctr">
                        <a:lnSpc>
                          <a:spcPct val="107000"/>
                        </a:lnSpc>
                        <a:spcBef>
                          <a:spcPts val="0"/>
                        </a:spcBef>
                        <a:spcAft>
                          <a:spcPts val="0"/>
                        </a:spcAft>
                      </a:pPr>
                      <a:r>
                        <a:rPr lang="en-US" sz="1800">
                          <a:effectLst/>
                        </a:rPr>
                        <a:t>5. Past Decision Total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i="1" dirty="0">
                          <a:effectLst/>
                        </a:rPr>
                        <a:t>r</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dirty="0">
                          <a:effectLst/>
                        </a:rPr>
                        <a:t>.158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r>
              <a:tr h="587113">
                <a:tc>
                  <a:txBody>
                    <a:bodyPr/>
                    <a:lstStyle/>
                    <a:p>
                      <a:pPr marL="0" marR="0" algn="ctr">
                        <a:lnSpc>
                          <a:spcPct val="107000"/>
                        </a:lnSpc>
                        <a:spcBef>
                          <a:spcPts val="0"/>
                        </a:spcBef>
                        <a:spcAft>
                          <a:spcPts val="0"/>
                        </a:spcAft>
                      </a:pPr>
                      <a:r>
                        <a:rPr lang="en-US" sz="1800">
                          <a:effectLst/>
                        </a:rPr>
                        <a:t>6. Undue Influence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i="1" dirty="0">
                          <a:effectLst/>
                        </a:rPr>
                        <a:t>r</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a:txBody>
                    <a:bodyPr/>
                    <a:lstStyle/>
                    <a:p>
                      <a:pPr marL="0" marR="0" algn="ctr">
                        <a:lnSpc>
                          <a:spcPct val="107000"/>
                        </a:lnSpc>
                        <a:spcBef>
                          <a:spcPts val="0"/>
                        </a:spcBef>
                        <a:spcAft>
                          <a:spcPts val="0"/>
                        </a:spcAft>
                      </a:pP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r>
            </a:tbl>
          </a:graphicData>
        </a:graphic>
      </p:graphicFrame>
      <p:sp>
        <p:nvSpPr>
          <p:cNvPr id="67663" name="Rectangle 7"/>
          <p:cNvSpPr>
            <a:spLocks noChangeArrowheads="1"/>
          </p:cNvSpPr>
          <p:nvPr/>
        </p:nvSpPr>
        <p:spPr bwMode="auto">
          <a:xfrm>
            <a:off x="1203325" y="5549900"/>
            <a:ext cx="67373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07000"/>
              </a:lnSpc>
            </a:pPr>
            <a:r>
              <a:rPr lang="en-US" altLang="en-US">
                <a:latin typeface="Calibri" pitchFamily="34" charset="0"/>
                <a:ea typeface="Calibri" pitchFamily="34" charset="0"/>
                <a:cs typeface="Times New Roman" pitchFamily="18" charset="0"/>
              </a:rPr>
              <a:t>Note. ** = Significant at </a:t>
            </a:r>
            <a:r>
              <a:rPr lang="el-GR" altLang="en-US">
                <a:latin typeface="Calibri" pitchFamily="34" charset="0"/>
                <a:ea typeface="Calibri" pitchFamily="34" charset="0"/>
                <a:cs typeface="Times New Roman" pitchFamily="18" charset="0"/>
              </a:rPr>
              <a:t>α =.005 </a:t>
            </a:r>
            <a:r>
              <a:rPr lang="en-US" altLang="en-US">
                <a:latin typeface="Calibri" pitchFamily="34" charset="0"/>
                <a:ea typeface="Calibri" pitchFamily="34" charset="0"/>
                <a:cs typeface="Times New Roman" pitchFamily="18" charset="0"/>
              </a:rPr>
              <a:t>level     * = significant at α =.05 level</a:t>
            </a:r>
          </a:p>
        </p:txBody>
      </p:sp>
    </p:spTree>
  </p:cSld>
  <p:clrMapOvr>
    <a:masterClrMapping/>
  </p:clrMapOvr>
  <p:transition spd="slow">
    <p:strips dir="l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95400" y="952500"/>
          <a:ext cx="6735764" cy="6594473"/>
        </p:xfrm>
        <a:graphic>
          <a:graphicData uri="http://schemas.openxmlformats.org/drawingml/2006/table">
            <a:tbl>
              <a:tblPr>
                <a:tableStyleId>{22838BEF-8BB2-4498-84A7-C5851F593DF1}</a:tableStyleId>
              </a:tblPr>
              <a:tblGrid>
                <a:gridCol w="3352912"/>
                <a:gridCol w="1630192"/>
                <a:gridCol w="1752660"/>
              </a:tblGrid>
              <a:tr h="1369251">
                <a:tc>
                  <a:txBody>
                    <a:bodyPr/>
                    <a:lstStyle/>
                    <a:p>
                      <a:pPr marL="0" marR="0" algn="ctr">
                        <a:lnSpc>
                          <a:spcPct val="200000"/>
                        </a:lnSpc>
                        <a:spcBef>
                          <a:spcPts val="0"/>
                        </a:spcBef>
                        <a:spcAft>
                          <a:spcPts val="0"/>
                        </a:spcAft>
                      </a:pPr>
                      <a:r>
                        <a:rPr lang="en-US" sz="1500" i="1" dirty="0" smtClean="0">
                          <a:effectLst/>
                        </a:rPr>
                        <a:t>χ</a:t>
                      </a:r>
                      <a:r>
                        <a:rPr lang="en-US" sz="1500" i="1" baseline="30000" dirty="0" smtClean="0">
                          <a:effectLst/>
                        </a:rPr>
                        <a:t>2 </a:t>
                      </a:r>
                      <a:r>
                        <a:rPr lang="en-US" sz="1500" i="1" dirty="0">
                          <a:effectLst/>
                        </a:rPr>
                        <a:t>= 12.2, p = .</a:t>
                      </a:r>
                      <a:r>
                        <a:rPr lang="en-US" sz="1500" i="1" dirty="0" smtClean="0">
                          <a:effectLst/>
                        </a:rPr>
                        <a:t>002</a:t>
                      </a:r>
                      <a:endParaRPr lang="en-US" sz="1400" dirty="0">
                        <a:effectLst/>
                      </a:endParaRPr>
                    </a:p>
                    <a:p>
                      <a:pPr>
                        <a:lnSpc>
                          <a:spcPct val="200000"/>
                        </a:lnSpc>
                      </a:pPr>
                      <a:r>
                        <a:rPr lang="en-US" sz="1400" b="1" dirty="0">
                          <a:effectLst/>
                        </a:rPr>
                        <a:t>Overall, how satisfied are you with your finances?** </a:t>
                      </a:r>
                      <a:endParaRPr lang="en-US" sz="1400" b="1" dirty="0">
                        <a:effectLst/>
                        <a:latin typeface="Times New Roman"/>
                      </a:endParaRPr>
                    </a:p>
                  </a:txBody>
                  <a:tcPr marL="39104" marR="39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lnSpc>
                          <a:spcPct val="200000"/>
                        </a:lnSpc>
                        <a:spcBef>
                          <a:spcPts val="0"/>
                        </a:spcBef>
                        <a:spcAft>
                          <a:spcPts val="0"/>
                        </a:spcAft>
                      </a:pPr>
                      <a:endParaRPr lang="en-US" sz="1400" dirty="0">
                        <a:effectLst/>
                      </a:endParaRPr>
                    </a:p>
                    <a:p>
                      <a:pPr marL="0" marR="0" algn="ctr">
                        <a:lnSpc>
                          <a:spcPct val="200000"/>
                        </a:lnSpc>
                        <a:spcBef>
                          <a:spcPts val="0"/>
                        </a:spcBef>
                        <a:spcAft>
                          <a:spcPts val="0"/>
                        </a:spcAft>
                      </a:pPr>
                      <a:r>
                        <a:rPr lang="en-US" sz="1400" dirty="0">
                          <a:effectLst/>
                        </a:rPr>
                        <a:t> </a:t>
                      </a:r>
                      <a:endParaRPr lang="en-US" sz="1400" dirty="0">
                        <a:effectLst/>
                        <a:latin typeface="Times New Roman"/>
                        <a:ea typeface="Calibri"/>
                      </a:endParaRPr>
                    </a:p>
                  </a:txBody>
                  <a:tcPr marL="39104" marR="39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426775">
                <a:tc>
                  <a:txBody>
                    <a:bodyPr/>
                    <a:lstStyle/>
                    <a:p>
                      <a:pPr marL="0" marR="0" algn="r">
                        <a:lnSpc>
                          <a:spcPct val="200000"/>
                        </a:lnSpc>
                        <a:spcBef>
                          <a:spcPts val="0"/>
                        </a:spcBef>
                        <a:spcAft>
                          <a:spcPts val="0"/>
                        </a:spcAft>
                      </a:pPr>
                      <a:r>
                        <a:rPr lang="en-US" sz="1400" dirty="0">
                          <a:solidFill>
                            <a:schemeClr val="accent4"/>
                          </a:solidFill>
                          <a:effectLst/>
                        </a:rPr>
                        <a:t>Satisfied</a:t>
                      </a:r>
                      <a:endParaRPr lang="en-US" sz="1400" dirty="0">
                        <a:solidFill>
                          <a:schemeClr val="accent4"/>
                        </a:solidFill>
                        <a:effectLst/>
                        <a:latin typeface="Times New Roman"/>
                        <a:ea typeface="Calibri"/>
                      </a:endParaRPr>
                    </a:p>
                  </a:txBody>
                  <a:tcPr marL="39104" marR="39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dirty="0">
                          <a:effectLst/>
                        </a:rPr>
                        <a:t>23.1 (3)</a:t>
                      </a:r>
                      <a:endParaRPr lang="en-US" sz="1400" dirty="0">
                        <a:effectLst/>
                        <a:latin typeface="Times New Roman"/>
                        <a:ea typeface="Calibri"/>
                      </a:endParaRPr>
                    </a:p>
                  </a:txBody>
                  <a:tcPr marL="39104" marR="39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dirty="0">
                          <a:effectLst/>
                        </a:rPr>
                        <a:t>41.1 (23)</a:t>
                      </a:r>
                      <a:endParaRPr lang="en-US" sz="1400" dirty="0">
                        <a:effectLst/>
                        <a:latin typeface="Times New Roman"/>
                        <a:ea typeface="Calibri"/>
                      </a:endParaRPr>
                    </a:p>
                  </a:txBody>
                  <a:tcPr marL="39104" marR="39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775">
                <a:tc>
                  <a:txBody>
                    <a:bodyPr/>
                    <a:lstStyle/>
                    <a:p>
                      <a:pPr marL="0" marR="0" algn="r">
                        <a:lnSpc>
                          <a:spcPct val="200000"/>
                        </a:lnSpc>
                        <a:spcBef>
                          <a:spcPts val="0"/>
                        </a:spcBef>
                        <a:spcAft>
                          <a:spcPts val="0"/>
                        </a:spcAft>
                      </a:pPr>
                      <a:r>
                        <a:rPr lang="en-US" sz="1400" dirty="0">
                          <a:solidFill>
                            <a:schemeClr val="accent4"/>
                          </a:solidFill>
                          <a:effectLst/>
                        </a:rPr>
                        <a:t>Neither satisfied nor dissatisfied</a:t>
                      </a:r>
                      <a:endParaRPr lang="en-US" sz="1400" dirty="0">
                        <a:solidFill>
                          <a:schemeClr val="accent4"/>
                        </a:solidFill>
                        <a:effectLst/>
                        <a:latin typeface="Times New Roman"/>
                        <a:ea typeface="Calibri"/>
                      </a:endParaRPr>
                    </a:p>
                  </a:txBody>
                  <a:tcPr marL="39104" marR="39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dirty="0">
                          <a:effectLst/>
                        </a:rPr>
                        <a:t>15.4 (2)</a:t>
                      </a:r>
                      <a:endParaRPr lang="en-US" sz="1400" dirty="0">
                        <a:effectLst/>
                        <a:latin typeface="Times New Roman"/>
                        <a:ea typeface="Calibri"/>
                      </a:endParaRPr>
                    </a:p>
                  </a:txBody>
                  <a:tcPr marL="39104" marR="39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dirty="0">
                          <a:effectLst/>
                        </a:rPr>
                        <a:t>46.4 (26)</a:t>
                      </a:r>
                      <a:endParaRPr lang="en-US" sz="1400" dirty="0">
                        <a:effectLst/>
                        <a:latin typeface="Times New Roman"/>
                        <a:ea typeface="Calibri"/>
                      </a:endParaRPr>
                    </a:p>
                  </a:txBody>
                  <a:tcPr marL="39104" marR="39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97296">
                <a:tc>
                  <a:txBody>
                    <a:bodyPr/>
                    <a:lstStyle/>
                    <a:p>
                      <a:pPr marL="0" marR="0" algn="r">
                        <a:lnSpc>
                          <a:spcPct val="200000"/>
                        </a:lnSpc>
                        <a:spcBef>
                          <a:spcPts val="0"/>
                        </a:spcBef>
                        <a:spcAft>
                          <a:spcPts val="0"/>
                        </a:spcAft>
                      </a:pPr>
                      <a:r>
                        <a:rPr lang="en-US" sz="3600" dirty="0">
                          <a:solidFill>
                            <a:schemeClr val="accent4"/>
                          </a:solidFill>
                          <a:effectLst/>
                        </a:rPr>
                        <a:t>Dissatisfied</a:t>
                      </a:r>
                      <a:endParaRPr lang="en-US" sz="3600" dirty="0">
                        <a:solidFill>
                          <a:schemeClr val="accent4"/>
                        </a:solidFill>
                        <a:effectLst/>
                        <a:latin typeface="Times New Roman"/>
                        <a:ea typeface="Calibri"/>
                      </a:endParaRPr>
                    </a:p>
                  </a:txBody>
                  <a:tcPr marL="39104" marR="39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3600" dirty="0">
                          <a:effectLst/>
                        </a:rPr>
                        <a:t>61.5 (8)</a:t>
                      </a:r>
                      <a:endParaRPr lang="en-US" sz="3600" dirty="0">
                        <a:effectLst/>
                        <a:latin typeface="Times New Roman"/>
                        <a:ea typeface="Calibri"/>
                      </a:endParaRPr>
                    </a:p>
                  </a:txBody>
                  <a:tcPr marL="39104" marR="39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3600" dirty="0">
                          <a:effectLst/>
                        </a:rPr>
                        <a:t>12.5 (7)</a:t>
                      </a:r>
                      <a:endParaRPr lang="en-US" sz="3600" dirty="0">
                        <a:effectLst/>
                        <a:latin typeface="Times New Roman"/>
                        <a:ea typeface="Calibri"/>
                      </a:endParaRPr>
                    </a:p>
                  </a:txBody>
                  <a:tcPr marL="39104" marR="39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45452">
                <a:tc>
                  <a:txBody>
                    <a:bodyPr/>
                    <a:lstStyle/>
                    <a:p>
                      <a:pPr marL="0" marR="0" algn="ctr">
                        <a:lnSpc>
                          <a:spcPct val="200000"/>
                        </a:lnSpc>
                        <a:spcBef>
                          <a:spcPts val="0"/>
                        </a:spcBef>
                        <a:spcAft>
                          <a:spcPts val="0"/>
                        </a:spcAft>
                      </a:pPr>
                      <a:r>
                        <a:rPr lang="en-US" sz="1500" i="1" dirty="0" smtClean="0">
                          <a:effectLst/>
                        </a:rPr>
                        <a:t>χ</a:t>
                      </a:r>
                      <a:r>
                        <a:rPr lang="en-US" sz="1500" i="1" baseline="30000" dirty="0" smtClean="0">
                          <a:effectLst/>
                        </a:rPr>
                        <a:t>2 </a:t>
                      </a:r>
                      <a:r>
                        <a:rPr lang="en-US" sz="1500" i="1" dirty="0">
                          <a:effectLst/>
                        </a:rPr>
                        <a:t>= </a:t>
                      </a:r>
                      <a:r>
                        <a:rPr lang="en-US" sz="1500" i="1" dirty="0" smtClean="0">
                          <a:effectLst/>
                        </a:rPr>
                        <a:t>13.5, </a:t>
                      </a:r>
                      <a:r>
                        <a:rPr lang="en-US" sz="1500" i="1" dirty="0">
                          <a:effectLst/>
                        </a:rPr>
                        <a:t>p = .</a:t>
                      </a:r>
                      <a:r>
                        <a:rPr lang="en-US" sz="1500" i="1" dirty="0" smtClean="0">
                          <a:effectLst/>
                        </a:rPr>
                        <a:t>001</a:t>
                      </a:r>
                      <a:endParaRPr lang="en-US" sz="1400" dirty="0">
                        <a:effectLst/>
                      </a:endParaRPr>
                    </a:p>
                    <a:p>
                      <a:pPr>
                        <a:lnSpc>
                          <a:spcPct val="200000"/>
                        </a:lnSpc>
                      </a:pPr>
                      <a:r>
                        <a:rPr lang="en-US" sz="1400" b="1" dirty="0">
                          <a:effectLst/>
                        </a:rPr>
                        <a:t>How confident are you in making big financial decisions?** </a:t>
                      </a:r>
                      <a:endParaRPr lang="en-US" sz="1400" b="1" dirty="0">
                        <a:effectLst/>
                        <a:latin typeface="Times New Roman"/>
                      </a:endParaRPr>
                    </a:p>
                  </a:txBody>
                  <a:tcPr marL="39104" marR="39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400" dirty="0">
                          <a:effectLst/>
                        </a:rPr>
                        <a:t> </a:t>
                      </a:r>
                      <a:endParaRPr lang="en-US" sz="1400" dirty="0">
                        <a:effectLst/>
                        <a:latin typeface="Times New Roman"/>
                        <a:ea typeface="Calibri"/>
                      </a:endParaRPr>
                    </a:p>
                  </a:txBody>
                  <a:tcPr marL="39104" marR="39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975374">
                <a:tc>
                  <a:txBody>
                    <a:bodyPr/>
                    <a:lstStyle/>
                    <a:p>
                      <a:pPr marL="0" marR="0" algn="r">
                        <a:lnSpc>
                          <a:spcPct val="200000"/>
                        </a:lnSpc>
                        <a:spcBef>
                          <a:spcPts val="0"/>
                        </a:spcBef>
                        <a:spcAft>
                          <a:spcPts val="0"/>
                        </a:spcAft>
                      </a:pPr>
                      <a:r>
                        <a:rPr lang="en-US" sz="3200" dirty="0">
                          <a:solidFill>
                            <a:schemeClr val="accent4"/>
                          </a:solidFill>
                          <a:effectLst/>
                        </a:rPr>
                        <a:t>Confident</a:t>
                      </a:r>
                      <a:endParaRPr lang="en-US" sz="3200" dirty="0">
                        <a:solidFill>
                          <a:schemeClr val="accent4"/>
                        </a:solidFill>
                        <a:effectLst/>
                        <a:latin typeface="Times New Roman"/>
                        <a:ea typeface="Calibri"/>
                      </a:endParaRPr>
                    </a:p>
                  </a:txBody>
                  <a:tcPr marL="39104" marR="39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3200" dirty="0">
                          <a:effectLst/>
                        </a:rPr>
                        <a:t>23.1 (3)</a:t>
                      </a:r>
                      <a:endParaRPr lang="en-US" sz="3200" dirty="0">
                        <a:effectLst/>
                        <a:latin typeface="Times New Roman"/>
                        <a:ea typeface="Calibri"/>
                      </a:endParaRPr>
                    </a:p>
                  </a:txBody>
                  <a:tcPr marL="39104" marR="39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3200" dirty="0">
                          <a:effectLst/>
                        </a:rPr>
                        <a:t>76.8 (43)</a:t>
                      </a:r>
                      <a:endParaRPr lang="en-US" sz="3200" dirty="0">
                        <a:effectLst/>
                        <a:latin typeface="Times New Roman"/>
                        <a:ea typeface="Calibri"/>
                      </a:endParaRPr>
                    </a:p>
                  </a:txBody>
                  <a:tcPr marL="39104" marR="39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775">
                <a:tc>
                  <a:txBody>
                    <a:bodyPr/>
                    <a:lstStyle/>
                    <a:p>
                      <a:pPr marL="0" marR="0" algn="r">
                        <a:lnSpc>
                          <a:spcPct val="200000"/>
                        </a:lnSpc>
                        <a:spcBef>
                          <a:spcPts val="0"/>
                        </a:spcBef>
                        <a:spcAft>
                          <a:spcPts val="0"/>
                        </a:spcAft>
                      </a:pPr>
                      <a:r>
                        <a:rPr lang="en-US" sz="1400" dirty="0">
                          <a:solidFill>
                            <a:schemeClr val="accent4"/>
                          </a:solidFill>
                          <a:effectLst/>
                        </a:rPr>
                        <a:t>Unsure</a:t>
                      </a:r>
                      <a:endParaRPr lang="en-US" sz="1400" dirty="0">
                        <a:solidFill>
                          <a:schemeClr val="accent4"/>
                        </a:solidFill>
                        <a:effectLst/>
                        <a:latin typeface="Times New Roman"/>
                        <a:ea typeface="Calibri"/>
                      </a:endParaRPr>
                    </a:p>
                  </a:txBody>
                  <a:tcPr marL="39104" marR="39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dirty="0">
                          <a:effectLst/>
                        </a:rPr>
                        <a:t>69.2 (9)</a:t>
                      </a:r>
                      <a:endParaRPr lang="en-US" sz="1400" dirty="0">
                        <a:effectLst/>
                        <a:latin typeface="Times New Roman"/>
                        <a:ea typeface="Calibri"/>
                      </a:endParaRPr>
                    </a:p>
                  </a:txBody>
                  <a:tcPr marL="39104" marR="39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dirty="0">
                          <a:effectLst/>
                        </a:rPr>
                        <a:t>19.6 (11)</a:t>
                      </a:r>
                      <a:endParaRPr lang="en-US" sz="1400" dirty="0">
                        <a:effectLst/>
                        <a:latin typeface="Times New Roman"/>
                        <a:ea typeface="Calibri"/>
                      </a:endParaRPr>
                    </a:p>
                  </a:txBody>
                  <a:tcPr marL="39104" marR="39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775">
                <a:tc>
                  <a:txBody>
                    <a:bodyPr/>
                    <a:lstStyle/>
                    <a:p>
                      <a:pPr marL="0" marR="0" algn="r">
                        <a:lnSpc>
                          <a:spcPct val="200000"/>
                        </a:lnSpc>
                        <a:spcBef>
                          <a:spcPts val="0"/>
                        </a:spcBef>
                        <a:spcAft>
                          <a:spcPts val="0"/>
                        </a:spcAft>
                      </a:pPr>
                      <a:r>
                        <a:rPr lang="en-US" sz="1400" dirty="0">
                          <a:solidFill>
                            <a:schemeClr val="accent4"/>
                          </a:solidFill>
                          <a:effectLst/>
                        </a:rPr>
                        <a:t>Not confident</a:t>
                      </a:r>
                      <a:endParaRPr lang="en-US" sz="1400" dirty="0">
                        <a:solidFill>
                          <a:schemeClr val="accent4"/>
                        </a:solidFill>
                        <a:effectLst/>
                        <a:latin typeface="Times New Roman"/>
                        <a:ea typeface="Calibri"/>
                      </a:endParaRPr>
                    </a:p>
                  </a:txBody>
                  <a:tcPr marL="39104" marR="39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dirty="0">
                          <a:effectLst/>
                        </a:rPr>
                        <a:t>7.7 (1)</a:t>
                      </a:r>
                      <a:endParaRPr lang="en-US" sz="1400" dirty="0">
                        <a:effectLst/>
                        <a:latin typeface="Times New Roman"/>
                        <a:ea typeface="Calibri"/>
                      </a:endParaRPr>
                    </a:p>
                  </a:txBody>
                  <a:tcPr marL="39104" marR="39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dirty="0">
                          <a:effectLst/>
                        </a:rPr>
                        <a:t>3.6 (2)</a:t>
                      </a:r>
                      <a:endParaRPr lang="en-US" sz="1400" dirty="0">
                        <a:effectLst/>
                        <a:latin typeface="Times New Roman"/>
                        <a:ea typeface="Calibri"/>
                      </a:endParaRPr>
                    </a:p>
                  </a:txBody>
                  <a:tcPr marL="39104" marR="39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8647" name="Text Box 4"/>
          <p:cNvSpPr txBox="1">
            <a:spLocks noChangeArrowheads="1"/>
          </p:cNvSpPr>
          <p:nvPr/>
        </p:nvSpPr>
        <p:spPr bwMode="auto">
          <a:xfrm>
            <a:off x="5861050" y="2028825"/>
            <a:ext cx="3038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endParaRPr lang="en-US" altLang="en-US"/>
          </a:p>
        </p:txBody>
      </p:sp>
      <p:pic>
        <p:nvPicPr>
          <p:cNvPr id="6864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477000"/>
            <a:ext cx="10604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49"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58200" y="6454775"/>
            <a:ext cx="6858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652645" y="115391"/>
            <a:ext cx="8241528" cy="799009"/>
          </a:xfrm>
          <a:prstGeom prst="rect">
            <a:avLst/>
          </a:prstGeom>
          <a:blipFill>
            <a:blip r:embed="rId4"/>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Results</a:t>
            </a:r>
            <a:endParaRPr lang="en-US" b="1" dirty="0">
              <a:solidFill>
                <a:srgbClr val="1F497D">
                  <a:lumMod val="75000"/>
                </a:srgbClr>
              </a:solidFill>
              <a:effectLst>
                <a:outerShdw blurRad="38100" dist="38100" dir="2700000" algn="tl">
                  <a:srgbClr val="000000">
                    <a:alpha val="43137"/>
                  </a:srgbClr>
                </a:outerShdw>
              </a:effectLst>
            </a:endParaRPr>
          </a:p>
        </p:txBody>
      </p:sp>
      <p:sp>
        <p:nvSpPr>
          <p:cNvPr id="2" name="TextBox 1"/>
          <p:cNvSpPr txBox="1"/>
          <p:nvPr/>
        </p:nvSpPr>
        <p:spPr>
          <a:xfrm>
            <a:off x="4773613" y="2028825"/>
            <a:ext cx="1379537" cy="523875"/>
          </a:xfrm>
          <a:prstGeom prst="rect">
            <a:avLst/>
          </a:prstGeom>
          <a:noFill/>
        </p:spPr>
        <p:txBody>
          <a:bodyPr>
            <a:spAutoFit/>
          </a:bodyPr>
          <a:lstStyle/>
          <a:p>
            <a:pPr algn="ctr">
              <a:defRPr/>
            </a:pPr>
            <a:r>
              <a:rPr lang="en-US" sz="1400" b="1" dirty="0">
                <a:latin typeface="+mn-lt"/>
              </a:rPr>
              <a:t>Financial Exploitation</a:t>
            </a:r>
          </a:p>
        </p:txBody>
      </p:sp>
      <p:sp>
        <p:nvSpPr>
          <p:cNvPr id="8" name="TextBox 7"/>
          <p:cNvSpPr txBox="1"/>
          <p:nvPr/>
        </p:nvSpPr>
        <p:spPr>
          <a:xfrm>
            <a:off x="4773613" y="4800600"/>
            <a:ext cx="1379537" cy="523875"/>
          </a:xfrm>
          <a:prstGeom prst="rect">
            <a:avLst/>
          </a:prstGeom>
          <a:noFill/>
        </p:spPr>
        <p:txBody>
          <a:bodyPr>
            <a:spAutoFit/>
          </a:bodyPr>
          <a:lstStyle/>
          <a:p>
            <a:pPr algn="ctr">
              <a:defRPr/>
            </a:pPr>
            <a:r>
              <a:rPr lang="en-US" sz="1400" b="1" dirty="0">
                <a:latin typeface="+mn-lt"/>
              </a:rPr>
              <a:t>Financial Exploitation</a:t>
            </a:r>
          </a:p>
        </p:txBody>
      </p:sp>
      <p:sp>
        <p:nvSpPr>
          <p:cNvPr id="9" name="TextBox 8"/>
          <p:cNvSpPr txBox="1"/>
          <p:nvPr/>
        </p:nvSpPr>
        <p:spPr>
          <a:xfrm>
            <a:off x="6551613" y="2028825"/>
            <a:ext cx="1379537" cy="523875"/>
          </a:xfrm>
          <a:prstGeom prst="rect">
            <a:avLst/>
          </a:prstGeom>
          <a:noFill/>
        </p:spPr>
        <p:txBody>
          <a:bodyPr>
            <a:spAutoFit/>
          </a:bodyPr>
          <a:lstStyle/>
          <a:p>
            <a:pPr algn="ctr">
              <a:defRPr/>
            </a:pPr>
            <a:r>
              <a:rPr lang="en-US" sz="1400" b="1" dirty="0">
                <a:latin typeface="+mn-lt"/>
              </a:rPr>
              <a:t>No Financial Exploitation</a:t>
            </a:r>
          </a:p>
        </p:txBody>
      </p:sp>
      <p:sp>
        <p:nvSpPr>
          <p:cNvPr id="10" name="TextBox 9"/>
          <p:cNvSpPr txBox="1"/>
          <p:nvPr/>
        </p:nvSpPr>
        <p:spPr>
          <a:xfrm>
            <a:off x="6551613" y="4800600"/>
            <a:ext cx="1379537" cy="523875"/>
          </a:xfrm>
          <a:prstGeom prst="rect">
            <a:avLst/>
          </a:prstGeom>
          <a:noFill/>
        </p:spPr>
        <p:txBody>
          <a:bodyPr>
            <a:spAutoFit/>
          </a:bodyPr>
          <a:lstStyle/>
          <a:p>
            <a:pPr algn="ctr">
              <a:defRPr/>
            </a:pPr>
            <a:r>
              <a:rPr lang="en-US" sz="1400" b="1" dirty="0">
                <a:latin typeface="+mn-lt"/>
              </a:rPr>
              <a:t>No Financial Exploitation</a:t>
            </a:r>
          </a:p>
        </p:txBody>
      </p:sp>
    </p:spTree>
  </p:cSld>
  <p:clrMapOvr>
    <a:masterClrMapping/>
  </p:clrMapOvr>
  <p:transition spd="slow">
    <p:strips dir="l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74738" y="1273175"/>
          <a:ext cx="6934200" cy="5467922"/>
        </p:xfrm>
        <a:graphic>
          <a:graphicData uri="http://schemas.openxmlformats.org/drawingml/2006/table">
            <a:tbl>
              <a:tblPr>
                <a:tableStyleId>{22838BEF-8BB2-4498-84A7-C5851F593DF1}</a:tableStyleId>
              </a:tblPr>
              <a:tblGrid>
                <a:gridCol w="3810000"/>
                <a:gridCol w="1524000"/>
                <a:gridCol w="1600200"/>
              </a:tblGrid>
              <a:tr h="1473994">
                <a:tc>
                  <a:txBody>
                    <a:bodyPr/>
                    <a:lstStyle/>
                    <a:p>
                      <a:pPr marL="0" marR="0" algn="ctr">
                        <a:lnSpc>
                          <a:spcPct val="200000"/>
                        </a:lnSpc>
                        <a:spcBef>
                          <a:spcPts val="0"/>
                        </a:spcBef>
                        <a:spcAft>
                          <a:spcPts val="0"/>
                        </a:spcAft>
                      </a:pPr>
                      <a:r>
                        <a:rPr lang="en-US" sz="1500" i="1" dirty="0" smtClean="0">
                          <a:effectLst/>
                        </a:rPr>
                        <a:t>χ</a:t>
                      </a:r>
                      <a:r>
                        <a:rPr lang="en-US" sz="1500" i="1" baseline="30000" dirty="0" smtClean="0">
                          <a:effectLst/>
                        </a:rPr>
                        <a:t>2 </a:t>
                      </a:r>
                      <a:r>
                        <a:rPr lang="en-US" sz="1500" i="1" dirty="0">
                          <a:effectLst/>
                        </a:rPr>
                        <a:t>= 14.1, p = .</a:t>
                      </a:r>
                      <a:r>
                        <a:rPr lang="en-US" sz="1500" i="1" dirty="0" smtClean="0">
                          <a:effectLst/>
                        </a:rPr>
                        <a:t>001</a:t>
                      </a:r>
                      <a:endParaRPr lang="en-US" sz="1400" b="1" dirty="0">
                        <a:effectLst/>
                      </a:endParaRPr>
                    </a:p>
                    <a:p>
                      <a:pPr>
                        <a:lnSpc>
                          <a:spcPct val="200000"/>
                        </a:lnSpc>
                      </a:pPr>
                      <a:r>
                        <a:rPr lang="en-US" sz="1400" b="1" dirty="0">
                          <a:effectLst/>
                        </a:rPr>
                        <a:t>How worried are you about having enough money to pay for things</a:t>
                      </a:r>
                      <a:r>
                        <a:rPr lang="en-US" sz="1400" b="1" dirty="0" smtClean="0">
                          <a:effectLst/>
                        </a:rPr>
                        <a:t>?** </a:t>
                      </a:r>
                      <a:endParaRPr lang="en-US" sz="1400" b="1" dirty="0">
                        <a:effectLst/>
                        <a:latin typeface="Times New Roman"/>
                      </a:endParaRPr>
                    </a:p>
                  </a:txBody>
                  <a:tcPr marL="49530" marR="49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400" dirty="0">
                          <a:effectLst/>
                        </a:rPr>
                        <a:t> </a:t>
                      </a:r>
                      <a:endParaRPr lang="en-US" sz="1400" dirty="0">
                        <a:effectLst/>
                        <a:latin typeface="Times New Roman"/>
                        <a:ea typeface="Calibri"/>
                      </a:endParaRPr>
                    </a:p>
                  </a:txBody>
                  <a:tcPr marL="49530" marR="49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426720">
                <a:tc>
                  <a:txBody>
                    <a:bodyPr/>
                    <a:lstStyle/>
                    <a:p>
                      <a:pPr marL="0" marR="0" algn="r">
                        <a:lnSpc>
                          <a:spcPct val="200000"/>
                        </a:lnSpc>
                        <a:spcBef>
                          <a:spcPts val="0"/>
                        </a:spcBef>
                        <a:spcAft>
                          <a:spcPts val="0"/>
                        </a:spcAft>
                      </a:pPr>
                      <a:r>
                        <a:rPr lang="en-US" sz="1400" dirty="0">
                          <a:solidFill>
                            <a:schemeClr val="accent4"/>
                          </a:solidFill>
                          <a:effectLst/>
                        </a:rPr>
                        <a:t>Not at all worried</a:t>
                      </a:r>
                      <a:endParaRPr lang="en-US" sz="1400" dirty="0">
                        <a:solidFill>
                          <a:schemeClr val="accent4"/>
                        </a:solidFill>
                        <a:effectLst/>
                        <a:latin typeface="Times New Roman"/>
                        <a:ea typeface="Calibri"/>
                      </a:endParaRPr>
                    </a:p>
                  </a:txBody>
                  <a:tcPr marL="49530" marR="49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dirty="0">
                          <a:effectLst/>
                        </a:rPr>
                        <a:t>7.7 (1)</a:t>
                      </a:r>
                      <a:endParaRPr lang="en-US" sz="1400" dirty="0">
                        <a:effectLst/>
                        <a:latin typeface="Times New Roman"/>
                        <a:ea typeface="Calibri"/>
                      </a:endParaRPr>
                    </a:p>
                  </a:txBody>
                  <a:tcPr marL="49530" marR="49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dirty="0">
                          <a:effectLst/>
                        </a:rPr>
                        <a:t>41.1 (23)</a:t>
                      </a:r>
                      <a:endParaRPr lang="en-US" sz="1400" dirty="0">
                        <a:effectLst/>
                        <a:latin typeface="Times New Roman"/>
                        <a:ea typeface="Calibri"/>
                      </a:endParaRPr>
                    </a:p>
                  </a:txBody>
                  <a:tcPr marL="49530" marR="49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720">
                <a:tc>
                  <a:txBody>
                    <a:bodyPr/>
                    <a:lstStyle/>
                    <a:p>
                      <a:pPr marL="0" marR="0" algn="r">
                        <a:lnSpc>
                          <a:spcPct val="200000"/>
                        </a:lnSpc>
                        <a:spcBef>
                          <a:spcPts val="0"/>
                        </a:spcBef>
                        <a:spcAft>
                          <a:spcPts val="0"/>
                        </a:spcAft>
                      </a:pPr>
                      <a:r>
                        <a:rPr lang="en-US" sz="1400" dirty="0">
                          <a:solidFill>
                            <a:schemeClr val="accent4"/>
                          </a:solidFill>
                          <a:effectLst/>
                        </a:rPr>
                        <a:t>Somewhat worried</a:t>
                      </a:r>
                      <a:endParaRPr lang="en-US" sz="1400" dirty="0">
                        <a:solidFill>
                          <a:schemeClr val="accent4"/>
                        </a:solidFill>
                        <a:effectLst/>
                        <a:latin typeface="Times New Roman"/>
                        <a:ea typeface="Calibri"/>
                      </a:endParaRPr>
                    </a:p>
                  </a:txBody>
                  <a:tcPr marL="49530" marR="49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dirty="0">
                          <a:effectLst/>
                        </a:rPr>
                        <a:t>46.2 (6)</a:t>
                      </a:r>
                      <a:endParaRPr lang="en-US" sz="1400" dirty="0">
                        <a:effectLst/>
                        <a:latin typeface="Times New Roman"/>
                        <a:ea typeface="Calibri"/>
                      </a:endParaRPr>
                    </a:p>
                  </a:txBody>
                  <a:tcPr marL="49530" marR="49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dirty="0">
                          <a:effectLst/>
                        </a:rPr>
                        <a:t>50.0 (28)</a:t>
                      </a:r>
                      <a:endParaRPr lang="en-US" sz="1400" dirty="0">
                        <a:effectLst/>
                        <a:latin typeface="Times New Roman"/>
                        <a:ea typeface="Calibri"/>
                      </a:endParaRPr>
                    </a:p>
                  </a:txBody>
                  <a:tcPr marL="49530" marR="49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720">
                <a:tc>
                  <a:txBody>
                    <a:bodyPr/>
                    <a:lstStyle/>
                    <a:p>
                      <a:pPr marL="0" marR="0" algn="r">
                        <a:lnSpc>
                          <a:spcPct val="200000"/>
                        </a:lnSpc>
                        <a:spcBef>
                          <a:spcPts val="0"/>
                        </a:spcBef>
                        <a:spcAft>
                          <a:spcPts val="0"/>
                        </a:spcAft>
                      </a:pPr>
                      <a:r>
                        <a:rPr lang="en-US" sz="2400" dirty="0">
                          <a:solidFill>
                            <a:schemeClr val="accent4"/>
                          </a:solidFill>
                          <a:effectLst/>
                        </a:rPr>
                        <a:t>Very worried</a:t>
                      </a:r>
                      <a:endParaRPr lang="en-US" sz="2400" dirty="0">
                        <a:solidFill>
                          <a:schemeClr val="accent4"/>
                        </a:solidFill>
                        <a:effectLst/>
                        <a:latin typeface="Times New Roman"/>
                        <a:ea typeface="Calibri"/>
                      </a:endParaRPr>
                    </a:p>
                  </a:txBody>
                  <a:tcPr marL="49530" marR="49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400" dirty="0">
                          <a:effectLst/>
                        </a:rPr>
                        <a:t>46.2 (6)</a:t>
                      </a:r>
                      <a:endParaRPr lang="en-US" sz="2400" dirty="0">
                        <a:effectLst/>
                        <a:latin typeface="Times New Roman"/>
                        <a:ea typeface="Calibri"/>
                      </a:endParaRPr>
                    </a:p>
                  </a:txBody>
                  <a:tcPr marL="49530" marR="49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400" dirty="0">
                          <a:effectLst/>
                        </a:rPr>
                        <a:t>8.9 (5)</a:t>
                      </a:r>
                      <a:endParaRPr lang="en-US" sz="2400" dirty="0">
                        <a:effectLst/>
                        <a:latin typeface="Times New Roman"/>
                        <a:ea typeface="Calibri"/>
                      </a:endParaRPr>
                    </a:p>
                  </a:txBody>
                  <a:tcPr marL="49530" marR="49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73994">
                <a:tc>
                  <a:txBody>
                    <a:bodyPr/>
                    <a:lstStyle/>
                    <a:p>
                      <a:pPr marL="0" marR="0" algn="ctr">
                        <a:lnSpc>
                          <a:spcPct val="200000"/>
                        </a:lnSpc>
                        <a:spcBef>
                          <a:spcPts val="0"/>
                        </a:spcBef>
                        <a:spcAft>
                          <a:spcPts val="0"/>
                        </a:spcAft>
                      </a:pPr>
                      <a:r>
                        <a:rPr lang="en-US" sz="1500" i="1" dirty="0" smtClean="0">
                          <a:effectLst/>
                        </a:rPr>
                        <a:t>χ</a:t>
                      </a:r>
                      <a:r>
                        <a:rPr lang="en-US" sz="1500" i="1" baseline="30000" dirty="0" smtClean="0">
                          <a:effectLst/>
                        </a:rPr>
                        <a:t>2 </a:t>
                      </a:r>
                      <a:r>
                        <a:rPr lang="en-US" sz="1500" i="1" dirty="0">
                          <a:effectLst/>
                        </a:rPr>
                        <a:t>= 5.7, p = .</a:t>
                      </a:r>
                      <a:r>
                        <a:rPr lang="en-US" sz="1500" i="1" dirty="0" smtClean="0">
                          <a:effectLst/>
                        </a:rPr>
                        <a:t>017</a:t>
                      </a:r>
                      <a:endParaRPr lang="en-US" sz="1400" dirty="0">
                        <a:effectLst/>
                      </a:endParaRPr>
                    </a:p>
                    <a:p>
                      <a:pPr>
                        <a:lnSpc>
                          <a:spcPct val="200000"/>
                        </a:lnSpc>
                      </a:pPr>
                      <a:r>
                        <a:rPr lang="en-US" sz="1400" b="1" dirty="0">
                          <a:effectLst/>
                        </a:rPr>
                        <a:t>Do you regret or worry about financial decisions you've recently made?** </a:t>
                      </a:r>
                      <a:endParaRPr lang="en-US" sz="1400" b="1" dirty="0">
                        <a:effectLst/>
                        <a:latin typeface="Times New Roman"/>
                      </a:endParaRPr>
                    </a:p>
                  </a:txBody>
                  <a:tcPr marL="49530" marR="49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400" dirty="0">
                          <a:effectLst/>
                        </a:rPr>
                        <a:t> </a:t>
                      </a:r>
                      <a:endParaRPr lang="en-US" sz="1400" dirty="0">
                        <a:effectLst/>
                        <a:latin typeface="Times New Roman"/>
                        <a:ea typeface="Calibri"/>
                      </a:endParaRPr>
                    </a:p>
                  </a:txBody>
                  <a:tcPr marL="49530" marR="49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426720">
                <a:tc>
                  <a:txBody>
                    <a:bodyPr/>
                    <a:lstStyle/>
                    <a:p>
                      <a:pPr marL="0" marR="0" algn="r">
                        <a:lnSpc>
                          <a:spcPct val="200000"/>
                        </a:lnSpc>
                        <a:spcBef>
                          <a:spcPts val="0"/>
                        </a:spcBef>
                        <a:spcAft>
                          <a:spcPts val="0"/>
                        </a:spcAft>
                      </a:pPr>
                      <a:r>
                        <a:rPr lang="en-US" sz="1400" dirty="0">
                          <a:solidFill>
                            <a:schemeClr val="accent4"/>
                          </a:solidFill>
                          <a:effectLst/>
                        </a:rPr>
                        <a:t>No</a:t>
                      </a:r>
                      <a:endParaRPr lang="en-US" sz="1400" dirty="0">
                        <a:solidFill>
                          <a:schemeClr val="accent4"/>
                        </a:solidFill>
                        <a:effectLst/>
                        <a:latin typeface="Times New Roman"/>
                        <a:ea typeface="Calibri"/>
                      </a:endParaRPr>
                    </a:p>
                  </a:txBody>
                  <a:tcPr marL="49530" marR="49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dirty="0">
                          <a:effectLst/>
                        </a:rPr>
                        <a:t>30.8 (4)</a:t>
                      </a:r>
                      <a:endParaRPr lang="en-US" sz="1400" dirty="0">
                        <a:effectLst/>
                        <a:latin typeface="Times New Roman"/>
                        <a:ea typeface="Calibri"/>
                      </a:endParaRPr>
                    </a:p>
                  </a:txBody>
                  <a:tcPr marL="49530" marR="49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dirty="0">
                          <a:effectLst/>
                        </a:rPr>
                        <a:t>71.4 (40)</a:t>
                      </a:r>
                      <a:endParaRPr lang="en-US" sz="1400" dirty="0">
                        <a:effectLst/>
                        <a:latin typeface="Times New Roman"/>
                        <a:ea typeface="Calibri"/>
                      </a:endParaRPr>
                    </a:p>
                  </a:txBody>
                  <a:tcPr marL="49530" marR="49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720">
                <a:tc>
                  <a:txBody>
                    <a:bodyPr/>
                    <a:lstStyle/>
                    <a:p>
                      <a:pPr marL="0" marR="0" algn="r">
                        <a:lnSpc>
                          <a:spcPct val="200000"/>
                        </a:lnSpc>
                        <a:spcBef>
                          <a:spcPts val="0"/>
                        </a:spcBef>
                        <a:spcAft>
                          <a:spcPts val="0"/>
                        </a:spcAft>
                      </a:pPr>
                      <a:r>
                        <a:rPr lang="en-US" sz="2400" dirty="0">
                          <a:solidFill>
                            <a:schemeClr val="accent4"/>
                          </a:solidFill>
                          <a:effectLst/>
                        </a:rPr>
                        <a:t>Yes</a:t>
                      </a:r>
                      <a:endParaRPr lang="en-US" sz="2400" dirty="0">
                        <a:solidFill>
                          <a:schemeClr val="accent4"/>
                        </a:solidFill>
                        <a:effectLst/>
                        <a:latin typeface="Times New Roman"/>
                        <a:ea typeface="Calibri"/>
                      </a:endParaRPr>
                    </a:p>
                  </a:txBody>
                  <a:tcPr marL="49530" marR="49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400" dirty="0">
                          <a:effectLst/>
                        </a:rPr>
                        <a:t>69.2 (9)</a:t>
                      </a:r>
                      <a:endParaRPr lang="en-US" sz="2400" dirty="0">
                        <a:effectLst/>
                        <a:latin typeface="Times New Roman"/>
                        <a:ea typeface="Calibri"/>
                      </a:endParaRPr>
                    </a:p>
                  </a:txBody>
                  <a:tcPr marL="49530" marR="49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400" dirty="0">
                          <a:effectLst/>
                        </a:rPr>
                        <a:t>28.6 (16)</a:t>
                      </a:r>
                      <a:endParaRPr lang="en-US" sz="2400" dirty="0">
                        <a:effectLst/>
                        <a:latin typeface="Times New Roman"/>
                        <a:ea typeface="Calibri"/>
                      </a:endParaRPr>
                    </a:p>
                  </a:txBody>
                  <a:tcPr marL="49530" marR="495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9667"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13" y="6477000"/>
            <a:ext cx="105886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6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28038" y="6437313"/>
            <a:ext cx="715962"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45272" y="276226"/>
            <a:ext cx="8241528" cy="714374"/>
          </a:xfrm>
          <a:prstGeom prst="rect">
            <a:avLst/>
          </a:prstGeom>
          <a:blipFill>
            <a:blip r:embed="rId4"/>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Results Continued</a:t>
            </a:r>
            <a:endParaRPr lang="en-US" b="1" dirty="0">
              <a:solidFill>
                <a:srgbClr val="1F497D">
                  <a:lumMod val="75000"/>
                </a:srgbClr>
              </a:solidFill>
              <a:effectLst>
                <a:outerShdw blurRad="38100" dist="38100" dir="2700000" algn="tl">
                  <a:srgbClr val="000000">
                    <a:alpha val="43137"/>
                  </a:srgbClr>
                </a:outerShdw>
              </a:effectLst>
            </a:endParaRPr>
          </a:p>
        </p:txBody>
      </p:sp>
      <p:sp>
        <p:nvSpPr>
          <p:cNvPr id="6" name="TextBox 5"/>
          <p:cNvSpPr txBox="1"/>
          <p:nvPr/>
        </p:nvSpPr>
        <p:spPr>
          <a:xfrm>
            <a:off x="4926013" y="4953000"/>
            <a:ext cx="1379537" cy="523875"/>
          </a:xfrm>
          <a:prstGeom prst="rect">
            <a:avLst/>
          </a:prstGeom>
          <a:noFill/>
        </p:spPr>
        <p:txBody>
          <a:bodyPr>
            <a:spAutoFit/>
          </a:bodyPr>
          <a:lstStyle/>
          <a:p>
            <a:pPr algn="ctr">
              <a:defRPr/>
            </a:pPr>
            <a:r>
              <a:rPr lang="en-US" sz="1400" b="1" dirty="0">
                <a:latin typeface="+mn-lt"/>
              </a:rPr>
              <a:t>Financial Exploitation</a:t>
            </a:r>
          </a:p>
        </p:txBody>
      </p:sp>
      <p:sp>
        <p:nvSpPr>
          <p:cNvPr id="8" name="TextBox 7"/>
          <p:cNvSpPr txBox="1"/>
          <p:nvPr/>
        </p:nvSpPr>
        <p:spPr>
          <a:xfrm>
            <a:off x="4926013" y="2187575"/>
            <a:ext cx="1379537" cy="522288"/>
          </a:xfrm>
          <a:prstGeom prst="rect">
            <a:avLst/>
          </a:prstGeom>
          <a:noFill/>
        </p:spPr>
        <p:txBody>
          <a:bodyPr>
            <a:spAutoFit/>
          </a:bodyPr>
          <a:lstStyle/>
          <a:p>
            <a:pPr algn="ctr">
              <a:defRPr/>
            </a:pPr>
            <a:r>
              <a:rPr lang="en-US" sz="1400" b="1" dirty="0">
                <a:latin typeface="+mn-lt"/>
              </a:rPr>
              <a:t>Financial Exploitation</a:t>
            </a:r>
          </a:p>
        </p:txBody>
      </p:sp>
      <p:sp>
        <p:nvSpPr>
          <p:cNvPr id="9" name="TextBox 8"/>
          <p:cNvSpPr txBox="1"/>
          <p:nvPr/>
        </p:nvSpPr>
        <p:spPr>
          <a:xfrm>
            <a:off x="6551613" y="2187575"/>
            <a:ext cx="1379537" cy="522288"/>
          </a:xfrm>
          <a:prstGeom prst="rect">
            <a:avLst/>
          </a:prstGeom>
          <a:noFill/>
        </p:spPr>
        <p:txBody>
          <a:bodyPr>
            <a:spAutoFit/>
          </a:bodyPr>
          <a:lstStyle/>
          <a:p>
            <a:pPr algn="ctr">
              <a:defRPr/>
            </a:pPr>
            <a:r>
              <a:rPr lang="en-US" sz="1400" b="1" dirty="0">
                <a:latin typeface="+mn-lt"/>
              </a:rPr>
              <a:t>No Financial Exploitation</a:t>
            </a:r>
          </a:p>
        </p:txBody>
      </p:sp>
      <p:sp>
        <p:nvSpPr>
          <p:cNvPr id="10" name="TextBox 9"/>
          <p:cNvSpPr txBox="1"/>
          <p:nvPr/>
        </p:nvSpPr>
        <p:spPr>
          <a:xfrm>
            <a:off x="6551613" y="4953000"/>
            <a:ext cx="1379537" cy="523875"/>
          </a:xfrm>
          <a:prstGeom prst="rect">
            <a:avLst/>
          </a:prstGeom>
          <a:noFill/>
        </p:spPr>
        <p:txBody>
          <a:bodyPr>
            <a:spAutoFit/>
          </a:bodyPr>
          <a:lstStyle/>
          <a:p>
            <a:pPr algn="ctr">
              <a:defRPr/>
            </a:pPr>
            <a:r>
              <a:rPr lang="en-US" sz="1400" b="1" dirty="0">
                <a:latin typeface="+mn-lt"/>
              </a:rPr>
              <a:t>No Financial Exploitation</a:t>
            </a:r>
          </a:p>
        </p:txBody>
      </p:sp>
    </p:spTree>
  </p:cSld>
  <p:clrMapOvr>
    <a:masterClrMapping/>
  </p:clrMapOvr>
  <p:transition spd="slow">
    <p:strips dir="l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457200" y="1752600"/>
            <a:ext cx="8229600" cy="4525963"/>
          </a:xfrm>
        </p:spPr>
        <p:txBody>
          <a:bodyPr/>
          <a:lstStyle/>
          <a:p>
            <a:pPr eaLnBrk="1" hangingPunct="1">
              <a:buClr>
                <a:schemeClr val="accent4"/>
              </a:buClr>
              <a:buFont typeface="Arial" panose="020B0604020202020204" pitchFamily="34" charset="0"/>
              <a:buChar char="•"/>
              <a:defRPr/>
            </a:pPr>
            <a:r>
              <a:rPr lang="en-US" altLang="en-US" sz="2800" dirty="0" smtClean="0"/>
              <a:t>10 items: To be administered in an interview format</a:t>
            </a:r>
          </a:p>
          <a:p>
            <a:pPr eaLnBrk="1" hangingPunct="1">
              <a:buClr>
                <a:schemeClr val="accent4"/>
              </a:buClr>
              <a:buFont typeface="Arial" panose="020B0604020202020204" pitchFamily="34" charset="0"/>
              <a:buChar char="•"/>
              <a:defRPr/>
            </a:pPr>
            <a:r>
              <a:rPr lang="en-US" altLang="en-US" sz="2800" dirty="0" smtClean="0"/>
              <a:t>Multiple choice</a:t>
            </a:r>
          </a:p>
          <a:p>
            <a:pPr eaLnBrk="1" hangingPunct="1">
              <a:buClr>
                <a:schemeClr val="accent4"/>
              </a:buClr>
              <a:buFont typeface="Arial" panose="020B0604020202020204" pitchFamily="34" charset="0"/>
              <a:buChar char="•"/>
              <a:defRPr/>
            </a:pPr>
            <a:r>
              <a:rPr lang="en-US" altLang="en-US" sz="2800" dirty="0" smtClean="0"/>
              <a:t>Focuses on the 4 intellectual factors and potential for undue influence</a:t>
            </a:r>
          </a:p>
          <a:p>
            <a:pPr eaLnBrk="1" hangingPunct="1">
              <a:buClr>
                <a:schemeClr val="accent4"/>
              </a:buClr>
              <a:buFont typeface="Arial" panose="020B0604020202020204" pitchFamily="34" charset="0"/>
              <a:buChar char="•"/>
              <a:defRPr/>
            </a:pPr>
            <a:r>
              <a:rPr lang="en-US" altLang="en-US" sz="2800" dirty="0" smtClean="0"/>
              <a:t>Professional does the rating on each item and does not just record older adult’s responses.</a:t>
            </a:r>
          </a:p>
          <a:p>
            <a:pPr eaLnBrk="1" hangingPunct="1">
              <a:buClr>
                <a:schemeClr val="accent4"/>
              </a:buClr>
              <a:buFont typeface="Arial" panose="020B0604020202020204" pitchFamily="34" charset="0"/>
              <a:buChar char="•"/>
              <a:defRPr/>
            </a:pPr>
            <a:r>
              <a:rPr lang="en-US" altLang="en-US" sz="2800" dirty="0" smtClean="0"/>
              <a:t>Overall judgment score based in part on don’t know or inaccurate responses.</a:t>
            </a:r>
          </a:p>
        </p:txBody>
      </p:sp>
      <p:pic>
        <p:nvPicPr>
          <p:cNvPr id="70659"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096000"/>
            <a:ext cx="2119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0"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8600" y="60960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45272" y="276226"/>
            <a:ext cx="8241528" cy="1247774"/>
          </a:xfrm>
          <a:prstGeom prst="rect">
            <a:avLst/>
          </a:prstGeom>
          <a:blipFill>
            <a:blip r:embed="rId4"/>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Lichtenberg Financial Decision Screening Scale (</a:t>
            </a:r>
            <a:r>
              <a:rPr lang="en-US" b="1" dirty="0" smtClean="0">
                <a:ln w="19050">
                  <a:solidFill>
                    <a:prstClr val="black"/>
                  </a:solidFill>
                </a:ln>
                <a:effectLst>
                  <a:outerShdw blurRad="38100" dist="38100" dir="2700000" algn="tl">
                    <a:srgbClr val="000000">
                      <a:alpha val="43137"/>
                    </a:srgbClr>
                  </a:outerShdw>
                </a:effectLst>
              </a:rPr>
              <a:t>LFDSS</a:t>
            </a: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a:t>
            </a:r>
          </a:p>
        </p:txBody>
      </p:sp>
    </p:spTree>
  </p:cSld>
  <p:clrMapOvr>
    <a:masterClrMapping/>
  </p:clrMapOvr>
  <p:transition spd="slow">
    <p:strips dir="l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248400"/>
            <a:ext cx="16954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3"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3400" y="6275388"/>
            <a:ext cx="990600" cy="58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45272" y="276226"/>
            <a:ext cx="8241528" cy="1247774"/>
          </a:xfrm>
          <a:prstGeom prst="rect">
            <a:avLst/>
          </a:prstGeom>
          <a:blipFill>
            <a:blip r:embed="rId4"/>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What Our Approach Is </a:t>
            </a:r>
          </a:p>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and What It Is Not</a:t>
            </a:r>
            <a:endParaRPr lang="en-US" b="1" dirty="0">
              <a:solidFill>
                <a:srgbClr val="1F497D">
                  <a:lumMod val="75000"/>
                </a:srgbClr>
              </a:solidFill>
              <a:effectLst>
                <a:outerShdw blurRad="38100" dist="38100" dir="2700000" algn="tl">
                  <a:srgbClr val="000000">
                    <a:alpha val="43137"/>
                  </a:srgbClr>
                </a:outerShdw>
              </a:effectLst>
            </a:endParaRPr>
          </a:p>
        </p:txBody>
      </p:sp>
      <p:sp>
        <p:nvSpPr>
          <p:cNvPr id="9" name="Content Placeholder 3"/>
          <p:cNvSpPr txBox="1">
            <a:spLocks/>
          </p:cNvSpPr>
          <p:nvPr/>
        </p:nvSpPr>
        <p:spPr>
          <a:xfrm>
            <a:off x="425450" y="2286000"/>
            <a:ext cx="3886200" cy="3810000"/>
          </a:xfrm>
          <a:prstGeom prst="rect">
            <a:avLst/>
          </a:prstGeom>
          <a:solidFill>
            <a:srgbClr val="93CDDD">
              <a:alpha val="37000"/>
            </a:srgbClr>
          </a:solidFill>
          <a:ln w="19050">
            <a:solidFill>
              <a:schemeClr val="bg1"/>
            </a:solidFill>
          </a:ln>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fontAlgn="auto">
              <a:spcAft>
                <a:spcPts val="0"/>
              </a:spcAft>
              <a:buClr>
                <a:schemeClr val="accent4"/>
              </a:buClr>
              <a:defRPr/>
            </a:pPr>
            <a:r>
              <a:rPr lang="en-US" sz="2300" dirty="0"/>
              <a:t>A way to understand the older adult’s perspective on the situation</a:t>
            </a:r>
          </a:p>
          <a:p>
            <a:pPr fontAlgn="auto">
              <a:spcAft>
                <a:spcPts val="0"/>
              </a:spcAft>
              <a:buClr>
                <a:schemeClr val="accent4"/>
              </a:buClr>
              <a:defRPr/>
            </a:pPr>
            <a:r>
              <a:rPr lang="en-US" sz="2300" dirty="0"/>
              <a:t>Part of </a:t>
            </a:r>
            <a:r>
              <a:rPr lang="en-US" sz="2300" dirty="0" smtClean="0"/>
              <a:t>an assessment, </a:t>
            </a:r>
            <a:r>
              <a:rPr lang="en-US" sz="2300" dirty="0"/>
              <a:t>just as observation, record reviews and other interviews are</a:t>
            </a:r>
          </a:p>
          <a:p>
            <a:pPr fontAlgn="auto">
              <a:spcAft>
                <a:spcPts val="0"/>
              </a:spcAft>
              <a:buClr>
                <a:schemeClr val="accent4"/>
              </a:buClr>
              <a:defRPr/>
            </a:pPr>
            <a:r>
              <a:rPr lang="en-US" sz="2300" dirty="0"/>
              <a:t>A novel way to assess informed decision making</a:t>
            </a:r>
          </a:p>
          <a:p>
            <a:pPr fontAlgn="auto">
              <a:spcAft>
                <a:spcPts val="0"/>
              </a:spcAft>
              <a:buClr>
                <a:schemeClr val="accent4"/>
              </a:buClr>
              <a:defRPr/>
            </a:pPr>
            <a:endParaRPr lang="en-US" sz="2300" dirty="0" smtClean="0"/>
          </a:p>
        </p:txBody>
      </p:sp>
      <p:sp>
        <p:nvSpPr>
          <p:cNvPr id="4" name="TextBox 3"/>
          <p:cNvSpPr txBox="1"/>
          <p:nvPr/>
        </p:nvSpPr>
        <p:spPr>
          <a:xfrm>
            <a:off x="1301750" y="1762125"/>
            <a:ext cx="2133600" cy="523875"/>
          </a:xfrm>
          <a:prstGeom prst="rect">
            <a:avLst/>
          </a:prstGeom>
          <a:noFill/>
        </p:spPr>
        <p:txBody>
          <a:bodyPr>
            <a:spAutoFit/>
          </a:bodyPr>
          <a:lstStyle/>
          <a:p>
            <a:pPr algn="ctr">
              <a:defRPr/>
            </a:pPr>
            <a:r>
              <a:rPr lang="en-US" sz="2800" b="1" i="1" dirty="0">
                <a:latin typeface="+mn-lt"/>
              </a:rPr>
              <a:t>It Is:</a:t>
            </a:r>
          </a:p>
        </p:txBody>
      </p:sp>
      <p:sp>
        <p:nvSpPr>
          <p:cNvPr id="12" name="Content Placeholder 3"/>
          <p:cNvSpPr txBox="1">
            <a:spLocks/>
          </p:cNvSpPr>
          <p:nvPr/>
        </p:nvSpPr>
        <p:spPr>
          <a:xfrm>
            <a:off x="5029200" y="2286000"/>
            <a:ext cx="3886200" cy="3810000"/>
          </a:xfrm>
          <a:prstGeom prst="rect">
            <a:avLst/>
          </a:prstGeom>
          <a:solidFill>
            <a:srgbClr val="93CDDD">
              <a:alpha val="37000"/>
            </a:srgbClr>
          </a:solidFill>
          <a:ln w="19050">
            <a:solidFill>
              <a:schemeClr val="bg1"/>
            </a:solidFill>
          </a:ln>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fontAlgn="auto">
              <a:spcAft>
                <a:spcPts val="0"/>
              </a:spcAft>
              <a:buClr>
                <a:schemeClr val="accent4"/>
              </a:buClr>
              <a:defRPr/>
            </a:pPr>
            <a:r>
              <a:rPr lang="en-US" sz="2300" dirty="0"/>
              <a:t>A check the box and look at the score test</a:t>
            </a:r>
          </a:p>
          <a:p>
            <a:pPr fontAlgn="auto">
              <a:spcAft>
                <a:spcPts val="0"/>
              </a:spcAft>
              <a:buClr>
                <a:schemeClr val="accent4"/>
              </a:buClr>
              <a:defRPr/>
            </a:pPr>
            <a:r>
              <a:rPr lang="en-US" sz="2300" dirty="0"/>
              <a:t>A complete interview: it often raises more questions</a:t>
            </a:r>
          </a:p>
          <a:p>
            <a:pPr fontAlgn="auto">
              <a:spcAft>
                <a:spcPts val="0"/>
              </a:spcAft>
              <a:buClr>
                <a:schemeClr val="accent4"/>
              </a:buClr>
              <a:defRPr/>
            </a:pPr>
            <a:r>
              <a:rPr lang="en-US" sz="2300" dirty="0"/>
              <a:t>Something that takes the place of the </a:t>
            </a:r>
            <a:r>
              <a:rPr lang="en-US" sz="2300" dirty="0" smtClean="0"/>
              <a:t>interviewer’s skills</a:t>
            </a:r>
            <a:endParaRPr lang="en-US" sz="2300" dirty="0"/>
          </a:p>
          <a:p>
            <a:pPr fontAlgn="auto">
              <a:spcAft>
                <a:spcPts val="0"/>
              </a:spcAft>
              <a:buClr>
                <a:schemeClr val="accent4"/>
              </a:buClr>
              <a:defRPr/>
            </a:pPr>
            <a:endParaRPr lang="en-US" sz="2300" dirty="0" smtClean="0"/>
          </a:p>
        </p:txBody>
      </p:sp>
      <p:sp>
        <p:nvSpPr>
          <p:cNvPr id="14" name="TextBox 13"/>
          <p:cNvSpPr txBox="1"/>
          <p:nvPr/>
        </p:nvSpPr>
        <p:spPr>
          <a:xfrm>
            <a:off x="5905500" y="1762125"/>
            <a:ext cx="2133600" cy="523875"/>
          </a:xfrm>
          <a:prstGeom prst="rect">
            <a:avLst/>
          </a:prstGeom>
          <a:noFill/>
        </p:spPr>
        <p:txBody>
          <a:bodyPr>
            <a:spAutoFit/>
          </a:bodyPr>
          <a:lstStyle/>
          <a:p>
            <a:pPr algn="ctr">
              <a:defRPr/>
            </a:pPr>
            <a:r>
              <a:rPr lang="en-US" sz="2800" b="1" i="1" dirty="0">
                <a:latin typeface="+mn-lt"/>
              </a:rPr>
              <a:t>It Is Not:</a:t>
            </a:r>
          </a:p>
        </p:txBody>
      </p:sp>
    </p:spTree>
  </p:cSld>
  <p:clrMapOvr>
    <a:masterClrMapping/>
  </p:clrMapOvr>
  <p:transition spd="slow">
    <p:strips dir="l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096000"/>
            <a:ext cx="2119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07"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8600" y="60960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45272" y="276226"/>
            <a:ext cx="8241528" cy="1247774"/>
          </a:xfrm>
          <a:prstGeom prst="rect">
            <a:avLst/>
          </a:prstGeom>
          <a:blipFill>
            <a:blip r:embed="rId4"/>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Pilot Data 2014: 2 Studies– APS and Other Front Line Professionals</a:t>
            </a:r>
            <a:endParaRPr lang="en-US" b="1" dirty="0">
              <a:solidFill>
                <a:srgbClr val="1F497D">
                  <a:lumMod val="75000"/>
                </a:srgbClr>
              </a:solidFill>
              <a:effectLst>
                <a:outerShdw blurRad="38100" dist="38100" dir="2700000" algn="tl">
                  <a:srgbClr val="000000">
                    <a:alpha val="43137"/>
                  </a:srgbClr>
                </a:outerShdw>
              </a:effectLst>
            </a:endParaRPr>
          </a:p>
        </p:txBody>
      </p:sp>
      <p:sp>
        <p:nvSpPr>
          <p:cNvPr id="9" name="Content Placeholder 3"/>
          <p:cNvSpPr txBox="1">
            <a:spLocks/>
          </p:cNvSpPr>
          <p:nvPr/>
        </p:nvSpPr>
        <p:spPr>
          <a:xfrm>
            <a:off x="444500" y="2522538"/>
            <a:ext cx="3886200" cy="3276600"/>
          </a:xfrm>
          <a:prstGeom prst="rect">
            <a:avLst/>
          </a:prstGeom>
          <a:solidFill>
            <a:srgbClr val="93CDDD">
              <a:alpha val="37000"/>
            </a:srgbClr>
          </a:solidFill>
          <a:ln w="19050">
            <a:solidFill>
              <a:schemeClr val="bg1"/>
            </a:solidFill>
          </a:ln>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Clr>
                <a:schemeClr val="accent4"/>
              </a:buClr>
              <a:defRPr/>
            </a:pPr>
            <a:r>
              <a:rPr lang="en-US" altLang="en-US" sz="2600" dirty="0"/>
              <a:t>28 cases 64% cases substantiated</a:t>
            </a:r>
          </a:p>
          <a:p>
            <a:pPr>
              <a:buClr>
                <a:schemeClr val="accent4"/>
              </a:buClr>
              <a:defRPr/>
            </a:pPr>
            <a:r>
              <a:rPr lang="en-US" altLang="en-US" sz="2600" dirty="0"/>
              <a:t>18 substantiated; 11 women, 7 men</a:t>
            </a:r>
          </a:p>
          <a:p>
            <a:pPr>
              <a:buClr>
                <a:schemeClr val="accent4"/>
              </a:buClr>
              <a:defRPr/>
            </a:pPr>
            <a:r>
              <a:rPr lang="en-US" altLang="en-US" sz="2600" dirty="0"/>
              <a:t>No differences between groups in age, education</a:t>
            </a:r>
          </a:p>
        </p:txBody>
      </p:sp>
      <p:sp>
        <p:nvSpPr>
          <p:cNvPr id="4" name="TextBox 3"/>
          <p:cNvSpPr txBox="1"/>
          <p:nvPr/>
        </p:nvSpPr>
        <p:spPr>
          <a:xfrm>
            <a:off x="1587500" y="1830388"/>
            <a:ext cx="1600200" cy="554037"/>
          </a:xfrm>
          <a:prstGeom prst="rect">
            <a:avLst/>
          </a:prstGeom>
          <a:noFill/>
        </p:spPr>
        <p:txBody>
          <a:bodyPr>
            <a:spAutoFit/>
          </a:bodyPr>
          <a:lstStyle/>
          <a:p>
            <a:pPr algn="ctr">
              <a:defRPr/>
            </a:pPr>
            <a:r>
              <a:rPr lang="en-US" sz="3000" b="1" i="1" dirty="0">
                <a:latin typeface="+mn-lt"/>
              </a:rPr>
              <a:t>APS</a:t>
            </a:r>
          </a:p>
        </p:txBody>
      </p:sp>
      <p:sp>
        <p:nvSpPr>
          <p:cNvPr id="5" name="TextBox 4"/>
          <p:cNvSpPr txBox="1"/>
          <p:nvPr/>
        </p:nvSpPr>
        <p:spPr>
          <a:xfrm>
            <a:off x="5257800" y="1692275"/>
            <a:ext cx="3124200" cy="830263"/>
          </a:xfrm>
          <a:prstGeom prst="rect">
            <a:avLst/>
          </a:prstGeom>
          <a:noFill/>
        </p:spPr>
        <p:txBody>
          <a:bodyPr>
            <a:spAutoFit/>
          </a:bodyPr>
          <a:lstStyle/>
          <a:p>
            <a:pPr algn="ctr">
              <a:defRPr/>
            </a:pPr>
            <a:r>
              <a:rPr lang="en-US" b="1" i="1" dirty="0">
                <a:latin typeface="+mn-lt"/>
              </a:rPr>
              <a:t>Other Front Line Professionals</a:t>
            </a:r>
          </a:p>
        </p:txBody>
      </p:sp>
      <p:sp>
        <p:nvSpPr>
          <p:cNvPr id="13" name="Content Placeholder 3"/>
          <p:cNvSpPr txBox="1">
            <a:spLocks/>
          </p:cNvSpPr>
          <p:nvPr/>
        </p:nvSpPr>
        <p:spPr>
          <a:xfrm>
            <a:off x="4876800" y="2522538"/>
            <a:ext cx="3886200" cy="3276600"/>
          </a:xfrm>
          <a:prstGeom prst="rect">
            <a:avLst/>
          </a:prstGeom>
          <a:solidFill>
            <a:srgbClr val="93CDDD">
              <a:alpha val="37000"/>
            </a:srgbClr>
          </a:solidFill>
          <a:ln w="19050">
            <a:solidFill>
              <a:schemeClr val="bg1"/>
            </a:solidFill>
          </a:ln>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Clr>
                <a:schemeClr val="accent4"/>
              </a:buClr>
              <a:defRPr/>
            </a:pPr>
            <a:r>
              <a:rPr lang="en-US" altLang="en-US" sz="2600" dirty="0"/>
              <a:t>78 cases attorneys, FP, Health </a:t>
            </a:r>
            <a:r>
              <a:rPr lang="en-US" altLang="en-US" sz="2600" dirty="0" smtClean="0"/>
              <a:t>Care</a:t>
            </a:r>
            <a:endParaRPr lang="en-US" altLang="en-US" sz="2600" dirty="0"/>
          </a:p>
          <a:p>
            <a:pPr>
              <a:buClr>
                <a:schemeClr val="accent4"/>
              </a:buClr>
              <a:defRPr/>
            </a:pPr>
            <a:r>
              <a:rPr lang="en-US" altLang="en-US" sz="2600" dirty="0"/>
              <a:t>12% base rate of concerns (13 of 78)</a:t>
            </a:r>
          </a:p>
          <a:p>
            <a:pPr>
              <a:buClr>
                <a:schemeClr val="accent4"/>
              </a:buClr>
              <a:defRPr/>
            </a:pPr>
            <a:r>
              <a:rPr lang="en-US" altLang="en-US" sz="2600" dirty="0"/>
              <a:t>No differences between groups in age, education</a:t>
            </a:r>
          </a:p>
        </p:txBody>
      </p:sp>
    </p:spTree>
  </p:cSld>
  <p:clrMapOvr>
    <a:masterClrMapping/>
  </p:clrMapOvr>
  <p:transition spd="slow">
    <p:strips dir="l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33400" y="2057400"/>
          <a:ext cx="8185150" cy="4837113"/>
        </p:xfrm>
        <a:graphic>
          <a:graphicData uri="http://schemas.openxmlformats.org/drawingml/2006/table">
            <a:tbl>
              <a:tblPr>
                <a:tableStyleId>{5C22544A-7EE6-4342-B048-85BDC9FD1C3A}</a:tableStyleId>
              </a:tblPr>
              <a:tblGrid>
                <a:gridCol w="2451100"/>
                <a:gridCol w="1962150"/>
                <a:gridCol w="1085850"/>
                <a:gridCol w="1028700"/>
                <a:gridCol w="742950"/>
                <a:gridCol w="914400"/>
              </a:tblGrid>
              <a:tr h="210309">
                <a:tc>
                  <a:txBody>
                    <a:bodyPr/>
                    <a:lstStyle/>
                    <a:p>
                      <a:pPr marL="0" marR="0">
                        <a:lnSpc>
                          <a:spcPct val="115000"/>
                        </a:lnSpc>
                        <a:spcBef>
                          <a:spcPts val="10"/>
                        </a:spcBef>
                        <a:spcAft>
                          <a:spcPts val="10"/>
                        </a:spcAft>
                      </a:pPr>
                      <a:r>
                        <a:rPr lang="en-US" sz="1200" dirty="0">
                          <a:effectLst/>
                        </a:rPr>
                        <a:t> </a:t>
                      </a:r>
                      <a:endParaRPr lang="en-US" sz="1200" dirty="0">
                        <a:effectLst/>
                        <a:latin typeface="Times New Roman"/>
                        <a:ea typeface="Times New Roman"/>
                      </a:endParaRPr>
                    </a:p>
                  </a:txBody>
                  <a:tcPr marL="68580" marR="68580" marT="0" marB="0" anchor="b"/>
                </a:tc>
                <a:tc>
                  <a:txBody>
                    <a:bodyPr/>
                    <a:lstStyle/>
                    <a:p>
                      <a:pPr marL="0" marR="0">
                        <a:lnSpc>
                          <a:spcPct val="115000"/>
                        </a:lnSpc>
                        <a:spcBef>
                          <a:spcPts val="10"/>
                        </a:spcBef>
                        <a:spcAft>
                          <a:spcPts val="10"/>
                        </a:spcAft>
                      </a:pPr>
                      <a:r>
                        <a:rPr lang="en-US" sz="1200">
                          <a:effectLst/>
                        </a:rPr>
                        <a:t> </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10"/>
                        </a:spcBef>
                        <a:spcAft>
                          <a:spcPts val="10"/>
                        </a:spcAft>
                      </a:pPr>
                      <a:r>
                        <a:rPr lang="en-US" sz="1200">
                          <a:effectLst/>
                        </a:rPr>
                        <a:t>M (SD)</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10"/>
                        </a:spcBef>
                        <a:spcAft>
                          <a:spcPts val="10"/>
                        </a:spcAft>
                      </a:pPr>
                      <a:r>
                        <a:rPr lang="en-US" sz="1200">
                          <a:effectLst/>
                        </a:rPr>
                        <a:t>t</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10"/>
                        </a:spcBef>
                        <a:spcAft>
                          <a:spcPts val="10"/>
                        </a:spcAft>
                      </a:pPr>
                      <a:r>
                        <a:rPr lang="en-US" sz="1200">
                          <a:effectLst/>
                        </a:rPr>
                        <a:t>df</a:t>
                      </a:r>
                      <a:endParaRPr lang="en-US" sz="1200">
                        <a:effectLst/>
                        <a:latin typeface="Times New Roman"/>
                        <a:ea typeface="Times New Roman"/>
                      </a:endParaRPr>
                    </a:p>
                  </a:txBody>
                  <a:tcPr marL="68580" marR="68580" marT="0" marB="0" anchor="b"/>
                </a:tc>
                <a:tc>
                  <a:txBody>
                    <a:bodyPr/>
                    <a:lstStyle/>
                    <a:p>
                      <a:pPr marL="0" marR="0" algn="ctr">
                        <a:lnSpc>
                          <a:spcPct val="115000"/>
                        </a:lnSpc>
                        <a:spcBef>
                          <a:spcPts val="10"/>
                        </a:spcBef>
                        <a:spcAft>
                          <a:spcPts val="10"/>
                        </a:spcAft>
                      </a:pPr>
                      <a:r>
                        <a:rPr lang="en-US" sz="1200">
                          <a:effectLst/>
                        </a:rPr>
                        <a:t>p</a:t>
                      </a:r>
                      <a:endParaRPr lang="en-US" sz="1200">
                        <a:effectLst/>
                        <a:latin typeface="Times New Roman"/>
                        <a:ea typeface="Times New Roman"/>
                      </a:endParaRPr>
                    </a:p>
                  </a:txBody>
                  <a:tcPr marL="68580" marR="68580" marT="0" marB="0" anchor="b"/>
                </a:tc>
              </a:tr>
              <a:tr h="841237">
                <a:tc rowSpan="2">
                  <a:txBody>
                    <a:bodyPr/>
                    <a:lstStyle/>
                    <a:p>
                      <a:pPr marL="0" marR="0">
                        <a:lnSpc>
                          <a:spcPct val="115000"/>
                        </a:lnSpc>
                        <a:spcBef>
                          <a:spcPts val="10"/>
                        </a:spcBef>
                        <a:spcAft>
                          <a:spcPts val="10"/>
                        </a:spcAft>
                      </a:pPr>
                      <a:r>
                        <a:rPr lang="en-US" sz="1600" dirty="0">
                          <a:effectLst/>
                        </a:rPr>
                        <a:t>LFDSS Total for Current Decision</a:t>
                      </a:r>
                      <a:endParaRPr lang="en-US" sz="1600" dirty="0">
                        <a:effectLst/>
                        <a:latin typeface="Times New Roman"/>
                        <a:ea typeface="Times New Roman"/>
                      </a:endParaRPr>
                    </a:p>
                  </a:txBody>
                  <a:tcPr marL="68580" marR="68580" marT="0" marB="0" anchor="b"/>
                </a:tc>
                <a:tc>
                  <a:txBody>
                    <a:bodyPr/>
                    <a:lstStyle/>
                    <a:p>
                      <a:pPr marL="0" marR="0">
                        <a:lnSpc>
                          <a:spcPct val="115000"/>
                        </a:lnSpc>
                        <a:spcBef>
                          <a:spcPts val="0"/>
                        </a:spcBef>
                        <a:spcAft>
                          <a:spcPts val="0"/>
                        </a:spcAft>
                      </a:pPr>
                      <a:r>
                        <a:rPr lang="en-US" sz="1600">
                          <a:effectLst/>
                        </a:rPr>
                        <a:t>Some or Major Concerns Decisional Ability</a:t>
                      </a:r>
                      <a:endParaRPr lang="en-US" sz="1600">
                        <a:effectLst/>
                        <a:latin typeface="Times New Roman"/>
                        <a:ea typeface="Times New Roman"/>
                      </a:endParaRPr>
                    </a:p>
                  </a:txBody>
                  <a:tcPr marL="68580" marR="68580" marT="0" marB="0"/>
                </a:tc>
                <a:tc>
                  <a:txBody>
                    <a:bodyPr/>
                    <a:lstStyle/>
                    <a:p>
                      <a:pPr marL="217170" marR="0" indent="-57150">
                        <a:lnSpc>
                          <a:spcPct val="115000"/>
                        </a:lnSpc>
                        <a:spcBef>
                          <a:spcPts val="0"/>
                        </a:spcBef>
                        <a:spcAft>
                          <a:spcPts val="0"/>
                        </a:spcAft>
                      </a:pPr>
                      <a:r>
                        <a:rPr lang="en-US" sz="2000" dirty="0">
                          <a:effectLst/>
                        </a:rPr>
                        <a:t>15.00 (6.6)</a:t>
                      </a:r>
                      <a:endParaRPr lang="en-US" sz="2000" dirty="0">
                        <a:effectLst/>
                        <a:latin typeface="Times New Roman"/>
                        <a:ea typeface="Times New Roman"/>
                      </a:endParaRPr>
                    </a:p>
                  </a:txBody>
                  <a:tcPr marL="68580" marR="68580" marT="0" marB="0"/>
                </a:tc>
                <a:tc rowSpan="2">
                  <a:txBody>
                    <a:bodyPr/>
                    <a:lstStyle/>
                    <a:p>
                      <a:pPr marL="0" marR="0" algn="ctr">
                        <a:lnSpc>
                          <a:spcPct val="115000"/>
                        </a:lnSpc>
                        <a:spcBef>
                          <a:spcPts val="10"/>
                        </a:spcBef>
                        <a:spcAft>
                          <a:spcPts val="10"/>
                        </a:spcAft>
                      </a:pPr>
                      <a:r>
                        <a:rPr lang="en-US" sz="1600">
                          <a:effectLst/>
                        </a:rPr>
                        <a:t>5.47</a:t>
                      </a:r>
                      <a:endParaRPr lang="en-US" sz="1600">
                        <a:effectLst/>
                        <a:latin typeface="Times New Roman"/>
                        <a:ea typeface="Times New Roman"/>
                      </a:endParaRPr>
                    </a:p>
                  </a:txBody>
                  <a:tcPr marL="68580" marR="68580" marT="0" marB="0" anchor="b"/>
                </a:tc>
                <a:tc rowSpan="2">
                  <a:txBody>
                    <a:bodyPr/>
                    <a:lstStyle/>
                    <a:p>
                      <a:pPr marL="0" marR="0" algn="ctr">
                        <a:lnSpc>
                          <a:spcPct val="115000"/>
                        </a:lnSpc>
                        <a:spcBef>
                          <a:spcPts val="10"/>
                        </a:spcBef>
                        <a:spcAft>
                          <a:spcPts val="10"/>
                        </a:spcAft>
                      </a:pPr>
                      <a:r>
                        <a:rPr lang="en-US" sz="1600">
                          <a:effectLst/>
                        </a:rPr>
                        <a:t>106</a:t>
                      </a:r>
                      <a:endParaRPr lang="en-US" sz="1600">
                        <a:effectLst/>
                        <a:latin typeface="Times New Roman"/>
                        <a:ea typeface="Times New Roman"/>
                      </a:endParaRPr>
                    </a:p>
                  </a:txBody>
                  <a:tcPr marL="68580" marR="68580" marT="0" marB="0" anchor="b"/>
                </a:tc>
                <a:tc rowSpan="2">
                  <a:txBody>
                    <a:bodyPr/>
                    <a:lstStyle/>
                    <a:p>
                      <a:pPr marL="0" marR="0" algn="ctr">
                        <a:lnSpc>
                          <a:spcPct val="115000"/>
                        </a:lnSpc>
                        <a:spcBef>
                          <a:spcPts val="10"/>
                        </a:spcBef>
                        <a:spcAft>
                          <a:spcPts val="10"/>
                        </a:spcAft>
                      </a:pPr>
                      <a:r>
                        <a:rPr lang="en-US" sz="1600">
                          <a:effectLst/>
                        </a:rPr>
                        <a:t>.0001</a:t>
                      </a:r>
                      <a:endParaRPr lang="en-US" sz="1600">
                        <a:effectLst/>
                        <a:latin typeface="Times New Roman"/>
                        <a:ea typeface="Times New Roman"/>
                      </a:endParaRPr>
                    </a:p>
                  </a:txBody>
                  <a:tcPr marL="68580" marR="68580" marT="0" marB="0" anchor="b"/>
                </a:tc>
              </a:tr>
              <a:tr h="701031">
                <a:tc vMerge="1">
                  <a:txBody>
                    <a:bodyPr/>
                    <a:lstStyle/>
                    <a:p>
                      <a:endParaRPr lang="en-US"/>
                    </a:p>
                  </a:txBody>
                  <a:tcPr/>
                </a:tc>
                <a:tc>
                  <a:txBody>
                    <a:bodyPr/>
                    <a:lstStyle/>
                    <a:p>
                      <a:pPr marL="0" marR="0">
                        <a:lnSpc>
                          <a:spcPct val="115000"/>
                        </a:lnSpc>
                        <a:spcBef>
                          <a:spcPts val="0"/>
                        </a:spcBef>
                        <a:spcAft>
                          <a:spcPts val="0"/>
                        </a:spcAft>
                      </a:pPr>
                      <a:r>
                        <a:rPr lang="en-US" sz="1600">
                          <a:effectLst/>
                        </a:rPr>
                        <a:t>No Concerns</a:t>
                      </a:r>
                      <a:endParaRPr lang="en-US" sz="1600">
                        <a:effectLst/>
                        <a:latin typeface="Times New Roman"/>
                        <a:ea typeface="Times New Roman"/>
                      </a:endParaRPr>
                    </a:p>
                  </a:txBody>
                  <a:tcPr marL="68580" marR="68580" marT="0" marB="0"/>
                </a:tc>
                <a:tc>
                  <a:txBody>
                    <a:bodyPr/>
                    <a:lstStyle/>
                    <a:p>
                      <a:pPr marL="217170" marR="0">
                        <a:lnSpc>
                          <a:spcPct val="115000"/>
                        </a:lnSpc>
                        <a:spcBef>
                          <a:spcPts val="0"/>
                        </a:spcBef>
                        <a:spcAft>
                          <a:spcPts val="0"/>
                        </a:spcAft>
                      </a:pPr>
                      <a:r>
                        <a:rPr lang="en-US" sz="2000" dirty="0">
                          <a:effectLst/>
                        </a:rPr>
                        <a:t>8.56 (2.1)</a:t>
                      </a:r>
                      <a:endParaRPr lang="en-US" sz="2000" dirty="0">
                        <a:effectLst/>
                        <a:latin typeface="Times New Roman"/>
                        <a:ea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r>
              <a:tr h="701031">
                <a:tc rowSpan="2">
                  <a:txBody>
                    <a:bodyPr/>
                    <a:lstStyle/>
                    <a:p>
                      <a:pPr marL="0" marR="0">
                        <a:lnSpc>
                          <a:spcPct val="115000"/>
                        </a:lnSpc>
                        <a:spcBef>
                          <a:spcPts val="10"/>
                        </a:spcBef>
                        <a:spcAft>
                          <a:spcPts val="10"/>
                        </a:spcAft>
                      </a:pPr>
                      <a:r>
                        <a:rPr lang="en-US" sz="1600" dirty="0">
                          <a:effectLst/>
                        </a:rPr>
                        <a:t>LFDSS Total for Current Decision</a:t>
                      </a:r>
                      <a:endParaRPr lang="en-US" sz="1600" dirty="0">
                        <a:effectLst/>
                        <a:latin typeface="Times New Roman"/>
                        <a:ea typeface="Times New Roman"/>
                      </a:endParaRPr>
                    </a:p>
                  </a:txBody>
                  <a:tcPr marL="68580" marR="68580" marT="0" marB="0" anchor="b"/>
                </a:tc>
                <a:tc>
                  <a:txBody>
                    <a:bodyPr/>
                    <a:lstStyle/>
                    <a:p>
                      <a:pPr marL="0" marR="0">
                        <a:lnSpc>
                          <a:spcPct val="115000"/>
                        </a:lnSpc>
                        <a:spcBef>
                          <a:spcPts val="10"/>
                        </a:spcBef>
                        <a:spcAft>
                          <a:spcPts val="10"/>
                        </a:spcAft>
                      </a:pPr>
                      <a:r>
                        <a:rPr lang="en-US" sz="1600">
                          <a:effectLst/>
                        </a:rPr>
                        <a:t>APS Case Substantiated</a:t>
                      </a:r>
                      <a:endParaRPr lang="en-US" sz="1600">
                        <a:effectLst/>
                        <a:latin typeface="Times New Roman"/>
                        <a:ea typeface="Times New Roman"/>
                      </a:endParaRPr>
                    </a:p>
                  </a:txBody>
                  <a:tcPr marL="68580" marR="68580" marT="0" marB="0" anchor="b"/>
                </a:tc>
                <a:tc>
                  <a:txBody>
                    <a:bodyPr/>
                    <a:lstStyle/>
                    <a:p>
                      <a:pPr marL="0" marR="0" algn="ctr">
                        <a:lnSpc>
                          <a:spcPct val="115000"/>
                        </a:lnSpc>
                        <a:spcBef>
                          <a:spcPts val="10"/>
                        </a:spcBef>
                        <a:spcAft>
                          <a:spcPts val="10"/>
                        </a:spcAft>
                      </a:pPr>
                      <a:r>
                        <a:rPr lang="en-US" sz="2000" dirty="0">
                          <a:effectLst/>
                        </a:rPr>
                        <a:t>14.50 (6.3)</a:t>
                      </a:r>
                      <a:endParaRPr lang="en-US" sz="2000" dirty="0">
                        <a:effectLst/>
                        <a:latin typeface="Times New Roman"/>
                        <a:ea typeface="Times New Roman"/>
                      </a:endParaRPr>
                    </a:p>
                  </a:txBody>
                  <a:tcPr marL="68580" marR="68580" marT="0" marB="0" anchor="b"/>
                </a:tc>
                <a:tc rowSpan="2">
                  <a:txBody>
                    <a:bodyPr/>
                    <a:lstStyle/>
                    <a:p>
                      <a:pPr marL="0" marR="0" algn="ctr">
                        <a:lnSpc>
                          <a:spcPct val="115000"/>
                        </a:lnSpc>
                        <a:spcBef>
                          <a:spcPts val="10"/>
                        </a:spcBef>
                        <a:spcAft>
                          <a:spcPts val="10"/>
                        </a:spcAft>
                      </a:pPr>
                      <a:r>
                        <a:rPr lang="en-US" sz="1600">
                          <a:effectLst/>
                        </a:rPr>
                        <a:t>3.06</a:t>
                      </a:r>
                      <a:endParaRPr lang="en-US" sz="1600">
                        <a:effectLst/>
                        <a:latin typeface="Times New Roman"/>
                        <a:ea typeface="Times New Roman"/>
                      </a:endParaRPr>
                    </a:p>
                  </a:txBody>
                  <a:tcPr marL="68580" marR="68580" marT="0" marB="0" anchor="b"/>
                </a:tc>
                <a:tc rowSpan="2">
                  <a:txBody>
                    <a:bodyPr/>
                    <a:lstStyle/>
                    <a:p>
                      <a:pPr marL="0" marR="0" algn="ctr">
                        <a:lnSpc>
                          <a:spcPct val="115000"/>
                        </a:lnSpc>
                        <a:spcBef>
                          <a:spcPts val="10"/>
                        </a:spcBef>
                        <a:spcAft>
                          <a:spcPts val="10"/>
                        </a:spcAft>
                      </a:pPr>
                      <a:r>
                        <a:rPr lang="en-US" sz="1600">
                          <a:effectLst/>
                        </a:rPr>
                        <a:t>26</a:t>
                      </a:r>
                      <a:endParaRPr lang="en-US" sz="1600">
                        <a:effectLst/>
                        <a:latin typeface="Times New Roman"/>
                        <a:ea typeface="Times New Roman"/>
                      </a:endParaRPr>
                    </a:p>
                  </a:txBody>
                  <a:tcPr marL="68580" marR="68580" marT="0" marB="0" anchor="b"/>
                </a:tc>
                <a:tc rowSpan="2">
                  <a:txBody>
                    <a:bodyPr/>
                    <a:lstStyle/>
                    <a:p>
                      <a:pPr marL="0" marR="0" algn="ctr">
                        <a:lnSpc>
                          <a:spcPct val="115000"/>
                        </a:lnSpc>
                        <a:spcBef>
                          <a:spcPts val="10"/>
                        </a:spcBef>
                        <a:spcAft>
                          <a:spcPts val="10"/>
                        </a:spcAft>
                      </a:pPr>
                      <a:r>
                        <a:rPr lang="en-US" sz="1600">
                          <a:effectLst/>
                        </a:rPr>
                        <a:t>.005</a:t>
                      </a:r>
                      <a:endParaRPr lang="en-US" sz="1600">
                        <a:effectLst/>
                        <a:latin typeface="Times New Roman"/>
                        <a:ea typeface="Times New Roman"/>
                      </a:endParaRPr>
                    </a:p>
                  </a:txBody>
                  <a:tcPr marL="68580" marR="68580" marT="0" marB="0" anchor="b"/>
                </a:tc>
              </a:tr>
              <a:tr h="701031">
                <a:tc vMerge="1">
                  <a:txBody>
                    <a:bodyPr/>
                    <a:lstStyle/>
                    <a:p>
                      <a:endParaRPr lang="en-US"/>
                    </a:p>
                  </a:txBody>
                  <a:tcPr/>
                </a:tc>
                <a:tc>
                  <a:txBody>
                    <a:bodyPr/>
                    <a:lstStyle/>
                    <a:p>
                      <a:pPr marL="0" marR="0">
                        <a:lnSpc>
                          <a:spcPct val="115000"/>
                        </a:lnSpc>
                        <a:spcBef>
                          <a:spcPts val="10"/>
                        </a:spcBef>
                        <a:spcAft>
                          <a:spcPts val="10"/>
                        </a:spcAft>
                      </a:pPr>
                      <a:r>
                        <a:rPr lang="en-US" sz="1600">
                          <a:effectLst/>
                        </a:rPr>
                        <a:t>APS Case Not Substantiated</a:t>
                      </a:r>
                      <a:endParaRPr lang="en-US" sz="1600">
                        <a:effectLst/>
                        <a:latin typeface="Times New Roman"/>
                        <a:ea typeface="Times New Roman"/>
                      </a:endParaRPr>
                    </a:p>
                  </a:txBody>
                  <a:tcPr marL="68580" marR="68580" marT="0" marB="0" anchor="b"/>
                </a:tc>
                <a:tc>
                  <a:txBody>
                    <a:bodyPr/>
                    <a:lstStyle/>
                    <a:p>
                      <a:pPr marL="0" marR="0" algn="ctr">
                        <a:lnSpc>
                          <a:spcPct val="115000"/>
                        </a:lnSpc>
                        <a:spcBef>
                          <a:spcPts val="10"/>
                        </a:spcBef>
                        <a:spcAft>
                          <a:spcPts val="10"/>
                        </a:spcAft>
                      </a:pPr>
                      <a:r>
                        <a:rPr lang="en-US" sz="2000" dirty="0">
                          <a:effectLst/>
                        </a:rPr>
                        <a:t> 8.20 (2.0)</a:t>
                      </a:r>
                      <a:endParaRPr lang="en-US" sz="2000" dirty="0">
                        <a:effectLst/>
                        <a:latin typeface="Times New Roman"/>
                        <a:ea typeface="Times New Roman"/>
                      </a:endParaRPr>
                    </a:p>
                  </a:txBody>
                  <a:tcPr marL="68580" marR="68580" marT="0" marB="0" anchor="b"/>
                </a:tc>
                <a:tc vMerge="1">
                  <a:txBody>
                    <a:bodyPr/>
                    <a:lstStyle/>
                    <a:p>
                      <a:endParaRPr lang="en-US"/>
                    </a:p>
                  </a:txBody>
                  <a:tcPr/>
                </a:tc>
                <a:tc vMerge="1">
                  <a:txBody>
                    <a:bodyPr/>
                    <a:lstStyle/>
                    <a:p>
                      <a:endParaRPr lang="en-US"/>
                    </a:p>
                  </a:txBody>
                  <a:tcPr/>
                </a:tc>
                <a:tc vMerge="1">
                  <a:txBody>
                    <a:bodyPr/>
                    <a:lstStyle/>
                    <a:p>
                      <a:endParaRPr lang="en-US"/>
                    </a:p>
                  </a:txBody>
                  <a:tcPr/>
                </a:tc>
              </a:tr>
              <a:tr h="841237">
                <a:tc rowSpan="2">
                  <a:txBody>
                    <a:bodyPr/>
                    <a:lstStyle/>
                    <a:p>
                      <a:pPr marL="0" marR="0">
                        <a:lnSpc>
                          <a:spcPct val="115000"/>
                        </a:lnSpc>
                        <a:spcBef>
                          <a:spcPts val="10"/>
                        </a:spcBef>
                        <a:spcAft>
                          <a:spcPts val="10"/>
                        </a:spcAft>
                      </a:pPr>
                      <a:r>
                        <a:rPr lang="en-US" sz="1600" dirty="0">
                          <a:effectLst/>
                        </a:rPr>
                        <a:t>LFDSS Total for Current Decision</a:t>
                      </a:r>
                      <a:endParaRPr lang="en-US" sz="1600" dirty="0">
                        <a:effectLst/>
                        <a:latin typeface="Times New Roman"/>
                        <a:ea typeface="Times New Roman"/>
                      </a:endParaRPr>
                    </a:p>
                  </a:txBody>
                  <a:tcPr marL="68580" marR="68580" marT="0" marB="0" anchor="b"/>
                </a:tc>
                <a:tc>
                  <a:txBody>
                    <a:bodyPr/>
                    <a:lstStyle/>
                    <a:p>
                      <a:pPr marL="0" marR="0">
                        <a:lnSpc>
                          <a:spcPct val="115000"/>
                        </a:lnSpc>
                        <a:spcBef>
                          <a:spcPts val="0"/>
                        </a:spcBef>
                        <a:spcAft>
                          <a:spcPts val="0"/>
                        </a:spcAft>
                      </a:pPr>
                      <a:r>
                        <a:rPr lang="en-US" sz="1600">
                          <a:effectLst/>
                        </a:rPr>
                        <a:t>Professional Case: </a:t>
                      </a:r>
                    </a:p>
                    <a:p>
                      <a:pPr marL="0" marR="0">
                        <a:lnSpc>
                          <a:spcPct val="115000"/>
                        </a:lnSpc>
                        <a:spcBef>
                          <a:spcPts val="0"/>
                        </a:spcBef>
                        <a:spcAft>
                          <a:spcPts val="0"/>
                        </a:spcAft>
                      </a:pPr>
                      <a:r>
                        <a:rPr lang="en-US" sz="1600">
                          <a:effectLst/>
                        </a:rPr>
                        <a:t>Do not move forward</a:t>
                      </a:r>
                      <a:endParaRPr lang="en-US" sz="1600">
                        <a:effectLst/>
                        <a:latin typeface="Times New Roman"/>
                        <a:ea typeface="Times New Roman"/>
                      </a:endParaRPr>
                    </a:p>
                  </a:txBody>
                  <a:tcPr marL="68580" marR="68580" marT="0" marB="0"/>
                </a:tc>
                <a:tc>
                  <a:txBody>
                    <a:bodyPr/>
                    <a:lstStyle/>
                    <a:p>
                      <a:pPr marL="102870" marR="0">
                        <a:lnSpc>
                          <a:spcPct val="115000"/>
                        </a:lnSpc>
                        <a:spcBef>
                          <a:spcPts val="0"/>
                        </a:spcBef>
                        <a:spcAft>
                          <a:spcPts val="0"/>
                        </a:spcAft>
                      </a:pPr>
                      <a:r>
                        <a:rPr lang="en-US" sz="2000" dirty="0">
                          <a:effectLst/>
                        </a:rPr>
                        <a:t>17.42 (6.8)</a:t>
                      </a:r>
                      <a:endParaRPr lang="en-US" sz="2000" dirty="0">
                        <a:effectLst/>
                        <a:latin typeface="Times New Roman"/>
                        <a:ea typeface="Times New Roman"/>
                      </a:endParaRPr>
                    </a:p>
                  </a:txBody>
                  <a:tcPr marL="68580" marR="68580" marT="0" marB="0"/>
                </a:tc>
                <a:tc rowSpan="2">
                  <a:txBody>
                    <a:bodyPr/>
                    <a:lstStyle/>
                    <a:p>
                      <a:pPr marL="0" marR="0" algn="ctr">
                        <a:lnSpc>
                          <a:spcPct val="115000"/>
                        </a:lnSpc>
                        <a:spcBef>
                          <a:spcPts val="10"/>
                        </a:spcBef>
                        <a:spcAft>
                          <a:spcPts val="10"/>
                        </a:spcAft>
                      </a:pPr>
                      <a:r>
                        <a:rPr lang="en-US" sz="1600">
                          <a:effectLst/>
                        </a:rPr>
                        <a:t>-4.41</a:t>
                      </a:r>
                      <a:endParaRPr lang="en-US" sz="1600">
                        <a:effectLst/>
                        <a:latin typeface="Times New Roman"/>
                        <a:ea typeface="Times New Roman"/>
                      </a:endParaRPr>
                    </a:p>
                  </a:txBody>
                  <a:tcPr marL="68580" marR="68580" marT="0" marB="0" anchor="b"/>
                </a:tc>
                <a:tc rowSpan="2">
                  <a:txBody>
                    <a:bodyPr/>
                    <a:lstStyle/>
                    <a:p>
                      <a:pPr marL="0" marR="0" algn="ctr">
                        <a:lnSpc>
                          <a:spcPct val="115000"/>
                        </a:lnSpc>
                        <a:spcBef>
                          <a:spcPts val="10"/>
                        </a:spcBef>
                        <a:spcAft>
                          <a:spcPts val="10"/>
                        </a:spcAft>
                      </a:pPr>
                      <a:r>
                        <a:rPr lang="en-US" sz="1600" dirty="0">
                          <a:effectLst/>
                        </a:rPr>
                        <a:t>77</a:t>
                      </a:r>
                      <a:endParaRPr lang="en-US" sz="1600" dirty="0">
                        <a:effectLst/>
                        <a:latin typeface="Times New Roman"/>
                        <a:ea typeface="Times New Roman"/>
                      </a:endParaRPr>
                    </a:p>
                  </a:txBody>
                  <a:tcPr marL="68580" marR="68580" marT="0" marB="0" anchor="b"/>
                </a:tc>
                <a:tc rowSpan="2">
                  <a:txBody>
                    <a:bodyPr/>
                    <a:lstStyle/>
                    <a:p>
                      <a:pPr marL="0" marR="0" algn="ctr">
                        <a:lnSpc>
                          <a:spcPct val="115000"/>
                        </a:lnSpc>
                        <a:spcBef>
                          <a:spcPts val="10"/>
                        </a:spcBef>
                        <a:spcAft>
                          <a:spcPts val="10"/>
                        </a:spcAft>
                      </a:pPr>
                      <a:r>
                        <a:rPr lang="en-US" sz="1600" dirty="0">
                          <a:effectLst/>
                        </a:rPr>
                        <a:t>.001</a:t>
                      </a:r>
                      <a:endParaRPr lang="en-US" sz="1600" dirty="0">
                        <a:effectLst/>
                        <a:latin typeface="Times New Roman"/>
                        <a:ea typeface="Times New Roman"/>
                      </a:endParaRPr>
                    </a:p>
                  </a:txBody>
                  <a:tcPr marL="68580" marR="68580" marT="0" marB="0" anchor="b"/>
                </a:tc>
              </a:tr>
              <a:tr h="841237">
                <a:tc vMerge="1">
                  <a:txBody>
                    <a:bodyPr/>
                    <a:lstStyle/>
                    <a:p>
                      <a:endParaRPr lang="en-US"/>
                    </a:p>
                  </a:txBody>
                  <a:tcPr/>
                </a:tc>
                <a:tc>
                  <a:txBody>
                    <a:bodyPr/>
                    <a:lstStyle/>
                    <a:p>
                      <a:pPr marL="0" marR="0">
                        <a:lnSpc>
                          <a:spcPct val="115000"/>
                        </a:lnSpc>
                        <a:spcBef>
                          <a:spcPts val="0"/>
                        </a:spcBef>
                        <a:spcAft>
                          <a:spcPts val="0"/>
                        </a:spcAft>
                      </a:pPr>
                      <a:r>
                        <a:rPr lang="en-US" sz="1600" dirty="0">
                          <a:effectLst/>
                        </a:rPr>
                        <a:t>Professional Case: </a:t>
                      </a:r>
                    </a:p>
                    <a:p>
                      <a:pPr marL="0" marR="0">
                        <a:lnSpc>
                          <a:spcPct val="115000"/>
                        </a:lnSpc>
                        <a:spcBef>
                          <a:spcPts val="0"/>
                        </a:spcBef>
                        <a:spcAft>
                          <a:spcPts val="0"/>
                        </a:spcAft>
                      </a:pPr>
                      <a:r>
                        <a:rPr lang="en-US" sz="1600" dirty="0">
                          <a:effectLst/>
                        </a:rPr>
                        <a:t>Move forward w/ decision</a:t>
                      </a:r>
                      <a:endParaRPr lang="en-US" sz="1600" dirty="0">
                        <a:effectLst/>
                        <a:latin typeface="Times New Roman"/>
                        <a:ea typeface="Times New Roman"/>
                      </a:endParaRPr>
                    </a:p>
                  </a:txBody>
                  <a:tcPr marL="68580" marR="68580" marT="0" marB="0"/>
                </a:tc>
                <a:tc>
                  <a:txBody>
                    <a:bodyPr/>
                    <a:lstStyle/>
                    <a:p>
                      <a:pPr marL="102870" marR="0">
                        <a:lnSpc>
                          <a:spcPct val="115000"/>
                        </a:lnSpc>
                        <a:spcBef>
                          <a:spcPts val="0"/>
                        </a:spcBef>
                        <a:spcAft>
                          <a:spcPts val="0"/>
                        </a:spcAft>
                      </a:pPr>
                      <a:r>
                        <a:rPr lang="en-US" sz="2000" dirty="0">
                          <a:effectLst/>
                        </a:rPr>
                        <a:t>  8.63 (2.1)</a:t>
                      </a:r>
                      <a:endParaRPr lang="en-US" sz="2000" dirty="0">
                        <a:effectLst/>
                        <a:latin typeface="Times New Roman"/>
                        <a:ea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73776" name="Rectangle 1"/>
          <p:cNvSpPr>
            <a:spLocks noChangeArrowheads="1"/>
          </p:cNvSpPr>
          <p:nvPr/>
        </p:nvSpPr>
        <p:spPr bwMode="auto">
          <a:xfrm>
            <a:off x="407988" y="1093788"/>
            <a:ext cx="77819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200">
                <a:ea typeface="MS Mincho" pitchFamily="49" charset="-128"/>
              </a:rPr>
              <a:t> </a:t>
            </a:r>
            <a:r>
              <a:rPr lang="en-US" altLang="en-US" sz="1600">
                <a:ea typeface="MS Mincho" pitchFamily="49" charset="-128"/>
              </a:rPr>
              <a:t>Independent Samples </a:t>
            </a:r>
            <a:r>
              <a:rPr lang="en-US" altLang="en-US" sz="1600" i="1">
                <a:ea typeface="MS Mincho" pitchFamily="49" charset="-128"/>
              </a:rPr>
              <a:t>t</a:t>
            </a:r>
            <a:r>
              <a:rPr lang="en-US" altLang="en-US" sz="1600">
                <a:ea typeface="MS Mincho" pitchFamily="49" charset="-128"/>
              </a:rPr>
              <a:t>-Tests for the LFDSS Total Risk Score for Current Financial Decision</a:t>
            </a:r>
            <a:endParaRPr lang="en-US" altLang="en-US" sz="1600"/>
          </a:p>
          <a:p>
            <a:endParaRPr lang="en-US" altLang="en-US"/>
          </a:p>
        </p:txBody>
      </p:sp>
    </p:spTree>
  </p:cSld>
  <p:clrMapOvr>
    <a:masterClrMapping/>
  </p:clrMapOvr>
  <p:transition spd="slow">
    <p:strips dir="l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smtClean="0"/>
              <a:t>LFDSS Item comparisons:</a:t>
            </a:r>
            <a:br>
              <a:rPr lang="en-US" altLang="en-US" smtClean="0"/>
            </a:br>
            <a:r>
              <a:rPr lang="en-US" altLang="en-US" smtClean="0"/>
              <a:t> FE v non FE</a:t>
            </a:r>
          </a:p>
        </p:txBody>
      </p:sp>
      <p:sp>
        <p:nvSpPr>
          <p:cNvPr id="74755" name="Content Placeholder 2"/>
          <p:cNvSpPr>
            <a:spLocks noGrp="1"/>
          </p:cNvSpPr>
          <p:nvPr>
            <p:ph idx="1"/>
          </p:nvPr>
        </p:nvSpPr>
        <p:spPr/>
        <p:txBody>
          <a:bodyPr/>
          <a:lstStyle/>
          <a:p>
            <a:r>
              <a:rPr lang="en-US" altLang="en-US" smtClean="0"/>
              <a:t>Impact on Finances: 33% negative; 23% inaccurate vs. 1% negative and 3% inaccurate</a:t>
            </a:r>
          </a:p>
          <a:p>
            <a:r>
              <a:rPr lang="en-US" altLang="en-US" smtClean="0"/>
              <a:t>Risk Level: 24% high risk; 33% inaccurate about risk level vs. 4% high risk and 1% inaccurate</a:t>
            </a:r>
          </a:p>
          <a:p>
            <a:r>
              <a:rPr lang="en-US" altLang="en-US" smtClean="0"/>
              <a:t>Decision itself: 42% inaccurate about decision in question vs 2%</a:t>
            </a:r>
          </a:p>
          <a:p>
            <a:endParaRPr lang="en-US" altLang="en-US" smtClean="0"/>
          </a:p>
        </p:txBody>
      </p:sp>
    </p:spTree>
  </p:cSld>
  <p:clrMapOvr>
    <a:masterClrMapping/>
  </p:clrMapOvr>
  <p:transition spd="slow">
    <p:strips dir="l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lstStyle/>
          <a:p>
            <a:pPr eaLnBrk="1" fontAlgn="auto" hangingPunct="1">
              <a:spcAft>
                <a:spcPts val="0"/>
              </a:spcAft>
              <a:buClr>
                <a:schemeClr val="accent4"/>
              </a:buClr>
              <a:buFont typeface="Arial" panose="020B0604020202020204" pitchFamily="34" charset="0"/>
              <a:buChar char="•"/>
              <a:defRPr/>
            </a:pPr>
            <a:r>
              <a:rPr lang="en-US" sz="2400" dirty="0"/>
              <a:t>The LFDSS is a structured, multiple choice interview that should be administered in a standardized fashion. In introducing the LFDSS to the older </a:t>
            </a:r>
            <a:r>
              <a:rPr lang="en-US" sz="2400" dirty="0" smtClean="0"/>
              <a:t>adult, read </a:t>
            </a:r>
            <a:r>
              <a:rPr lang="en-US" sz="2400" dirty="0"/>
              <a:t>out loud the </a:t>
            </a:r>
            <a:r>
              <a:rPr lang="en-US" sz="2400" dirty="0" smtClean="0"/>
              <a:t>following one-sentence explanation: </a:t>
            </a:r>
          </a:p>
          <a:p>
            <a:pPr marL="0" indent="0" eaLnBrk="1" fontAlgn="auto" hangingPunct="1">
              <a:spcAft>
                <a:spcPts val="0"/>
              </a:spcAft>
              <a:buClr>
                <a:schemeClr val="accent4"/>
              </a:buClr>
              <a:buFont typeface="Arial" panose="020B0604020202020204" pitchFamily="34" charset="0"/>
              <a:buNone/>
              <a:defRPr/>
            </a:pPr>
            <a:r>
              <a:rPr lang="en-US" sz="1000" dirty="0" smtClean="0"/>
              <a:t> </a:t>
            </a:r>
            <a:endParaRPr lang="en-US" sz="1000" dirty="0"/>
          </a:p>
          <a:p>
            <a:pPr marL="0" indent="0" algn="ctr" eaLnBrk="1" fontAlgn="auto" hangingPunct="1">
              <a:spcAft>
                <a:spcPts val="0"/>
              </a:spcAft>
              <a:buClr>
                <a:schemeClr val="accent4"/>
              </a:buClr>
              <a:buFont typeface="Arial" panose="020B0604020202020204" pitchFamily="34" charset="0"/>
              <a:buNone/>
              <a:defRPr/>
            </a:pPr>
            <a:r>
              <a:rPr lang="en-US" sz="2400" b="1" dirty="0">
                <a:solidFill>
                  <a:schemeClr val="accent1"/>
                </a:solidFill>
              </a:rPr>
              <a:t>“</a:t>
            </a:r>
            <a:r>
              <a:rPr lang="en-US" sz="2400" b="1" i="1" dirty="0"/>
              <a:t>I am going to ask you a set of questions to better understand the financial transaction/decision you are making or have already made.  Please answer these as best you can and feel free to elaborate on any of your answers.</a:t>
            </a:r>
            <a:r>
              <a:rPr lang="en-US" sz="2400" b="1" i="1" dirty="0">
                <a:solidFill>
                  <a:schemeClr val="accent1"/>
                </a:solidFill>
              </a:rPr>
              <a:t>”</a:t>
            </a:r>
            <a:endParaRPr lang="en-US" sz="2400" dirty="0">
              <a:solidFill>
                <a:schemeClr val="accent1"/>
              </a:solidFill>
            </a:endParaRPr>
          </a:p>
          <a:p>
            <a:pPr eaLnBrk="1" fontAlgn="auto" hangingPunct="1">
              <a:spcAft>
                <a:spcPts val="0"/>
              </a:spcAft>
              <a:buClr>
                <a:schemeClr val="accent4"/>
              </a:buClr>
              <a:buFont typeface="Arial" panose="020B0604020202020204" pitchFamily="34" charset="0"/>
              <a:buChar char="•"/>
              <a:defRPr/>
            </a:pPr>
            <a:endParaRPr lang="en-US" sz="2400" dirty="0"/>
          </a:p>
        </p:txBody>
      </p:sp>
      <p:pic>
        <p:nvPicPr>
          <p:cNvPr id="75779"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096000"/>
            <a:ext cx="2119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0"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8600" y="60960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45272" y="276226"/>
            <a:ext cx="8241528" cy="1247774"/>
          </a:xfrm>
          <a:prstGeom prst="rect">
            <a:avLst/>
          </a:prstGeom>
          <a:blipFill>
            <a:blip r:embed="rId4"/>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LFDSS Instructions</a:t>
            </a:r>
          </a:p>
        </p:txBody>
      </p:sp>
    </p:spTree>
  </p:cSld>
  <p:clrMapOvr>
    <a:masterClrMapping/>
  </p:clrMapOvr>
  <p:transition spd="slow">
    <p:strips dir="l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3"/>
          <p:cNvSpPr>
            <a:spLocks noGrp="1"/>
          </p:cNvSpPr>
          <p:nvPr>
            <p:ph type="body" idx="1"/>
          </p:nvPr>
        </p:nvSpPr>
        <p:spPr>
          <a:xfrm>
            <a:off x="398463" y="1524000"/>
            <a:ext cx="4478337" cy="777875"/>
          </a:xfrm>
        </p:spPr>
        <p:txBody>
          <a:bodyPr/>
          <a:lstStyle/>
          <a:p>
            <a:pPr algn="ctr" eaLnBrk="1" hangingPunct="1"/>
            <a:r>
              <a:rPr lang="en-US" altLang="en-US" smtClean="0"/>
              <a:t>Decisional Ability Questions 1-2</a:t>
            </a:r>
          </a:p>
        </p:txBody>
      </p:sp>
      <p:sp>
        <p:nvSpPr>
          <p:cNvPr id="3" name="Content Placeholder 2"/>
          <p:cNvSpPr>
            <a:spLocks noGrp="1"/>
          </p:cNvSpPr>
          <p:nvPr>
            <p:ph sz="half" idx="2"/>
          </p:nvPr>
        </p:nvSpPr>
        <p:spPr>
          <a:xfrm>
            <a:off x="206375" y="2357438"/>
            <a:ext cx="4340225" cy="4276725"/>
          </a:xfrm>
        </p:spPr>
        <p:txBody>
          <a:bodyPr/>
          <a:lstStyle/>
          <a:p>
            <a:pPr eaLnBrk="1" fontAlgn="auto" hangingPunct="1">
              <a:spcAft>
                <a:spcPts val="0"/>
              </a:spcAft>
              <a:buClr>
                <a:schemeClr val="accent4"/>
              </a:buClr>
              <a:buFont typeface="+mj-lt"/>
              <a:buAutoNum type="arabicPeriod"/>
              <a:defRPr/>
            </a:pPr>
            <a:r>
              <a:rPr lang="en-US" sz="1400" dirty="0" smtClean="0"/>
              <a:t>What </a:t>
            </a:r>
            <a:r>
              <a:rPr lang="en-US" sz="1400" dirty="0"/>
              <a:t>is the </a:t>
            </a:r>
            <a:r>
              <a:rPr lang="en-US" sz="1400" dirty="0" smtClean="0"/>
              <a:t>financial decision you are making?</a:t>
            </a:r>
            <a:endParaRPr lang="en-US" sz="1400" dirty="0"/>
          </a:p>
          <a:p>
            <a:pPr marL="1200150" lvl="1" indent="-742950" eaLnBrk="1" fontAlgn="auto" hangingPunct="1">
              <a:spcAft>
                <a:spcPts val="0"/>
              </a:spcAft>
              <a:buClr>
                <a:schemeClr val="accent1"/>
              </a:buClr>
              <a:buFont typeface="+mj-lt"/>
              <a:buAutoNum type="alphaLcParenR"/>
              <a:defRPr/>
            </a:pPr>
            <a:r>
              <a:rPr lang="en-US" sz="1400" dirty="0"/>
              <a:t>Investment planning (retirement, insurance, portfolio balancing)</a:t>
            </a:r>
          </a:p>
          <a:p>
            <a:pPr marL="1200150" lvl="1" indent="-742950" eaLnBrk="1" fontAlgn="auto" hangingPunct="1">
              <a:spcAft>
                <a:spcPts val="0"/>
              </a:spcAft>
              <a:buClr>
                <a:schemeClr val="accent1"/>
              </a:buClr>
              <a:buFont typeface="+mj-lt"/>
              <a:buAutoNum type="alphaLcParenR"/>
              <a:defRPr/>
            </a:pPr>
            <a:r>
              <a:rPr lang="en-US" sz="1400" dirty="0"/>
              <a:t>Estate planning (will, beneficiary, gifts)</a:t>
            </a:r>
          </a:p>
          <a:p>
            <a:pPr marL="1200150" lvl="1" indent="-742950" eaLnBrk="1" fontAlgn="auto" hangingPunct="1">
              <a:spcAft>
                <a:spcPts val="0"/>
              </a:spcAft>
              <a:buClr>
                <a:schemeClr val="accent1"/>
              </a:buClr>
              <a:buFont typeface="+mj-lt"/>
              <a:buAutoNum type="alphaLcParenR"/>
              <a:defRPr/>
            </a:pPr>
            <a:r>
              <a:rPr lang="en-US" sz="1400" dirty="0"/>
              <a:t>Major purchase (home, car, renovations)</a:t>
            </a:r>
          </a:p>
          <a:p>
            <a:pPr marL="1200150" lvl="1" indent="-742950" eaLnBrk="1" fontAlgn="auto" hangingPunct="1">
              <a:spcAft>
                <a:spcPts val="0"/>
              </a:spcAft>
              <a:buClr>
                <a:schemeClr val="accent1"/>
              </a:buClr>
              <a:buFont typeface="+mj-lt"/>
              <a:buAutoNum type="alphaLcParenR"/>
              <a:defRPr/>
            </a:pPr>
            <a:r>
              <a:rPr lang="en-US" sz="1400" dirty="0"/>
              <a:t>Don’t know/inaccurate</a:t>
            </a:r>
          </a:p>
          <a:p>
            <a:pPr marL="0" indent="0" eaLnBrk="1" fontAlgn="auto" hangingPunct="1">
              <a:spcAft>
                <a:spcPts val="0"/>
              </a:spcAft>
              <a:buClr>
                <a:schemeClr val="accent4">
                  <a:lumMod val="75000"/>
                </a:schemeClr>
              </a:buClr>
              <a:buFontTx/>
              <a:buNone/>
              <a:defRPr/>
            </a:pPr>
            <a:r>
              <a:rPr lang="en-US" sz="1400" dirty="0"/>
              <a:t> </a:t>
            </a:r>
          </a:p>
          <a:p>
            <a:pPr eaLnBrk="1" fontAlgn="auto" hangingPunct="1">
              <a:spcAft>
                <a:spcPts val="0"/>
              </a:spcAft>
              <a:buClr>
                <a:schemeClr val="accent4"/>
              </a:buClr>
              <a:buFont typeface="+mj-lt"/>
              <a:buAutoNum type="arabicPeriod" startAt="2"/>
              <a:defRPr/>
            </a:pPr>
            <a:r>
              <a:rPr lang="en-US" sz="1400" dirty="0" smtClean="0"/>
              <a:t>Was </a:t>
            </a:r>
            <a:r>
              <a:rPr lang="en-US" sz="1400" dirty="0"/>
              <a:t>this your idea or did </a:t>
            </a:r>
            <a:r>
              <a:rPr lang="en-US" sz="1400" dirty="0" smtClean="0"/>
              <a:t>someone suggest </a:t>
            </a:r>
            <a:r>
              <a:rPr lang="en-US" sz="1400" dirty="0"/>
              <a:t>it or accompany you?</a:t>
            </a:r>
          </a:p>
          <a:p>
            <a:pPr marL="1200150" lvl="1" indent="-742950" eaLnBrk="1" fontAlgn="auto" hangingPunct="1">
              <a:spcAft>
                <a:spcPts val="0"/>
              </a:spcAft>
              <a:buClr>
                <a:schemeClr val="accent1"/>
              </a:buClr>
              <a:buFont typeface="+mj-lt"/>
              <a:buAutoNum type="alphaLcParenR"/>
              <a:defRPr/>
            </a:pPr>
            <a:r>
              <a:rPr lang="en-US" sz="1400" dirty="0"/>
              <a:t>My idea</a:t>
            </a:r>
          </a:p>
          <a:p>
            <a:pPr marL="1200150" lvl="1" indent="-742950" eaLnBrk="1" fontAlgn="auto" hangingPunct="1">
              <a:spcAft>
                <a:spcPts val="0"/>
              </a:spcAft>
              <a:buClr>
                <a:schemeClr val="accent1"/>
              </a:buClr>
              <a:buFont typeface="+mj-lt"/>
              <a:buAutoNum type="alphaLcParenR"/>
              <a:defRPr/>
            </a:pPr>
            <a:r>
              <a:rPr lang="en-US" sz="1400" dirty="0"/>
              <a:t>Someone else suggested/drove me here</a:t>
            </a:r>
          </a:p>
          <a:p>
            <a:pPr marL="1200150" lvl="1" indent="-742950" eaLnBrk="1" fontAlgn="auto" hangingPunct="1">
              <a:spcAft>
                <a:spcPts val="0"/>
              </a:spcAft>
              <a:buClr>
                <a:schemeClr val="accent1"/>
              </a:buClr>
              <a:buFont typeface="+mj-lt"/>
              <a:buAutoNum type="alphaLcParenR"/>
              <a:defRPr/>
            </a:pPr>
            <a:r>
              <a:rPr lang="en-US" sz="1400" dirty="0"/>
              <a:t>Don’t know/inaccurate</a:t>
            </a:r>
          </a:p>
          <a:p>
            <a:pPr marL="742950" indent="-742950" eaLnBrk="1" fontAlgn="auto" hangingPunct="1">
              <a:spcAft>
                <a:spcPts val="0"/>
              </a:spcAft>
              <a:buClr>
                <a:schemeClr val="accent4">
                  <a:lumMod val="75000"/>
                </a:schemeClr>
              </a:buClr>
              <a:buFont typeface="+mj-lt"/>
              <a:buAutoNum type="arabicParenR"/>
              <a:defRPr/>
            </a:pPr>
            <a:endParaRPr lang="en-US" sz="1400" dirty="0"/>
          </a:p>
          <a:p>
            <a:pPr marL="457200" indent="-457200" eaLnBrk="1" fontAlgn="auto" hangingPunct="1">
              <a:spcAft>
                <a:spcPts val="0"/>
              </a:spcAft>
              <a:buClr>
                <a:schemeClr val="accent4">
                  <a:lumMod val="75000"/>
                </a:schemeClr>
              </a:buClr>
              <a:buFont typeface="+mj-lt"/>
              <a:buAutoNum type="arabicParenR"/>
              <a:defRPr/>
            </a:pPr>
            <a:endParaRPr lang="en-US" sz="1400" dirty="0"/>
          </a:p>
        </p:txBody>
      </p:sp>
      <p:sp>
        <p:nvSpPr>
          <p:cNvPr id="76804" name="Text Placeholder 4"/>
          <p:cNvSpPr>
            <a:spLocks noGrp="1"/>
          </p:cNvSpPr>
          <p:nvPr>
            <p:ph type="body" sz="quarter" idx="3"/>
          </p:nvPr>
        </p:nvSpPr>
        <p:spPr>
          <a:xfrm>
            <a:off x="4876800" y="1473200"/>
            <a:ext cx="3538538" cy="419100"/>
          </a:xfrm>
        </p:spPr>
        <p:txBody>
          <a:bodyPr/>
          <a:lstStyle/>
          <a:p>
            <a:pPr algn="ctr" eaLnBrk="1" hangingPunct="1"/>
            <a:r>
              <a:rPr lang="en-US" altLang="en-US" sz="2200" smtClean="0"/>
              <a:t>Questions 3-5</a:t>
            </a:r>
          </a:p>
        </p:txBody>
      </p:sp>
      <p:sp>
        <p:nvSpPr>
          <p:cNvPr id="6" name="Content Placeholder 5"/>
          <p:cNvSpPr>
            <a:spLocks noGrp="1"/>
          </p:cNvSpPr>
          <p:nvPr>
            <p:ph sz="quarter" idx="4"/>
          </p:nvPr>
        </p:nvSpPr>
        <p:spPr>
          <a:xfrm>
            <a:off x="4598988" y="1841500"/>
            <a:ext cx="4041775" cy="4792663"/>
          </a:xfrm>
        </p:spPr>
        <p:txBody>
          <a:bodyPr>
            <a:normAutofit fontScale="25000" lnSpcReduction="20000"/>
          </a:bodyPr>
          <a:lstStyle/>
          <a:p>
            <a:pPr marL="0" indent="0" eaLnBrk="1" fontAlgn="auto" hangingPunct="1">
              <a:spcAft>
                <a:spcPts val="0"/>
              </a:spcAft>
              <a:buFontTx/>
              <a:buNone/>
              <a:defRPr/>
            </a:pPr>
            <a:r>
              <a:rPr lang="en-US" sz="5600" dirty="0" smtClean="0">
                <a:solidFill>
                  <a:schemeClr val="accent4">
                    <a:lumMod val="75000"/>
                  </a:schemeClr>
                </a:solidFill>
              </a:rPr>
              <a:t>3.     </a:t>
            </a:r>
            <a:r>
              <a:rPr lang="en-US" sz="5600" dirty="0" smtClean="0"/>
              <a:t>What </a:t>
            </a:r>
            <a:r>
              <a:rPr lang="en-US" sz="5600" dirty="0"/>
              <a:t>is the purpose of you decision?</a:t>
            </a:r>
          </a:p>
          <a:p>
            <a:pPr marL="1371600" lvl="1" indent="-914400" eaLnBrk="1" fontAlgn="auto" hangingPunct="1">
              <a:spcAft>
                <a:spcPts val="0"/>
              </a:spcAft>
              <a:buClr>
                <a:schemeClr val="accent1"/>
              </a:buClr>
              <a:buFont typeface="+mj-lt"/>
              <a:buAutoNum type="alphaLcParenR"/>
              <a:defRPr/>
            </a:pPr>
            <a:r>
              <a:rPr lang="en-US" sz="5600" dirty="0"/>
              <a:t>Benefit self, plan, peace of mind</a:t>
            </a:r>
          </a:p>
          <a:p>
            <a:pPr marL="1371600" lvl="1" indent="-914400" eaLnBrk="1" fontAlgn="auto" hangingPunct="1">
              <a:spcAft>
                <a:spcPts val="0"/>
              </a:spcAft>
              <a:buClr>
                <a:schemeClr val="accent1"/>
              </a:buClr>
              <a:buFont typeface="+mj-lt"/>
              <a:buAutoNum type="alphaLcParenR"/>
              <a:defRPr/>
            </a:pPr>
            <a:r>
              <a:rPr lang="en-US" sz="5600" dirty="0"/>
              <a:t>Benefit family (whom?)</a:t>
            </a:r>
          </a:p>
          <a:p>
            <a:pPr marL="1371600" lvl="1" indent="-914400" eaLnBrk="1" fontAlgn="auto" hangingPunct="1">
              <a:spcAft>
                <a:spcPts val="0"/>
              </a:spcAft>
              <a:buClr>
                <a:schemeClr val="accent1"/>
              </a:buClr>
              <a:buFont typeface="+mj-lt"/>
              <a:buAutoNum type="alphaLcParenR"/>
              <a:defRPr/>
            </a:pPr>
            <a:r>
              <a:rPr lang="en-US" sz="5600" dirty="0"/>
              <a:t>Benefit charity (which?)</a:t>
            </a:r>
          </a:p>
          <a:p>
            <a:pPr marL="1371600" lvl="1" indent="-914400" eaLnBrk="1" fontAlgn="auto" hangingPunct="1">
              <a:spcAft>
                <a:spcPts val="0"/>
              </a:spcAft>
              <a:buClr>
                <a:schemeClr val="accent1"/>
              </a:buClr>
              <a:buFont typeface="+mj-lt"/>
              <a:buAutoNum type="alphaLcParenR"/>
              <a:defRPr/>
            </a:pPr>
            <a:r>
              <a:rPr lang="en-US" sz="5600" dirty="0"/>
              <a:t>Benefit someone else (whom?)</a:t>
            </a:r>
          </a:p>
          <a:p>
            <a:pPr marL="1371600" lvl="1" indent="-914400" eaLnBrk="1" fontAlgn="auto" hangingPunct="1">
              <a:spcAft>
                <a:spcPts val="0"/>
              </a:spcAft>
              <a:buClr>
                <a:schemeClr val="accent1"/>
              </a:buClr>
              <a:buFont typeface="+mj-lt"/>
              <a:buAutoNum type="alphaLcParenR"/>
              <a:defRPr/>
            </a:pPr>
            <a:r>
              <a:rPr lang="en-US" sz="5600" dirty="0"/>
              <a:t>Don’t know/inaccurate</a:t>
            </a:r>
          </a:p>
          <a:p>
            <a:pPr marL="0" indent="0" eaLnBrk="1" fontAlgn="auto" hangingPunct="1">
              <a:spcAft>
                <a:spcPts val="0"/>
              </a:spcAft>
              <a:buFontTx/>
              <a:buNone/>
              <a:defRPr/>
            </a:pPr>
            <a:r>
              <a:rPr lang="en-US" sz="5600" dirty="0"/>
              <a:t> </a:t>
            </a:r>
          </a:p>
          <a:p>
            <a:pPr marL="0" indent="0" eaLnBrk="1" fontAlgn="auto" hangingPunct="1">
              <a:spcAft>
                <a:spcPts val="0"/>
              </a:spcAft>
              <a:buFontTx/>
              <a:buNone/>
              <a:defRPr/>
            </a:pPr>
            <a:r>
              <a:rPr lang="en-US" sz="5600" dirty="0" smtClean="0">
                <a:solidFill>
                  <a:schemeClr val="accent4">
                    <a:lumMod val="75000"/>
                  </a:schemeClr>
                </a:solidFill>
              </a:rPr>
              <a:t>4.    </a:t>
            </a:r>
            <a:r>
              <a:rPr lang="en-US" sz="5600" dirty="0" smtClean="0"/>
              <a:t>What </a:t>
            </a:r>
            <a:r>
              <a:rPr lang="en-US" sz="5600" dirty="0"/>
              <a:t>is the primary financial goal?</a:t>
            </a:r>
          </a:p>
          <a:p>
            <a:pPr marL="1371600" lvl="1" indent="-914400" eaLnBrk="1" fontAlgn="auto" hangingPunct="1">
              <a:spcAft>
                <a:spcPts val="0"/>
              </a:spcAft>
              <a:buClr>
                <a:schemeClr val="accent1"/>
              </a:buClr>
              <a:buFont typeface="+mj-lt"/>
              <a:buAutoNum type="alphaLcParenR"/>
              <a:defRPr/>
            </a:pPr>
            <a:r>
              <a:rPr lang="en-US" sz="5600" dirty="0"/>
              <a:t>Earn money through investment</a:t>
            </a:r>
          </a:p>
          <a:p>
            <a:pPr marL="1371600" lvl="1" indent="-914400" eaLnBrk="1" fontAlgn="auto" hangingPunct="1">
              <a:spcAft>
                <a:spcPts val="0"/>
              </a:spcAft>
              <a:buClr>
                <a:schemeClr val="accent1"/>
              </a:buClr>
              <a:buFont typeface="+mj-lt"/>
              <a:buAutoNum type="alphaLcParenR"/>
              <a:defRPr/>
            </a:pPr>
            <a:r>
              <a:rPr lang="en-US" sz="5600" dirty="0"/>
              <a:t>Share wealth</a:t>
            </a:r>
          </a:p>
          <a:p>
            <a:pPr marL="1371600" lvl="1" indent="-914400" eaLnBrk="1" fontAlgn="auto" hangingPunct="1">
              <a:spcAft>
                <a:spcPts val="0"/>
              </a:spcAft>
              <a:buClr>
                <a:schemeClr val="accent1"/>
              </a:buClr>
              <a:buFont typeface="+mj-lt"/>
              <a:buAutoNum type="alphaLcParenR"/>
              <a:defRPr/>
            </a:pPr>
            <a:r>
              <a:rPr lang="en-US" sz="5600" dirty="0"/>
              <a:t>Give someone access to my money</a:t>
            </a:r>
          </a:p>
          <a:p>
            <a:pPr marL="1371600" lvl="1" indent="-914400" eaLnBrk="1" fontAlgn="auto" hangingPunct="1">
              <a:spcAft>
                <a:spcPts val="0"/>
              </a:spcAft>
              <a:buClr>
                <a:schemeClr val="accent1"/>
              </a:buClr>
              <a:buFont typeface="+mj-lt"/>
              <a:buAutoNum type="alphaLcParenR"/>
              <a:defRPr/>
            </a:pPr>
            <a:r>
              <a:rPr lang="en-US" sz="5600" dirty="0"/>
              <a:t>Gift someone or a charity (Which?)</a:t>
            </a:r>
          </a:p>
          <a:p>
            <a:pPr marL="1371600" lvl="1" indent="-914400" eaLnBrk="1" fontAlgn="auto" hangingPunct="1">
              <a:spcAft>
                <a:spcPts val="0"/>
              </a:spcAft>
              <a:buClr>
                <a:schemeClr val="accent1"/>
              </a:buClr>
              <a:buFont typeface="+mj-lt"/>
              <a:buAutoNum type="alphaLcParenR"/>
              <a:defRPr/>
            </a:pPr>
            <a:r>
              <a:rPr lang="en-US" sz="5600" dirty="0"/>
              <a:t>Don’t know/inaccurate</a:t>
            </a:r>
          </a:p>
          <a:p>
            <a:pPr marL="0" indent="0" eaLnBrk="1" fontAlgn="auto" hangingPunct="1">
              <a:spcAft>
                <a:spcPts val="0"/>
              </a:spcAft>
              <a:buFontTx/>
              <a:buNone/>
              <a:defRPr/>
            </a:pPr>
            <a:r>
              <a:rPr lang="en-US" sz="5600" dirty="0"/>
              <a:t> </a:t>
            </a:r>
          </a:p>
          <a:p>
            <a:pPr marL="347663" indent="-347663" eaLnBrk="1" fontAlgn="auto" hangingPunct="1">
              <a:spcAft>
                <a:spcPts val="0"/>
              </a:spcAft>
              <a:buFontTx/>
              <a:buNone/>
              <a:defRPr/>
            </a:pPr>
            <a:r>
              <a:rPr lang="en-US" sz="5600" dirty="0" smtClean="0">
                <a:solidFill>
                  <a:schemeClr val="accent4">
                    <a:lumMod val="75000"/>
                  </a:schemeClr>
                </a:solidFill>
              </a:rPr>
              <a:t>5.    </a:t>
            </a:r>
            <a:r>
              <a:rPr lang="en-US" sz="5600" dirty="0" smtClean="0"/>
              <a:t>How </a:t>
            </a:r>
            <a:r>
              <a:rPr lang="en-US" sz="5600" dirty="0"/>
              <a:t>will this decision impact you now and </a:t>
            </a:r>
            <a:r>
              <a:rPr lang="en-US" sz="5600" dirty="0" smtClean="0"/>
              <a:t>                 over </a:t>
            </a:r>
            <a:r>
              <a:rPr lang="en-US" sz="5600" dirty="0"/>
              <a:t>time?</a:t>
            </a:r>
          </a:p>
          <a:p>
            <a:pPr marL="1371600" lvl="1" indent="-914400" eaLnBrk="1" fontAlgn="auto" hangingPunct="1">
              <a:spcAft>
                <a:spcPts val="0"/>
              </a:spcAft>
              <a:buClr>
                <a:schemeClr val="accent1"/>
              </a:buClr>
              <a:buFont typeface="+mj-lt"/>
              <a:buAutoNum type="alphaLcParenR"/>
              <a:defRPr/>
            </a:pPr>
            <a:r>
              <a:rPr lang="en-US" sz="5600" dirty="0"/>
              <a:t>Improve financial position</a:t>
            </a:r>
          </a:p>
          <a:p>
            <a:pPr marL="1371600" lvl="1" indent="-914400" eaLnBrk="1" fontAlgn="auto" hangingPunct="1">
              <a:spcAft>
                <a:spcPts val="0"/>
              </a:spcAft>
              <a:buClr>
                <a:schemeClr val="accent1"/>
              </a:buClr>
              <a:buFont typeface="+mj-lt"/>
              <a:buAutoNum type="alphaLcParenR"/>
              <a:defRPr/>
            </a:pPr>
            <a:r>
              <a:rPr lang="en-US" sz="5600" dirty="0"/>
              <a:t>No impact</a:t>
            </a:r>
          </a:p>
          <a:p>
            <a:pPr marL="1371600" lvl="1" indent="-914400" eaLnBrk="1" fontAlgn="auto" hangingPunct="1">
              <a:spcAft>
                <a:spcPts val="0"/>
              </a:spcAft>
              <a:buClr>
                <a:schemeClr val="accent1"/>
              </a:buClr>
              <a:buFont typeface="+mj-lt"/>
              <a:buAutoNum type="alphaLcParenR"/>
              <a:defRPr/>
            </a:pPr>
            <a:r>
              <a:rPr lang="en-US" sz="5600" dirty="0"/>
              <a:t>Negative impact/debt</a:t>
            </a:r>
          </a:p>
          <a:p>
            <a:pPr marL="1371600" lvl="1" indent="-914400" eaLnBrk="1" fontAlgn="auto" hangingPunct="1">
              <a:spcAft>
                <a:spcPts val="0"/>
              </a:spcAft>
              <a:buClr>
                <a:schemeClr val="accent1"/>
              </a:buClr>
              <a:buFont typeface="+mj-lt"/>
              <a:buAutoNum type="alphaLcParenR"/>
              <a:defRPr/>
            </a:pPr>
            <a:r>
              <a:rPr lang="en-US" sz="5600" dirty="0"/>
              <a:t>Don’t </a:t>
            </a:r>
            <a:r>
              <a:rPr lang="en-US" sz="5600" dirty="0" smtClean="0"/>
              <a:t>know/inaccurate</a:t>
            </a:r>
            <a:r>
              <a:rPr lang="en-US" sz="5600" dirty="0"/>
              <a:t> </a:t>
            </a:r>
          </a:p>
          <a:p>
            <a:pPr eaLnBrk="1" fontAlgn="auto" hangingPunct="1">
              <a:spcAft>
                <a:spcPts val="0"/>
              </a:spcAft>
              <a:buFont typeface="Arial" panose="020B0604020202020204" pitchFamily="34" charset="0"/>
              <a:buChar char="•"/>
              <a:defRPr/>
            </a:pPr>
            <a:endParaRPr lang="en-US" dirty="0"/>
          </a:p>
        </p:txBody>
      </p:sp>
      <p:sp>
        <p:nvSpPr>
          <p:cNvPr id="75782" name="TextBox 6"/>
          <p:cNvSpPr txBox="1">
            <a:spLocks noChangeArrowheads="1"/>
          </p:cNvSpPr>
          <p:nvPr/>
        </p:nvSpPr>
        <p:spPr bwMode="auto">
          <a:xfrm>
            <a:off x="1346200" y="6302375"/>
            <a:ext cx="2655888" cy="533400"/>
          </a:xfrm>
          <a:prstGeom prst="rect">
            <a:avLst/>
          </a:prstGeom>
          <a:noFill/>
          <a:ln w="9525">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4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defRPr>
            </a:lvl9pPr>
          </a:lstStyle>
          <a:p>
            <a:pPr>
              <a:spcBef>
                <a:spcPct val="0"/>
              </a:spcBef>
              <a:buFontTx/>
              <a:buNone/>
              <a:defRPr/>
            </a:pPr>
            <a:r>
              <a:rPr lang="en-US" altLang="en-US" sz="1400" i="1" dirty="0" smtClean="0">
                <a:latin typeface="+mn-lt"/>
              </a:rPr>
              <a:t>Scale cannot be used without permission of Dr. Lichtenberg</a:t>
            </a:r>
          </a:p>
        </p:txBody>
      </p:sp>
      <p:pic>
        <p:nvPicPr>
          <p:cNvPr id="76807"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392863"/>
            <a:ext cx="12954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1838" y="6392863"/>
            <a:ext cx="792162"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426222" y="177802"/>
            <a:ext cx="8241528" cy="1122766"/>
          </a:xfrm>
          <a:prstGeom prst="rect">
            <a:avLst/>
          </a:prstGeom>
          <a:blipFill>
            <a:blip r:embed="rId4"/>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600"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LFDSS Questions 1-5</a:t>
            </a:r>
          </a:p>
          <a:p>
            <a:pPr fontAlgn="auto">
              <a:spcAft>
                <a:spcPts val="0"/>
              </a:spcAft>
              <a:defRPr/>
            </a:pPr>
            <a:r>
              <a:rPr lang="en-US" sz="4100" b="1" dirty="0" smtClean="0">
                <a:ln w="19050">
                  <a:solidFill>
                    <a:prstClr val="black"/>
                  </a:solidFill>
                </a:ln>
              </a:rPr>
              <a:t>Lichtenberg, 2013</a:t>
            </a:r>
            <a:r>
              <a:rPr lang="en-US" sz="4100" dirty="0" smtClean="0">
                <a:ln w="19050">
                  <a:solidFill>
                    <a:prstClr val="black"/>
                  </a:solidFill>
                </a:ln>
              </a:rPr>
              <a:t>©</a:t>
            </a:r>
          </a:p>
        </p:txBody>
      </p:sp>
    </p:spTree>
  </p:cSld>
  <p:clrMapOvr>
    <a:masterClrMapping/>
  </p:clrMapOvr>
  <p:transition spd="slow">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228600"/>
            <a:ext cx="7772400" cy="838200"/>
          </a:xfrm>
        </p:spPr>
        <p:txBody>
          <a:bodyPr/>
          <a:lstStyle/>
          <a:p>
            <a:r>
              <a:rPr lang="en-US" altLang="en-US" smtClean="0"/>
              <a:t>“Doctor, I need to know if..”</a:t>
            </a:r>
          </a:p>
        </p:txBody>
      </p:sp>
      <p:sp>
        <p:nvSpPr>
          <p:cNvPr id="31747" name="Rectangle 3"/>
          <p:cNvSpPr>
            <a:spLocks noGrp="1" noChangeArrowheads="1"/>
          </p:cNvSpPr>
          <p:nvPr>
            <p:ph type="body" idx="1"/>
          </p:nvPr>
        </p:nvSpPr>
        <p:spPr>
          <a:xfrm>
            <a:off x="685800" y="1219200"/>
            <a:ext cx="5562600" cy="4800600"/>
          </a:xfrm>
        </p:spPr>
        <p:txBody>
          <a:bodyPr/>
          <a:lstStyle/>
          <a:p>
            <a:pPr>
              <a:lnSpc>
                <a:spcPct val="80000"/>
              </a:lnSpc>
              <a:buFontTx/>
              <a:buNone/>
            </a:pPr>
            <a:r>
              <a:rPr lang="en-US" altLang="en-US" sz="2800" smtClean="0">
                <a:solidFill>
                  <a:srgbClr val="A50021"/>
                </a:solidFill>
              </a:rPr>
              <a:t>Client can…</a:t>
            </a:r>
          </a:p>
          <a:p>
            <a:pPr>
              <a:lnSpc>
                <a:spcPct val="80000"/>
              </a:lnSpc>
            </a:pPr>
            <a:r>
              <a:rPr lang="en-US" altLang="en-US" sz="2800" smtClean="0"/>
              <a:t> </a:t>
            </a:r>
            <a:r>
              <a:rPr lang="en-US" altLang="en-US" sz="2400" smtClean="0"/>
              <a:t>Make own medical decisions</a:t>
            </a:r>
          </a:p>
          <a:p>
            <a:pPr>
              <a:lnSpc>
                <a:spcPct val="80000"/>
              </a:lnSpc>
            </a:pPr>
            <a:endParaRPr lang="en-US" altLang="en-US" sz="2400" smtClean="0"/>
          </a:p>
          <a:p>
            <a:pPr>
              <a:lnSpc>
                <a:spcPct val="80000"/>
              </a:lnSpc>
            </a:pPr>
            <a:r>
              <a:rPr lang="en-US" altLang="en-US" sz="2400" smtClean="0"/>
              <a:t>Manage own finances (conservatorship)</a:t>
            </a:r>
          </a:p>
          <a:p>
            <a:pPr>
              <a:lnSpc>
                <a:spcPct val="80000"/>
              </a:lnSpc>
            </a:pPr>
            <a:endParaRPr lang="en-US" altLang="en-US" sz="2400" smtClean="0"/>
          </a:p>
          <a:p>
            <a:pPr>
              <a:lnSpc>
                <a:spcPct val="80000"/>
              </a:lnSpc>
            </a:pPr>
            <a:r>
              <a:rPr lang="en-US" altLang="en-US" sz="2400" smtClean="0"/>
              <a:t>Manage living independently (guardianship)</a:t>
            </a:r>
          </a:p>
          <a:p>
            <a:pPr>
              <a:lnSpc>
                <a:spcPct val="80000"/>
              </a:lnSpc>
            </a:pPr>
            <a:endParaRPr lang="en-US" altLang="en-US" sz="2400" smtClean="0"/>
          </a:p>
          <a:p>
            <a:pPr>
              <a:lnSpc>
                <a:spcPct val="80000"/>
              </a:lnSpc>
            </a:pPr>
            <a:r>
              <a:rPr lang="en-US" altLang="en-US" sz="2400" smtClean="0"/>
              <a:t>Create or change will/trust (testamentary)</a:t>
            </a:r>
          </a:p>
          <a:p>
            <a:pPr>
              <a:lnSpc>
                <a:spcPct val="80000"/>
              </a:lnSpc>
            </a:pPr>
            <a:endParaRPr lang="en-US" altLang="en-US" sz="2400" smtClean="0"/>
          </a:p>
          <a:p>
            <a:pPr>
              <a:lnSpc>
                <a:spcPct val="80000"/>
              </a:lnSpc>
            </a:pPr>
            <a:r>
              <a:rPr lang="en-US" altLang="en-US" sz="2400" smtClean="0"/>
              <a:t>Make his or her own medical decision</a:t>
            </a:r>
          </a:p>
          <a:p>
            <a:pPr>
              <a:lnSpc>
                <a:spcPct val="80000"/>
              </a:lnSpc>
            </a:pPr>
            <a:endParaRPr lang="en-US" altLang="en-US" sz="2400" smtClean="0"/>
          </a:p>
        </p:txBody>
      </p:sp>
      <p:pic>
        <p:nvPicPr>
          <p:cNvPr id="31748" name="Picture 5" descr="Doctor_older_patien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1200" y="3962400"/>
            <a:ext cx="28575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trips dir="l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Placeholder 3"/>
          <p:cNvSpPr>
            <a:spLocks noGrp="1"/>
          </p:cNvSpPr>
          <p:nvPr>
            <p:ph type="body" idx="1"/>
          </p:nvPr>
        </p:nvSpPr>
        <p:spPr>
          <a:xfrm>
            <a:off x="434975" y="1154113"/>
            <a:ext cx="3505200" cy="639762"/>
          </a:xfrm>
        </p:spPr>
        <p:txBody>
          <a:bodyPr/>
          <a:lstStyle/>
          <a:p>
            <a:pPr algn="ctr" eaLnBrk="1" hangingPunct="1"/>
            <a:r>
              <a:rPr lang="en-US" altLang="en-US" smtClean="0"/>
              <a:t>Questions 6-7</a:t>
            </a:r>
          </a:p>
        </p:txBody>
      </p:sp>
      <p:sp>
        <p:nvSpPr>
          <p:cNvPr id="3" name="Content Placeholder 2"/>
          <p:cNvSpPr>
            <a:spLocks noGrp="1"/>
          </p:cNvSpPr>
          <p:nvPr>
            <p:ph sz="half" idx="2"/>
          </p:nvPr>
        </p:nvSpPr>
        <p:spPr>
          <a:xfrm>
            <a:off x="434975" y="1905000"/>
            <a:ext cx="4040188" cy="4214813"/>
          </a:xfrm>
        </p:spPr>
        <p:txBody>
          <a:bodyPr/>
          <a:lstStyle/>
          <a:p>
            <a:pPr marL="0" indent="0" eaLnBrk="1" fontAlgn="auto" hangingPunct="1">
              <a:spcAft>
                <a:spcPts val="0"/>
              </a:spcAft>
              <a:buClr>
                <a:schemeClr val="accent4">
                  <a:lumMod val="75000"/>
                </a:schemeClr>
              </a:buClr>
              <a:buFontTx/>
              <a:buNone/>
              <a:defRPr/>
            </a:pPr>
            <a:r>
              <a:rPr lang="en-US" sz="1400" dirty="0" smtClean="0">
                <a:solidFill>
                  <a:schemeClr val="accent4">
                    <a:lumMod val="75000"/>
                  </a:schemeClr>
                </a:solidFill>
              </a:rPr>
              <a:t>6.    </a:t>
            </a:r>
            <a:r>
              <a:rPr lang="en-US" sz="1400" dirty="0" smtClean="0"/>
              <a:t>How </a:t>
            </a:r>
            <a:r>
              <a:rPr lang="en-US" sz="1400" dirty="0"/>
              <a:t>much risk is involved?</a:t>
            </a:r>
          </a:p>
          <a:p>
            <a:pPr marL="914400" lvl="1" indent="-457200" eaLnBrk="1" fontAlgn="auto" hangingPunct="1">
              <a:spcAft>
                <a:spcPts val="0"/>
              </a:spcAft>
              <a:buClr>
                <a:schemeClr val="accent1"/>
              </a:buClr>
              <a:buFont typeface="+mj-lt"/>
              <a:buAutoNum type="alphaLcParenR"/>
              <a:defRPr/>
            </a:pPr>
            <a:r>
              <a:rPr lang="en-US" sz="1400" dirty="0"/>
              <a:t>Low risk or none</a:t>
            </a:r>
          </a:p>
          <a:p>
            <a:pPr marL="914400" lvl="1" indent="-457200" eaLnBrk="1" fontAlgn="auto" hangingPunct="1">
              <a:spcAft>
                <a:spcPts val="0"/>
              </a:spcAft>
              <a:buClr>
                <a:schemeClr val="accent1"/>
              </a:buClr>
              <a:buFont typeface="+mj-lt"/>
              <a:buAutoNum type="alphaLcParenR"/>
              <a:defRPr/>
            </a:pPr>
            <a:r>
              <a:rPr lang="en-US" sz="1400" dirty="0"/>
              <a:t>Moderate risk</a:t>
            </a:r>
          </a:p>
          <a:p>
            <a:pPr marL="914400" lvl="1" indent="-457200" eaLnBrk="1" fontAlgn="auto" hangingPunct="1">
              <a:spcAft>
                <a:spcPts val="0"/>
              </a:spcAft>
              <a:buClr>
                <a:schemeClr val="accent1"/>
              </a:buClr>
              <a:buFont typeface="+mj-lt"/>
              <a:buAutoNum type="alphaLcParenR"/>
              <a:defRPr/>
            </a:pPr>
            <a:r>
              <a:rPr lang="en-US" sz="1400" dirty="0"/>
              <a:t>High risk</a:t>
            </a:r>
          </a:p>
          <a:p>
            <a:pPr marL="914400" lvl="1" indent="-457200" eaLnBrk="1" fontAlgn="auto" hangingPunct="1">
              <a:spcAft>
                <a:spcPts val="0"/>
              </a:spcAft>
              <a:buClr>
                <a:schemeClr val="accent1"/>
              </a:buClr>
              <a:buFont typeface="+mj-lt"/>
              <a:buAutoNum type="alphaLcParenR"/>
              <a:defRPr/>
            </a:pPr>
            <a:r>
              <a:rPr lang="en-US" sz="1400" dirty="0"/>
              <a:t>Don’t </a:t>
            </a:r>
            <a:r>
              <a:rPr lang="en-US" sz="1400" dirty="0" smtClean="0"/>
              <a:t>know/inaccurate</a:t>
            </a:r>
          </a:p>
          <a:p>
            <a:pPr marL="914400" lvl="1" indent="-457200" eaLnBrk="1" fontAlgn="auto" hangingPunct="1">
              <a:spcAft>
                <a:spcPts val="0"/>
              </a:spcAft>
              <a:buClr>
                <a:schemeClr val="accent4">
                  <a:lumMod val="75000"/>
                </a:schemeClr>
              </a:buClr>
              <a:buFont typeface="+mj-lt"/>
              <a:buAutoNum type="alphaLcParenR"/>
              <a:defRPr/>
            </a:pPr>
            <a:endParaRPr lang="en-US" sz="1400" dirty="0"/>
          </a:p>
          <a:p>
            <a:pPr marL="347663" indent="-347663" eaLnBrk="1" fontAlgn="auto" hangingPunct="1">
              <a:spcAft>
                <a:spcPts val="0"/>
              </a:spcAft>
              <a:buClr>
                <a:schemeClr val="accent4">
                  <a:lumMod val="75000"/>
                </a:schemeClr>
              </a:buClr>
              <a:buFontTx/>
              <a:buNone/>
              <a:defRPr/>
            </a:pPr>
            <a:r>
              <a:rPr lang="en-US" sz="1400" dirty="0" smtClean="0">
                <a:solidFill>
                  <a:schemeClr val="accent4">
                    <a:lumMod val="75000"/>
                  </a:schemeClr>
                </a:solidFill>
              </a:rPr>
              <a:t>7.    </a:t>
            </a:r>
            <a:r>
              <a:rPr lang="en-US" sz="1400" dirty="0" smtClean="0"/>
              <a:t>How </a:t>
            </a:r>
            <a:r>
              <a:rPr lang="en-US" sz="1400" dirty="0"/>
              <a:t>may someone else be negatively affected?</a:t>
            </a:r>
          </a:p>
          <a:p>
            <a:pPr marL="914400" lvl="1" indent="-457200" eaLnBrk="1" fontAlgn="auto" hangingPunct="1">
              <a:spcAft>
                <a:spcPts val="0"/>
              </a:spcAft>
              <a:buClr>
                <a:schemeClr val="accent1"/>
              </a:buClr>
              <a:buFont typeface="+mj-lt"/>
              <a:buAutoNum type="alphaLcParenR"/>
              <a:defRPr/>
            </a:pPr>
            <a:r>
              <a:rPr lang="en-US" sz="1400" dirty="0"/>
              <a:t>No one will be negatively affected</a:t>
            </a:r>
          </a:p>
          <a:p>
            <a:pPr marL="914400" lvl="1" indent="-457200" eaLnBrk="1" fontAlgn="auto" hangingPunct="1">
              <a:spcAft>
                <a:spcPts val="0"/>
              </a:spcAft>
              <a:buClr>
                <a:schemeClr val="accent1"/>
              </a:buClr>
              <a:buFont typeface="+mj-lt"/>
              <a:buAutoNum type="alphaLcParenR"/>
              <a:defRPr/>
            </a:pPr>
            <a:r>
              <a:rPr lang="en-US" sz="1400" dirty="0"/>
              <a:t>Family members (who and why?)</a:t>
            </a:r>
          </a:p>
          <a:p>
            <a:pPr marL="914400" lvl="1" indent="-457200" eaLnBrk="1" fontAlgn="auto" hangingPunct="1">
              <a:spcAft>
                <a:spcPts val="0"/>
              </a:spcAft>
              <a:buClr>
                <a:schemeClr val="accent1"/>
              </a:buClr>
              <a:buFont typeface="+mj-lt"/>
              <a:buAutoNum type="alphaLcParenR"/>
              <a:defRPr/>
            </a:pPr>
            <a:r>
              <a:rPr lang="en-US" sz="1400" dirty="0"/>
              <a:t>Someone else (who and why?)</a:t>
            </a:r>
          </a:p>
          <a:p>
            <a:pPr marL="914400" lvl="1" indent="-457200" eaLnBrk="1" fontAlgn="auto" hangingPunct="1">
              <a:spcAft>
                <a:spcPts val="0"/>
              </a:spcAft>
              <a:buClr>
                <a:schemeClr val="accent1"/>
              </a:buClr>
              <a:buFont typeface="+mj-lt"/>
              <a:buAutoNum type="alphaLcParenR"/>
              <a:defRPr/>
            </a:pPr>
            <a:r>
              <a:rPr lang="en-US" sz="1400" dirty="0"/>
              <a:t>Charity (which and why?)</a:t>
            </a:r>
          </a:p>
          <a:p>
            <a:pPr marL="914400" lvl="1" indent="-457200" eaLnBrk="1" fontAlgn="auto" hangingPunct="1">
              <a:spcAft>
                <a:spcPts val="0"/>
              </a:spcAft>
              <a:buClr>
                <a:schemeClr val="accent1"/>
              </a:buClr>
              <a:buFont typeface="+mj-lt"/>
              <a:buAutoNum type="alphaLcParenR"/>
              <a:defRPr/>
            </a:pPr>
            <a:r>
              <a:rPr lang="en-US" sz="1400" dirty="0"/>
              <a:t>Don’t know/inaccurate</a:t>
            </a:r>
          </a:p>
          <a:p>
            <a:pPr marL="0" indent="0" eaLnBrk="1" fontAlgn="auto" hangingPunct="1">
              <a:spcAft>
                <a:spcPts val="0"/>
              </a:spcAft>
              <a:buClr>
                <a:schemeClr val="accent1"/>
              </a:buClr>
              <a:buFont typeface="Arial" panose="020B0604020202020204" pitchFamily="34" charset="0"/>
              <a:buNone/>
              <a:defRPr/>
            </a:pPr>
            <a:endParaRPr lang="en-US" sz="1400" dirty="0"/>
          </a:p>
        </p:txBody>
      </p:sp>
      <p:sp>
        <p:nvSpPr>
          <p:cNvPr id="77828" name="Text Placeholder 5"/>
          <p:cNvSpPr>
            <a:spLocks noGrp="1"/>
          </p:cNvSpPr>
          <p:nvPr>
            <p:ph type="body" sz="quarter" idx="3"/>
          </p:nvPr>
        </p:nvSpPr>
        <p:spPr>
          <a:xfrm>
            <a:off x="4645025" y="1154113"/>
            <a:ext cx="3432175" cy="639762"/>
          </a:xfrm>
        </p:spPr>
        <p:txBody>
          <a:bodyPr/>
          <a:lstStyle/>
          <a:p>
            <a:pPr algn="ctr" eaLnBrk="1" hangingPunct="1"/>
            <a:r>
              <a:rPr lang="en-US" altLang="en-US" smtClean="0"/>
              <a:t>Questions 8-10</a:t>
            </a:r>
          </a:p>
        </p:txBody>
      </p:sp>
      <p:sp>
        <p:nvSpPr>
          <p:cNvPr id="7" name="Content Placeholder 6"/>
          <p:cNvSpPr>
            <a:spLocks noGrp="1"/>
          </p:cNvSpPr>
          <p:nvPr>
            <p:ph sz="quarter" idx="4"/>
          </p:nvPr>
        </p:nvSpPr>
        <p:spPr>
          <a:xfrm>
            <a:off x="4652963" y="1793875"/>
            <a:ext cx="4041775" cy="5292725"/>
          </a:xfrm>
        </p:spPr>
        <p:txBody>
          <a:bodyPr>
            <a:noAutofit/>
          </a:bodyPr>
          <a:lstStyle/>
          <a:p>
            <a:pPr marL="347663" indent="-347663" eaLnBrk="1" fontAlgn="auto" hangingPunct="1">
              <a:spcAft>
                <a:spcPts val="0"/>
              </a:spcAft>
              <a:buFontTx/>
              <a:buNone/>
              <a:defRPr/>
            </a:pPr>
            <a:r>
              <a:rPr lang="en-US" sz="1400" dirty="0" smtClean="0">
                <a:solidFill>
                  <a:schemeClr val="accent4">
                    <a:lumMod val="75000"/>
                  </a:schemeClr>
                </a:solidFill>
              </a:rPr>
              <a:t>8.    </a:t>
            </a:r>
            <a:r>
              <a:rPr lang="en-US" sz="1400" dirty="0" smtClean="0"/>
              <a:t>Who </a:t>
            </a:r>
            <a:r>
              <a:rPr lang="en-US" sz="1400" dirty="0"/>
              <a:t>benefits most from this financial decision?</a:t>
            </a:r>
          </a:p>
          <a:p>
            <a:pPr marL="800100" lvl="1" indent="-342900" eaLnBrk="1" fontAlgn="auto" hangingPunct="1">
              <a:spcAft>
                <a:spcPts val="0"/>
              </a:spcAft>
              <a:buClr>
                <a:schemeClr val="accent1"/>
              </a:buClr>
              <a:buFont typeface="+mj-lt"/>
              <a:buAutoNum type="alphaLcParenR"/>
              <a:defRPr/>
            </a:pPr>
            <a:r>
              <a:rPr lang="en-US" sz="1400" dirty="0"/>
              <a:t>I do</a:t>
            </a:r>
          </a:p>
          <a:p>
            <a:pPr marL="800100" lvl="1" indent="-342900" eaLnBrk="1" fontAlgn="auto" hangingPunct="1">
              <a:spcAft>
                <a:spcPts val="0"/>
              </a:spcAft>
              <a:buClr>
                <a:schemeClr val="accent1"/>
              </a:buClr>
              <a:buFont typeface="+mj-lt"/>
              <a:buAutoNum type="alphaLcParenR"/>
              <a:defRPr/>
            </a:pPr>
            <a:r>
              <a:rPr lang="en-US" sz="1400" dirty="0"/>
              <a:t>Family</a:t>
            </a:r>
          </a:p>
          <a:p>
            <a:pPr marL="800100" lvl="1" indent="-342900" eaLnBrk="1" fontAlgn="auto" hangingPunct="1">
              <a:spcAft>
                <a:spcPts val="0"/>
              </a:spcAft>
              <a:buClr>
                <a:schemeClr val="accent1"/>
              </a:buClr>
              <a:buFont typeface="+mj-lt"/>
              <a:buAutoNum type="alphaLcParenR"/>
              <a:defRPr/>
            </a:pPr>
            <a:r>
              <a:rPr lang="en-US" sz="1400" dirty="0"/>
              <a:t>Friend</a:t>
            </a:r>
          </a:p>
          <a:p>
            <a:pPr marL="800100" lvl="1" indent="-342900" eaLnBrk="1" fontAlgn="auto" hangingPunct="1">
              <a:spcAft>
                <a:spcPts val="0"/>
              </a:spcAft>
              <a:buClr>
                <a:schemeClr val="accent1"/>
              </a:buClr>
              <a:buFont typeface="+mj-lt"/>
              <a:buAutoNum type="alphaLcParenR"/>
              <a:defRPr/>
            </a:pPr>
            <a:r>
              <a:rPr lang="en-US" sz="1400" dirty="0"/>
              <a:t>Caregiver</a:t>
            </a:r>
          </a:p>
          <a:p>
            <a:pPr marL="800100" lvl="1" indent="-342900" eaLnBrk="1" fontAlgn="auto" hangingPunct="1">
              <a:spcAft>
                <a:spcPts val="0"/>
              </a:spcAft>
              <a:buClr>
                <a:schemeClr val="accent1"/>
              </a:buClr>
              <a:buFont typeface="+mj-lt"/>
              <a:buAutoNum type="alphaLcParenR"/>
              <a:defRPr/>
            </a:pPr>
            <a:r>
              <a:rPr lang="en-US" sz="1400" dirty="0"/>
              <a:t>Charity/organization</a:t>
            </a:r>
          </a:p>
          <a:p>
            <a:pPr marL="800100" lvl="1" indent="-342900" eaLnBrk="1" fontAlgn="auto" hangingPunct="1">
              <a:spcAft>
                <a:spcPts val="0"/>
              </a:spcAft>
              <a:buClr>
                <a:schemeClr val="accent1"/>
              </a:buClr>
              <a:buFont typeface="+mj-lt"/>
              <a:buAutoNum type="alphaLcParenR"/>
              <a:defRPr/>
            </a:pPr>
            <a:r>
              <a:rPr lang="en-US" sz="1400" dirty="0"/>
              <a:t>Don’t know/inaccurate </a:t>
            </a:r>
          </a:p>
          <a:p>
            <a:pPr marL="347663" indent="-347663" eaLnBrk="1" fontAlgn="auto" hangingPunct="1">
              <a:spcAft>
                <a:spcPts val="0"/>
              </a:spcAft>
              <a:buFontTx/>
              <a:buNone/>
              <a:defRPr/>
            </a:pPr>
            <a:r>
              <a:rPr lang="en-US" sz="1400" dirty="0" smtClean="0">
                <a:solidFill>
                  <a:schemeClr val="accent4">
                    <a:lumMod val="75000"/>
                  </a:schemeClr>
                </a:solidFill>
              </a:rPr>
              <a:t>9.    </a:t>
            </a:r>
            <a:r>
              <a:rPr lang="en-US" sz="1400" dirty="0" smtClean="0"/>
              <a:t>Does </a:t>
            </a:r>
            <a:r>
              <a:rPr lang="en-US" sz="1400" dirty="0"/>
              <a:t>this decision change previous planned gifts or bequests to family, friends, or organizations?</a:t>
            </a:r>
          </a:p>
          <a:p>
            <a:pPr marL="800100" lvl="1" indent="-342900" eaLnBrk="1" fontAlgn="auto" hangingPunct="1">
              <a:spcAft>
                <a:spcPts val="0"/>
              </a:spcAft>
              <a:buClr>
                <a:schemeClr val="accent1"/>
              </a:buClr>
              <a:buFont typeface="+mj-lt"/>
              <a:buAutoNum type="alphaLcParenR"/>
              <a:defRPr/>
            </a:pPr>
            <a:r>
              <a:rPr lang="en-US" sz="1400" dirty="0"/>
              <a:t>No</a:t>
            </a:r>
          </a:p>
          <a:p>
            <a:pPr marL="800100" lvl="1" indent="-342900" eaLnBrk="1" fontAlgn="auto" hangingPunct="1">
              <a:spcAft>
                <a:spcPts val="0"/>
              </a:spcAft>
              <a:buClr>
                <a:schemeClr val="accent1"/>
              </a:buClr>
              <a:buFont typeface="+mj-lt"/>
              <a:buAutoNum type="alphaLcParenR"/>
              <a:defRPr/>
            </a:pPr>
            <a:r>
              <a:rPr lang="en-US" sz="1400" dirty="0"/>
              <a:t>Yes (who and why?)</a:t>
            </a:r>
          </a:p>
          <a:p>
            <a:pPr marL="800100" lvl="1" indent="-342900" eaLnBrk="1" fontAlgn="auto" hangingPunct="1">
              <a:spcAft>
                <a:spcPts val="0"/>
              </a:spcAft>
              <a:buClr>
                <a:schemeClr val="accent1"/>
              </a:buClr>
              <a:buFont typeface="+mj-lt"/>
              <a:buAutoNum type="alphaLcParenR"/>
              <a:defRPr/>
            </a:pPr>
            <a:r>
              <a:rPr lang="en-US" sz="1400" dirty="0"/>
              <a:t>Don’t know/inaccurate</a:t>
            </a:r>
          </a:p>
          <a:p>
            <a:pPr marL="398463" indent="-398463" eaLnBrk="1" fontAlgn="auto" hangingPunct="1">
              <a:spcAft>
                <a:spcPts val="0"/>
              </a:spcAft>
              <a:buFontTx/>
              <a:buNone/>
              <a:defRPr/>
            </a:pPr>
            <a:r>
              <a:rPr lang="en-US" sz="1400" dirty="0" smtClean="0">
                <a:solidFill>
                  <a:schemeClr val="accent4">
                    <a:lumMod val="75000"/>
                  </a:schemeClr>
                </a:solidFill>
              </a:rPr>
              <a:t>10.    </a:t>
            </a:r>
            <a:r>
              <a:rPr lang="en-US" sz="1400" dirty="0" smtClean="0"/>
              <a:t>To </a:t>
            </a:r>
            <a:r>
              <a:rPr lang="en-US" sz="1400" dirty="0"/>
              <a:t>what extent did you talk with anyone regarding this decision?</a:t>
            </a:r>
          </a:p>
          <a:p>
            <a:pPr marL="800100" lvl="1" indent="-342900" eaLnBrk="1" fontAlgn="auto" hangingPunct="1">
              <a:spcAft>
                <a:spcPts val="0"/>
              </a:spcAft>
              <a:buClr>
                <a:schemeClr val="accent1"/>
              </a:buClr>
              <a:buFont typeface="+mj-lt"/>
              <a:buAutoNum type="alphaLcParenR"/>
              <a:defRPr/>
            </a:pPr>
            <a:r>
              <a:rPr lang="en-US" sz="1400" dirty="0"/>
              <a:t>Not at all</a:t>
            </a:r>
          </a:p>
          <a:p>
            <a:pPr marL="800100" lvl="1" indent="-342900" eaLnBrk="1" fontAlgn="auto" hangingPunct="1">
              <a:spcAft>
                <a:spcPts val="0"/>
              </a:spcAft>
              <a:buClr>
                <a:schemeClr val="accent1"/>
              </a:buClr>
              <a:buFont typeface="+mj-lt"/>
              <a:buAutoNum type="alphaLcParenR"/>
              <a:defRPr/>
            </a:pPr>
            <a:r>
              <a:rPr lang="en-US" sz="1400" dirty="0"/>
              <a:t>Mentioned it (to whom?)</a:t>
            </a:r>
          </a:p>
          <a:p>
            <a:pPr marL="800100" lvl="1" indent="-342900" eaLnBrk="1" fontAlgn="auto" hangingPunct="1">
              <a:spcAft>
                <a:spcPts val="0"/>
              </a:spcAft>
              <a:buClr>
                <a:schemeClr val="accent1"/>
              </a:buClr>
              <a:buFont typeface="+mj-lt"/>
              <a:buAutoNum type="alphaLcParenR"/>
              <a:defRPr/>
            </a:pPr>
            <a:r>
              <a:rPr lang="en-US" sz="1400" dirty="0"/>
              <a:t>Discussed in depth (with whom?)</a:t>
            </a:r>
          </a:p>
          <a:p>
            <a:pPr marL="800100" lvl="1" indent="-342900" eaLnBrk="1" fontAlgn="auto" hangingPunct="1">
              <a:spcAft>
                <a:spcPts val="0"/>
              </a:spcAft>
              <a:buClr>
                <a:schemeClr val="accent1"/>
              </a:buClr>
              <a:buFont typeface="+mj-lt"/>
              <a:buAutoNum type="alphaLcParenR"/>
              <a:defRPr/>
            </a:pPr>
            <a:r>
              <a:rPr lang="en-US" sz="1400" dirty="0"/>
              <a:t>Don’t know/inaccurate</a:t>
            </a:r>
          </a:p>
          <a:p>
            <a:pPr eaLnBrk="1" fontAlgn="auto" hangingPunct="1">
              <a:spcAft>
                <a:spcPts val="0"/>
              </a:spcAft>
              <a:buFont typeface="Arial" panose="020B0604020202020204" pitchFamily="34" charset="0"/>
              <a:buChar char="•"/>
              <a:defRPr/>
            </a:pPr>
            <a:endParaRPr lang="en-US" sz="1400" dirty="0"/>
          </a:p>
        </p:txBody>
      </p:sp>
      <p:pic>
        <p:nvPicPr>
          <p:cNvPr id="77830"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310313"/>
            <a:ext cx="1524000"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31"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0" y="6410325"/>
            <a:ext cx="7620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426222" y="177802"/>
            <a:ext cx="8241528" cy="1122766"/>
          </a:xfrm>
          <a:prstGeom prst="rect">
            <a:avLst/>
          </a:prstGeom>
          <a:blipFill>
            <a:blip r:embed="rId4"/>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600"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LFDSS Questions 6-10</a:t>
            </a:r>
          </a:p>
          <a:p>
            <a:pPr fontAlgn="auto">
              <a:spcAft>
                <a:spcPts val="0"/>
              </a:spcAft>
              <a:defRPr/>
            </a:pPr>
            <a:r>
              <a:rPr lang="en-US" sz="4100" b="1" dirty="0" smtClean="0">
                <a:ln w="19050">
                  <a:solidFill>
                    <a:prstClr val="black"/>
                  </a:solidFill>
                </a:ln>
              </a:rPr>
              <a:t>Lichtenberg, 2013</a:t>
            </a:r>
            <a:r>
              <a:rPr lang="en-US" sz="4100" dirty="0" smtClean="0">
                <a:ln w="19050">
                  <a:solidFill>
                    <a:prstClr val="black"/>
                  </a:solidFill>
                </a:ln>
              </a:rPr>
              <a:t>©</a:t>
            </a:r>
          </a:p>
        </p:txBody>
      </p:sp>
      <p:sp>
        <p:nvSpPr>
          <p:cNvPr id="12" name="TextBox 6"/>
          <p:cNvSpPr txBox="1">
            <a:spLocks noChangeArrowheads="1"/>
          </p:cNvSpPr>
          <p:nvPr/>
        </p:nvSpPr>
        <p:spPr bwMode="auto">
          <a:xfrm>
            <a:off x="1639888" y="6324600"/>
            <a:ext cx="2655887" cy="533400"/>
          </a:xfrm>
          <a:prstGeom prst="rect">
            <a:avLst/>
          </a:prstGeom>
          <a:noFill/>
          <a:ln w="9525">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8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4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defRPr>
            </a:lvl9pPr>
          </a:lstStyle>
          <a:p>
            <a:pPr>
              <a:spcBef>
                <a:spcPct val="0"/>
              </a:spcBef>
              <a:buFontTx/>
              <a:buNone/>
              <a:defRPr/>
            </a:pPr>
            <a:r>
              <a:rPr lang="en-US" altLang="en-US" sz="1400" i="1" dirty="0" smtClean="0">
                <a:latin typeface="+mn-lt"/>
              </a:rPr>
              <a:t>Scale cannot be used without permission of Dr. Lichtenberg</a:t>
            </a:r>
          </a:p>
        </p:txBody>
      </p:sp>
    </p:spTree>
  </p:cSld>
  <p:clrMapOvr>
    <a:masterClrMapping/>
  </p:clrMapOvr>
  <p:transition spd="slow">
    <p:strips dir="l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eaLnBrk="1" fontAlgn="auto" hangingPunct="1">
              <a:spcAft>
                <a:spcPts val="0"/>
              </a:spcAft>
              <a:buFontTx/>
              <a:buNone/>
              <a:defRPr/>
            </a:pPr>
            <a:r>
              <a:rPr lang="en-US" sz="2600" b="1" dirty="0">
                <a:solidFill>
                  <a:schemeClr val="accent4"/>
                </a:solidFill>
              </a:rPr>
              <a:t>Case #1:</a:t>
            </a:r>
            <a:r>
              <a:rPr lang="en-US" sz="2600" dirty="0"/>
              <a:t> </a:t>
            </a:r>
            <a:r>
              <a:rPr lang="en-US" sz="2600" i="1" dirty="0"/>
              <a:t>A </a:t>
            </a:r>
            <a:r>
              <a:rPr lang="en-US" sz="2600" i="1" dirty="0" smtClean="0"/>
              <a:t>68-year-old </a:t>
            </a:r>
            <a:r>
              <a:rPr lang="en-US" sz="2600" i="1" dirty="0"/>
              <a:t>high school graduate is </a:t>
            </a:r>
            <a:r>
              <a:rPr lang="en-US" sz="2600" i="1" dirty="0" smtClean="0"/>
              <a:t>considering buying </a:t>
            </a:r>
            <a:r>
              <a:rPr lang="en-US" sz="2600" i="1" dirty="0"/>
              <a:t>a new home for her grandson. </a:t>
            </a:r>
            <a:endParaRPr lang="en-US" sz="2600" i="1" dirty="0" smtClean="0"/>
          </a:p>
          <a:p>
            <a:pPr marL="0" indent="0" algn="ctr" eaLnBrk="1" fontAlgn="auto" hangingPunct="1">
              <a:spcAft>
                <a:spcPts val="0"/>
              </a:spcAft>
              <a:buFontTx/>
              <a:buNone/>
              <a:defRPr/>
            </a:pPr>
            <a:r>
              <a:rPr lang="en-US" sz="800" i="1" dirty="0" smtClean="0"/>
              <a:t> </a:t>
            </a:r>
          </a:p>
          <a:p>
            <a:pPr marL="0" indent="0" algn="ctr" eaLnBrk="1" fontAlgn="auto" hangingPunct="1">
              <a:spcAft>
                <a:spcPts val="0"/>
              </a:spcAft>
              <a:buFontTx/>
              <a:buNone/>
              <a:defRPr/>
            </a:pPr>
            <a:r>
              <a:rPr lang="en-US" sz="400" i="1" dirty="0"/>
              <a:t> </a:t>
            </a:r>
            <a:endParaRPr lang="en-US" sz="400" i="1" dirty="0" smtClean="0"/>
          </a:p>
          <a:p>
            <a:pPr eaLnBrk="1" fontAlgn="auto" hangingPunct="1">
              <a:spcAft>
                <a:spcPts val="0"/>
              </a:spcAft>
              <a:buClr>
                <a:schemeClr val="accent4"/>
              </a:buClr>
              <a:buFont typeface="Arial" panose="020B0604020202020204" pitchFamily="34" charset="0"/>
              <a:buChar char="•"/>
              <a:defRPr/>
            </a:pPr>
            <a:r>
              <a:rPr lang="en-US" sz="2200" dirty="0" smtClean="0"/>
              <a:t>She </a:t>
            </a:r>
            <a:r>
              <a:rPr lang="en-US" sz="2200" dirty="0"/>
              <a:t>has relatively few resources herself and this purchase would put her at risk for financial hardship </a:t>
            </a:r>
            <a:endParaRPr lang="en-US" sz="2200" dirty="0" smtClean="0"/>
          </a:p>
          <a:p>
            <a:pPr eaLnBrk="1" fontAlgn="auto" hangingPunct="1">
              <a:spcAft>
                <a:spcPts val="0"/>
              </a:spcAft>
              <a:buClr>
                <a:schemeClr val="accent4"/>
              </a:buClr>
              <a:buFont typeface="Arial" panose="020B0604020202020204" pitchFamily="34" charset="0"/>
              <a:buChar char="•"/>
              <a:defRPr/>
            </a:pPr>
            <a:r>
              <a:rPr lang="en-US" sz="2200" dirty="0" smtClean="0"/>
              <a:t>She will lack access </a:t>
            </a:r>
            <a:r>
              <a:rPr lang="en-US" sz="2200" dirty="0"/>
              <a:t>to the cash she will spend and that she will be responsible for the mortgage payments </a:t>
            </a:r>
            <a:endParaRPr lang="en-US" sz="2200" dirty="0" smtClean="0"/>
          </a:p>
          <a:p>
            <a:pPr eaLnBrk="1" fontAlgn="auto" hangingPunct="1">
              <a:spcAft>
                <a:spcPts val="0"/>
              </a:spcAft>
              <a:buClr>
                <a:schemeClr val="accent4"/>
              </a:buClr>
              <a:buFont typeface="Arial" panose="020B0604020202020204" pitchFamily="34" charset="0"/>
              <a:buChar char="•"/>
              <a:defRPr/>
            </a:pPr>
            <a:r>
              <a:rPr lang="en-US" sz="2200" dirty="0" smtClean="0"/>
              <a:t>She would be financially responsible should </a:t>
            </a:r>
            <a:r>
              <a:rPr lang="en-US" sz="2200" dirty="0"/>
              <a:t>her grandson decide to no longer pay the monthly bills. </a:t>
            </a:r>
            <a:endParaRPr lang="en-US" sz="2200" dirty="0" smtClean="0"/>
          </a:p>
          <a:p>
            <a:pPr eaLnBrk="1" fontAlgn="auto" hangingPunct="1">
              <a:spcAft>
                <a:spcPts val="0"/>
              </a:spcAft>
              <a:buClr>
                <a:schemeClr val="accent4"/>
              </a:buClr>
              <a:buFont typeface="Arial" panose="020B0604020202020204" pitchFamily="34" charset="0"/>
              <a:buChar char="•"/>
              <a:defRPr/>
            </a:pPr>
            <a:r>
              <a:rPr lang="en-US" sz="2200" dirty="0" smtClean="0"/>
              <a:t>Grandson </a:t>
            </a:r>
            <a:r>
              <a:rPr lang="en-US" sz="2200" dirty="0"/>
              <a:t>is marginally employed and has no financial resources; making an investment in him a significant risk.</a:t>
            </a:r>
          </a:p>
          <a:p>
            <a:pPr eaLnBrk="1" fontAlgn="auto" hangingPunct="1">
              <a:spcAft>
                <a:spcPts val="0"/>
              </a:spcAft>
              <a:buFont typeface="Arial" panose="020B0604020202020204" pitchFamily="34" charset="0"/>
              <a:buChar char="•"/>
              <a:defRPr/>
            </a:pPr>
            <a:endParaRPr lang="en-US" sz="2400" dirty="0"/>
          </a:p>
        </p:txBody>
      </p:sp>
      <p:pic>
        <p:nvPicPr>
          <p:cNvPr id="78851"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096000"/>
            <a:ext cx="2119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2"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8600" y="60960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45272" y="276226"/>
            <a:ext cx="8241528" cy="1247774"/>
          </a:xfrm>
          <a:prstGeom prst="rect">
            <a:avLst/>
          </a:prstGeom>
          <a:blipFill>
            <a:blip r:embed="rId4"/>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Case Example #1</a:t>
            </a:r>
          </a:p>
        </p:txBody>
      </p:sp>
    </p:spTree>
  </p:cSld>
  <p:clrMapOvr>
    <a:masterClrMapping/>
  </p:clrMapOvr>
  <p:transition spd="slow">
    <p:strips dir="l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330200" y="1752600"/>
            <a:ext cx="8470900" cy="4525963"/>
          </a:xfrm>
        </p:spPr>
        <p:txBody>
          <a:bodyPr/>
          <a:lstStyle/>
          <a:p>
            <a:pPr marL="0" indent="0" algn="ctr" eaLnBrk="1" hangingPunct="1">
              <a:buFont typeface="Arial" panose="020B0604020202020204" pitchFamily="34" charset="0"/>
              <a:buNone/>
              <a:defRPr/>
            </a:pPr>
            <a:r>
              <a:rPr lang="en-US" altLang="en-US" sz="2200" b="1" dirty="0" smtClean="0">
                <a:solidFill>
                  <a:schemeClr val="accent4"/>
                </a:solidFill>
              </a:rPr>
              <a:t>LFDSS Questions and Answers:</a:t>
            </a:r>
          </a:p>
          <a:p>
            <a:pPr eaLnBrk="1" hangingPunct="1">
              <a:buClr>
                <a:schemeClr val="accent4"/>
              </a:buClr>
              <a:buFont typeface="Arial" panose="020B0604020202020204" pitchFamily="34" charset="0"/>
              <a:buChar char="•"/>
              <a:defRPr/>
            </a:pPr>
            <a:r>
              <a:rPr lang="en-US" altLang="en-US" sz="2200" dirty="0" smtClean="0">
                <a:solidFill>
                  <a:schemeClr val="accent1"/>
                </a:solidFill>
              </a:rPr>
              <a:t>#2</a:t>
            </a:r>
            <a:r>
              <a:rPr lang="en-US" altLang="en-US" sz="2200" dirty="0"/>
              <a:t> </a:t>
            </a:r>
            <a:r>
              <a:rPr lang="en-US" altLang="en-US" sz="2200" dirty="0" smtClean="0"/>
              <a:t>Your idea or did someone else suggest this? </a:t>
            </a:r>
            <a:r>
              <a:rPr lang="en-US" altLang="en-US" sz="2200" i="1" dirty="0" smtClean="0"/>
              <a:t>“My grandson’s idea but I like it.”</a:t>
            </a:r>
          </a:p>
          <a:p>
            <a:pPr eaLnBrk="1" hangingPunct="1">
              <a:buClr>
                <a:schemeClr val="accent4"/>
              </a:buClr>
              <a:buFont typeface="Arial" panose="020B0604020202020204" pitchFamily="34" charset="0"/>
              <a:buChar char="•"/>
              <a:defRPr/>
            </a:pPr>
            <a:r>
              <a:rPr lang="en-US" altLang="en-US" sz="2200" dirty="0" smtClean="0">
                <a:solidFill>
                  <a:schemeClr val="accent1"/>
                </a:solidFill>
              </a:rPr>
              <a:t>#4</a:t>
            </a:r>
            <a:r>
              <a:rPr lang="en-US" altLang="en-US" sz="2200" dirty="0" smtClean="0"/>
              <a:t> Primary financial goal?   </a:t>
            </a:r>
            <a:r>
              <a:rPr lang="en-US" altLang="en-US" sz="2200" i="1" dirty="0" smtClean="0"/>
              <a:t>She is unsure.</a:t>
            </a:r>
          </a:p>
          <a:p>
            <a:pPr eaLnBrk="1" hangingPunct="1">
              <a:buClr>
                <a:schemeClr val="accent4"/>
              </a:buClr>
              <a:buFont typeface="Arial" panose="020B0604020202020204" pitchFamily="34" charset="0"/>
              <a:buChar char="•"/>
              <a:defRPr/>
            </a:pPr>
            <a:r>
              <a:rPr lang="en-US" altLang="en-US" sz="2200" dirty="0" smtClean="0">
                <a:solidFill>
                  <a:schemeClr val="accent1"/>
                </a:solidFill>
              </a:rPr>
              <a:t>#5</a:t>
            </a:r>
            <a:r>
              <a:rPr lang="en-US" altLang="en-US" sz="2200" dirty="0" smtClean="0"/>
              <a:t> How will decision impact you now and over time? </a:t>
            </a:r>
            <a:r>
              <a:rPr lang="en-US" altLang="en-US" sz="2200" i="1" dirty="0" smtClean="0"/>
              <a:t>She says it will improve her position but Rater said that is inaccurate.</a:t>
            </a:r>
          </a:p>
          <a:p>
            <a:pPr eaLnBrk="1" hangingPunct="1">
              <a:buClr>
                <a:schemeClr val="accent4"/>
              </a:buClr>
              <a:buFont typeface="Arial" panose="020B0604020202020204" pitchFamily="34" charset="0"/>
              <a:buChar char="•"/>
              <a:defRPr/>
            </a:pPr>
            <a:r>
              <a:rPr lang="en-US" altLang="en-US" sz="2200" dirty="0" smtClean="0">
                <a:solidFill>
                  <a:schemeClr val="accent1"/>
                </a:solidFill>
              </a:rPr>
              <a:t>#6</a:t>
            </a:r>
            <a:r>
              <a:rPr lang="en-US" altLang="en-US" sz="2200" dirty="0" smtClean="0"/>
              <a:t> How much risk to your financial well-being? </a:t>
            </a:r>
            <a:r>
              <a:rPr lang="en-US" altLang="en-US" sz="2200" i="1" dirty="0" smtClean="0"/>
              <a:t>She says none; Rater says that there is moderate to high risk and therefore response is inaccurate.</a:t>
            </a:r>
          </a:p>
          <a:p>
            <a:pPr eaLnBrk="1" hangingPunct="1">
              <a:buClr>
                <a:schemeClr val="accent4"/>
              </a:buClr>
              <a:buFont typeface="Arial" panose="020B0604020202020204" pitchFamily="34" charset="0"/>
              <a:buChar char="•"/>
              <a:defRPr/>
            </a:pPr>
            <a:r>
              <a:rPr lang="en-US" altLang="en-US" sz="2200" dirty="0" smtClean="0">
                <a:solidFill>
                  <a:schemeClr val="accent1"/>
                </a:solidFill>
              </a:rPr>
              <a:t>#8</a:t>
            </a:r>
            <a:r>
              <a:rPr lang="en-US" altLang="en-US" sz="2200" dirty="0" smtClean="0"/>
              <a:t> Who benefits most from this decision? </a:t>
            </a:r>
            <a:r>
              <a:rPr lang="en-US" altLang="en-US" sz="2200" i="1" dirty="0" smtClean="0"/>
              <a:t>She reports “I do” but clearly grandson would be major beneficiary.</a:t>
            </a:r>
          </a:p>
          <a:p>
            <a:pPr eaLnBrk="1" hangingPunct="1">
              <a:buFont typeface="Arial" panose="020B0604020202020204" pitchFamily="34" charset="0"/>
              <a:buChar char="•"/>
              <a:defRPr/>
            </a:pPr>
            <a:endParaRPr lang="en-US" altLang="en-US" sz="2200" dirty="0" smtClean="0"/>
          </a:p>
        </p:txBody>
      </p:sp>
      <p:pic>
        <p:nvPicPr>
          <p:cNvPr id="79875"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096000"/>
            <a:ext cx="2119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6"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8600" y="60960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45272" y="276226"/>
            <a:ext cx="8241528" cy="1247774"/>
          </a:xfrm>
          <a:prstGeom prst="rect">
            <a:avLst/>
          </a:prstGeom>
          <a:blipFill>
            <a:blip r:embed="rId4"/>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LFDSS and Case Example #1</a:t>
            </a:r>
          </a:p>
        </p:txBody>
      </p:sp>
    </p:spTree>
  </p:cSld>
  <p:clrMapOvr>
    <a:masterClrMapping/>
  </p:clrMapOvr>
  <p:transition spd="slow">
    <p:strips dir="l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50" y="1327150"/>
            <a:ext cx="8915400" cy="5149850"/>
          </a:xfrm>
        </p:spPr>
        <p:txBody>
          <a:bodyPr/>
          <a:lstStyle/>
          <a:p>
            <a:pPr marL="0" indent="0" algn="ctr" eaLnBrk="1" fontAlgn="auto" hangingPunct="1">
              <a:spcAft>
                <a:spcPts val="0"/>
              </a:spcAft>
              <a:buClr>
                <a:schemeClr val="accent4"/>
              </a:buClr>
              <a:buFont typeface="Arial" panose="020B0604020202020204" pitchFamily="34" charset="0"/>
              <a:buNone/>
              <a:defRPr/>
            </a:pPr>
            <a:r>
              <a:rPr lang="en-US" sz="2600" i="1" dirty="0" smtClean="0"/>
              <a:t>The </a:t>
            </a:r>
            <a:r>
              <a:rPr lang="en-US" sz="2600" i="1" dirty="0"/>
              <a:t>Rater marks this a </a:t>
            </a:r>
            <a:r>
              <a:rPr lang="en-US" sz="2800" b="1" i="1" dirty="0"/>
              <a:t>0</a:t>
            </a:r>
            <a:r>
              <a:rPr lang="en-US" sz="2600" i="1" dirty="0"/>
              <a:t> for Decisional </a:t>
            </a:r>
            <a:r>
              <a:rPr lang="en-US" sz="2600" i="1" dirty="0" smtClean="0"/>
              <a:t>Abilities, </a:t>
            </a:r>
            <a:r>
              <a:rPr lang="en-US" sz="2600" i="1" dirty="0"/>
              <a:t>“Major </a:t>
            </a:r>
            <a:r>
              <a:rPr lang="en-US" sz="2600" i="1" dirty="0" smtClean="0"/>
              <a:t>Concerns,” </a:t>
            </a:r>
            <a:r>
              <a:rPr lang="en-US" sz="2600" i="1" dirty="0"/>
              <a:t>and Substantiates case</a:t>
            </a:r>
          </a:p>
          <a:p>
            <a:pPr algn="ctr" eaLnBrk="1" fontAlgn="auto" hangingPunct="1">
              <a:spcAft>
                <a:spcPts val="0"/>
              </a:spcAft>
              <a:buClr>
                <a:schemeClr val="accent4"/>
              </a:buClr>
              <a:buFont typeface="Arial" panose="020B0604020202020204" pitchFamily="34" charset="0"/>
              <a:buChar char="•"/>
              <a:defRPr/>
            </a:pPr>
            <a:endParaRPr lang="en-US" sz="2200" dirty="0"/>
          </a:p>
          <a:p>
            <a:pPr marL="0" indent="0" algn="ctr" eaLnBrk="1" fontAlgn="auto" hangingPunct="1">
              <a:spcAft>
                <a:spcPts val="0"/>
              </a:spcAft>
              <a:buClr>
                <a:schemeClr val="accent4"/>
              </a:buClr>
              <a:buFont typeface="Arial" panose="020B0604020202020204" pitchFamily="34" charset="0"/>
              <a:buNone/>
              <a:defRPr/>
            </a:pPr>
            <a:r>
              <a:rPr lang="en-US" sz="2200" dirty="0"/>
              <a:t> </a:t>
            </a:r>
            <a:r>
              <a:rPr lang="en-US" sz="2200" b="1" dirty="0" smtClean="0">
                <a:solidFill>
                  <a:schemeClr val="accent4"/>
                </a:solidFill>
              </a:rPr>
              <a:t>Let’s Review</a:t>
            </a:r>
            <a:r>
              <a:rPr lang="en-US" sz="2200" dirty="0" smtClean="0">
                <a:solidFill>
                  <a:schemeClr val="accent4"/>
                </a:solidFill>
              </a:rPr>
              <a:t>: </a:t>
            </a:r>
          </a:p>
          <a:p>
            <a:pPr eaLnBrk="1" fontAlgn="auto" hangingPunct="1">
              <a:spcAft>
                <a:spcPts val="0"/>
              </a:spcAft>
              <a:buClr>
                <a:schemeClr val="accent4"/>
              </a:buClr>
              <a:buFont typeface="Arial" panose="020B0604020202020204" pitchFamily="34" charset="0"/>
              <a:buChar char="•"/>
              <a:defRPr/>
            </a:pPr>
            <a:r>
              <a:rPr lang="en-US" sz="2400" dirty="0" smtClean="0"/>
              <a:t>The </a:t>
            </a:r>
            <a:r>
              <a:rPr lang="en-US" sz="2400" dirty="0"/>
              <a:t>woman in question </a:t>
            </a:r>
            <a:r>
              <a:rPr lang="en-US" sz="2400" i="1" dirty="0" smtClean="0"/>
              <a:t>communicates</a:t>
            </a:r>
            <a:r>
              <a:rPr lang="en-US" sz="2400" dirty="0" smtClean="0"/>
              <a:t>: </a:t>
            </a:r>
          </a:p>
          <a:p>
            <a:pPr lvl="1" eaLnBrk="1" fontAlgn="auto" hangingPunct="1">
              <a:spcAft>
                <a:spcPts val="0"/>
              </a:spcAft>
              <a:buClr>
                <a:schemeClr val="accent3"/>
              </a:buClr>
              <a:buFont typeface="Arial" panose="020B0604020202020204" pitchFamily="34" charset="0"/>
              <a:buChar char="–"/>
              <a:defRPr/>
            </a:pPr>
            <a:r>
              <a:rPr lang="en-US" sz="2400" dirty="0" smtClean="0"/>
              <a:t>Choice (buy a home for her grandson)</a:t>
            </a:r>
          </a:p>
          <a:p>
            <a:pPr lvl="1" eaLnBrk="1" fontAlgn="auto" hangingPunct="1">
              <a:spcAft>
                <a:spcPts val="0"/>
              </a:spcAft>
              <a:buClr>
                <a:schemeClr val="accent3"/>
              </a:buClr>
              <a:buFont typeface="Arial" panose="020B0604020202020204" pitchFamily="34" charset="0"/>
              <a:buChar char="–"/>
              <a:defRPr/>
            </a:pPr>
            <a:r>
              <a:rPr lang="en-US" sz="2400" dirty="0" smtClean="0"/>
              <a:t>Rationale (he </a:t>
            </a:r>
            <a:r>
              <a:rPr lang="en-US" sz="2400" dirty="0"/>
              <a:t>will have a nice place to live) </a:t>
            </a:r>
            <a:endParaRPr lang="en-US" sz="2400" dirty="0" smtClean="0"/>
          </a:p>
          <a:p>
            <a:pPr marL="457200" lvl="1" indent="0" eaLnBrk="1" fontAlgn="auto" hangingPunct="1">
              <a:spcAft>
                <a:spcPts val="0"/>
              </a:spcAft>
              <a:buClr>
                <a:schemeClr val="accent3"/>
              </a:buClr>
              <a:buFont typeface="Arial" panose="020B0604020202020204" pitchFamily="34" charset="0"/>
              <a:buNone/>
              <a:defRPr/>
            </a:pPr>
            <a:r>
              <a:rPr lang="en-US" sz="800" dirty="0"/>
              <a:t> </a:t>
            </a:r>
            <a:r>
              <a:rPr lang="en-US" sz="800" dirty="0" smtClean="0"/>
              <a:t> </a:t>
            </a:r>
          </a:p>
          <a:p>
            <a:pPr eaLnBrk="1" fontAlgn="auto" hangingPunct="1">
              <a:spcAft>
                <a:spcPts val="0"/>
              </a:spcAft>
              <a:buClr>
                <a:schemeClr val="accent4"/>
              </a:buClr>
              <a:buFont typeface="Arial" panose="020B0604020202020204" pitchFamily="34" charset="0"/>
              <a:buChar char="•"/>
              <a:defRPr/>
            </a:pPr>
            <a:r>
              <a:rPr lang="en-US" sz="2400" dirty="0" smtClean="0"/>
              <a:t>But the woman </a:t>
            </a:r>
            <a:r>
              <a:rPr lang="en-US" sz="2400" i="1" dirty="0" smtClean="0"/>
              <a:t>lacks</a:t>
            </a:r>
            <a:r>
              <a:rPr lang="en-US" sz="2400" dirty="0" smtClean="0"/>
              <a:t>:</a:t>
            </a:r>
          </a:p>
          <a:p>
            <a:pPr lvl="1" eaLnBrk="1" fontAlgn="auto" hangingPunct="1">
              <a:spcAft>
                <a:spcPts val="0"/>
              </a:spcAft>
              <a:buClr>
                <a:schemeClr val="accent3"/>
              </a:buClr>
              <a:buFont typeface="Arial" panose="020B0604020202020204" pitchFamily="34" charset="0"/>
              <a:buChar char="–"/>
              <a:defRPr/>
            </a:pPr>
            <a:r>
              <a:rPr lang="en-US" sz="2400" dirty="0" smtClean="0"/>
              <a:t>Understanding  </a:t>
            </a:r>
            <a:r>
              <a:rPr lang="en-US" sz="2400" dirty="0"/>
              <a:t>(goal, who benefits) </a:t>
            </a:r>
          </a:p>
          <a:p>
            <a:pPr lvl="1" eaLnBrk="1" fontAlgn="auto" hangingPunct="1">
              <a:spcAft>
                <a:spcPts val="0"/>
              </a:spcAft>
              <a:buClr>
                <a:schemeClr val="accent3"/>
              </a:buClr>
              <a:buFont typeface="Arial" panose="020B0604020202020204" pitchFamily="34" charset="0"/>
              <a:buChar char="–"/>
              <a:defRPr/>
            </a:pPr>
            <a:r>
              <a:rPr lang="en-US" sz="2400" dirty="0" smtClean="0"/>
              <a:t>Appreciation </a:t>
            </a:r>
            <a:r>
              <a:rPr lang="en-US" sz="2400" dirty="0"/>
              <a:t>(financial impact, risk to financial well-being</a:t>
            </a:r>
            <a:r>
              <a:rPr lang="en-US" sz="2400" dirty="0" smtClean="0"/>
              <a:t>)</a:t>
            </a:r>
            <a:endParaRPr lang="en-US" sz="2400" dirty="0"/>
          </a:p>
          <a:p>
            <a:pPr eaLnBrk="1" fontAlgn="auto" hangingPunct="1">
              <a:spcAft>
                <a:spcPts val="0"/>
              </a:spcAft>
              <a:buClr>
                <a:schemeClr val="accent4"/>
              </a:buClr>
              <a:buFont typeface="Arial" panose="020B0604020202020204" pitchFamily="34" charset="0"/>
              <a:buChar char="•"/>
              <a:defRPr/>
            </a:pPr>
            <a:endParaRPr lang="en-US" sz="2200" dirty="0"/>
          </a:p>
        </p:txBody>
      </p:sp>
      <p:pic>
        <p:nvPicPr>
          <p:cNvPr id="80899"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3" y="6229350"/>
            <a:ext cx="1747837"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0"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77200" y="6230938"/>
            <a:ext cx="1066800"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45272" y="276226"/>
            <a:ext cx="8241528" cy="942974"/>
          </a:xfrm>
          <a:prstGeom prst="rect">
            <a:avLst/>
          </a:prstGeom>
          <a:blipFill>
            <a:blip r:embed="rId4"/>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Case Outcome #1</a:t>
            </a:r>
          </a:p>
        </p:txBody>
      </p:sp>
    </p:spTree>
  </p:cSld>
  <p:clrMapOvr>
    <a:masterClrMapping/>
  </p:clrMapOvr>
  <p:transition spd="slow">
    <p:strips dir="l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525963"/>
          </a:xfrm>
        </p:spPr>
        <p:txBody>
          <a:bodyPr/>
          <a:lstStyle/>
          <a:p>
            <a:pPr marL="0" indent="0">
              <a:buFont typeface="Arial" panose="020B0604020202020204" pitchFamily="34" charset="0"/>
              <a:buNone/>
              <a:defRPr/>
            </a:pPr>
            <a:r>
              <a:rPr lang="en-US" sz="2600" b="1" dirty="0" smtClean="0">
                <a:solidFill>
                  <a:schemeClr val="accent4"/>
                </a:solidFill>
              </a:rPr>
              <a:t>Case #2</a:t>
            </a:r>
            <a:r>
              <a:rPr lang="en-US" sz="2600" dirty="0" smtClean="0"/>
              <a:t>: </a:t>
            </a:r>
            <a:r>
              <a:rPr lang="en-US" sz="2600" i="1" dirty="0" smtClean="0"/>
              <a:t>77 year old high school educated woman.</a:t>
            </a:r>
          </a:p>
          <a:p>
            <a:pPr marL="0" indent="0">
              <a:buFont typeface="Arial" panose="020B0604020202020204" pitchFamily="34" charset="0"/>
              <a:buNone/>
              <a:defRPr/>
            </a:pPr>
            <a:endParaRPr lang="en-US" sz="2600" i="1" dirty="0" smtClean="0"/>
          </a:p>
          <a:p>
            <a:pPr>
              <a:buClr>
                <a:schemeClr val="accent4"/>
              </a:buClr>
              <a:defRPr/>
            </a:pPr>
            <a:r>
              <a:rPr lang="en-US" sz="2400" dirty="0">
                <a:solidFill>
                  <a:schemeClr val="accent1"/>
                </a:solidFill>
              </a:rPr>
              <a:t>#</a:t>
            </a:r>
            <a:r>
              <a:rPr lang="en-US" sz="2400" dirty="0" smtClean="0">
                <a:solidFill>
                  <a:schemeClr val="accent1"/>
                </a:solidFill>
              </a:rPr>
              <a:t>1 </a:t>
            </a:r>
            <a:r>
              <a:rPr lang="en-US" sz="2400" dirty="0" smtClean="0"/>
              <a:t>Decision: To name daughter POA and add daughter to her bank account</a:t>
            </a:r>
          </a:p>
          <a:p>
            <a:pPr>
              <a:buClr>
                <a:schemeClr val="accent4"/>
              </a:buClr>
              <a:defRPr/>
            </a:pPr>
            <a:r>
              <a:rPr lang="en-US" sz="2400" dirty="0">
                <a:solidFill>
                  <a:schemeClr val="accent1"/>
                </a:solidFill>
              </a:rPr>
              <a:t>#</a:t>
            </a:r>
            <a:r>
              <a:rPr lang="en-US" sz="2400" dirty="0" smtClean="0">
                <a:solidFill>
                  <a:schemeClr val="accent1"/>
                </a:solidFill>
              </a:rPr>
              <a:t>2 </a:t>
            </a:r>
            <a:r>
              <a:rPr lang="en-US" sz="2400" dirty="0" smtClean="0"/>
              <a:t>Daughter suggested it</a:t>
            </a:r>
          </a:p>
          <a:p>
            <a:pPr>
              <a:buClr>
                <a:schemeClr val="accent4"/>
              </a:buClr>
              <a:defRPr/>
            </a:pPr>
            <a:r>
              <a:rPr lang="en-US" sz="2400" dirty="0">
                <a:solidFill>
                  <a:schemeClr val="accent1"/>
                </a:solidFill>
              </a:rPr>
              <a:t>#</a:t>
            </a:r>
            <a:r>
              <a:rPr lang="en-US" sz="2400" dirty="0" smtClean="0">
                <a:solidFill>
                  <a:schemeClr val="accent1"/>
                </a:solidFill>
              </a:rPr>
              <a:t>5 </a:t>
            </a:r>
            <a:r>
              <a:rPr lang="en-US" sz="2400" dirty="0" smtClean="0"/>
              <a:t>Daughter is going to use money but promises to pay back</a:t>
            </a:r>
          </a:p>
          <a:p>
            <a:pPr>
              <a:buClr>
                <a:schemeClr val="accent4"/>
              </a:buClr>
              <a:defRPr/>
            </a:pPr>
            <a:r>
              <a:rPr lang="en-US" sz="2400" dirty="0">
                <a:solidFill>
                  <a:schemeClr val="accent1"/>
                </a:solidFill>
              </a:rPr>
              <a:t>#</a:t>
            </a:r>
            <a:r>
              <a:rPr lang="en-US" sz="2400" dirty="0" smtClean="0">
                <a:solidFill>
                  <a:schemeClr val="accent1"/>
                </a:solidFill>
              </a:rPr>
              <a:t>6 </a:t>
            </a:r>
            <a:r>
              <a:rPr lang="en-US" sz="2400" dirty="0" smtClean="0"/>
              <a:t>No risk</a:t>
            </a:r>
          </a:p>
          <a:p>
            <a:pPr>
              <a:buClr>
                <a:schemeClr val="accent4"/>
              </a:buClr>
              <a:defRPr/>
            </a:pPr>
            <a:r>
              <a:rPr lang="en-US" sz="2400" dirty="0" smtClean="0">
                <a:solidFill>
                  <a:schemeClr val="accent1"/>
                </a:solidFill>
              </a:rPr>
              <a:t>#8 </a:t>
            </a:r>
            <a:r>
              <a:rPr lang="en-US" sz="2400" dirty="0" smtClean="0"/>
              <a:t>States she benefits most</a:t>
            </a:r>
          </a:p>
          <a:p>
            <a:pPr marL="0" indent="0">
              <a:buFont typeface="Arial" charset="0"/>
              <a:buNone/>
              <a:defRPr/>
            </a:pPr>
            <a:endParaRPr lang="en-US" dirty="0" smtClean="0"/>
          </a:p>
          <a:p>
            <a:pPr>
              <a:defRPr/>
            </a:pPr>
            <a:endParaRPr lang="en-US" dirty="0"/>
          </a:p>
        </p:txBody>
      </p:sp>
      <p:sp>
        <p:nvSpPr>
          <p:cNvPr id="5" name="Title 1"/>
          <p:cNvSpPr txBox="1">
            <a:spLocks/>
          </p:cNvSpPr>
          <p:nvPr/>
        </p:nvSpPr>
        <p:spPr>
          <a:xfrm>
            <a:off x="445272" y="276226"/>
            <a:ext cx="8241528" cy="1247774"/>
          </a:xfrm>
          <a:prstGeom prst="rect">
            <a:avLst/>
          </a:prstGeom>
          <a:blipFill>
            <a:blip r:embed="rId2"/>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Case Example #2</a:t>
            </a:r>
          </a:p>
        </p:txBody>
      </p:sp>
      <p:pic>
        <p:nvPicPr>
          <p:cNvPr id="81924"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3" y="6229350"/>
            <a:ext cx="1747837"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5"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77200" y="6230938"/>
            <a:ext cx="1066800"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trips dir="l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Content Placeholder 2"/>
          <p:cNvSpPr>
            <a:spLocks noGrp="1"/>
          </p:cNvSpPr>
          <p:nvPr>
            <p:ph idx="1"/>
          </p:nvPr>
        </p:nvSpPr>
        <p:spPr>
          <a:xfrm>
            <a:off x="458788" y="2514600"/>
            <a:ext cx="8229600" cy="4525963"/>
          </a:xfrm>
        </p:spPr>
        <p:txBody>
          <a:bodyPr/>
          <a:lstStyle/>
          <a:p>
            <a:pPr algn="ctr">
              <a:buClr>
                <a:schemeClr val="accent4"/>
              </a:buClr>
              <a:buFont typeface="Arial" panose="020B0604020202020204" pitchFamily="34" charset="0"/>
              <a:buChar char="•"/>
              <a:defRPr/>
            </a:pPr>
            <a:r>
              <a:rPr lang="en-US" altLang="en-US" dirty="0" smtClean="0"/>
              <a:t>Woman has clear dementia</a:t>
            </a:r>
          </a:p>
          <a:p>
            <a:pPr marL="0" indent="0" algn="ctr">
              <a:buClr>
                <a:schemeClr val="accent4"/>
              </a:buClr>
              <a:buFont typeface="Arial" panose="020B0604020202020204" pitchFamily="34" charset="0"/>
              <a:buNone/>
              <a:defRPr/>
            </a:pPr>
            <a:endParaRPr lang="en-US" altLang="en-US" dirty="0" smtClean="0"/>
          </a:p>
          <a:p>
            <a:pPr algn="ctr">
              <a:buClr>
                <a:schemeClr val="accent4"/>
              </a:buClr>
              <a:buFont typeface="Arial" panose="020B0604020202020204" pitchFamily="34" charset="0"/>
              <a:buChar char="•"/>
              <a:defRPr/>
            </a:pPr>
            <a:r>
              <a:rPr lang="en-US" altLang="en-US" b="1" dirty="0" smtClean="0">
                <a:solidFill>
                  <a:schemeClr val="accent4"/>
                </a:solidFill>
              </a:rPr>
              <a:t>Outcome:</a:t>
            </a:r>
            <a:r>
              <a:rPr lang="en-US" altLang="en-US" dirty="0" smtClean="0"/>
              <a:t> Restitution in process,            no criminal charges</a:t>
            </a:r>
          </a:p>
          <a:p>
            <a:pPr algn="ctr">
              <a:buClr>
                <a:schemeClr val="accent4"/>
              </a:buClr>
              <a:buFont typeface="Arial" panose="020B0604020202020204" pitchFamily="34" charset="0"/>
              <a:buChar char="•"/>
              <a:defRPr/>
            </a:pPr>
            <a:endParaRPr lang="en-US" altLang="en-US" dirty="0" smtClean="0"/>
          </a:p>
        </p:txBody>
      </p:sp>
      <p:sp>
        <p:nvSpPr>
          <p:cNvPr id="5" name="Title 1"/>
          <p:cNvSpPr txBox="1">
            <a:spLocks/>
          </p:cNvSpPr>
          <p:nvPr/>
        </p:nvSpPr>
        <p:spPr>
          <a:xfrm>
            <a:off x="445272" y="276226"/>
            <a:ext cx="8241528" cy="1247774"/>
          </a:xfrm>
          <a:prstGeom prst="rect">
            <a:avLst/>
          </a:prstGeom>
          <a:blipFill>
            <a:blip r:embed="rId2"/>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Case Outcome #2</a:t>
            </a:r>
          </a:p>
        </p:txBody>
      </p:sp>
      <p:pic>
        <p:nvPicPr>
          <p:cNvPr id="8294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3" y="6229350"/>
            <a:ext cx="1747837"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9"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77200" y="6230938"/>
            <a:ext cx="1066800"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trips dir="l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Content Placeholder 2"/>
          <p:cNvSpPr>
            <a:spLocks noGrp="1"/>
          </p:cNvSpPr>
          <p:nvPr>
            <p:ph idx="1"/>
          </p:nvPr>
        </p:nvSpPr>
        <p:spPr>
          <a:xfrm>
            <a:off x="457200" y="1600200"/>
            <a:ext cx="8229600" cy="4800600"/>
          </a:xfrm>
        </p:spPr>
        <p:txBody>
          <a:bodyPr/>
          <a:lstStyle/>
          <a:p>
            <a:pPr marL="0" indent="0">
              <a:buFont typeface="Arial" panose="020B0604020202020204" pitchFamily="34" charset="0"/>
              <a:buNone/>
              <a:defRPr/>
            </a:pPr>
            <a:r>
              <a:rPr lang="en-US" altLang="en-US" b="1" dirty="0" smtClean="0">
                <a:solidFill>
                  <a:schemeClr val="accent4"/>
                </a:solidFill>
              </a:rPr>
              <a:t>Case #3: </a:t>
            </a:r>
            <a:r>
              <a:rPr lang="en-US" altLang="en-US" i="1" dirty="0" smtClean="0"/>
              <a:t>86 year old man; master’s degree</a:t>
            </a:r>
          </a:p>
          <a:p>
            <a:pPr>
              <a:buClr>
                <a:schemeClr val="accent4"/>
              </a:buClr>
              <a:buFont typeface="Arial" panose="020B0604020202020204" pitchFamily="34" charset="0"/>
              <a:buChar char="•"/>
              <a:defRPr/>
            </a:pPr>
            <a:r>
              <a:rPr lang="en-US" altLang="en-US" dirty="0" smtClean="0">
                <a:solidFill>
                  <a:schemeClr val="accent1"/>
                </a:solidFill>
              </a:rPr>
              <a:t>#1</a:t>
            </a:r>
            <a:r>
              <a:rPr lang="en-US" altLang="en-US" dirty="0" smtClean="0"/>
              <a:t> Financially support his daughter</a:t>
            </a:r>
          </a:p>
          <a:p>
            <a:pPr>
              <a:buClr>
                <a:schemeClr val="accent4"/>
              </a:buClr>
              <a:buFont typeface="Arial" panose="020B0604020202020204" pitchFamily="34" charset="0"/>
              <a:buChar char="•"/>
              <a:defRPr/>
            </a:pPr>
            <a:r>
              <a:rPr lang="en-US" altLang="en-US" dirty="0" smtClean="0">
                <a:solidFill>
                  <a:schemeClr val="accent1"/>
                </a:solidFill>
              </a:rPr>
              <a:t>#2</a:t>
            </a:r>
            <a:r>
              <a:rPr lang="en-US" altLang="en-US" dirty="0" smtClean="0"/>
              <a:t> His idea</a:t>
            </a:r>
          </a:p>
          <a:p>
            <a:pPr>
              <a:buClr>
                <a:schemeClr val="accent4"/>
              </a:buClr>
              <a:buFont typeface="Arial" panose="020B0604020202020204" pitchFamily="34" charset="0"/>
              <a:buChar char="•"/>
              <a:defRPr/>
            </a:pPr>
            <a:r>
              <a:rPr lang="en-US" altLang="en-US" dirty="0" smtClean="0">
                <a:solidFill>
                  <a:schemeClr val="accent1"/>
                </a:solidFill>
              </a:rPr>
              <a:t>#3</a:t>
            </a:r>
            <a:r>
              <a:rPr lang="en-US" altLang="en-US" dirty="0" smtClean="0"/>
              <a:t> Purpose: </a:t>
            </a:r>
            <a:r>
              <a:rPr lang="en-US" altLang="en-US" i="1" dirty="0" smtClean="0"/>
              <a:t>Benefit family—love her</a:t>
            </a:r>
          </a:p>
          <a:p>
            <a:pPr>
              <a:buClr>
                <a:schemeClr val="accent4"/>
              </a:buClr>
              <a:buFont typeface="Arial" panose="020B0604020202020204" pitchFamily="34" charset="0"/>
              <a:buChar char="•"/>
              <a:defRPr/>
            </a:pPr>
            <a:r>
              <a:rPr lang="en-US" altLang="en-US" dirty="0" smtClean="0">
                <a:solidFill>
                  <a:schemeClr val="accent1"/>
                </a:solidFill>
              </a:rPr>
              <a:t>#4</a:t>
            </a:r>
            <a:r>
              <a:rPr lang="en-US" altLang="en-US" dirty="0" smtClean="0"/>
              <a:t> Impact on finances: </a:t>
            </a:r>
            <a:r>
              <a:rPr lang="en-US" altLang="en-US" i="1" dirty="0" smtClean="0"/>
              <a:t>None/slight</a:t>
            </a:r>
          </a:p>
          <a:p>
            <a:pPr>
              <a:buClr>
                <a:schemeClr val="accent4"/>
              </a:buClr>
              <a:buFont typeface="Arial" panose="020B0604020202020204" pitchFamily="34" charset="0"/>
              <a:buChar char="•"/>
              <a:defRPr/>
            </a:pPr>
            <a:r>
              <a:rPr lang="en-US" altLang="en-US" dirty="0" smtClean="0">
                <a:solidFill>
                  <a:schemeClr val="accent1"/>
                </a:solidFill>
              </a:rPr>
              <a:t>#6</a:t>
            </a:r>
            <a:r>
              <a:rPr lang="en-US" altLang="en-US" dirty="0" smtClean="0"/>
              <a:t> Risk to financial well being</a:t>
            </a:r>
            <a:r>
              <a:rPr lang="en-US" altLang="en-US" i="1" dirty="0" smtClean="0"/>
              <a:t>: Small</a:t>
            </a:r>
          </a:p>
          <a:p>
            <a:pPr>
              <a:buClr>
                <a:schemeClr val="accent4"/>
              </a:buClr>
              <a:buFont typeface="Arial" panose="020B0604020202020204" pitchFamily="34" charset="0"/>
              <a:buChar char="•"/>
              <a:defRPr/>
            </a:pPr>
            <a:r>
              <a:rPr lang="en-US" altLang="en-US" dirty="0" smtClean="0">
                <a:solidFill>
                  <a:schemeClr val="accent1"/>
                </a:solidFill>
              </a:rPr>
              <a:t>#8</a:t>
            </a:r>
            <a:r>
              <a:rPr lang="en-US" altLang="en-US" dirty="0" smtClean="0"/>
              <a:t> Who benefits most: </a:t>
            </a:r>
            <a:r>
              <a:rPr lang="en-US" altLang="en-US" i="1" dirty="0" smtClean="0"/>
              <a:t>Family</a:t>
            </a:r>
          </a:p>
          <a:p>
            <a:pPr>
              <a:buClr>
                <a:schemeClr val="accent4"/>
              </a:buClr>
              <a:buFont typeface="Arial" panose="020B0604020202020204" pitchFamily="34" charset="0"/>
              <a:buChar char="•"/>
              <a:defRPr/>
            </a:pPr>
            <a:r>
              <a:rPr lang="en-US" altLang="en-US" dirty="0" smtClean="0">
                <a:solidFill>
                  <a:schemeClr val="accent1"/>
                </a:solidFill>
              </a:rPr>
              <a:t>#10 </a:t>
            </a:r>
            <a:r>
              <a:rPr lang="en-US" altLang="en-US" dirty="0" smtClean="0"/>
              <a:t>Discuss with?  </a:t>
            </a:r>
            <a:r>
              <a:rPr lang="en-US" altLang="en-US" i="1" dirty="0" smtClean="0"/>
              <a:t>No one</a:t>
            </a:r>
          </a:p>
          <a:p>
            <a:pPr>
              <a:buFont typeface="Arial" panose="020B0604020202020204" pitchFamily="34" charset="0"/>
              <a:buChar char="•"/>
              <a:defRPr/>
            </a:pPr>
            <a:endParaRPr lang="en-US" altLang="en-US" dirty="0" smtClean="0"/>
          </a:p>
        </p:txBody>
      </p:sp>
      <p:sp>
        <p:nvSpPr>
          <p:cNvPr id="5" name="Title 1"/>
          <p:cNvSpPr txBox="1">
            <a:spLocks/>
          </p:cNvSpPr>
          <p:nvPr/>
        </p:nvSpPr>
        <p:spPr>
          <a:xfrm>
            <a:off x="445272" y="276226"/>
            <a:ext cx="8241528" cy="1247774"/>
          </a:xfrm>
          <a:prstGeom prst="rect">
            <a:avLst/>
          </a:prstGeom>
          <a:blipFill>
            <a:blip r:embed="rId2"/>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Case Example #3</a:t>
            </a:r>
          </a:p>
        </p:txBody>
      </p:sp>
      <p:pic>
        <p:nvPicPr>
          <p:cNvPr id="8397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3" y="6229350"/>
            <a:ext cx="1747837"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3"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77200" y="6230938"/>
            <a:ext cx="1066800"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trips dir="l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Content Placeholder 2"/>
          <p:cNvSpPr>
            <a:spLocks noGrp="1"/>
          </p:cNvSpPr>
          <p:nvPr>
            <p:ph idx="1"/>
          </p:nvPr>
        </p:nvSpPr>
        <p:spPr>
          <a:xfrm>
            <a:off x="468313" y="2667000"/>
            <a:ext cx="8229600" cy="2590800"/>
          </a:xfrm>
        </p:spPr>
        <p:txBody>
          <a:bodyPr/>
          <a:lstStyle/>
          <a:p>
            <a:pPr algn="ctr">
              <a:buClr>
                <a:schemeClr val="accent4"/>
              </a:buClr>
              <a:buFont typeface="Arial" panose="020B0604020202020204" pitchFamily="34" charset="0"/>
              <a:buChar char="•"/>
              <a:defRPr/>
            </a:pPr>
            <a:r>
              <a:rPr lang="en-US" altLang="en-US" dirty="0" smtClean="0"/>
              <a:t>No Decisional Ability Concerns</a:t>
            </a:r>
          </a:p>
          <a:p>
            <a:pPr algn="ctr">
              <a:buClr>
                <a:schemeClr val="accent4"/>
              </a:buClr>
              <a:buFont typeface="Arial" panose="020B0604020202020204" pitchFamily="34" charset="0"/>
              <a:buChar char="•"/>
              <a:defRPr/>
            </a:pPr>
            <a:endParaRPr lang="en-US" altLang="en-US" dirty="0" smtClean="0"/>
          </a:p>
          <a:p>
            <a:pPr algn="ctr">
              <a:buClr>
                <a:schemeClr val="accent4"/>
              </a:buClr>
              <a:buFont typeface="Arial" panose="020B0604020202020204" pitchFamily="34" charset="0"/>
              <a:buChar char="•"/>
              <a:defRPr/>
            </a:pPr>
            <a:r>
              <a:rPr lang="en-US" altLang="en-US" dirty="0" smtClean="0"/>
              <a:t>Case not substantiated for FE</a:t>
            </a:r>
          </a:p>
        </p:txBody>
      </p:sp>
      <p:sp>
        <p:nvSpPr>
          <p:cNvPr id="5" name="Title 1"/>
          <p:cNvSpPr txBox="1">
            <a:spLocks/>
          </p:cNvSpPr>
          <p:nvPr/>
        </p:nvSpPr>
        <p:spPr>
          <a:xfrm>
            <a:off x="445272" y="276226"/>
            <a:ext cx="8241528" cy="1247774"/>
          </a:xfrm>
          <a:prstGeom prst="rect">
            <a:avLst/>
          </a:prstGeom>
          <a:blipFill>
            <a:blip r:embed="rId2"/>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Case Outcome #3</a:t>
            </a:r>
          </a:p>
        </p:txBody>
      </p:sp>
      <p:pic>
        <p:nvPicPr>
          <p:cNvPr id="8499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3" y="6229350"/>
            <a:ext cx="1747837"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7"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77200" y="6230938"/>
            <a:ext cx="1066800"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trips dir="l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0" y="1752600"/>
            <a:ext cx="8229600" cy="4525963"/>
          </a:xfrm>
        </p:spPr>
        <p:txBody>
          <a:bodyPr/>
          <a:lstStyle/>
          <a:p>
            <a:pPr eaLnBrk="1" fontAlgn="auto" hangingPunct="1">
              <a:spcAft>
                <a:spcPts val="0"/>
              </a:spcAft>
              <a:buClr>
                <a:schemeClr val="accent4"/>
              </a:buClr>
              <a:buFont typeface="Arial" panose="020B0604020202020204" pitchFamily="34" charset="0"/>
              <a:buChar char="•"/>
              <a:defRPr/>
            </a:pPr>
            <a:r>
              <a:rPr lang="en-US" sz="2200" dirty="0" smtClean="0"/>
              <a:t>When you want to better understand an older adult’s financial decision(s) or transaction(s)</a:t>
            </a:r>
          </a:p>
          <a:p>
            <a:pPr eaLnBrk="1" fontAlgn="auto" hangingPunct="1">
              <a:spcAft>
                <a:spcPts val="0"/>
              </a:spcAft>
              <a:buClr>
                <a:schemeClr val="accent4"/>
              </a:buClr>
              <a:buFont typeface="Arial" panose="020B0604020202020204" pitchFamily="34" charset="0"/>
              <a:buChar char="•"/>
              <a:defRPr/>
            </a:pPr>
            <a:r>
              <a:rPr lang="en-US" sz="2200" dirty="0" smtClean="0"/>
              <a:t>Build Rapport first— then ask some of the easy questions about finances—</a:t>
            </a:r>
          </a:p>
          <a:p>
            <a:pPr marL="1196975" indent="-392113" eaLnBrk="1" fontAlgn="auto" hangingPunct="1">
              <a:spcAft>
                <a:spcPts val="0"/>
              </a:spcAft>
              <a:buClr>
                <a:schemeClr val="accent1"/>
              </a:buClr>
              <a:buFont typeface="+mj-lt"/>
              <a:buAutoNum type="arabicPeriod"/>
              <a:defRPr/>
            </a:pPr>
            <a:r>
              <a:rPr lang="en-US" sz="2200" dirty="0" smtClean="0"/>
              <a:t>How confident with financial decisions,?</a:t>
            </a:r>
          </a:p>
          <a:p>
            <a:pPr marL="1196975" indent="-392113" eaLnBrk="1" fontAlgn="auto" hangingPunct="1">
              <a:spcAft>
                <a:spcPts val="0"/>
              </a:spcAft>
              <a:buClr>
                <a:schemeClr val="accent1"/>
              </a:buClr>
              <a:buFont typeface="+mj-lt"/>
              <a:buAutoNum type="arabicPeriod"/>
              <a:defRPr/>
            </a:pPr>
            <a:r>
              <a:rPr lang="en-US" sz="2200" dirty="0"/>
              <a:t>H</a:t>
            </a:r>
            <a:r>
              <a:rPr lang="en-US" sz="2200" dirty="0" smtClean="0"/>
              <a:t>ow anxious about money decisions?</a:t>
            </a:r>
          </a:p>
          <a:p>
            <a:pPr marL="1196975" indent="-392113" eaLnBrk="1" fontAlgn="auto" hangingPunct="1">
              <a:spcAft>
                <a:spcPts val="0"/>
              </a:spcAft>
              <a:buClr>
                <a:schemeClr val="accent1"/>
              </a:buClr>
              <a:buFont typeface="+mj-lt"/>
              <a:buAutoNum type="arabicPeriod"/>
              <a:defRPr/>
            </a:pPr>
            <a:r>
              <a:rPr lang="en-US" sz="2200" dirty="0"/>
              <a:t>A</a:t>
            </a:r>
            <a:r>
              <a:rPr lang="en-US" sz="2200" dirty="0" smtClean="0"/>
              <a:t>ny financial decisions you regret or worry about? </a:t>
            </a:r>
          </a:p>
          <a:p>
            <a:pPr eaLnBrk="1" fontAlgn="auto" hangingPunct="1">
              <a:spcAft>
                <a:spcPts val="0"/>
              </a:spcAft>
              <a:buClr>
                <a:schemeClr val="accent4"/>
              </a:buClr>
              <a:buFont typeface="Arial" panose="020B0604020202020204" pitchFamily="34" charset="0"/>
              <a:buChar char="•"/>
              <a:defRPr/>
            </a:pPr>
            <a:r>
              <a:rPr lang="en-US" sz="2200" dirty="0" smtClean="0"/>
              <a:t>When administering the scale: Make it conversational and not robotic/don’t rapid fire questions</a:t>
            </a:r>
          </a:p>
          <a:p>
            <a:pPr eaLnBrk="1" fontAlgn="auto" hangingPunct="1">
              <a:spcAft>
                <a:spcPts val="0"/>
              </a:spcAft>
              <a:buClr>
                <a:schemeClr val="accent4"/>
              </a:buClr>
              <a:buFont typeface="Arial" panose="020B0604020202020204" pitchFamily="34" charset="0"/>
              <a:buChar char="•"/>
              <a:defRPr/>
            </a:pPr>
            <a:r>
              <a:rPr lang="en-US" sz="2200" dirty="0" smtClean="0"/>
              <a:t>Ask for clarification and elaboration on items </a:t>
            </a:r>
            <a:r>
              <a:rPr lang="en-US" sz="2200" b="1" dirty="0" smtClean="0"/>
              <a:t>after</a:t>
            </a:r>
            <a:r>
              <a:rPr lang="en-US" sz="2200" dirty="0" smtClean="0"/>
              <a:t> scale has been administered</a:t>
            </a:r>
            <a:endParaRPr lang="en-US" sz="2200" dirty="0"/>
          </a:p>
        </p:txBody>
      </p:sp>
      <p:pic>
        <p:nvPicPr>
          <p:cNvPr id="86019"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096000"/>
            <a:ext cx="2119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0"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8600" y="60960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45272" y="276226"/>
            <a:ext cx="8241528" cy="1247774"/>
          </a:xfrm>
          <a:prstGeom prst="rect">
            <a:avLst/>
          </a:prstGeom>
          <a:blipFill>
            <a:blip r:embed="rId4"/>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When to Use the LFDSS</a:t>
            </a:r>
          </a:p>
        </p:txBody>
      </p:sp>
    </p:spTree>
  </p:cSld>
  <p:clrMapOvr>
    <a:masterClrMapping/>
  </p:clrMapOvr>
  <p:transition spd="slow">
    <p:strips dir="l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Content Placeholder 2"/>
          <p:cNvSpPr>
            <a:spLocks noGrp="1"/>
          </p:cNvSpPr>
          <p:nvPr>
            <p:ph idx="1"/>
          </p:nvPr>
        </p:nvSpPr>
        <p:spPr>
          <a:xfrm>
            <a:off x="427038" y="1905000"/>
            <a:ext cx="8229600" cy="4525963"/>
          </a:xfrm>
        </p:spPr>
        <p:txBody>
          <a:bodyPr/>
          <a:lstStyle/>
          <a:p>
            <a:pPr>
              <a:buClr>
                <a:schemeClr val="accent4"/>
              </a:buClr>
              <a:buFont typeface="Arial" panose="020B0604020202020204" pitchFamily="34" charset="0"/>
              <a:buChar char="•"/>
              <a:defRPr/>
            </a:pPr>
            <a:r>
              <a:rPr lang="en-US" altLang="en-US" sz="2800" dirty="0" smtClean="0"/>
              <a:t>Use a counseling/education approach with your clients</a:t>
            </a:r>
          </a:p>
          <a:p>
            <a:pPr>
              <a:buClr>
                <a:schemeClr val="accent4"/>
              </a:buClr>
              <a:buFont typeface="Arial" panose="020B0604020202020204" pitchFamily="34" charset="0"/>
              <a:buChar char="•"/>
              <a:defRPr/>
            </a:pPr>
            <a:r>
              <a:rPr lang="en-US" altLang="en-US" sz="2800" dirty="0" smtClean="0"/>
              <a:t>Find ways to bring a third party in to discuss matter also</a:t>
            </a:r>
          </a:p>
          <a:p>
            <a:pPr>
              <a:buClr>
                <a:schemeClr val="accent4"/>
              </a:buClr>
              <a:buFont typeface="Arial" panose="020B0604020202020204" pitchFamily="34" charset="0"/>
              <a:buChar char="•"/>
              <a:defRPr/>
            </a:pPr>
            <a:r>
              <a:rPr lang="en-US" altLang="en-US" sz="2800" dirty="0" smtClean="0"/>
              <a:t>Slow process down—do not execute documents that day and make older person return</a:t>
            </a:r>
          </a:p>
          <a:p>
            <a:pPr>
              <a:buClr>
                <a:schemeClr val="accent4"/>
              </a:buClr>
              <a:buFont typeface="Arial" panose="020B0604020202020204" pitchFamily="34" charset="0"/>
              <a:buChar char="•"/>
              <a:defRPr/>
            </a:pPr>
            <a:r>
              <a:rPr lang="en-US" altLang="en-US" sz="2800" dirty="0" smtClean="0"/>
              <a:t>Call Adult Protective Services if Financial Exploitation is discovered and cannot be resolved.</a:t>
            </a:r>
          </a:p>
        </p:txBody>
      </p:sp>
      <p:pic>
        <p:nvPicPr>
          <p:cNvPr id="87043"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3" y="6229350"/>
            <a:ext cx="1747837"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4"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77200" y="6230938"/>
            <a:ext cx="1066800"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45272" y="276226"/>
            <a:ext cx="8241528" cy="1247774"/>
          </a:xfrm>
          <a:prstGeom prst="rect">
            <a:avLst/>
          </a:prstGeom>
          <a:blipFill>
            <a:blip r:embed="rId5"/>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What To Do When You Have Concerns</a:t>
            </a:r>
          </a:p>
        </p:txBody>
      </p:sp>
    </p:spTree>
  </p:cSld>
  <p:clrMapOvr>
    <a:masterClrMapping/>
  </p:clrMapOvr>
  <p:transition spd="slow">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81000"/>
            <a:ext cx="7772400" cy="685800"/>
          </a:xfrm>
        </p:spPr>
        <p:txBody>
          <a:bodyPr/>
          <a:lstStyle/>
          <a:p>
            <a:r>
              <a:rPr lang="en-US" altLang="en-US" sz="4000" smtClean="0"/>
              <a:t>Capacity versus Competency</a:t>
            </a:r>
          </a:p>
        </p:txBody>
      </p:sp>
      <p:sp>
        <p:nvSpPr>
          <p:cNvPr id="32771" name="Rectangle 3"/>
          <p:cNvSpPr>
            <a:spLocks noGrp="1" noChangeArrowheads="1"/>
          </p:cNvSpPr>
          <p:nvPr>
            <p:ph type="body" idx="1"/>
          </p:nvPr>
        </p:nvSpPr>
        <p:spPr>
          <a:xfrm>
            <a:off x="685800" y="1447800"/>
            <a:ext cx="7772400" cy="4267200"/>
          </a:xfrm>
        </p:spPr>
        <p:txBody>
          <a:bodyPr/>
          <a:lstStyle/>
          <a:p>
            <a:r>
              <a:rPr lang="en-US" altLang="en-US" b="1" smtClean="0">
                <a:solidFill>
                  <a:srgbClr val="A50021"/>
                </a:solidFill>
              </a:rPr>
              <a:t>Capacity</a:t>
            </a:r>
            <a:r>
              <a:rPr lang="en-US" altLang="en-US" smtClean="0"/>
              <a:t>  denotes a clinical status determined by a health care professional</a:t>
            </a:r>
          </a:p>
          <a:p>
            <a:endParaRPr lang="en-US" altLang="en-US" smtClean="0"/>
          </a:p>
          <a:p>
            <a:r>
              <a:rPr lang="en-US" altLang="en-US" b="1" smtClean="0">
                <a:solidFill>
                  <a:srgbClr val="A50021"/>
                </a:solidFill>
              </a:rPr>
              <a:t>Competency</a:t>
            </a:r>
            <a:r>
              <a:rPr lang="en-US" altLang="en-US" smtClean="0"/>
              <a:t>  denotes a legal status determined by a judge</a:t>
            </a:r>
          </a:p>
          <a:p>
            <a:endParaRPr lang="en-US" altLang="en-US" b="1" u="sng" smtClean="0"/>
          </a:p>
          <a:p>
            <a:r>
              <a:rPr lang="en-US" altLang="en-US" smtClean="0"/>
              <a:t>Burden of proof lies with alleging party</a:t>
            </a:r>
            <a:endParaRPr lang="en-US" altLang="en-US" b="1" u="sng" smtClean="0"/>
          </a:p>
        </p:txBody>
      </p:sp>
    </p:spTree>
  </p:cSld>
  <p:clrMapOvr>
    <a:masterClrMapping/>
  </p:clrMapOvr>
  <p:transition spd="slow">
    <p:strips dir="l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Peter and Suz--Oscoda"/>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0" y="1719876"/>
            <a:ext cx="5245894" cy="4195898"/>
          </a:xfrm>
          <a:prstGeom prst="rect">
            <a:avLst/>
          </a:prstGeom>
          <a:noFill/>
          <a:ln w="53975">
            <a:solidFill>
              <a:schemeClr val="tx1"/>
            </a:solidFill>
            <a:miter lim="800000"/>
            <a:headEnd/>
            <a:tailEnd/>
          </a:ln>
          <a:effectLst>
            <a:glow rad="127000">
              <a:schemeClr val="bg1"/>
            </a:glow>
          </a:effectLst>
          <a:extLst>
            <a:ext uri="{909E8E84-426E-40DD-AFC4-6F175D3DCCD1}">
              <a14:hiddenFill xmlns:a14="http://schemas.microsoft.com/office/drawing/2010/main">
                <a:solidFill>
                  <a:srgbClr val="FFFFFF"/>
                </a:solidFill>
              </a14:hiddenFill>
            </a:ext>
          </a:extLst>
        </p:spPr>
      </p:pic>
      <p:pic>
        <p:nvPicPr>
          <p:cNvPr id="88067"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096000"/>
            <a:ext cx="2119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8"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48600" y="60960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943600" y="2047875"/>
            <a:ext cx="3048000" cy="2554288"/>
          </a:xfrm>
          <a:prstGeom prst="rect">
            <a:avLst/>
          </a:prstGeom>
          <a:solidFill>
            <a:srgbClr val="93CDDD">
              <a:alpha val="36863"/>
            </a:srgbClr>
          </a:solidFill>
          <a:ln w="19050">
            <a:solidFill>
              <a:schemeClr val="bg1"/>
            </a:solidFill>
          </a:ln>
        </p:spPr>
        <p:txBody>
          <a:bodyPr>
            <a:spAutoFit/>
          </a:bodyPr>
          <a:lstStyle/>
          <a:p>
            <a:pPr algn="ctr" eaLnBrk="1" fontAlgn="auto" hangingPunct="1">
              <a:spcBef>
                <a:spcPct val="20000"/>
              </a:spcBef>
              <a:spcAft>
                <a:spcPts val="0"/>
              </a:spcAft>
              <a:buClr>
                <a:srgbClr val="8064A2">
                  <a:lumMod val="75000"/>
                </a:srgbClr>
              </a:buClr>
              <a:defRPr/>
            </a:pPr>
            <a:r>
              <a:rPr lang="en-US" altLang="en-US" sz="3200" b="1" dirty="0">
                <a:solidFill>
                  <a:schemeClr val="accent4"/>
                </a:solidFill>
                <a:latin typeface="Times" panose="02020603050405020304" pitchFamily="18" charset="0"/>
              </a:rPr>
              <a:t>Lichtenberg Scales</a:t>
            </a:r>
            <a:r>
              <a:rPr lang="en-US" altLang="en-US" sz="3200" dirty="0">
                <a:latin typeface="Times" panose="02020603050405020304" pitchFamily="18" charset="0"/>
              </a:rPr>
              <a:t>: The last collaboration with my late wife and colleague</a:t>
            </a:r>
            <a:endParaRPr lang="en-US" sz="3200" dirty="0">
              <a:latin typeface="Constantia" panose="02030602050306030303" pitchFamily="18" charset="0"/>
              <a:cs typeface="Times" pitchFamily="18" charset="0"/>
            </a:endParaRPr>
          </a:p>
        </p:txBody>
      </p:sp>
      <p:sp>
        <p:nvSpPr>
          <p:cNvPr id="7" name="Title 1"/>
          <p:cNvSpPr txBox="1">
            <a:spLocks/>
          </p:cNvSpPr>
          <p:nvPr/>
        </p:nvSpPr>
        <p:spPr>
          <a:xfrm>
            <a:off x="76200" y="128180"/>
            <a:ext cx="8915400" cy="1247774"/>
          </a:xfrm>
          <a:prstGeom prst="rect">
            <a:avLst/>
          </a:prstGeom>
          <a:blipFill>
            <a:blip r:embed="rId5"/>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de-DE" sz="4600" b="1" dirty="0">
                <a:ln w="19050">
                  <a:solidFill>
                    <a:prstClr val="black"/>
                  </a:solidFill>
                </a:ln>
                <a:solidFill>
                  <a:srgbClr val="4BACC6">
                    <a:lumMod val="60000"/>
                    <a:lumOff val="40000"/>
                  </a:srgbClr>
                </a:solidFill>
                <a:effectLst>
                  <a:outerShdw blurRad="38100" dist="38100" dir="2700000" algn="tl">
                    <a:srgbClr val="000000">
                      <a:alpha val="43137"/>
                    </a:srgbClr>
                  </a:outerShdw>
                </a:effectLst>
              </a:rPr>
              <a:t>Susan MacNeill </a:t>
            </a:r>
            <a:r>
              <a:rPr lang="de-DE" sz="4600"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Lichtenberg</a:t>
            </a:r>
          </a:p>
          <a:p>
            <a:pPr fontAlgn="auto">
              <a:spcAft>
                <a:spcPts val="0"/>
              </a:spcAft>
              <a:defRPr/>
            </a:pPr>
            <a:r>
              <a:rPr lang="de-DE" sz="4300" b="1" dirty="0" smtClean="0">
                <a:ln w="19050">
                  <a:solidFill>
                    <a:prstClr val="black"/>
                  </a:solidFill>
                </a:ln>
                <a:effectLst>
                  <a:outerShdw blurRad="38100" dist="38100" dir="2700000" algn="tl">
                    <a:srgbClr val="000000">
                      <a:alpha val="43137"/>
                    </a:srgbClr>
                  </a:outerShdw>
                </a:effectLst>
              </a:rPr>
              <a:t>Ph.D</a:t>
            </a:r>
            <a:r>
              <a:rPr lang="de-DE" sz="4300" b="1" dirty="0">
                <a:ln w="19050">
                  <a:solidFill>
                    <a:prstClr val="black"/>
                  </a:solidFill>
                </a:ln>
                <a:effectLst>
                  <a:outerShdw blurRad="38100" dist="38100" dir="2700000" algn="tl">
                    <a:srgbClr val="000000">
                      <a:alpha val="43137"/>
                    </a:srgbClr>
                  </a:outerShdw>
                </a:effectLst>
              </a:rPr>
              <a:t>., ABPP (1963-2014)</a:t>
            </a:r>
          </a:p>
        </p:txBody>
      </p:sp>
    </p:spTree>
  </p:cSld>
  <p:clrMapOvr>
    <a:masterClrMapping/>
  </p:clrMapOvr>
  <p:transition spd="slow">
    <p:strips dir="l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p:cNvSpPr>
            <a:spLocks noGrp="1"/>
          </p:cNvSpPr>
          <p:nvPr>
            <p:ph idx="1"/>
          </p:nvPr>
        </p:nvSpPr>
        <p:spPr>
          <a:xfrm>
            <a:off x="301625" y="1905000"/>
            <a:ext cx="8229600" cy="3810000"/>
          </a:xfrm>
        </p:spPr>
        <p:txBody>
          <a:bodyPr/>
          <a:lstStyle/>
          <a:p>
            <a:pPr marL="0" indent="0" algn="ctr" eaLnBrk="1" hangingPunct="1">
              <a:buFontTx/>
              <a:buNone/>
            </a:pPr>
            <a:r>
              <a:rPr lang="en-US" altLang="en-US" sz="3600" b="1" smtClean="0"/>
              <a:t>Peter Lichtenberg, Ph.D.</a:t>
            </a:r>
          </a:p>
          <a:p>
            <a:pPr marL="0" indent="0" algn="ctr" eaLnBrk="1" hangingPunct="1">
              <a:buFontTx/>
              <a:buNone/>
            </a:pPr>
            <a:r>
              <a:rPr lang="en-US" altLang="en-US" b="1" smtClean="0"/>
              <a:t>Email</a:t>
            </a:r>
            <a:r>
              <a:rPr lang="en-US" altLang="en-US" smtClean="0"/>
              <a:t>: </a:t>
            </a:r>
            <a:r>
              <a:rPr lang="en-US" altLang="en-US" smtClean="0">
                <a:hlinkClick r:id="rId2"/>
              </a:rPr>
              <a:t>p.lichtenberg@wayne.edu</a:t>
            </a:r>
            <a:r>
              <a:rPr lang="en-US" altLang="en-US" smtClean="0"/>
              <a:t> </a:t>
            </a:r>
          </a:p>
          <a:p>
            <a:pPr marL="0" indent="0" algn="ctr" eaLnBrk="1" hangingPunct="1">
              <a:buFontTx/>
              <a:buNone/>
            </a:pPr>
            <a:r>
              <a:rPr lang="en-US" altLang="en-US" b="1" smtClean="0"/>
              <a:t>Phone</a:t>
            </a:r>
            <a:r>
              <a:rPr lang="en-US" altLang="en-US" smtClean="0"/>
              <a:t>: </a:t>
            </a:r>
            <a:r>
              <a:rPr lang="en-US" altLang="en-US" i="1" smtClean="0"/>
              <a:t>Office</a:t>
            </a:r>
            <a:r>
              <a:rPr lang="en-US" altLang="en-US" smtClean="0"/>
              <a:t> 313-664-2633</a:t>
            </a:r>
          </a:p>
          <a:p>
            <a:pPr marL="0" indent="0" algn="ctr" eaLnBrk="1" hangingPunct="1">
              <a:buFontTx/>
              <a:buNone/>
            </a:pPr>
            <a:r>
              <a:rPr lang="en-US" altLang="en-US" smtClean="0"/>
              <a:t>	    </a:t>
            </a:r>
            <a:r>
              <a:rPr lang="en-US" altLang="en-US" i="1" smtClean="0"/>
              <a:t>Cell</a:t>
            </a:r>
            <a:r>
              <a:rPr lang="en-US" altLang="en-US" smtClean="0"/>
              <a:t> 248-497-3088</a:t>
            </a:r>
          </a:p>
          <a:p>
            <a:pPr marL="0" indent="0" algn="ctr" eaLnBrk="1" hangingPunct="1">
              <a:buFontTx/>
              <a:buNone/>
            </a:pPr>
            <a:r>
              <a:rPr lang="en-US" altLang="en-US" b="1" smtClean="0"/>
              <a:t>Fax</a:t>
            </a:r>
            <a:r>
              <a:rPr lang="en-US" altLang="en-US" smtClean="0"/>
              <a:t>: 313-664-2667</a:t>
            </a:r>
          </a:p>
        </p:txBody>
      </p:sp>
      <p:pic>
        <p:nvPicPr>
          <p:cNvPr id="89091"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096000"/>
            <a:ext cx="2119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2"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48600" y="60960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45272" y="276226"/>
            <a:ext cx="8241528" cy="1247774"/>
          </a:xfrm>
          <a:prstGeom prst="rect">
            <a:avLst/>
          </a:prstGeom>
          <a:blipFill>
            <a:blip r:embed="rId5"/>
            <a:tile tx="0" ty="0" sx="100000" sy="100000" flip="none" algn="tl"/>
          </a:blipFill>
          <a:ln w="38100">
            <a:solidFill>
              <a:srgbClr val="4BACC6">
                <a:lumMod val="50000"/>
              </a:srgbClr>
            </a:solidFill>
          </a:ln>
          <a:effectLst>
            <a:glow rad="101600">
              <a:srgbClr val="9BBB59">
                <a:satMod val="175000"/>
                <a:alpha val="40000"/>
              </a:srgbClr>
            </a:glow>
          </a:effectLst>
        </p:spPr>
        <p:txBody>
          <a:bodyPr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ln w="19050">
                  <a:solidFill>
                    <a:prstClr val="black"/>
                  </a:solidFill>
                </a:ln>
              </a:rPr>
              <a:t>Contact Information: </a:t>
            </a:r>
          </a:p>
          <a:p>
            <a:pPr fontAlgn="auto">
              <a:spcAft>
                <a:spcPts val="0"/>
              </a:spcAft>
              <a:defRPr/>
            </a:pPr>
            <a:r>
              <a:rPr lang="en-US" b="1" dirty="0" smtClean="0">
                <a:ln w="19050">
                  <a:solidFill>
                    <a:prstClr val="black"/>
                  </a:solidFill>
                </a:ln>
                <a:solidFill>
                  <a:srgbClr val="4BACC6">
                    <a:lumMod val="60000"/>
                    <a:lumOff val="40000"/>
                  </a:srgbClr>
                </a:solidFill>
                <a:effectLst>
                  <a:outerShdw blurRad="38100" dist="38100" dir="2700000" algn="tl">
                    <a:srgbClr val="000000">
                      <a:alpha val="43137"/>
                    </a:srgbClr>
                  </a:outerShdw>
                </a:effectLst>
              </a:rPr>
              <a:t>Join Me in Work on This Scale</a:t>
            </a:r>
          </a:p>
        </p:txBody>
      </p:sp>
    </p:spTree>
  </p:cSld>
  <p:clrMapOvr>
    <a:masterClrMapping/>
  </p:clrMapOvr>
  <p:transition spd="slow">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0" y="381000"/>
            <a:ext cx="7772400" cy="1066800"/>
          </a:xfrm>
        </p:spPr>
        <p:txBody>
          <a:bodyPr/>
          <a:lstStyle/>
          <a:p>
            <a:r>
              <a:rPr lang="en-US" altLang="en-US" smtClean="0"/>
              <a:t>Clinician role in Competency</a:t>
            </a:r>
          </a:p>
        </p:txBody>
      </p:sp>
      <p:sp>
        <p:nvSpPr>
          <p:cNvPr id="33795" name="Rectangle 3"/>
          <p:cNvSpPr>
            <a:spLocks noGrp="1" noChangeArrowheads="1"/>
          </p:cNvSpPr>
          <p:nvPr>
            <p:ph type="body" idx="1"/>
          </p:nvPr>
        </p:nvSpPr>
        <p:spPr>
          <a:xfrm>
            <a:off x="762000" y="1676400"/>
            <a:ext cx="7772400" cy="3962400"/>
          </a:xfrm>
        </p:spPr>
        <p:txBody>
          <a:bodyPr/>
          <a:lstStyle/>
          <a:p>
            <a:r>
              <a:rPr lang="en-US" altLang="en-US" sz="3600" smtClean="0"/>
              <a:t>Judges look to Experts to </a:t>
            </a:r>
            <a:r>
              <a:rPr lang="en-US" altLang="en-US" sz="3600" smtClean="0">
                <a:solidFill>
                  <a:srgbClr val="A50021"/>
                </a:solidFill>
              </a:rPr>
              <a:t>apply clinical data</a:t>
            </a:r>
            <a:r>
              <a:rPr lang="en-US" altLang="en-US" sz="3600" smtClean="0"/>
              <a:t> to the legal standards</a:t>
            </a:r>
          </a:p>
          <a:p>
            <a:endParaRPr lang="en-US" altLang="en-US" sz="3600" smtClean="0"/>
          </a:p>
          <a:p>
            <a:r>
              <a:rPr lang="en-US" altLang="en-US" sz="3600" smtClean="0"/>
              <a:t>Capacity assessments often form the basis of competency decisions</a:t>
            </a:r>
          </a:p>
        </p:txBody>
      </p:sp>
      <p:pic>
        <p:nvPicPr>
          <p:cNvPr id="33796" name="Picture 5" descr="doctorandolderpatie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8800" y="4876800"/>
            <a:ext cx="27051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trips dir="l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t>5 Aspects of clinical capacity assessment</a:t>
            </a:r>
          </a:p>
        </p:txBody>
      </p:sp>
      <p:sp>
        <p:nvSpPr>
          <p:cNvPr id="34819" name="Rectangle 3"/>
          <p:cNvSpPr>
            <a:spLocks noGrp="1" noChangeArrowheads="1"/>
          </p:cNvSpPr>
          <p:nvPr>
            <p:ph type="body" idx="1"/>
          </p:nvPr>
        </p:nvSpPr>
        <p:spPr/>
        <p:txBody>
          <a:bodyPr/>
          <a:lstStyle/>
          <a:p>
            <a:pPr marL="762000" indent="-762000">
              <a:lnSpc>
                <a:spcPct val="90000"/>
              </a:lnSpc>
              <a:buFontTx/>
              <a:buAutoNum type="arabicPeriod"/>
            </a:pPr>
            <a:r>
              <a:rPr lang="en-US" altLang="en-US" sz="3600" smtClean="0">
                <a:solidFill>
                  <a:srgbClr val="A50021"/>
                </a:solidFill>
              </a:rPr>
              <a:t>Clinical Diagnoses: dementia, depression, substance abuse?</a:t>
            </a:r>
          </a:p>
          <a:p>
            <a:pPr marL="762000" indent="-762000">
              <a:lnSpc>
                <a:spcPct val="90000"/>
              </a:lnSpc>
              <a:buFontTx/>
              <a:buAutoNum type="arabicPeriod"/>
            </a:pPr>
            <a:endParaRPr lang="en-US" altLang="en-US" sz="3600" smtClean="0">
              <a:solidFill>
                <a:srgbClr val="A50021"/>
              </a:solidFill>
            </a:endParaRPr>
          </a:p>
          <a:p>
            <a:pPr marL="762000" indent="-762000">
              <a:lnSpc>
                <a:spcPct val="90000"/>
              </a:lnSpc>
              <a:buFontTx/>
              <a:buNone/>
            </a:pPr>
            <a:r>
              <a:rPr lang="en-US" altLang="en-US" sz="3600" smtClean="0"/>
              <a:t>	Critical to review records of others thoroughly and incorporate those records into one’s own evaluation</a:t>
            </a:r>
          </a:p>
        </p:txBody>
      </p:sp>
    </p:spTree>
  </p:cSld>
  <p:clrMapOvr>
    <a:masterClrMapping/>
  </p:clrMapOvr>
  <p:transition spd="slow">
    <p:strips dir="l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81000"/>
            <a:ext cx="7772400" cy="1066800"/>
          </a:xfrm>
        </p:spPr>
        <p:txBody>
          <a:bodyPr/>
          <a:lstStyle/>
          <a:p>
            <a:r>
              <a:rPr lang="en-US" altLang="en-US" smtClean="0"/>
              <a:t>Clinical Diagnosis Cont.</a:t>
            </a:r>
          </a:p>
        </p:txBody>
      </p:sp>
      <p:sp>
        <p:nvSpPr>
          <p:cNvPr id="35843" name="Rectangle 3"/>
          <p:cNvSpPr>
            <a:spLocks noGrp="1" noChangeArrowheads="1"/>
          </p:cNvSpPr>
          <p:nvPr>
            <p:ph type="body" idx="1"/>
          </p:nvPr>
        </p:nvSpPr>
        <p:spPr>
          <a:xfrm>
            <a:off x="685800" y="1600200"/>
            <a:ext cx="7772400" cy="4419600"/>
          </a:xfrm>
        </p:spPr>
        <p:txBody>
          <a:bodyPr/>
          <a:lstStyle/>
          <a:p>
            <a:pPr marL="762000" indent="-762000">
              <a:lnSpc>
                <a:spcPct val="80000"/>
              </a:lnSpc>
              <a:buFontTx/>
              <a:buNone/>
            </a:pPr>
            <a:r>
              <a:rPr lang="en-US" altLang="en-US" sz="2400" smtClean="0">
                <a:solidFill>
                  <a:srgbClr val="A50021"/>
                </a:solidFill>
              </a:rPr>
              <a:t>Diagnostic procedures should meet highest standards of profession: Practice Guidelines</a:t>
            </a:r>
          </a:p>
          <a:p>
            <a:pPr marL="762000" indent="-762000">
              <a:lnSpc>
                <a:spcPct val="80000"/>
              </a:lnSpc>
              <a:buFontTx/>
              <a:buNone/>
            </a:pPr>
            <a:endParaRPr lang="en-US" altLang="en-US" sz="2400" smtClean="0"/>
          </a:p>
          <a:p>
            <a:pPr marL="762000" indent="-762000">
              <a:lnSpc>
                <a:spcPct val="80000"/>
              </a:lnSpc>
              <a:buFontTx/>
              <a:buAutoNum type="alphaLcPeriod"/>
            </a:pPr>
            <a:r>
              <a:rPr lang="en-US" altLang="en-US" sz="2400" smtClean="0"/>
              <a:t>Commonly used assessment procedures/laboratory tests</a:t>
            </a:r>
          </a:p>
          <a:p>
            <a:pPr marL="762000" indent="-762000">
              <a:lnSpc>
                <a:spcPct val="80000"/>
              </a:lnSpc>
              <a:buFontTx/>
              <a:buAutoNum type="alphaLcPeriod"/>
            </a:pPr>
            <a:endParaRPr lang="en-US" altLang="en-US" sz="2400" smtClean="0"/>
          </a:p>
          <a:p>
            <a:pPr marL="762000" indent="-762000">
              <a:lnSpc>
                <a:spcPct val="80000"/>
              </a:lnSpc>
              <a:buFontTx/>
              <a:buAutoNum type="alphaLcPeriod"/>
            </a:pPr>
            <a:r>
              <a:rPr lang="en-US" altLang="en-US" sz="2400" smtClean="0"/>
              <a:t>Staging (in cases of dementia)- Clinical Dementia Rating (CDR)</a:t>
            </a:r>
          </a:p>
          <a:p>
            <a:pPr marL="762000" indent="-762000">
              <a:lnSpc>
                <a:spcPct val="80000"/>
              </a:lnSpc>
              <a:buFontTx/>
              <a:buNone/>
            </a:pPr>
            <a:r>
              <a:rPr lang="en-US" altLang="en-US" sz="2400" smtClean="0"/>
              <a:t>        Global Deterioration Scale GDS</a:t>
            </a:r>
          </a:p>
          <a:p>
            <a:pPr marL="762000" indent="-762000">
              <a:lnSpc>
                <a:spcPct val="80000"/>
              </a:lnSpc>
              <a:buFontTx/>
              <a:buNone/>
            </a:pPr>
            <a:r>
              <a:rPr lang="en-US" altLang="en-US" sz="2400" smtClean="0"/>
              <a:t>c.     FDA-approved or other treatments—well documented</a:t>
            </a:r>
          </a:p>
        </p:txBody>
      </p:sp>
    </p:spTree>
  </p:cSld>
  <p:clrMapOvr>
    <a:masterClrMapping/>
  </p:clrMapOvr>
  <p:transition spd="slow">
    <p:strips dir="ld"/>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939</TotalTime>
  <Words>3820</Words>
  <Application>Microsoft Office PowerPoint</Application>
  <PresentationFormat>On-screen Show (4:3)</PresentationFormat>
  <Paragraphs>704</Paragraphs>
  <Slides>61</Slides>
  <Notes>16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61</vt:i4>
      </vt:variant>
    </vt:vector>
  </HeadingPairs>
  <TitlesOfParts>
    <vt:vector size="74" baseType="lpstr">
      <vt:lpstr>Times</vt:lpstr>
      <vt:lpstr>Arial</vt:lpstr>
      <vt:lpstr>Trebuchet MS</vt:lpstr>
      <vt:lpstr>Georgia</vt:lpstr>
      <vt:lpstr>Vijaya</vt:lpstr>
      <vt:lpstr>Constantia</vt:lpstr>
      <vt:lpstr>Wingdings</vt:lpstr>
      <vt:lpstr>Calibri</vt:lpstr>
      <vt:lpstr>Times New Roman</vt:lpstr>
      <vt:lpstr>Bell MT</vt:lpstr>
      <vt:lpstr>MS Mincho</vt:lpstr>
      <vt:lpstr>1_Office Theme</vt:lpstr>
      <vt:lpstr>2_Office Theme</vt:lpstr>
      <vt:lpstr>PowerPoint Presentation</vt:lpstr>
      <vt:lpstr>Acknowledgements</vt:lpstr>
      <vt:lpstr>PowerPoint Presentation</vt:lpstr>
      <vt:lpstr>PowerPoint Presentation</vt:lpstr>
      <vt:lpstr>“Doctor, I need to know if..”</vt:lpstr>
      <vt:lpstr>Capacity versus Competency</vt:lpstr>
      <vt:lpstr>Clinician role in Competency</vt:lpstr>
      <vt:lpstr>5 Aspects of clinical capacity assessment</vt:lpstr>
      <vt:lpstr>Clinical Diagnosis Cont.</vt:lpstr>
      <vt:lpstr>2. Specific Capacity Assessment</vt:lpstr>
      <vt:lpstr>3. Awareness of Deficit and Ability to Compensate</vt:lpstr>
      <vt:lpstr>4. Evidence of Any Undue Influence</vt:lpstr>
      <vt:lpstr>4. Evidence of Any Undue Influence</vt:lpstr>
      <vt:lpstr>5. Apply clinical data to legal standards</vt:lpstr>
      <vt:lpstr>Financial Competency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LFDSS Item comparisons:  FE v non 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뿿짠뿿쥀뿿��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Decision Making in the Midst of Cognitive Decline</dc:title>
  <dc:creator>Thomas B. Jankowski</dc:creator>
  <cp:lastModifiedBy>Zuzanna Zapiorkowska</cp:lastModifiedBy>
  <cp:revision>80</cp:revision>
  <dcterms:created xsi:type="dcterms:W3CDTF">2006-09-14T14:42:39Z</dcterms:created>
  <dcterms:modified xsi:type="dcterms:W3CDTF">2016-03-14T22:55:09Z</dcterms:modified>
</cp:coreProperties>
</file>