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7" r:id="rId2"/>
    <p:sldId id="258" r:id="rId3"/>
    <p:sldId id="259" r:id="rId4"/>
    <p:sldId id="274" r:id="rId5"/>
    <p:sldId id="312" r:id="rId6"/>
    <p:sldId id="313" r:id="rId7"/>
    <p:sldId id="314" r:id="rId8"/>
    <p:sldId id="277" r:id="rId9"/>
    <p:sldId id="273" r:id="rId10"/>
    <p:sldId id="315" r:id="rId11"/>
    <p:sldId id="261" r:id="rId12"/>
    <p:sldId id="262" r:id="rId13"/>
    <p:sldId id="264" r:id="rId14"/>
    <p:sldId id="271" r:id="rId15"/>
    <p:sldId id="280" r:id="rId16"/>
    <p:sldId id="286" r:id="rId17"/>
    <p:sldId id="272" r:id="rId18"/>
    <p:sldId id="291" r:id="rId19"/>
    <p:sldId id="294" r:id="rId20"/>
    <p:sldId id="295" r:id="rId21"/>
    <p:sldId id="296" r:id="rId22"/>
    <p:sldId id="297" r:id="rId23"/>
    <p:sldId id="298" r:id="rId24"/>
    <p:sldId id="299" r:id="rId25"/>
    <p:sldId id="316" r:id="rId26"/>
    <p:sldId id="304" r:id="rId27"/>
    <p:sldId id="305" r:id="rId28"/>
    <p:sldId id="307" r:id="rId29"/>
    <p:sldId id="311" r:id="rId30"/>
    <p:sldId id="292" r:id="rId31"/>
    <p:sldId id="281" r:id="rId3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70" autoAdjust="0"/>
    <p:restoredTop sz="94660"/>
  </p:normalViewPr>
  <p:slideViewPr>
    <p:cSldViewPr>
      <p:cViewPr varScale="1">
        <p:scale>
          <a:sx n="67" d="100"/>
          <a:sy n="67" d="100"/>
        </p:scale>
        <p:origin x="1338" y="51"/>
      </p:cViewPr>
      <p:guideLst>
        <p:guide orient="horz" pos="2160"/>
        <p:guide pos="2880"/>
      </p:guideLst>
    </p:cSldViewPr>
  </p:slideViewPr>
  <p:notesTextViewPr>
    <p:cViewPr>
      <p:scale>
        <a:sx n="100" d="100"/>
        <a:sy n="100" d="100"/>
      </p:scale>
      <p:origin x="0" y="0"/>
    </p:cViewPr>
  </p:notesTextViewPr>
  <p:notesViewPr>
    <p:cSldViewPr>
      <p:cViewPr varScale="1">
        <p:scale>
          <a:sx n="60" d="100"/>
          <a:sy n="60" d="100"/>
        </p:scale>
        <p:origin x="-2490"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457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45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458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58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458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54298EF-640C-4A7A-B42C-B174247A01EA}" type="slidenum">
              <a:rPr lang="en-US"/>
              <a:pPr/>
              <a:t>‹#›</a:t>
            </a:fld>
            <a:endParaRPr lang="en-US"/>
          </a:p>
        </p:txBody>
      </p:sp>
    </p:spTree>
    <p:extLst>
      <p:ext uri="{BB962C8B-B14F-4D97-AF65-F5344CB8AC3E}">
        <p14:creationId xmlns:p14="http://schemas.microsoft.com/office/powerpoint/2010/main" val="98188302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4298EF-640C-4A7A-B42C-B174247A01EA}" type="slidenum">
              <a:rPr lang="en-US" smtClean="0"/>
              <a:pPr/>
              <a:t>1</a:t>
            </a:fld>
            <a:endParaRPr lang="en-US"/>
          </a:p>
        </p:txBody>
      </p:sp>
    </p:spTree>
    <p:extLst>
      <p:ext uri="{BB962C8B-B14F-4D97-AF65-F5344CB8AC3E}">
        <p14:creationId xmlns:p14="http://schemas.microsoft.com/office/powerpoint/2010/main" val="6228237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Julie will be</a:t>
            </a:r>
            <a:r>
              <a:rPr lang="en-US" baseline="0" dirty="0" smtClean="0"/>
              <a:t> taking over and discussing some exercise options that are very appropriate for overall fitness and bone health</a:t>
            </a:r>
            <a:endParaRPr lang="en-US" dirty="0"/>
          </a:p>
        </p:txBody>
      </p:sp>
      <p:sp>
        <p:nvSpPr>
          <p:cNvPr id="4" name="Slide Number Placeholder 3"/>
          <p:cNvSpPr>
            <a:spLocks noGrp="1"/>
          </p:cNvSpPr>
          <p:nvPr>
            <p:ph type="sldNum" sz="quarter" idx="10"/>
          </p:nvPr>
        </p:nvSpPr>
        <p:spPr/>
        <p:txBody>
          <a:bodyPr/>
          <a:lstStyle/>
          <a:p>
            <a:fld id="{F54298EF-640C-4A7A-B42C-B174247A01EA}" type="slidenum">
              <a:rPr lang="en-US" smtClean="0"/>
              <a:pPr/>
              <a:t>17</a:t>
            </a:fld>
            <a:endParaRPr lang="en-US"/>
          </a:p>
        </p:txBody>
      </p:sp>
    </p:spTree>
    <p:extLst>
      <p:ext uri="{BB962C8B-B14F-4D97-AF65-F5344CB8AC3E}">
        <p14:creationId xmlns:p14="http://schemas.microsoft.com/office/powerpoint/2010/main" val="239613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54298EF-640C-4A7A-B42C-B174247A01EA}" type="slidenum">
              <a:rPr lang="en-US" smtClean="0"/>
              <a:pPr/>
              <a:t>2</a:t>
            </a:fld>
            <a:endParaRPr lang="en-US"/>
          </a:p>
        </p:txBody>
      </p:sp>
    </p:spTree>
    <p:extLst>
      <p:ext uri="{BB962C8B-B14F-4D97-AF65-F5344CB8AC3E}">
        <p14:creationId xmlns:p14="http://schemas.microsoft.com/office/powerpoint/2010/main" val="9349160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2223F5-3240-4A8C-AEFB-EFA7A8DB8FA6}" type="slidenum">
              <a:rPr lang="en-US"/>
              <a:pPr/>
              <a:t>3</a:t>
            </a:fld>
            <a:endParaRPr 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r>
              <a:rPr lang="en-US" dirty="0"/>
              <a:t>This fear of falling may cause people to limit their activities,  causing even more loss of physical fitness </a:t>
            </a:r>
            <a:r>
              <a:rPr lang="en-US" dirty="0" smtClean="0"/>
              <a:t>and</a:t>
            </a:r>
            <a:r>
              <a:rPr lang="en-US" baseline="0" dirty="0" smtClean="0"/>
              <a:t> </a:t>
            </a:r>
            <a:r>
              <a:rPr lang="en-US" dirty="0" smtClean="0"/>
              <a:t>decreased </a:t>
            </a:r>
            <a:r>
              <a:rPr lang="en-US" dirty="0"/>
              <a:t>mobility, putting them at MORE risk for fall!</a:t>
            </a:r>
          </a:p>
        </p:txBody>
      </p:sp>
    </p:spTree>
    <p:extLst>
      <p:ext uri="{BB962C8B-B14F-4D97-AF65-F5344CB8AC3E}">
        <p14:creationId xmlns:p14="http://schemas.microsoft.com/office/powerpoint/2010/main" val="196759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Our maximal heart rate</a:t>
            </a:r>
            <a:r>
              <a:rPr lang="en-US" baseline="0" dirty="0" smtClean="0"/>
              <a:t> goes down and we can reach an intense level of exercise at lower heart rates –so even taking trash out to curb or walking up a flight of stairs may be exerting our body more than we realize – sometimes best to do a quick check on an “exertion scale of 1 -10” to see if we are pushing too hard rather than rely on our heart rate</a:t>
            </a:r>
          </a:p>
          <a:p>
            <a:r>
              <a:rPr lang="en-US" dirty="0" smtClean="0"/>
              <a:t>Also, there is a general decline in muscle strength with age including hips, knees and ankles</a:t>
            </a:r>
          </a:p>
          <a:p>
            <a:r>
              <a:rPr lang="en-US" dirty="0" smtClean="0"/>
              <a:t>Bone mineral density decreases with age, increasing susceptibility to fracture</a:t>
            </a:r>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Exercise can produce significant increases in strength and decrease bone loss .  Also have increase in tightness in extremity muscles, trunk extension,</a:t>
            </a:r>
            <a:r>
              <a:rPr lang="en-US" baseline="0" dirty="0" smtClean="0"/>
              <a:t> sending center of gravity forward.  DO SEATED HS STRETCH</a:t>
            </a:r>
            <a:endParaRPr lang="en-US" dirty="0" smtClean="0"/>
          </a:p>
          <a:p>
            <a:endParaRPr lang="en-US" dirty="0"/>
          </a:p>
        </p:txBody>
      </p:sp>
      <p:sp>
        <p:nvSpPr>
          <p:cNvPr id="4" name="Slide Number Placeholder 3"/>
          <p:cNvSpPr>
            <a:spLocks noGrp="1"/>
          </p:cNvSpPr>
          <p:nvPr>
            <p:ph type="sldNum" sz="quarter" idx="10"/>
          </p:nvPr>
        </p:nvSpPr>
        <p:spPr/>
        <p:txBody>
          <a:bodyPr/>
          <a:lstStyle/>
          <a:p>
            <a:fld id="{F54298EF-640C-4A7A-B42C-B174247A01EA}" type="slidenum">
              <a:rPr lang="en-US" smtClean="0"/>
              <a:pPr/>
              <a:t>4</a:t>
            </a:fld>
            <a:endParaRPr lang="en-US"/>
          </a:p>
        </p:txBody>
      </p:sp>
    </p:spTree>
    <p:extLst>
      <p:ext uri="{BB962C8B-B14F-4D97-AF65-F5344CB8AC3E}">
        <p14:creationId xmlns:p14="http://schemas.microsoft.com/office/powerpoint/2010/main" val="33560305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our sensory motor system also</a:t>
            </a:r>
            <a:r>
              <a:rPr lang="en-US" baseline="0" dirty="0" smtClean="0"/>
              <a:t> is vital for good balance and it also is affected as we age</a:t>
            </a:r>
            <a:endParaRPr lang="en-US" dirty="0"/>
          </a:p>
        </p:txBody>
      </p:sp>
      <p:sp>
        <p:nvSpPr>
          <p:cNvPr id="4" name="Slide Number Placeholder 3"/>
          <p:cNvSpPr>
            <a:spLocks noGrp="1"/>
          </p:cNvSpPr>
          <p:nvPr>
            <p:ph type="sldNum" sz="quarter" idx="10"/>
          </p:nvPr>
        </p:nvSpPr>
        <p:spPr/>
        <p:txBody>
          <a:bodyPr/>
          <a:lstStyle/>
          <a:p>
            <a:fld id="{F54298EF-640C-4A7A-B42C-B174247A01EA}" type="slidenum">
              <a:rPr lang="en-US" smtClean="0"/>
              <a:pPr/>
              <a:t>8</a:t>
            </a:fld>
            <a:endParaRPr lang="en-US"/>
          </a:p>
        </p:txBody>
      </p:sp>
    </p:spTree>
    <p:extLst>
      <p:ext uri="{BB962C8B-B14F-4D97-AF65-F5344CB8AC3E}">
        <p14:creationId xmlns:p14="http://schemas.microsoft.com/office/powerpoint/2010/main" val="1883318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Show walking with  flexed trunk, shortened stride and why that makes person more at risk for fall – center of gravity forward, tightness hip flexors</a:t>
            </a:r>
            <a:r>
              <a:rPr lang="en-US" baseline="0" dirty="0" smtClean="0"/>
              <a:t> and trunk extensors.  HAVE PEOPLE TRY STANDING SINGLE LEG EYES OPEN AND CLOSED</a:t>
            </a:r>
            <a:endParaRPr lang="en-US" dirty="0"/>
          </a:p>
        </p:txBody>
      </p:sp>
      <p:sp>
        <p:nvSpPr>
          <p:cNvPr id="4" name="Slide Number Placeholder 3"/>
          <p:cNvSpPr>
            <a:spLocks noGrp="1"/>
          </p:cNvSpPr>
          <p:nvPr>
            <p:ph type="sldNum" sz="quarter" idx="10"/>
          </p:nvPr>
        </p:nvSpPr>
        <p:spPr/>
        <p:txBody>
          <a:bodyPr/>
          <a:lstStyle/>
          <a:p>
            <a:fld id="{F54298EF-640C-4A7A-B42C-B174247A01EA}" type="slidenum">
              <a:rPr lang="en-US" smtClean="0"/>
              <a:pPr/>
              <a:t>9</a:t>
            </a:fld>
            <a:endParaRPr lang="en-US"/>
          </a:p>
        </p:txBody>
      </p:sp>
    </p:spTree>
    <p:extLst>
      <p:ext uri="{BB962C8B-B14F-4D97-AF65-F5344CB8AC3E}">
        <p14:creationId xmlns:p14="http://schemas.microsoft.com/office/powerpoint/2010/main" val="23799534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B09A14-C97F-44F5-B1DD-FBEFBC52F4B5}" type="slidenum">
              <a:rPr lang="en-US"/>
              <a:pPr/>
              <a:t>12</a:t>
            </a:fld>
            <a:endParaRPr lang="en-US"/>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r>
              <a:rPr lang="en-US" dirty="0"/>
              <a:t>Factors within the person include many that we have already discussed: decreases in vision, strength, and balance.  Other intrinsic factors may include decreased hearing and lack of sleep.  Taking many medications, especially 4 or more, is also a risk factor.  Decreased mental status, particularly dementia, increases the risk of falls. </a:t>
            </a:r>
            <a:r>
              <a:rPr lang="en-US" dirty="0" smtClean="0"/>
              <a:t>Chronic diseases such as MS, Parkinson’s OA /</a:t>
            </a:r>
            <a:r>
              <a:rPr lang="en-US" baseline="0" dirty="0" smtClean="0"/>
              <a:t> RA , </a:t>
            </a:r>
            <a:r>
              <a:rPr lang="en-US" baseline="0" dirty="0" err="1" smtClean="0"/>
              <a:t>diabetis</a:t>
            </a:r>
            <a:r>
              <a:rPr lang="en-US" baseline="0" dirty="0" smtClean="0"/>
              <a:t> with neuropathy</a:t>
            </a:r>
            <a:r>
              <a:rPr lang="en-US" dirty="0" smtClean="0"/>
              <a:t> </a:t>
            </a:r>
            <a:r>
              <a:rPr lang="en-US" dirty="0"/>
              <a:t>will affect the person’s ability to maintain balance.  </a:t>
            </a:r>
          </a:p>
          <a:p>
            <a:r>
              <a:rPr lang="en-US" dirty="0"/>
              <a:t>Drugs we look at that combined can impact balance are</a:t>
            </a:r>
          </a:p>
          <a:p>
            <a:r>
              <a:rPr lang="en-US" dirty="0"/>
              <a:t>Anti-</a:t>
            </a:r>
            <a:r>
              <a:rPr lang="en-US" dirty="0" err="1"/>
              <a:t>hypertensives</a:t>
            </a:r>
            <a:endParaRPr lang="en-US" dirty="0"/>
          </a:p>
          <a:p>
            <a:r>
              <a:rPr lang="en-US" dirty="0"/>
              <a:t>Anti-depressants</a:t>
            </a:r>
          </a:p>
          <a:p>
            <a:r>
              <a:rPr lang="en-US" dirty="0" err="1"/>
              <a:t>Levodopa</a:t>
            </a:r>
            <a:endParaRPr lang="en-US" dirty="0"/>
          </a:p>
          <a:p>
            <a:r>
              <a:rPr lang="en-US" dirty="0"/>
              <a:t>Antipsychotics</a:t>
            </a:r>
          </a:p>
          <a:p>
            <a:r>
              <a:rPr lang="en-US" dirty="0"/>
              <a:t>Any sedative drugs including some muscle relaxants</a:t>
            </a:r>
          </a:p>
          <a:p>
            <a:r>
              <a:rPr lang="en-US" dirty="0"/>
              <a:t>Long-term steroids – proximal muscle weakness</a:t>
            </a:r>
          </a:p>
          <a:p>
            <a:r>
              <a:rPr lang="en-US" dirty="0"/>
              <a:t>Some chronic diseases may effect how easily a person moves, such as Parkinson’s, severe arthritis or MS. Blood pressure changes, esp. from sit to stand or supine to sit may cause a fall if the person does not take a few seconds to allow it to level off. (orthostatic hypotension)  .  Diabetic neuropathy, the tingling or decreased feeling in the feet make a person more susceptible to a fall.  If a person is forward bent in posture (</a:t>
            </a:r>
            <a:r>
              <a:rPr lang="en-US" dirty="0" err="1"/>
              <a:t>kyphotic</a:t>
            </a:r>
            <a:r>
              <a:rPr lang="en-US" dirty="0"/>
              <a:t>), it throws center of gravity forward and places person more off balance – also may be sign of osteoporosis, especially if claims also “shrunk” couple inches – should have bone density scan to see if bones are fragile </a:t>
            </a:r>
          </a:p>
          <a:p>
            <a:endParaRPr lang="en-US" dirty="0"/>
          </a:p>
        </p:txBody>
      </p:sp>
    </p:spTree>
    <p:extLst>
      <p:ext uri="{BB962C8B-B14F-4D97-AF65-F5344CB8AC3E}">
        <p14:creationId xmlns:p14="http://schemas.microsoft.com/office/powerpoint/2010/main" val="13705772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814828-D55D-4D3F-AF6B-53E544715444}" type="slidenum">
              <a:rPr lang="en-US"/>
              <a:pPr/>
              <a:t>13</a:t>
            </a:fld>
            <a:endParaRPr lang="en-US"/>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r>
              <a:rPr lang="en-US"/>
              <a:t> Extrinsic or environmental factors include stairs and railings, loose rugs and carpets, cords or clutter that can cause falls, wet surfaces such as around the sink, tub, or pet dishes, poor lighting at night, and hurrying or rushing.  If a person if supposed to use shoes to assist with foot drop, and does not wear them may cause tripping and a resultant fall.</a:t>
            </a:r>
          </a:p>
          <a:p>
            <a:endParaRPr lang="en-US"/>
          </a:p>
        </p:txBody>
      </p:sp>
    </p:spTree>
    <p:extLst>
      <p:ext uri="{BB962C8B-B14F-4D97-AF65-F5344CB8AC3E}">
        <p14:creationId xmlns:p14="http://schemas.microsoft.com/office/powerpoint/2010/main" val="41201640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3C2958-DC2A-4C3D-8078-D6C01A342579}" type="slidenum">
              <a:rPr lang="en-US"/>
              <a:pPr/>
              <a:t>15</a:t>
            </a:fld>
            <a:endParaRPr 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r>
              <a:rPr lang="en-US"/>
              <a:t>A comprehensive and successful physical activity program encompasses several components; stretching, strengthening, endurance, and balance activities combined with social interaction and support.</a:t>
            </a:r>
          </a:p>
          <a:p>
            <a:endParaRPr lang="en-US"/>
          </a:p>
          <a:p>
            <a:r>
              <a:rPr lang="en-US"/>
              <a:t>Each of these aspects is important.</a:t>
            </a:r>
          </a:p>
          <a:p>
            <a:pPr>
              <a:buFontTx/>
              <a:buChar char="•"/>
            </a:pPr>
            <a:r>
              <a:rPr lang="en-US"/>
              <a:t>Stretching helps maintain flexibility and prevent injury.</a:t>
            </a:r>
          </a:p>
          <a:p>
            <a:pPr>
              <a:buFontTx/>
              <a:buChar char="•"/>
            </a:pPr>
            <a:r>
              <a:rPr lang="en-US"/>
              <a:t>Strengthening helps you remain strong, which maintains mobility and independence.  Strengthening activities can also reduce the risk of osteoporosis. </a:t>
            </a:r>
          </a:p>
          <a:p>
            <a:pPr>
              <a:buFontTx/>
              <a:buChar char="•"/>
            </a:pPr>
            <a:r>
              <a:rPr lang="en-US"/>
              <a:t>Endurance activities help control blood pressure and weight, and boost your energy.</a:t>
            </a:r>
          </a:p>
          <a:p>
            <a:pPr>
              <a:buFontTx/>
              <a:buChar char="•"/>
            </a:pPr>
            <a:r>
              <a:rPr lang="en-US"/>
              <a:t>Balance activities help reduce your risk of falling.</a:t>
            </a:r>
          </a:p>
          <a:p>
            <a:pPr>
              <a:buFontTx/>
              <a:buChar char="•"/>
            </a:pPr>
            <a:r>
              <a:rPr lang="en-US"/>
              <a:t>Combining physical activity with social interaction makes it more fun and increases adherence to your physical activity program.</a:t>
            </a:r>
          </a:p>
          <a:p>
            <a:endParaRPr lang="en-US"/>
          </a:p>
        </p:txBody>
      </p:sp>
    </p:spTree>
    <p:extLst>
      <p:ext uri="{BB962C8B-B14F-4D97-AF65-F5344CB8AC3E}">
        <p14:creationId xmlns:p14="http://schemas.microsoft.com/office/powerpoint/2010/main" val="1737851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94E183F-1F3B-4650-94F6-8745E9842E0D}"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A22FE91-91E4-4FC7-BE3D-660656CE22C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A1EA26D-E2D3-468B-8314-3E189FBCBCB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9A8AF1C-E6A4-4C73-BBA7-C320BC3C5E7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DF8B627-ACB7-4358-B56E-0DABCC40ABA0}"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E2198E8-30DD-4DF9-9EE1-8B03FF268E8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193E297-19EA-498D-AC1C-A8131D8FCA6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3AE987F-1DC5-4B91-8C1E-2E494D755A3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3104F7C-1214-4DAE-A0C1-AF4ED156B02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8935F80-3E1C-4911-B27B-86BA6A16E92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82CA9DE-1581-476C-9859-915484B71EEB}"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45B6398-7340-4AC5-A319-683DAA07830F}"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emf"/><Relationship Id="rId5" Type="http://schemas.openxmlformats.org/officeDocument/2006/relationships/oleObject" Target="../embeddings/Microsoft_Excel_97-2003_Worksheet1.xls"/><Relationship Id="rId4" Type="http://schemas.openxmlformats.org/officeDocument/2006/relationships/oleObject" Target="../embeddings/oleObject1.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mailto:jlake@seniorneighbors.org" TargetMode="External"/><Relationship Id="rId2" Type="http://schemas.openxmlformats.org/officeDocument/2006/relationships/hyperlink" Target="mailto:nancy.mason@spectrumhealth.org"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dirty="0" smtClean="0"/>
              <a:t>Preventing </a:t>
            </a:r>
            <a:r>
              <a:rPr lang="en-US" smtClean="0"/>
              <a:t>Falls Through</a:t>
            </a:r>
            <a:br>
              <a:rPr lang="en-US" smtClean="0"/>
            </a:br>
            <a:r>
              <a:rPr lang="en-US" smtClean="0"/>
              <a:t> </a:t>
            </a:r>
            <a:r>
              <a:rPr lang="en-US" dirty="0"/>
              <a:t>Better Balance</a:t>
            </a:r>
          </a:p>
        </p:txBody>
      </p:sp>
      <p:pic>
        <p:nvPicPr>
          <p:cNvPr id="14340" name="Picture 4" descr="j0309085"/>
          <p:cNvPicPr>
            <a:picLocks noGrp="1" noChangeAspect="1" noChangeArrowheads="1"/>
          </p:cNvPicPr>
          <p:nvPr>
            <p:ph type="body" idx="1"/>
          </p:nvPr>
        </p:nvPicPr>
        <p:blipFill>
          <a:blip r:embed="rId3" cstate="print"/>
          <a:srcRect/>
          <a:stretch>
            <a:fillRect/>
          </a:stretch>
        </p:blipFill>
        <p:spPr>
          <a:xfrm>
            <a:off x="1524000" y="2166938"/>
            <a:ext cx="6248400" cy="4124325"/>
          </a:xfrm>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sz="3600" dirty="0" smtClean="0"/>
              <a:t>Why focus on better balance?</a:t>
            </a:r>
            <a:endParaRPr lang="en-US" sz="3600" dirty="0"/>
          </a:p>
        </p:txBody>
      </p:sp>
      <p:sp>
        <p:nvSpPr>
          <p:cNvPr id="4" name="Content Placeholder 3"/>
          <p:cNvSpPr>
            <a:spLocks noGrp="1"/>
          </p:cNvSpPr>
          <p:nvPr>
            <p:ph idx="1"/>
          </p:nvPr>
        </p:nvSpPr>
        <p:spPr/>
        <p:txBody>
          <a:bodyPr/>
          <a:lstStyle/>
          <a:p>
            <a:r>
              <a:rPr lang="en-US" dirty="0"/>
              <a:t>To maintain the ability to walk comfortably and not with short shuffling steps</a:t>
            </a:r>
          </a:p>
          <a:p>
            <a:endParaRPr lang="en-US" dirty="0"/>
          </a:p>
          <a:p>
            <a:r>
              <a:rPr lang="en-US" dirty="0"/>
              <a:t>To reduce the chance of falling through greater mobility and better reaction time</a:t>
            </a:r>
          </a:p>
          <a:p>
            <a:endParaRPr lang="en-US" dirty="0"/>
          </a:p>
          <a:p>
            <a:r>
              <a:rPr lang="en-US" dirty="0"/>
              <a:t>Maximize </a:t>
            </a:r>
            <a:r>
              <a:rPr lang="en-US" dirty="0" smtClean="0"/>
              <a:t>independence</a:t>
            </a:r>
            <a:r>
              <a:rPr lang="en-US" dirty="0"/>
              <a:t>!</a:t>
            </a:r>
          </a:p>
          <a:p>
            <a:endParaRPr lang="en-US" dirty="0"/>
          </a:p>
        </p:txBody>
      </p:sp>
    </p:spTree>
    <p:extLst>
      <p:ext uri="{BB962C8B-B14F-4D97-AF65-F5344CB8AC3E}">
        <p14:creationId xmlns:p14="http://schemas.microsoft.com/office/powerpoint/2010/main" val="1825199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Fall Factors</a:t>
            </a:r>
          </a:p>
        </p:txBody>
      </p:sp>
      <p:sp>
        <p:nvSpPr>
          <p:cNvPr id="19460" name="Rectangle 4"/>
          <p:cNvSpPr>
            <a:spLocks noGrp="1" noChangeArrowheads="1"/>
          </p:cNvSpPr>
          <p:nvPr>
            <p:ph type="body" sz="half" idx="1"/>
          </p:nvPr>
        </p:nvSpPr>
        <p:spPr/>
        <p:txBody>
          <a:bodyPr/>
          <a:lstStyle/>
          <a:p>
            <a:r>
              <a:rPr lang="en-US"/>
              <a:t>Intrinsic -  things we have difficulty controlling	</a:t>
            </a:r>
          </a:p>
        </p:txBody>
      </p:sp>
      <p:sp>
        <p:nvSpPr>
          <p:cNvPr id="19461" name="Rectangle 5"/>
          <p:cNvSpPr>
            <a:spLocks noGrp="1" noChangeArrowheads="1"/>
          </p:cNvSpPr>
          <p:nvPr>
            <p:ph type="body" sz="half" idx="2"/>
          </p:nvPr>
        </p:nvSpPr>
        <p:spPr/>
        <p:txBody>
          <a:bodyPr/>
          <a:lstStyle/>
          <a:p>
            <a:r>
              <a:rPr lang="en-US"/>
              <a:t>Extrinsic – things we can control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t>Intrinsic fall factors</a:t>
            </a:r>
          </a:p>
        </p:txBody>
      </p:sp>
      <p:sp>
        <p:nvSpPr>
          <p:cNvPr id="21507" name="Rectangle 3"/>
          <p:cNvSpPr>
            <a:spLocks noGrp="1" noChangeArrowheads="1"/>
          </p:cNvSpPr>
          <p:nvPr>
            <p:ph type="body" idx="1"/>
          </p:nvPr>
        </p:nvSpPr>
        <p:spPr/>
        <p:txBody>
          <a:bodyPr/>
          <a:lstStyle/>
          <a:p>
            <a:pPr>
              <a:lnSpc>
                <a:spcPct val="90000"/>
              </a:lnSpc>
            </a:pPr>
            <a:r>
              <a:rPr lang="en-US" sz="2800"/>
              <a:t>Decreased vision</a:t>
            </a:r>
          </a:p>
          <a:p>
            <a:pPr>
              <a:lnSpc>
                <a:spcPct val="90000"/>
              </a:lnSpc>
            </a:pPr>
            <a:r>
              <a:rPr lang="en-US" sz="2800"/>
              <a:t>Decreased strength</a:t>
            </a:r>
          </a:p>
          <a:p>
            <a:pPr>
              <a:lnSpc>
                <a:spcPct val="90000"/>
              </a:lnSpc>
            </a:pPr>
            <a:r>
              <a:rPr lang="en-US" sz="2800"/>
              <a:t>Decreased balance</a:t>
            </a:r>
          </a:p>
          <a:p>
            <a:pPr>
              <a:lnSpc>
                <a:spcPct val="90000"/>
              </a:lnSpc>
            </a:pPr>
            <a:r>
              <a:rPr lang="en-US" sz="2800"/>
              <a:t>Increased medications (4+)</a:t>
            </a:r>
          </a:p>
          <a:p>
            <a:pPr>
              <a:lnSpc>
                <a:spcPct val="90000"/>
              </a:lnSpc>
            </a:pPr>
            <a:r>
              <a:rPr lang="en-US" sz="2800"/>
              <a:t>Lack of sleep</a:t>
            </a:r>
          </a:p>
          <a:p>
            <a:pPr>
              <a:lnSpc>
                <a:spcPct val="90000"/>
              </a:lnSpc>
            </a:pPr>
            <a:r>
              <a:rPr lang="en-US" sz="2800"/>
              <a:t>Possible decline in mental status</a:t>
            </a:r>
          </a:p>
          <a:p>
            <a:pPr>
              <a:lnSpc>
                <a:spcPct val="90000"/>
              </a:lnSpc>
            </a:pPr>
            <a:r>
              <a:rPr lang="en-US" sz="2800"/>
              <a:t>Chronic disease</a:t>
            </a:r>
          </a:p>
          <a:p>
            <a:pPr>
              <a:lnSpc>
                <a:spcPct val="90000"/>
              </a:lnSpc>
            </a:pPr>
            <a:r>
              <a:rPr lang="en-US" sz="2800"/>
              <a:t>Alcohol use</a:t>
            </a:r>
          </a:p>
          <a:p>
            <a:pPr>
              <a:lnSpc>
                <a:spcPct val="90000"/>
              </a:lnSpc>
            </a:pPr>
            <a:r>
              <a:rPr lang="en-US" sz="2800"/>
              <a:t>Poor posture </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sz="4800" b="1"/>
              <a:t>Extrinsic</a:t>
            </a:r>
            <a:r>
              <a:rPr lang="en-US" sz="6600" b="1"/>
              <a:t> </a:t>
            </a:r>
            <a:r>
              <a:rPr lang="en-US" b="1"/>
              <a:t>Fall Factors</a:t>
            </a:r>
          </a:p>
        </p:txBody>
      </p:sp>
      <p:sp>
        <p:nvSpPr>
          <p:cNvPr id="23555" name="Rectangle 3"/>
          <p:cNvSpPr>
            <a:spLocks noGrp="1" noChangeArrowheads="1"/>
          </p:cNvSpPr>
          <p:nvPr>
            <p:ph type="body" sz="half" idx="1"/>
          </p:nvPr>
        </p:nvSpPr>
        <p:spPr>
          <a:xfrm>
            <a:off x="457200" y="1600200"/>
            <a:ext cx="4033838" cy="4525963"/>
          </a:xfrm>
        </p:spPr>
        <p:txBody>
          <a:bodyPr/>
          <a:lstStyle/>
          <a:p>
            <a:pPr>
              <a:lnSpc>
                <a:spcPct val="90000"/>
              </a:lnSpc>
              <a:buFontTx/>
              <a:buNone/>
            </a:pPr>
            <a:endParaRPr lang="en-US"/>
          </a:p>
          <a:p>
            <a:pPr>
              <a:lnSpc>
                <a:spcPct val="90000"/>
              </a:lnSpc>
              <a:buClr>
                <a:schemeClr val="accent2"/>
              </a:buClr>
              <a:buFont typeface="Wingdings" pitchFamily="2" charset="2"/>
              <a:buChar char="Ø"/>
            </a:pPr>
            <a:endParaRPr lang="en-US"/>
          </a:p>
        </p:txBody>
      </p:sp>
      <p:sp>
        <p:nvSpPr>
          <p:cNvPr id="23556" name="Rectangle 4"/>
          <p:cNvSpPr>
            <a:spLocks noGrp="1" noChangeArrowheads="1"/>
          </p:cNvSpPr>
          <p:nvPr>
            <p:ph type="body" sz="half" idx="2"/>
          </p:nvPr>
        </p:nvSpPr>
        <p:spPr>
          <a:xfrm>
            <a:off x="4652963" y="1600200"/>
            <a:ext cx="4033837" cy="4525963"/>
          </a:xfrm>
        </p:spPr>
        <p:txBody>
          <a:bodyPr/>
          <a:lstStyle/>
          <a:p>
            <a:pPr lvl="1">
              <a:lnSpc>
                <a:spcPct val="90000"/>
              </a:lnSpc>
              <a:buFont typeface="Wingdings" pitchFamily="2" charset="2"/>
              <a:buNone/>
            </a:pPr>
            <a:endParaRPr lang="en-US" sz="2800"/>
          </a:p>
          <a:p>
            <a:pPr lvl="1">
              <a:lnSpc>
                <a:spcPct val="90000"/>
              </a:lnSpc>
              <a:buFont typeface="Wingdings" pitchFamily="2" charset="2"/>
              <a:buNone/>
            </a:pPr>
            <a:r>
              <a:rPr lang="en-US" sz="2800"/>
              <a:t>Stairs</a:t>
            </a:r>
          </a:p>
          <a:p>
            <a:pPr lvl="1">
              <a:lnSpc>
                <a:spcPct val="90000"/>
              </a:lnSpc>
              <a:buFont typeface="Wingdings" pitchFamily="2" charset="2"/>
              <a:buNone/>
            </a:pPr>
            <a:r>
              <a:rPr lang="en-US" sz="2800"/>
              <a:t>Clutter</a:t>
            </a:r>
          </a:p>
          <a:p>
            <a:pPr lvl="1">
              <a:lnSpc>
                <a:spcPct val="90000"/>
              </a:lnSpc>
              <a:buFont typeface="Wingdings" pitchFamily="2" charset="2"/>
              <a:buNone/>
            </a:pPr>
            <a:r>
              <a:rPr lang="en-US" sz="2800"/>
              <a:t>Wet surfaces</a:t>
            </a:r>
          </a:p>
          <a:p>
            <a:pPr lvl="1">
              <a:lnSpc>
                <a:spcPct val="90000"/>
              </a:lnSpc>
              <a:buFont typeface="Wingdings" pitchFamily="2" charset="2"/>
              <a:buNone/>
            </a:pPr>
            <a:r>
              <a:rPr lang="en-US" sz="2800"/>
              <a:t>Loose rugs/carpets</a:t>
            </a:r>
          </a:p>
          <a:p>
            <a:pPr lvl="1">
              <a:lnSpc>
                <a:spcPct val="90000"/>
              </a:lnSpc>
              <a:buFont typeface="Wingdings" pitchFamily="2" charset="2"/>
              <a:buNone/>
            </a:pPr>
            <a:r>
              <a:rPr lang="en-US" sz="2800"/>
              <a:t>Cords</a:t>
            </a:r>
          </a:p>
          <a:p>
            <a:pPr lvl="1">
              <a:lnSpc>
                <a:spcPct val="90000"/>
              </a:lnSpc>
              <a:buFont typeface="Wingdings" pitchFamily="2" charset="2"/>
              <a:buNone/>
            </a:pPr>
            <a:r>
              <a:rPr lang="en-US" sz="2800"/>
              <a:t>Poor lighting</a:t>
            </a:r>
          </a:p>
          <a:p>
            <a:pPr lvl="1">
              <a:lnSpc>
                <a:spcPct val="90000"/>
              </a:lnSpc>
              <a:buFont typeface="Wingdings" pitchFamily="2" charset="2"/>
              <a:buNone/>
            </a:pPr>
            <a:r>
              <a:rPr lang="en-US" sz="2800"/>
              <a:t>Hurrying/rushing</a:t>
            </a:r>
          </a:p>
          <a:p>
            <a:pPr lvl="1">
              <a:lnSpc>
                <a:spcPct val="90000"/>
              </a:lnSpc>
              <a:buFont typeface="Wingdings" pitchFamily="2" charset="2"/>
              <a:buNone/>
            </a:pPr>
            <a:r>
              <a:rPr lang="en-US" sz="2800"/>
              <a:t>Not wearing shoes</a:t>
            </a:r>
          </a:p>
          <a:p>
            <a:pPr>
              <a:lnSpc>
                <a:spcPct val="90000"/>
              </a:lnSpc>
              <a:buClr>
                <a:schemeClr val="accent2"/>
              </a:buClr>
              <a:buFont typeface="Wingdings" pitchFamily="2" charset="2"/>
              <a:buChar char="Ø"/>
            </a:pPr>
            <a:endParaRPr lang="en-US"/>
          </a:p>
        </p:txBody>
      </p:sp>
      <p:pic>
        <p:nvPicPr>
          <p:cNvPr id="23557" name="Picture 5" descr="pe01508_"/>
          <p:cNvPicPr>
            <a:picLocks noChangeAspect="1" noChangeArrowheads="1"/>
          </p:cNvPicPr>
          <p:nvPr/>
        </p:nvPicPr>
        <p:blipFill>
          <a:blip r:embed="rId3" cstate="print"/>
          <a:srcRect/>
          <a:stretch>
            <a:fillRect/>
          </a:stretch>
        </p:blipFill>
        <p:spPr bwMode="auto">
          <a:xfrm>
            <a:off x="1143000" y="2362200"/>
            <a:ext cx="2362200" cy="213360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sz="4000"/>
              <a:t>What can you do to prevent falls?</a:t>
            </a:r>
          </a:p>
        </p:txBody>
      </p:sp>
      <p:sp>
        <p:nvSpPr>
          <p:cNvPr id="33795" name="Rectangle 3"/>
          <p:cNvSpPr>
            <a:spLocks noGrp="1" noChangeArrowheads="1"/>
          </p:cNvSpPr>
          <p:nvPr>
            <p:ph type="body" sz="half" idx="1"/>
          </p:nvPr>
        </p:nvSpPr>
        <p:spPr/>
        <p:txBody>
          <a:bodyPr/>
          <a:lstStyle/>
          <a:p>
            <a:pPr>
              <a:lnSpc>
                <a:spcPct val="90000"/>
              </a:lnSpc>
            </a:pPr>
            <a:r>
              <a:rPr lang="en-US" dirty="0"/>
              <a:t>Begin a regular exercise program</a:t>
            </a:r>
          </a:p>
          <a:p>
            <a:pPr>
              <a:lnSpc>
                <a:spcPct val="90000"/>
              </a:lnSpc>
            </a:pPr>
            <a:r>
              <a:rPr lang="en-US" dirty="0"/>
              <a:t>Review your medications with your health care provider or pharmacist</a:t>
            </a:r>
          </a:p>
          <a:p>
            <a:pPr>
              <a:lnSpc>
                <a:spcPct val="90000"/>
              </a:lnSpc>
            </a:pPr>
            <a:r>
              <a:rPr lang="en-US" dirty="0"/>
              <a:t>Make your home more safe</a:t>
            </a:r>
          </a:p>
          <a:p>
            <a:pPr>
              <a:lnSpc>
                <a:spcPct val="90000"/>
              </a:lnSpc>
            </a:pPr>
            <a:r>
              <a:rPr lang="en-US" dirty="0"/>
              <a:t>Have your vision checked</a:t>
            </a:r>
          </a:p>
        </p:txBody>
      </p:sp>
      <p:pic>
        <p:nvPicPr>
          <p:cNvPr id="33796" name="Picture 4" descr="pe07422_"/>
          <p:cNvPicPr>
            <a:picLocks noGrp="1" noChangeAspect="1" noChangeArrowheads="1"/>
          </p:cNvPicPr>
          <p:nvPr>
            <p:ph type="body" sz="half" idx="2"/>
          </p:nvPr>
        </p:nvPicPr>
        <p:blipFill>
          <a:blip r:embed="rId2" cstate="print"/>
          <a:srcRect/>
          <a:stretch>
            <a:fillRect/>
          </a:stretch>
        </p:blipFill>
        <p:spPr>
          <a:xfrm>
            <a:off x="5613400" y="2133600"/>
            <a:ext cx="2106613" cy="3459163"/>
          </a:xfrm>
          <a:noFill/>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7" name="Rectangle 5"/>
          <p:cNvSpPr>
            <a:spLocks noGrp="1" noChangeArrowheads="1"/>
          </p:cNvSpPr>
          <p:nvPr>
            <p:ph type="title"/>
          </p:nvPr>
        </p:nvSpPr>
        <p:spPr/>
        <p:txBody>
          <a:bodyPr/>
          <a:lstStyle/>
          <a:p>
            <a:r>
              <a:rPr lang="en-US"/>
              <a:t>Physical Activity for Balance</a:t>
            </a:r>
          </a:p>
        </p:txBody>
      </p:sp>
      <p:graphicFrame>
        <p:nvGraphicFramePr>
          <p:cNvPr id="44036" name="Object 4"/>
          <p:cNvGraphicFramePr>
            <a:graphicFrameLocks noGrp="1" noChangeAspect="1"/>
          </p:cNvGraphicFramePr>
          <p:nvPr>
            <p:ph idx="1"/>
          </p:nvPr>
        </p:nvGraphicFramePr>
        <p:xfrm>
          <a:off x="838200" y="1752600"/>
          <a:ext cx="7391400" cy="4648200"/>
        </p:xfrm>
        <a:graphic>
          <a:graphicData uri="http://schemas.openxmlformats.org/presentationml/2006/ole">
            <mc:AlternateContent xmlns:mc="http://schemas.openxmlformats.org/markup-compatibility/2006">
              <mc:Choice xmlns:v="urn:schemas-microsoft-com:vml" Requires="v">
                <p:oleObj spid="_x0000_s44046" name="Chart" r:id="rId5" imgW="3686251" imgH="2390851" progId="Excel.Sheet.8">
                  <p:embed/>
                </p:oleObj>
              </mc:Choice>
              <mc:Fallback>
                <p:oleObj name="Chart" r:id="rId5" imgW="3686251" imgH="2390851" progId="Excel.Sheet.8">
                  <p:embed/>
                  <p:pic>
                    <p:nvPicPr>
                      <p:cNvPr id="0" name="Picture 13"/>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1752600"/>
                        <a:ext cx="7391400" cy="464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4039" name="Text Box 7"/>
          <p:cNvSpPr txBox="1">
            <a:spLocks noChangeArrowheads="1"/>
          </p:cNvSpPr>
          <p:nvPr/>
        </p:nvSpPr>
        <p:spPr bwMode="auto">
          <a:xfrm>
            <a:off x="3048000" y="2895600"/>
            <a:ext cx="990600" cy="396875"/>
          </a:xfrm>
          <a:prstGeom prst="rect">
            <a:avLst/>
          </a:prstGeom>
          <a:noFill/>
          <a:ln w="9525">
            <a:noFill/>
            <a:miter lim="800000"/>
            <a:headEnd/>
            <a:tailEnd/>
          </a:ln>
          <a:effectLst/>
        </p:spPr>
        <p:txBody>
          <a:bodyPr>
            <a:spAutoFit/>
          </a:bodyPr>
          <a:lstStyle/>
          <a:p>
            <a:pPr algn="r">
              <a:spcBef>
                <a:spcPct val="50000"/>
              </a:spcBef>
            </a:pPr>
            <a:r>
              <a:rPr lang="en-US" sz="2000" b="1"/>
              <a:t>Social</a:t>
            </a:r>
          </a:p>
        </p:txBody>
      </p:sp>
      <p:sp>
        <p:nvSpPr>
          <p:cNvPr id="44040" name="Rectangle 8"/>
          <p:cNvSpPr>
            <a:spLocks noChangeArrowheads="1"/>
          </p:cNvSpPr>
          <p:nvPr/>
        </p:nvSpPr>
        <p:spPr bwMode="auto">
          <a:xfrm>
            <a:off x="4572000" y="2971800"/>
            <a:ext cx="1371600" cy="366713"/>
          </a:xfrm>
          <a:prstGeom prst="rect">
            <a:avLst/>
          </a:prstGeom>
          <a:noFill/>
          <a:ln w="9525">
            <a:noFill/>
            <a:miter lim="800000"/>
            <a:headEnd/>
            <a:tailEnd/>
          </a:ln>
          <a:effectLst/>
        </p:spPr>
        <p:txBody>
          <a:bodyPr>
            <a:spAutoFit/>
          </a:bodyPr>
          <a:lstStyle/>
          <a:p>
            <a:pPr>
              <a:spcBef>
                <a:spcPct val="50000"/>
              </a:spcBef>
            </a:pPr>
            <a:r>
              <a:rPr lang="en-US" b="1"/>
              <a:t>Balance</a:t>
            </a:r>
          </a:p>
        </p:txBody>
      </p:sp>
      <p:sp>
        <p:nvSpPr>
          <p:cNvPr id="44041" name="Rectangle 9"/>
          <p:cNvSpPr>
            <a:spLocks noChangeArrowheads="1"/>
          </p:cNvSpPr>
          <p:nvPr/>
        </p:nvSpPr>
        <p:spPr bwMode="auto">
          <a:xfrm>
            <a:off x="4648200" y="4106863"/>
            <a:ext cx="1828800" cy="366712"/>
          </a:xfrm>
          <a:prstGeom prst="rect">
            <a:avLst/>
          </a:prstGeom>
          <a:noFill/>
          <a:ln w="9525">
            <a:noFill/>
            <a:miter lim="800000"/>
            <a:headEnd/>
            <a:tailEnd/>
          </a:ln>
          <a:effectLst/>
        </p:spPr>
        <p:txBody>
          <a:bodyPr>
            <a:spAutoFit/>
          </a:bodyPr>
          <a:lstStyle/>
          <a:p>
            <a:r>
              <a:rPr lang="en-US" b="1">
                <a:solidFill>
                  <a:schemeClr val="accent2"/>
                </a:solidFill>
              </a:rPr>
              <a:t>Strengthening</a:t>
            </a:r>
          </a:p>
        </p:txBody>
      </p:sp>
      <p:sp>
        <p:nvSpPr>
          <p:cNvPr id="44042" name="Text Box 10"/>
          <p:cNvSpPr txBox="1">
            <a:spLocks noChangeArrowheads="1"/>
          </p:cNvSpPr>
          <p:nvPr/>
        </p:nvSpPr>
        <p:spPr bwMode="auto">
          <a:xfrm>
            <a:off x="3733800" y="5173663"/>
            <a:ext cx="1676400" cy="396875"/>
          </a:xfrm>
          <a:prstGeom prst="rect">
            <a:avLst/>
          </a:prstGeom>
          <a:noFill/>
          <a:ln w="9525">
            <a:noFill/>
            <a:miter lim="800000"/>
            <a:headEnd/>
            <a:tailEnd/>
          </a:ln>
          <a:effectLst/>
        </p:spPr>
        <p:txBody>
          <a:bodyPr>
            <a:spAutoFit/>
          </a:bodyPr>
          <a:lstStyle/>
          <a:p>
            <a:pPr>
              <a:spcBef>
                <a:spcPct val="50000"/>
              </a:spcBef>
            </a:pPr>
            <a:r>
              <a:rPr lang="en-US" sz="2000" b="1"/>
              <a:t>Endurance</a:t>
            </a:r>
          </a:p>
        </p:txBody>
      </p:sp>
      <p:sp>
        <p:nvSpPr>
          <p:cNvPr id="44043" name="Text Box 11"/>
          <p:cNvSpPr txBox="1">
            <a:spLocks noChangeArrowheads="1"/>
          </p:cNvSpPr>
          <p:nvPr/>
        </p:nvSpPr>
        <p:spPr bwMode="auto">
          <a:xfrm>
            <a:off x="2590800" y="4114800"/>
            <a:ext cx="1600200" cy="427038"/>
          </a:xfrm>
          <a:prstGeom prst="rect">
            <a:avLst/>
          </a:prstGeom>
          <a:noFill/>
          <a:ln w="9525">
            <a:noFill/>
            <a:miter lim="800000"/>
            <a:headEnd/>
            <a:tailEnd/>
          </a:ln>
          <a:effectLst/>
        </p:spPr>
        <p:txBody>
          <a:bodyPr>
            <a:spAutoFit/>
          </a:bodyPr>
          <a:lstStyle/>
          <a:p>
            <a:pPr algn="r">
              <a:spcBef>
                <a:spcPct val="50000"/>
              </a:spcBef>
            </a:pPr>
            <a:r>
              <a:rPr lang="en-US" sz="2200" b="1"/>
              <a:t>Stretching</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t>Finding the time</a:t>
            </a:r>
          </a:p>
        </p:txBody>
      </p:sp>
      <p:sp>
        <p:nvSpPr>
          <p:cNvPr id="59395" name="Rectangle 3"/>
          <p:cNvSpPr>
            <a:spLocks noGrp="1" noChangeArrowheads="1"/>
          </p:cNvSpPr>
          <p:nvPr>
            <p:ph type="body" idx="1"/>
          </p:nvPr>
        </p:nvSpPr>
        <p:spPr/>
        <p:txBody>
          <a:bodyPr/>
          <a:lstStyle/>
          <a:p>
            <a:pPr>
              <a:lnSpc>
                <a:spcPct val="90000"/>
              </a:lnSpc>
            </a:pPr>
            <a:r>
              <a:rPr lang="en-US" dirty="0"/>
              <a:t>Mixing up various types of exercises during television commercials makes it easy to get fit and not miss </a:t>
            </a:r>
            <a:r>
              <a:rPr lang="en-US" dirty="0" smtClean="0"/>
              <a:t>favorite </a:t>
            </a:r>
            <a:r>
              <a:rPr lang="en-US" dirty="0"/>
              <a:t>shows.</a:t>
            </a:r>
          </a:p>
          <a:p>
            <a:pPr>
              <a:lnSpc>
                <a:spcPct val="90000"/>
              </a:lnSpc>
            </a:pPr>
            <a:endParaRPr lang="en-US" dirty="0"/>
          </a:p>
          <a:p>
            <a:pPr>
              <a:lnSpc>
                <a:spcPct val="90000"/>
              </a:lnSpc>
            </a:pPr>
            <a:r>
              <a:rPr lang="en-US" dirty="0"/>
              <a:t>Achieving better balance makes it all worth while – much more fun to play with the grandkids than have them visit you in the hospital or nursing home </a:t>
            </a:r>
          </a:p>
          <a:p>
            <a:pPr>
              <a:lnSpc>
                <a:spcPct val="90000"/>
              </a:lnSpc>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dirty="0"/>
              <a:t>So What Can I Do?</a:t>
            </a:r>
          </a:p>
        </p:txBody>
      </p:sp>
      <p:sp>
        <p:nvSpPr>
          <p:cNvPr id="34819" name="Rectangle 3"/>
          <p:cNvSpPr>
            <a:spLocks noGrp="1" noChangeArrowheads="1"/>
          </p:cNvSpPr>
          <p:nvPr>
            <p:ph type="body" idx="1"/>
          </p:nvPr>
        </p:nvSpPr>
        <p:spPr/>
        <p:txBody>
          <a:bodyPr/>
          <a:lstStyle/>
          <a:p>
            <a:pPr>
              <a:lnSpc>
                <a:spcPct val="80000"/>
              </a:lnSpc>
              <a:buFont typeface="Wingdings" pitchFamily="2" charset="2"/>
              <a:buChar char="q"/>
            </a:pPr>
            <a:r>
              <a:rPr lang="en-US" sz="2800" dirty="0"/>
              <a:t> Watch for signs of blood pressure drop with standing</a:t>
            </a:r>
          </a:p>
          <a:p>
            <a:pPr>
              <a:lnSpc>
                <a:spcPct val="80000"/>
              </a:lnSpc>
              <a:buFont typeface="Wingdings" pitchFamily="2" charset="2"/>
              <a:buChar char="q"/>
            </a:pPr>
            <a:r>
              <a:rPr lang="en-US" sz="2800" dirty="0"/>
              <a:t> </a:t>
            </a:r>
            <a:r>
              <a:rPr lang="en-US" sz="2800" dirty="0" smtClean="0"/>
              <a:t>Be fully </a:t>
            </a:r>
            <a:r>
              <a:rPr lang="en-US" sz="2800" dirty="0"/>
              <a:t>upright before </a:t>
            </a:r>
            <a:r>
              <a:rPr lang="en-US" sz="2800" dirty="0" smtClean="0"/>
              <a:t>begin </a:t>
            </a:r>
            <a:r>
              <a:rPr lang="en-US" sz="2800" dirty="0"/>
              <a:t>to move ( often falls occur within first 3 steps from chair!)</a:t>
            </a:r>
          </a:p>
          <a:p>
            <a:pPr>
              <a:lnSpc>
                <a:spcPct val="80000"/>
              </a:lnSpc>
              <a:buFont typeface="Wingdings" pitchFamily="2" charset="2"/>
              <a:buChar char="q"/>
            </a:pPr>
            <a:r>
              <a:rPr lang="en-US" sz="2800" dirty="0" smtClean="0"/>
              <a:t>Wear </a:t>
            </a:r>
            <a:r>
              <a:rPr lang="en-US" sz="2800" dirty="0"/>
              <a:t>proper footwear (we call them “slippers” for a reason)</a:t>
            </a:r>
          </a:p>
          <a:p>
            <a:pPr>
              <a:lnSpc>
                <a:spcPct val="80000"/>
              </a:lnSpc>
              <a:buFont typeface="Wingdings" pitchFamily="2" charset="2"/>
              <a:buChar char="q"/>
            </a:pPr>
            <a:r>
              <a:rPr lang="en-US" sz="2800" dirty="0"/>
              <a:t> </a:t>
            </a:r>
            <a:r>
              <a:rPr lang="en-US" sz="2800" dirty="0" smtClean="0"/>
              <a:t>Been </a:t>
            </a:r>
            <a:r>
              <a:rPr lang="en-US" sz="2800" dirty="0"/>
              <a:t>falling? </a:t>
            </a:r>
            <a:r>
              <a:rPr lang="en-US" sz="2800" dirty="0" smtClean="0"/>
              <a:t>Talk </a:t>
            </a:r>
            <a:r>
              <a:rPr lang="en-US" sz="2800" dirty="0"/>
              <a:t>to physician / family about it</a:t>
            </a:r>
            <a:r>
              <a:rPr lang="en-US" sz="2800" dirty="0" smtClean="0"/>
              <a:t>.</a:t>
            </a:r>
          </a:p>
          <a:p>
            <a:pPr>
              <a:lnSpc>
                <a:spcPct val="80000"/>
              </a:lnSpc>
              <a:buFont typeface="Wingdings" pitchFamily="2" charset="2"/>
              <a:buChar char="q"/>
            </a:pPr>
            <a:r>
              <a:rPr lang="en-US" sz="2800" dirty="0" smtClean="0"/>
              <a:t>Begin a regular exercise program, including strengthening, stretching, balance and cardio,  going at your own pace and ability and have fun!</a:t>
            </a:r>
          </a:p>
          <a:p>
            <a:pPr>
              <a:lnSpc>
                <a:spcPct val="80000"/>
              </a:lnSpc>
              <a:buNone/>
            </a:pPr>
            <a:endParaRPr lang="en-US"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sz="4000" dirty="0" smtClean="0"/>
              <a:t> Opportunities for you to improve your balance! </a:t>
            </a:r>
            <a:endParaRPr lang="en-US" sz="4000" dirty="0"/>
          </a:p>
        </p:txBody>
      </p:sp>
      <p:sp>
        <p:nvSpPr>
          <p:cNvPr id="83971" name="Rectangle 3"/>
          <p:cNvSpPr>
            <a:spLocks noGrp="1" noChangeArrowheads="1"/>
          </p:cNvSpPr>
          <p:nvPr>
            <p:ph type="body" idx="1"/>
          </p:nvPr>
        </p:nvSpPr>
        <p:spPr/>
        <p:txBody>
          <a:bodyPr/>
          <a:lstStyle/>
          <a:p>
            <a:r>
              <a:rPr lang="en-US" dirty="0"/>
              <a:t>Matter of </a:t>
            </a:r>
            <a:r>
              <a:rPr lang="en-US" dirty="0" smtClean="0"/>
              <a:t>Balance</a:t>
            </a:r>
          </a:p>
          <a:p>
            <a:r>
              <a:rPr lang="en-US" dirty="0" smtClean="0"/>
              <a:t>EnhanceFitness</a:t>
            </a:r>
          </a:p>
          <a:p>
            <a:r>
              <a:rPr lang="en-US" dirty="0" smtClean="0"/>
              <a:t>Spectrum Health offerings</a:t>
            </a:r>
          </a:p>
          <a:p>
            <a:r>
              <a:rPr lang="en-US" dirty="0" smtClean="0"/>
              <a:t>Local fitness / exercise classes </a:t>
            </a:r>
            <a:endParaRPr lang="en-US" dirty="0"/>
          </a:p>
          <a:p>
            <a:pPr>
              <a:buNone/>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Evidence Based Programs?</a:t>
            </a:r>
            <a:endParaRPr lang="en-US" dirty="0"/>
          </a:p>
        </p:txBody>
      </p:sp>
      <p:sp>
        <p:nvSpPr>
          <p:cNvPr id="3" name="Content Placeholder 2"/>
          <p:cNvSpPr>
            <a:spLocks noGrp="1"/>
          </p:cNvSpPr>
          <p:nvPr>
            <p:ph idx="1"/>
          </p:nvPr>
        </p:nvSpPr>
        <p:spPr/>
        <p:txBody>
          <a:bodyPr/>
          <a:lstStyle/>
          <a:p>
            <a:pPr algn="ctr"/>
            <a:endParaRPr lang="en-US" dirty="0" smtClean="0"/>
          </a:p>
          <a:p>
            <a:pPr algn="ctr"/>
            <a:endParaRPr lang="en-US" dirty="0"/>
          </a:p>
          <a:p>
            <a:pPr>
              <a:buFont typeface="Wingdings" pitchFamily="2" charset="2"/>
              <a:buChar char="§"/>
            </a:pPr>
            <a:r>
              <a:rPr lang="en-US" dirty="0" smtClean="0"/>
              <a:t>Why these programs?  Because we know…</a:t>
            </a:r>
          </a:p>
          <a:p>
            <a:pPr>
              <a:buFont typeface="Wingdings" pitchFamily="2" charset="2"/>
              <a:buChar char="§"/>
            </a:pPr>
            <a:r>
              <a:rPr lang="en-US" dirty="0" smtClean="0"/>
              <a:t>But the bottom line is…..get moving!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a:t>Did you know?</a:t>
            </a:r>
          </a:p>
        </p:txBody>
      </p:sp>
      <p:sp>
        <p:nvSpPr>
          <p:cNvPr id="16387" name="Rectangle 3"/>
          <p:cNvSpPr>
            <a:spLocks noGrp="1" noChangeArrowheads="1"/>
          </p:cNvSpPr>
          <p:nvPr>
            <p:ph type="body" idx="1"/>
          </p:nvPr>
        </p:nvSpPr>
        <p:spPr>
          <a:xfrm>
            <a:off x="533400" y="1295400"/>
            <a:ext cx="8229600" cy="4830763"/>
          </a:xfrm>
        </p:spPr>
        <p:txBody>
          <a:bodyPr/>
          <a:lstStyle/>
          <a:p>
            <a:pPr>
              <a:lnSpc>
                <a:spcPct val="80000"/>
              </a:lnSpc>
            </a:pPr>
            <a:r>
              <a:rPr lang="en-US" sz="2800" dirty="0"/>
              <a:t>By the year 2030 the Center for Disease Control (CDC) estimates the older adult population will rise to 20</a:t>
            </a:r>
            <a:r>
              <a:rPr lang="en-US" sz="2800" dirty="0" smtClean="0"/>
              <a:t>%? That is about 71.5 million people!</a:t>
            </a:r>
            <a:endParaRPr lang="en-US" sz="2800" dirty="0"/>
          </a:p>
          <a:p>
            <a:pPr>
              <a:lnSpc>
                <a:spcPct val="80000"/>
              </a:lnSpc>
            </a:pPr>
            <a:endParaRPr lang="en-US" sz="2800" dirty="0"/>
          </a:p>
          <a:p>
            <a:pPr>
              <a:lnSpc>
                <a:spcPct val="80000"/>
              </a:lnSpc>
            </a:pPr>
            <a:r>
              <a:rPr lang="en-US" sz="2800" dirty="0"/>
              <a:t>Falls are the leading cause of accidental death in older adults, with ½ of falls occurring in the home.  Most of these could be prevented!</a:t>
            </a:r>
          </a:p>
          <a:p>
            <a:pPr>
              <a:lnSpc>
                <a:spcPct val="80000"/>
              </a:lnSpc>
            </a:pPr>
            <a:endParaRPr lang="en-US" sz="2800" dirty="0"/>
          </a:p>
          <a:p>
            <a:pPr>
              <a:lnSpc>
                <a:spcPct val="80000"/>
              </a:lnSpc>
            </a:pPr>
            <a:r>
              <a:rPr lang="en-US" sz="2800" dirty="0"/>
              <a:t>More than 1/3 of older adults (65+) fall each year, with 20-30% suffering moderate to severe injuries</a:t>
            </a:r>
            <a:r>
              <a:rPr lang="en-US" sz="2800" dirty="0" smtClean="0"/>
              <a:t>?  </a:t>
            </a:r>
          </a:p>
          <a:p>
            <a:pPr>
              <a:lnSpc>
                <a:spcPct val="80000"/>
              </a:lnSpc>
              <a:buNone/>
            </a:pPr>
            <a:r>
              <a:rPr lang="en-US" sz="2800" dirty="0"/>
              <a:t> </a:t>
            </a:r>
            <a:r>
              <a:rPr lang="en-US" sz="2800" dirty="0" smtClean="0"/>
              <a:t>   In fact, in 2010, 21,700 people age 65 or older died from unintentional fall injuries. (CDC)</a:t>
            </a:r>
            <a:endParaRPr 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Matter of Balance?</a:t>
            </a:r>
            <a:endParaRPr lang="en-US" dirty="0"/>
          </a:p>
        </p:txBody>
      </p:sp>
      <p:sp>
        <p:nvSpPr>
          <p:cNvPr id="3" name="Content Placeholder 2"/>
          <p:cNvSpPr>
            <a:spLocks noGrp="1"/>
          </p:cNvSpPr>
          <p:nvPr>
            <p:ph idx="1"/>
          </p:nvPr>
        </p:nvSpPr>
        <p:spPr/>
        <p:txBody>
          <a:bodyPr/>
          <a:lstStyle/>
          <a:p>
            <a:pPr>
              <a:buNone/>
            </a:pPr>
            <a:r>
              <a:rPr lang="en-US" dirty="0" smtClean="0"/>
              <a:t>A Matter of Balance is a program:</a:t>
            </a:r>
          </a:p>
          <a:p>
            <a:pPr>
              <a:buFont typeface="Wingdings" pitchFamily="2" charset="2"/>
              <a:buChar char="§"/>
            </a:pPr>
            <a:r>
              <a:rPr lang="en-US" dirty="0" smtClean="0"/>
              <a:t>Designed to reduce the fear of falling and increase the activity levels of older adults who have concerns about falls</a:t>
            </a:r>
          </a:p>
          <a:p>
            <a:pPr>
              <a:buFont typeface="Wingdings" pitchFamily="2" charset="2"/>
              <a:buChar char="§"/>
            </a:pPr>
            <a:r>
              <a:rPr lang="en-US" dirty="0" smtClean="0"/>
              <a:t>Lead by volunteer lay leaders</a:t>
            </a:r>
          </a:p>
          <a:p>
            <a:pPr>
              <a:buFont typeface="Wingdings" pitchFamily="2" charset="2"/>
              <a:buChar char="§"/>
            </a:pPr>
            <a:r>
              <a:rPr lang="en-US" dirty="0" smtClean="0"/>
              <a:t>What makes the program unique is the focus on the way we think about falls and getting rid of that “</a:t>
            </a:r>
            <a:r>
              <a:rPr lang="en-US" dirty="0" err="1" smtClean="0"/>
              <a:t>stinkin</a:t>
            </a:r>
            <a:r>
              <a:rPr lang="en-US" dirty="0" smtClean="0"/>
              <a:t>’ </a:t>
            </a:r>
            <a:r>
              <a:rPr lang="en-US" dirty="0" err="1" smtClean="0"/>
              <a:t>thinkin</a:t>
            </a:r>
            <a:r>
              <a:rPr lang="en-US" dirty="0" smtClean="0"/>
              <a:t>’!”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Matter of Balance: </a:t>
            </a:r>
            <a:br>
              <a:rPr lang="en-US" dirty="0" smtClean="0"/>
            </a:br>
            <a:r>
              <a:rPr lang="en-US" dirty="0" smtClean="0"/>
              <a:t>Managing Concerns About Falls</a:t>
            </a:r>
            <a:endParaRPr lang="en-US" dirty="0"/>
          </a:p>
        </p:txBody>
      </p:sp>
      <p:sp>
        <p:nvSpPr>
          <p:cNvPr id="3" name="Content Placeholder 2"/>
          <p:cNvSpPr>
            <a:spLocks noGrp="1"/>
          </p:cNvSpPr>
          <p:nvPr>
            <p:ph idx="1"/>
          </p:nvPr>
        </p:nvSpPr>
        <p:spPr>
          <a:xfrm>
            <a:off x="457200" y="1600200"/>
            <a:ext cx="8229600" cy="4876800"/>
          </a:xfrm>
        </p:spPr>
        <p:txBody>
          <a:bodyPr/>
          <a:lstStyle/>
          <a:p>
            <a:pPr>
              <a:buNone/>
            </a:pPr>
            <a:r>
              <a:rPr lang="en-US" sz="2800" b="1" dirty="0" smtClean="0"/>
              <a:t>During 8 two-hour classes, participants learn:</a:t>
            </a:r>
          </a:p>
          <a:p>
            <a:pPr>
              <a:buFont typeface="Wingdings" pitchFamily="2" charset="2"/>
              <a:buChar char="§"/>
            </a:pPr>
            <a:r>
              <a:rPr lang="en-US" sz="2400" dirty="0" smtClean="0"/>
              <a:t>To view falls and fear of falling as controllable</a:t>
            </a:r>
          </a:p>
          <a:p>
            <a:pPr>
              <a:buFont typeface="Wingdings" pitchFamily="2" charset="2"/>
              <a:buChar char="§"/>
            </a:pPr>
            <a:endParaRPr lang="en-US" sz="2400" dirty="0" smtClean="0"/>
          </a:p>
          <a:p>
            <a:pPr>
              <a:buFont typeface="Wingdings" pitchFamily="2" charset="2"/>
              <a:buChar char="§"/>
            </a:pPr>
            <a:r>
              <a:rPr lang="en-US" sz="2400" dirty="0" smtClean="0"/>
              <a:t>To set realistic goals for increasing activity</a:t>
            </a:r>
          </a:p>
          <a:p>
            <a:pPr>
              <a:buFont typeface="Wingdings" pitchFamily="2" charset="2"/>
              <a:buChar char="§"/>
            </a:pPr>
            <a:endParaRPr lang="en-US" sz="2400" dirty="0" smtClean="0"/>
          </a:p>
          <a:p>
            <a:pPr>
              <a:buFont typeface="Wingdings" pitchFamily="2" charset="2"/>
              <a:buChar char="§"/>
            </a:pPr>
            <a:r>
              <a:rPr lang="en-US" sz="2400" dirty="0" smtClean="0"/>
              <a:t>To change their environment to reduce fall risk factors</a:t>
            </a:r>
          </a:p>
          <a:p>
            <a:pPr>
              <a:buFont typeface="Wingdings" pitchFamily="2" charset="2"/>
              <a:buChar char="§"/>
            </a:pPr>
            <a:endParaRPr lang="en-US" sz="2400" dirty="0" smtClean="0"/>
          </a:p>
          <a:p>
            <a:pPr>
              <a:buFont typeface="Wingdings" pitchFamily="2" charset="2"/>
              <a:buChar char="§"/>
            </a:pPr>
            <a:r>
              <a:rPr lang="en-US" sz="2400" dirty="0" smtClean="0"/>
              <a:t>The important role of exercise to increase strength and improve balance</a:t>
            </a:r>
          </a:p>
          <a:p>
            <a:pPr>
              <a:buFont typeface="Wingdings" pitchFamily="2" charset="2"/>
              <a:buChar char="§"/>
            </a:pPr>
            <a:endParaRPr lang="en-US" sz="2400" dirty="0" smtClean="0"/>
          </a:p>
          <a:p>
            <a:pPr>
              <a:buFont typeface="Wingdings" pitchFamily="2" charset="2"/>
              <a:buChar char="§"/>
            </a:pPr>
            <a:r>
              <a:rPr lang="en-US" sz="2400" dirty="0" smtClean="0"/>
              <a:t>Kitchen table talk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Matter of Balance: </a:t>
            </a:r>
            <a:br>
              <a:rPr lang="en-US" dirty="0" smtClean="0"/>
            </a:br>
            <a:r>
              <a:rPr lang="en-US" dirty="0" smtClean="0"/>
              <a:t>Managing Concerns About Falls</a:t>
            </a:r>
            <a:endParaRPr lang="en-US" dirty="0"/>
          </a:p>
        </p:txBody>
      </p:sp>
      <p:sp>
        <p:nvSpPr>
          <p:cNvPr id="3" name="Content Placeholder 2"/>
          <p:cNvSpPr>
            <a:spLocks noGrp="1"/>
          </p:cNvSpPr>
          <p:nvPr>
            <p:ph idx="1"/>
          </p:nvPr>
        </p:nvSpPr>
        <p:spPr>
          <a:xfrm>
            <a:off x="304800" y="1447800"/>
            <a:ext cx="8382000" cy="5257800"/>
          </a:xfrm>
        </p:spPr>
        <p:txBody>
          <a:bodyPr/>
          <a:lstStyle/>
          <a:p>
            <a:pPr algn="ctr">
              <a:buNone/>
            </a:pPr>
            <a:r>
              <a:rPr lang="en-US" b="1" dirty="0" smtClean="0"/>
              <a:t>What Happens During Class?</a:t>
            </a:r>
          </a:p>
          <a:p>
            <a:pPr>
              <a:buFont typeface="Wingdings" pitchFamily="2" charset="2"/>
              <a:buChar char="§"/>
            </a:pPr>
            <a:r>
              <a:rPr lang="en-US" sz="2800" i="1" dirty="0" smtClean="0"/>
              <a:t>Participants share strategies and fears</a:t>
            </a:r>
          </a:p>
          <a:p>
            <a:pPr>
              <a:buFont typeface="Wingdings" pitchFamily="2" charset="2"/>
              <a:buChar char="§"/>
            </a:pPr>
            <a:r>
              <a:rPr lang="en-US" sz="2800" i="1" dirty="0" smtClean="0"/>
              <a:t>Participants learn ways to stay safer and prevent falls at home and in the community.</a:t>
            </a:r>
          </a:p>
          <a:p>
            <a:pPr>
              <a:buFont typeface="Wingdings" pitchFamily="2" charset="2"/>
              <a:buChar char="§"/>
            </a:pPr>
            <a:r>
              <a:rPr lang="en-US" sz="2800" i="1" dirty="0" smtClean="0"/>
              <a:t>Participants learn the connection between assertiveness and fall prevention</a:t>
            </a:r>
          </a:p>
          <a:p>
            <a:pPr>
              <a:buFont typeface="Wingdings" pitchFamily="2" charset="2"/>
              <a:buChar char="§"/>
            </a:pPr>
            <a:r>
              <a:rPr lang="en-US" sz="2800" i="1" dirty="0" smtClean="0"/>
              <a:t>The importance of exercise in relation to fall prevention is discussed and exercise begin in the 3</a:t>
            </a:r>
            <a:r>
              <a:rPr lang="en-US" sz="2800" i="1" baseline="30000" dirty="0" smtClean="0"/>
              <a:t>rd</a:t>
            </a:r>
            <a:r>
              <a:rPr lang="en-US" sz="2800" i="1" dirty="0" smtClean="0"/>
              <a:t> week and done each week thereafter.</a:t>
            </a:r>
          </a:p>
          <a:p>
            <a:pPr>
              <a:buFont typeface="Wingdings" pitchFamily="2" charset="2"/>
              <a:buChar char="§"/>
            </a:pPr>
            <a:r>
              <a:rPr lang="en-US" sz="2800" i="1" dirty="0" smtClean="0"/>
              <a:t>Participants are empowered with skills and knowledge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could benefit from </a:t>
            </a:r>
            <a:br>
              <a:rPr lang="en-US" dirty="0" smtClean="0"/>
            </a:br>
            <a:r>
              <a:rPr lang="en-US" dirty="0" smtClean="0"/>
              <a:t>A Matter of Balance?</a:t>
            </a:r>
            <a:endParaRPr lang="en-US" dirty="0"/>
          </a:p>
        </p:txBody>
      </p:sp>
      <p:sp>
        <p:nvSpPr>
          <p:cNvPr id="3" name="Content Placeholder 2"/>
          <p:cNvSpPr>
            <a:spLocks noGrp="1"/>
          </p:cNvSpPr>
          <p:nvPr>
            <p:ph idx="1"/>
          </p:nvPr>
        </p:nvSpPr>
        <p:spPr/>
        <p:txBody>
          <a:bodyPr/>
          <a:lstStyle/>
          <a:p>
            <a:pPr>
              <a:buNone/>
            </a:pPr>
            <a:r>
              <a:rPr lang="en-US" b="1" dirty="0" smtClean="0"/>
              <a:t>Anyone who:</a:t>
            </a:r>
            <a:endParaRPr lang="en-US" dirty="0" smtClean="0"/>
          </a:p>
          <a:p>
            <a:r>
              <a:rPr lang="en-US" sz="2800" dirty="0"/>
              <a:t>i</a:t>
            </a:r>
            <a:r>
              <a:rPr lang="en-US" sz="2800" dirty="0" smtClean="0"/>
              <a:t>s concerned about falls</a:t>
            </a:r>
          </a:p>
          <a:p>
            <a:r>
              <a:rPr lang="en-US" sz="2800" dirty="0" smtClean="0"/>
              <a:t>has been experiencing falls</a:t>
            </a:r>
          </a:p>
          <a:p>
            <a:r>
              <a:rPr lang="en-US" sz="2800" dirty="0" smtClean="0"/>
              <a:t>has given up things that are important to them due to a fear of falling. </a:t>
            </a:r>
          </a:p>
          <a:p>
            <a:r>
              <a:rPr lang="en-US" sz="2800" dirty="0" smtClean="0"/>
              <a:t>is interested in improving flexibility, balance and strength</a:t>
            </a:r>
          </a:p>
          <a:p>
            <a:r>
              <a:rPr lang="en-US" sz="2800" dirty="0" smtClean="0"/>
              <a:t>is age 60 or older, and able to problem -solve</a:t>
            </a:r>
            <a:endParaRPr lang="en-US"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Matter of Balance</a:t>
            </a:r>
            <a:br>
              <a:rPr lang="en-US" dirty="0" smtClean="0"/>
            </a:br>
            <a:r>
              <a:rPr lang="en-US" dirty="0" smtClean="0"/>
              <a:t>Participant outcomes:</a:t>
            </a:r>
            <a:endParaRPr lang="en-US" dirty="0"/>
          </a:p>
        </p:txBody>
      </p:sp>
      <p:sp>
        <p:nvSpPr>
          <p:cNvPr id="3" name="Content Placeholder 2"/>
          <p:cNvSpPr>
            <a:spLocks noGrp="1"/>
          </p:cNvSpPr>
          <p:nvPr>
            <p:ph idx="1"/>
          </p:nvPr>
        </p:nvSpPr>
        <p:spPr>
          <a:xfrm>
            <a:off x="457200" y="1600200"/>
            <a:ext cx="8229600" cy="4953000"/>
          </a:xfrm>
        </p:spPr>
        <p:txBody>
          <a:bodyPr/>
          <a:lstStyle/>
          <a:p>
            <a:pPr>
              <a:buNone/>
            </a:pPr>
            <a:r>
              <a:rPr lang="en-US" sz="2400" dirty="0" smtClean="0"/>
              <a:t>Class Evaluation Results:</a:t>
            </a:r>
          </a:p>
          <a:p>
            <a:pPr>
              <a:buFont typeface="Wingdings" pitchFamily="2" charset="2"/>
              <a:buChar char="v"/>
            </a:pPr>
            <a:r>
              <a:rPr lang="en-US" sz="2400" dirty="0" smtClean="0"/>
              <a:t>97% - more comfortable talking about fear of falling</a:t>
            </a:r>
          </a:p>
          <a:p>
            <a:pPr>
              <a:buFont typeface="Wingdings" pitchFamily="2" charset="2"/>
              <a:buChar char="v"/>
            </a:pPr>
            <a:r>
              <a:rPr lang="en-US" sz="2400" dirty="0" smtClean="0"/>
              <a:t>97% - feel comfortable increasing activity</a:t>
            </a:r>
          </a:p>
          <a:p>
            <a:pPr>
              <a:buFont typeface="Wingdings" pitchFamily="2" charset="2"/>
              <a:buChar char="v"/>
            </a:pPr>
            <a:r>
              <a:rPr lang="en-US" sz="2400" dirty="0" smtClean="0"/>
              <a:t>99%- plan to continue exercising</a:t>
            </a:r>
          </a:p>
          <a:p>
            <a:pPr>
              <a:buFont typeface="Wingdings" pitchFamily="2" charset="2"/>
              <a:buChar char="v"/>
            </a:pPr>
            <a:r>
              <a:rPr lang="en-US" sz="2400" dirty="0" smtClean="0"/>
              <a:t>98% - would recommend A Matter of Balance</a:t>
            </a:r>
            <a:endParaRPr lang="en-US" sz="2400" i="1" dirty="0" smtClean="0"/>
          </a:p>
          <a:p>
            <a:pPr>
              <a:buNone/>
            </a:pPr>
            <a:r>
              <a:rPr lang="en-US" sz="2400" i="1" dirty="0" smtClean="0"/>
              <a:t>“I am already noticing a difference in my physical being. I am sure I am a little more mobile than I had been and plan to continue these exercises.  Hopefully I will be jumping over the moon soon”</a:t>
            </a:r>
          </a:p>
          <a:p>
            <a:pPr>
              <a:buNone/>
            </a:pPr>
            <a:r>
              <a:rPr lang="en-US" sz="2400" i="1" dirty="0"/>
              <a:t> </a:t>
            </a:r>
            <a:r>
              <a:rPr lang="en-US" sz="2400" i="1" dirty="0" smtClean="0"/>
              <a:t>“ I seem to be more aware of every situation for my safety.  I now ‘stop, look and listen’ to my surroundings.”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7772400" cy="1470025"/>
          </a:xfrm>
        </p:spPr>
        <p:txBody>
          <a:bodyPr/>
          <a:lstStyle/>
          <a:p>
            <a:r>
              <a:rPr lang="en-US" dirty="0" smtClean="0"/>
              <a:t>You could be a participant, a provider, or a coach! </a:t>
            </a:r>
            <a:endParaRPr lang="en-US" dirty="0"/>
          </a:p>
        </p:txBody>
      </p:sp>
      <p:sp>
        <p:nvSpPr>
          <p:cNvPr id="3" name="Subtitle 2"/>
          <p:cNvSpPr>
            <a:spLocks noGrp="1"/>
          </p:cNvSpPr>
          <p:nvPr>
            <p:ph type="subTitle" idx="1"/>
          </p:nvPr>
        </p:nvSpPr>
        <p:spPr>
          <a:xfrm>
            <a:off x="609600" y="2133600"/>
            <a:ext cx="7086600" cy="3962400"/>
          </a:xfrm>
        </p:spPr>
        <p:txBody>
          <a:bodyPr/>
          <a:lstStyle/>
          <a:p>
            <a:pPr algn="l">
              <a:buFont typeface="Arial" pitchFamily="34" charset="0"/>
              <a:buChar char="•"/>
            </a:pPr>
            <a:r>
              <a:rPr lang="en-US" dirty="0" smtClean="0"/>
              <a:t>If you are looking to add more balance to your life, A Matter of Balance has many opportunities!</a:t>
            </a:r>
          </a:p>
          <a:p>
            <a:pPr algn="l">
              <a:buFont typeface="Arial" pitchFamily="34" charset="0"/>
              <a:buChar char="•"/>
            </a:pPr>
            <a:r>
              <a:rPr lang="en-US" dirty="0" smtClean="0"/>
              <a:t>Classes throughout the area</a:t>
            </a:r>
          </a:p>
          <a:p>
            <a:pPr algn="l">
              <a:buFont typeface="Arial" pitchFamily="34" charset="0"/>
              <a:buChar char="•"/>
            </a:pPr>
            <a:r>
              <a:rPr lang="en-US" dirty="0" smtClean="0"/>
              <a:t>Additional providers needed</a:t>
            </a:r>
          </a:p>
          <a:p>
            <a:pPr algn="l">
              <a:buFont typeface="Arial" pitchFamily="34" charset="0"/>
              <a:buChar char="•"/>
            </a:pPr>
            <a:r>
              <a:rPr lang="en-US" dirty="0" smtClean="0"/>
              <a:t>Coach’s training at AAAWM  March 19 and 20!</a:t>
            </a:r>
          </a:p>
          <a:p>
            <a:pPr algn="l"/>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t>
            </a:r>
            <a:r>
              <a:rPr lang="en-US" dirty="0" err="1" smtClean="0"/>
              <a:t>EnhanceFitness</a:t>
            </a:r>
            <a:r>
              <a:rPr lang="en-US" dirty="0" smtClean="0"/>
              <a:t>?</a:t>
            </a:r>
            <a:endParaRPr lang="en-US" dirty="0"/>
          </a:p>
        </p:txBody>
      </p:sp>
      <p:sp>
        <p:nvSpPr>
          <p:cNvPr id="3" name="Content Placeholder 2"/>
          <p:cNvSpPr>
            <a:spLocks noGrp="1"/>
          </p:cNvSpPr>
          <p:nvPr>
            <p:ph idx="1"/>
          </p:nvPr>
        </p:nvSpPr>
        <p:spPr/>
        <p:txBody>
          <a:bodyPr/>
          <a:lstStyle/>
          <a:p>
            <a:pPr>
              <a:buFont typeface="Wingdings" pitchFamily="2" charset="2"/>
              <a:buChar char="§"/>
            </a:pPr>
            <a:r>
              <a:rPr lang="en-US" dirty="0" err="1" smtClean="0"/>
              <a:t>EnhanceFitness</a:t>
            </a:r>
            <a:r>
              <a:rPr lang="en-US" dirty="0" smtClean="0"/>
              <a:t> is an evidenced based group exercise program specifically for older adults</a:t>
            </a:r>
          </a:p>
          <a:p>
            <a:pPr>
              <a:buFont typeface="Wingdings" pitchFamily="2" charset="2"/>
              <a:buChar char="§"/>
            </a:pPr>
            <a:r>
              <a:rPr lang="en-US" dirty="0" smtClean="0"/>
              <a:t>Developed by the University of Washington Health Promotion Research Center and Seattle Senior Services</a:t>
            </a:r>
          </a:p>
          <a:p>
            <a:pPr>
              <a:buFont typeface="Wingdings" pitchFamily="2" charset="2"/>
              <a:buChar char="§"/>
            </a:pPr>
            <a:r>
              <a:rPr lang="en-US" dirty="0" smtClean="0"/>
              <a:t>Taught by a certified fitness instructor to ensure quality assurance and safety</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EnhanceFitness</a:t>
            </a:r>
            <a:endParaRPr lang="en-US" dirty="0"/>
          </a:p>
        </p:txBody>
      </p:sp>
      <p:sp>
        <p:nvSpPr>
          <p:cNvPr id="3" name="Content Placeholder 2"/>
          <p:cNvSpPr>
            <a:spLocks noGrp="1"/>
          </p:cNvSpPr>
          <p:nvPr>
            <p:ph idx="1"/>
          </p:nvPr>
        </p:nvSpPr>
        <p:spPr/>
        <p:txBody>
          <a:bodyPr/>
          <a:lstStyle/>
          <a:p>
            <a:pPr>
              <a:buNone/>
            </a:pPr>
            <a:r>
              <a:rPr lang="en-US" dirty="0" smtClean="0"/>
              <a:t>What happens during three 1-hour weekly classes: </a:t>
            </a:r>
          </a:p>
          <a:p>
            <a:pPr lvl="1">
              <a:buFont typeface="Wingdings" pitchFamily="2" charset="2"/>
              <a:buChar char="§"/>
            </a:pPr>
            <a:r>
              <a:rPr lang="en-US" dirty="0" smtClean="0"/>
              <a:t>Focus on strength, stretching, flexibility, 20 minutes of cardio. </a:t>
            </a:r>
          </a:p>
          <a:p>
            <a:pPr lvl="1">
              <a:buFont typeface="Wingdings" pitchFamily="2" charset="2"/>
              <a:buChar char="§"/>
            </a:pPr>
            <a:r>
              <a:rPr lang="en-US" dirty="0" smtClean="0"/>
              <a:t>Participants learn to gradually increase their activity and work out at their own pace</a:t>
            </a:r>
          </a:p>
          <a:p>
            <a:pPr lvl="1">
              <a:buFont typeface="Wingdings" pitchFamily="2" charset="2"/>
              <a:buChar char="§"/>
            </a:pPr>
            <a:r>
              <a:rPr lang="en-US" dirty="0" smtClean="0"/>
              <a:t>Socialize with others</a:t>
            </a:r>
          </a:p>
          <a:p>
            <a:pPr lvl="1">
              <a:buFont typeface="Wingdings" pitchFamily="2" charset="2"/>
              <a:buChar char="§"/>
            </a:pPr>
            <a:r>
              <a:rPr lang="en-US" dirty="0" smtClean="0"/>
              <a:t>Become stronger, healthier, and build friendships.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EnhanceFitness</a:t>
            </a:r>
            <a:r>
              <a:rPr lang="en-US" dirty="0" smtClean="0"/>
              <a:t> Outcomes</a:t>
            </a:r>
            <a:endParaRPr lang="en-US" dirty="0"/>
          </a:p>
        </p:txBody>
      </p:sp>
      <p:sp>
        <p:nvSpPr>
          <p:cNvPr id="3" name="Content Placeholder 2"/>
          <p:cNvSpPr>
            <a:spLocks noGrp="1"/>
          </p:cNvSpPr>
          <p:nvPr>
            <p:ph idx="1"/>
          </p:nvPr>
        </p:nvSpPr>
        <p:spPr/>
        <p:txBody>
          <a:bodyPr/>
          <a:lstStyle/>
          <a:p>
            <a:pPr>
              <a:buNone/>
            </a:pPr>
            <a:r>
              <a:rPr lang="en-US" dirty="0" smtClean="0"/>
              <a:t>Participant Outcomes after 6 months:</a:t>
            </a:r>
          </a:p>
          <a:p>
            <a:pPr>
              <a:buFont typeface="Wingdings" pitchFamily="2" charset="2"/>
              <a:buChar char="§"/>
            </a:pPr>
            <a:r>
              <a:rPr lang="en-US" sz="2800" dirty="0" smtClean="0"/>
              <a:t>Improvement in:</a:t>
            </a:r>
          </a:p>
          <a:p>
            <a:pPr lvl="1">
              <a:buFont typeface="Wingdings" pitchFamily="2" charset="2"/>
              <a:buChar char="§"/>
            </a:pPr>
            <a:r>
              <a:rPr lang="en-US" sz="2400" dirty="0" smtClean="0"/>
              <a:t>Upper and lower body strength</a:t>
            </a:r>
          </a:p>
          <a:p>
            <a:pPr lvl="1">
              <a:buFont typeface="Wingdings" pitchFamily="2" charset="2"/>
              <a:buChar char="§"/>
            </a:pPr>
            <a:r>
              <a:rPr lang="en-US" sz="2400" dirty="0" smtClean="0"/>
              <a:t>Balance and mobility</a:t>
            </a:r>
          </a:p>
          <a:p>
            <a:pPr lvl="1">
              <a:buFont typeface="Wingdings" pitchFamily="2" charset="2"/>
              <a:buChar char="§"/>
            </a:pPr>
            <a:r>
              <a:rPr lang="en-US" sz="2400" dirty="0" smtClean="0"/>
              <a:t>93% reported their physical abilities had maintained or improved as a result of participating in </a:t>
            </a:r>
            <a:r>
              <a:rPr lang="en-US" sz="2400" dirty="0" err="1" smtClean="0"/>
              <a:t>EnhanceFitness</a:t>
            </a:r>
            <a:endParaRPr lang="en-US" sz="2400" dirty="0" smtClean="0"/>
          </a:p>
          <a:p>
            <a:pPr>
              <a:buFont typeface="Wingdings" pitchFamily="2" charset="2"/>
              <a:buChar char="§"/>
            </a:pPr>
            <a:r>
              <a:rPr lang="en-US" sz="2800" dirty="0" smtClean="0"/>
              <a:t>Decrease in:</a:t>
            </a:r>
          </a:p>
          <a:p>
            <a:pPr lvl="2">
              <a:buFont typeface="Wingdings" pitchFamily="2" charset="2"/>
              <a:buChar char="§"/>
            </a:pPr>
            <a:r>
              <a:rPr lang="en-US" dirty="0" smtClean="0"/>
              <a:t>Depressive symptoms</a:t>
            </a:r>
          </a:p>
          <a:p>
            <a:pPr lvl="2">
              <a:buFont typeface="Wingdings" pitchFamily="2" charset="2"/>
              <a:buChar char="§"/>
            </a:pPr>
            <a:r>
              <a:rPr lang="en-US" dirty="0" smtClean="0"/>
              <a:t>Health care costs</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Resources</a:t>
            </a:r>
            <a:endParaRPr lang="en-US" dirty="0"/>
          </a:p>
        </p:txBody>
      </p:sp>
      <p:sp>
        <p:nvSpPr>
          <p:cNvPr id="3" name="Content Placeholder 2"/>
          <p:cNvSpPr>
            <a:spLocks noGrp="1"/>
          </p:cNvSpPr>
          <p:nvPr>
            <p:ph idx="1"/>
          </p:nvPr>
        </p:nvSpPr>
        <p:spPr/>
        <p:txBody>
          <a:bodyPr/>
          <a:lstStyle/>
          <a:p>
            <a:r>
              <a:rPr lang="en-US" dirty="0" smtClean="0"/>
              <a:t>A fall prevention resource guide is available that includes programs offered through Spectrum Health, Grand Rapids Community College and many other local resources.  Many are appropriate for people with osteoporosis.</a:t>
            </a:r>
          </a:p>
          <a:p>
            <a:r>
              <a:rPr lang="en-US" dirty="0" smtClean="0"/>
              <a:t>Remember the most important thing to do is keep moving!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t>More fun facts</a:t>
            </a:r>
          </a:p>
        </p:txBody>
      </p:sp>
      <p:sp>
        <p:nvSpPr>
          <p:cNvPr id="17411" name="Rectangle 3"/>
          <p:cNvSpPr>
            <a:spLocks noGrp="1" noChangeArrowheads="1"/>
          </p:cNvSpPr>
          <p:nvPr>
            <p:ph type="body" idx="1"/>
          </p:nvPr>
        </p:nvSpPr>
        <p:spPr/>
        <p:txBody>
          <a:bodyPr/>
          <a:lstStyle/>
          <a:p>
            <a:r>
              <a:rPr lang="en-US"/>
              <a:t>Up to 60% of fallers express a “fear of falling” with 33% of them indicating they restrict activities due to this fear</a:t>
            </a:r>
          </a:p>
          <a:p>
            <a:pPr>
              <a:buFontTx/>
              <a:buNone/>
            </a:pPr>
            <a:endParaRPr lang="en-US"/>
          </a:p>
          <a:p>
            <a:r>
              <a:rPr lang="en-US"/>
              <a:t>One half of older adults hospitalized for a fall related injury are discharged to a nursing home</a:t>
            </a:r>
          </a:p>
          <a:p>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t>Questions??</a:t>
            </a:r>
          </a:p>
        </p:txBody>
      </p:sp>
      <p:sp>
        <p:nvSpPr>
          <p:cNvPr id="84995" name="Rectangle 3"/>
          <p:cNvSpPr>
            <a:spLocks noGrp="1" noChangeArrowheads="1"/>
          </p:cNvSpPr>
          <p:nvPr>
            <p:ph type="body" idx="1"/>
          </p:nvPr>
        </p:nvSpPr>
        <p:spPr>
          <a:xfrm>
            <a:off x="381000" y="1143000"/>
            <a:ext cx="8229600" cy="5257800"/>
          </a:xfrm>
        </p:spPr>
        <p:txBody>
          <a:bodyPr/>
          <a:lstStyle/>
          <a:p>
            <a:pPr>
              <a:buFontTx/>
              <a:buNone/>
            </a:pPr>
            <a:r>
              <a:rPr lang="en-US" dirty="0" smtClean="0"/>
              <a:t>  </a:t>
            </a:r>
            <a:r>
              <a:rPr lang="en-US" smtClean="0"/>
              <a:t>Nancy Mason MM PT</a:t>
            </a:r>
            <a:endParaRPr lang="en-US" dirty="0"/>
          </a:p>
          <a:p>
            <a:pPr>
              <a:buFontTx/>
              <a:buNone/>
            </a:pPr>
            <a:r>
              <a:rPr lang="en-US" dirty="0"/>
              <a:t>Spectrum Health </a:t>
            </a:r>
            <a:r>
              <a:rPr lang="en-US" dirty="0" err="1" smtClean="0"/>
              <a:t>Lemmen</a:t>
            </a:r>
            <a:r>
              <a:rPr lang="en-US" dirty="0" smtClean="0"/>
              <a:t>-Holton Cancer Pavilion - 486-5055</a:t>
            </a:r>
          </a:p>
          <a:p>
            <a:pPr>
              <a:buFontTx/>
              <a:buNone/>
            </a:pPr>
            <a:r>
              <a:rPr lang="en-US" dirty="0" smtClean="0">
                <a:hlinkClick r:id="rId2"/>
              </a:rPr>
              <a:t>nancy.mason@spectrumhealth.org</a:t>
            </a:r>
            <a:endParaRPr lang="en-US" dirty="0" smtClean="0"/>
          </a:p>
          <a:p>
            <a:pPr>
              <a:buFontTx/>
              <a:buNone/>
            </a:pPr>
            <a:endParaRPr lang="en-US" dirty="0" smtClean="0"/>
          </a:p>
          <a:p>
            <a:pPr>
              <a:buFontTx/>
              <a:buNone/>
            </a:pPr>
            <a:r>
              <a:rPr lang="en-US" dirty="0" smtClean="0"/>
              <a:t>  Julie Lake</a:t>
            </a:r>
          </a:p>
          <a:p>
            <a:pPr>
              <a:buFontTx/>
              <a:buNone/>
            </a:pPr>
            <a:r>
              <a:rPr lang="en-US" dirty="0" smtClean="0"/>
              <a:t>Senior Neighbors - 233-0283</a:t>
            </a:r>
          </a:p>
          <a:p>
            <a:pPr>
              <a:buFontTx/>
              <a:buNone/>
            </a:pPr>
            <a:r>
              <a:rPr lang="en-US" dirty="0" smtClean="0">
                <a:hlinkClick r:id="rId3"/>
              </a:rPr>
              <a:t>jlake@seniorneighbors.org</a:t>
            </a:r>
            <a:r>
              <a:rPr lang="en-US" dirty="0" smtClean="0"/>
              <a:t> </a:t>
            </a:r>
          </a:p>
          <a:p>
            <a:pPr>
              <a:buFontTx/>
              <a:buNone/>
            </a:pPr>
            <a:r>
              <a:rPr lang="en-US" dirty="0" smtClean="0"/>
              <a:t>   </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solidFill>
                  <a:schemeClr val="folHlink"/>
                </a:solidFill>
              </a:rPr>
              <a:t>Thank You</a:t>
            </a:r>
          </a:p>
        </p:txBody>
      </p:sp>
      <p:pic>
        <p:nvPicPr>
          <p:cNvPr id="54276" name="Picture 4" descr="fam"/>
          <p:cNvPicPr>
            <a:picLocks noGrp="1" noChangeAspect="1" noChangeArrowheads="1"/>
          </p:cNvPicPr>
          <p:nvPr>
            <p:ph type="body" idx="1"/>
          </p:nvPr>
        </p:nvPicPr>
        <p:blipFill>
          <a:blip r:embed="rId2" cstate="print"/>
          <a:srcRect/>
          <a:stretch>
            <a:fillRect/>
          </a:stretch>
        </p:blipFill>
        <p:spPr>
          <a:xfrm>
            <a:off x="1524000" y="1752600"/>
            <a:ext cx="6019800" cy="4038600"/>
          </a:xfrm>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t>Body Changes As We Age</a:t>
            </a:r>
          </a:p>
        </p:txBody>
      </p:sp>
      <p:sp>
        <p:nvSpPr>
          <p:cNvPr id="36867" name="Rectangle 3"/>
          <p:cNvSpPr>
            <a:spLocks noGrp="1" noChangeArrowheads="1"/>
          </p:cNvSpPr>
          <p:nvPr>
            <p:ph type="body" idx="1"/>
          </p:nvPr>
        </p:nvSpPr>
        <p:spPr/>
        <p:txBody>
          <a:bodyPr/>
          <a:lstStyle/>
          <a:p>
            <a:r>
              <a:rPr lang="en-US"/>
              <a:t>Strength, flexibility, balance and endurance decline with age</a:t>
            </a:r>
          </a:p>
          <a:p>
            <a:endParaRPr lang="en-US"/>
          </a:p>
          <a:p>
            <a:r>
              <a:rPr lang="en-US"/>
              <a:t>Changes occur in cardiovascular and musculoskeletal function, as well as in our sensorimotor system and in our connective tissue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a:t>
            </a:r>
            <a:endParaRPr lang="en-US" dirty="0"/>
          </a:p>
        </p:txBody>
      </p:sp>
      <p:sp>
        <p:nvSpPr>
          <p:cNvPr id="5" name="Content Placeholder 4"/>
          <p:cNvSpPr>
            <a:spLocks noGrp="1"/>
          </p:cNvSpPr>
          <p:nvPr>
            <p:ph idx="1"/>
          </p:nvPr>
        </p:nvSpPr>
        <p:spPr>
          <a:xfrm>
            <a:off x="457200" y="1371600"/>
            <a:ext cx="8229600" cy="4754563"/>
          </a:xfrm>
        </p:spPr>
        <p:txBody>
          <a:bodyPr/>
          <a:lstStyle/>
          <a:p>
            <a:r>
              <a:rPr lang="en-US" dirty="0"/>
              <a:t>A decline in muscle strength occurs due to loss in muscle fibers and size.</a:t>
            </a:r>
          </a:p>
          <a:p>
            <a:r>
              <a:rPr lang="en-US" dirty="0"/>
              <a:t>Can be improved with exercise – you know the old “ you don’t use it you lose it” saying – well if you use it more, it WILL get better!</a:t>
            </a:r>
          </a:p>
          <a:p>
            <a:r>
              <a:rPr lang="en-US" dirty="0"/>
              <a:t>Progressive exercises with bands or weights </a:t>
            </a:r>
            <a:r>
              <a:rPr lang="en-US" dirty="0" smtClean="0"/>
              <a:t>not only increases strength but assists in fall prevention by “catching self” easier with step strategies</a:t>
            </a:r>
            <a:endParaRPr lang="en-US" dirty="0"/>
          </a:p>
        </p:txBody>
      </p:sp>
    </p:spTree>
    <p:extLst>
      <p:ext uri="{BB962C8B-B14F-4D97-AF65-F5344CB8AC3E}">
        <p14:creationId xmlns:p14="http://schemas.microsoft.com/office/powerpoint/2010/main" val="3569767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 Stiffness</a:t>
            </a:r>
            <a:endParaRPr lang="en-US" dirty="0"/>
          </a:p>
        </p:txBody>
      </p:sp>
      <p:sp>
        <p:nvSpPr>
          <p:cNvPr id="3" name="Content Placeholder 2"/>
          <p:cNvSpPr>
            <a:spLocks noGrp="1"/>
          </p:cNvSpPr>
          <p:nvPr>
            <p:ph idx="1"/>
          </p:nvPr>
        </p:nvSpPr>
        <p:spPr/>
        <p:txBody>
          <a:bodyPr/>
          <a:lstStyle/>
          <a:p>
            <a:r>
              <a:rPr lang="en-US" dirty="0"/>
              <a:t>As we age, the ligaments and tendons increase in stiffness making movements more difficult</a:t>
            </a:r>
          </a:p>
          <a:p>
            <a:endParaRPr lang="en-US" dirty="0"/>
          </a:p>
        </p:txBody>
      </p:sp>
    </p:spTree>
    <p:extLst>
      <p:ext uri="{BB962C8B-B14F-4D97-AF65-F5344CB8AC3E}">
        <p14:creationId xmlns:p14="http://schemas.microsoft.com/office/powerpoint/2010/main" val="573771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Slowing Reaction Time</a:t>
            </a:r>
            <a:endParaRPr lang="en-US" dirty="0"/>
          </a:p>
        </p:txBody>
      </p:sp>
      <p:sp>
        <p:nvSpPr>
          <p:cNvPr id="3" name="Content Placeholder 2"/>
          <p:cNvSpPr>
            <a:spLocks noGrp="1"/>
          </p:cNvSpPr>
          <p:nvPr>
            <p:ph idx="1"/>
          </p:nvPr>
        </p:nvSpPr>
        <p:spPr/>
        <p:txBody>
          <a:bodyPr/>
          <a:lstStyle/>
          <a:p>
            <a:r>
              <a:rPr lang="en-US" dirty="0"/>
              <a:t>One of the biggest changes is the decreased reaction time of the sensors needed to initiate a movement following a stimulus, such as tripping over the dog!</a:t>
            </a:r>
          </a:p>
          <a:p>
            <a:endParaRPr lang="en-US" dirty="0"/>
          </a:p>
          <a:p>
            <a:r>
              <a:rPr lang="en-US" dirty="0"/>
              <a:t>3 </a:t>
            </a:r>
            <a:r>
              <a:rPr lang="en-US" dirty="0" smtClean="0"/>
              <a:t>sensors of the sensorimotor system</a:t>
            </a:r>
            <a:endParaRPr lang="en-US" dirty="0"/>
          </a:p>
          <a:p>
            <a:r>
              <a:rPr lang="en-US" dirty="0"/>
              <a:t>In muscles and joints of foot and leg</a:t>
            </a:r>
          </a:p>
          <a:p>
            <a:r>
              <a:rPr lang="en-US" dirty="0"/>
              <a:t>Visual sensors</a:t>
            </a:r>
          </a:p>
          <a:p>
            <a:r>
              <a:rPr lang="en-US" dirty="0"/>
              <a:t>Vestibular apparatus in the inner ear</a:t>
            </a:r>
          </a:p>
          <a:p>
            <a:endParaRPr lang="en-US" dirty="0"/>
          </a:p>
        </p:txBody>
      </p:sp>
    </p:spTree>
    <p:extLst>
      <p:ext uri="{BB962C8B-B14F-4D97-AF65-F5344CB8AC3E}">
        <p14:creationId xmlns:p14="http://schemas.microsoft.com/office/powerpoint/2010/main" val="1471309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t>Sensorimotor Changes</a:t>
            </a:r>
          </a:p>
        </p:txBody>
      </p:sp>
      <p:sp>
        <p:nvSpPr>
          <p:cNvPr id="39939" name="Rectangle 3"/>
          <p:cNvSpPr>
            <a:spLocks noGrp="1" noChangeArrowheads="1"/>
          </p:cNvSpPr>
          <p:nvPr>
            <p:ph type="body" idx="1"/>
          </p:nvPr>
        </p:nvSpPr>
        <p:spPr>
          <a:xfrm>
            <a:off x="457200" y="1295400"/>
            <a:ext cx="8229600" cy="4830763"/>
          </a:xfrm>
        </p:spPr>
        <p:txBody>
          <a:bodyPr/>
          <a:lstStyle/>
          <a:p>
            <a:pPr>
              <a:lnSpc>
                <a:spcPct val="90000"/>
              </a:lnSpc>
            </a:pPr>
            <a:r>
              <a:rPr lang="en-US" sz="2800" dirty="0"/>
              <a:t>It takes longer to complete the information loop between the body sensors, brain and muscles resulting in decreased coordination and increased reflex response </a:t>
            </a:r>
            <a:r>
              <a:rPr lang="en-US" sz="2800" dirty="0" smtClean="0"/>
              <a:t>time</a:t>
            </a:r>
          </a:p>
          <a:p>
            <a:pPr marL="0" indent="0">
              <a:lnSpc>
                <a:spcPct val="90000"/>
              </a:lnSpc>
              <a:buNone/>
            </a:pPr>
            <a:endParaRPr lang="en-US" sz="2800" dirty="0"/>
          </a:p>
          <a:p>
            <a:pPr lvl="1">
              <a:lnSpc>
                <a:spcPct val="90000"/>
              </a:lnSpc>
            </a:pPr>
            <a:r>
              <a:rPr lang="en-US" sz="2400" dirty="0"/>
              <a:t>Brain cells are dying as we age</a:t>
            </a:r>
          </a:p>
          <a:p>
            <a:pPr lvl="1">
              <a:lnSpc>
                <a:spcPct val="90000"/>
              </a:lnSpc>
            </a:pPr>
            <a:r>
              <a:rPr lang="en-US" sz="2400" dirty="0"/>
              <a:t>The sheath coverings around the nerves are deteriorating</a:t>
            </a:r>
          </a:p>
          <a:p>
            <a:pPr lvl="1">
              <a:lnSpc>
                <a:spcPct val="90000"/>
              </a:lnSpc>
            </a:pPr>
            <a:r>
              <a:rPr lang="en-US" sz="2400" dirty="0"/>
              <a:t>The speed of transmission slows </a:t>
            </a:r>
            <a:r>
              <a:rPr lang="en-US" sz="2400" dirty="0" smtClean="0"/>
              <a:t>down</a:t>
            </a:r>
          </a:p>
          <a:p>
            <a:pPr marL="457200" lvl="1" indent="0">
              <a:lnSpc>
                <a:spcPct val="90000"/>
              </a:lnSpc>
              <a:buNone/>
            </a:pPr>
            <a:endParaRPr lang="en-US" sz="2000" dirty="0"/>
          </a:p>
          <a:p>
            <a:pPr>
              <a:lnSpc>
                <a:spcPct val="90000"/>
              </a:lnSpc>
            </a:pPr>
            <a:r>
              <a:rPr lang="en-US" dirty="0"/>
              <a:t>We don’t see as well</a:t>
            </a:r>
          </a:p>
          <a:p>
            <a:pPr>
              <a:lnSpc>
                <a:spcPct val="90000"/>
              </a:lnSpc>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Direct Results of Changes</a:t>
            </a:r>
          </a:p>
        </p:txBody>
      </p:sp>
      <p:sp>
        <p:nvSpPr>
          <p:cNvPr id="35843" name="Rectangle 3"/>
          <p:cNvSpPr>
            <a:spLocks noGrp="1" noChangeArrowheads="1"/>
          </p:cNvSpPr>
          <p:nvPr>
            <p:ph type="body" idx="1"/>
          </p:nvPr>
        </p:nvSpPr>
        <p:spPr/>
        <p:txBody>
          <a:bodyPr/>
          <a:lstStyle/>
          <a:p>
            <a:endParaRPr lang="en-US"/>
          </a:p>
          <a:p>
            <a:r>
              <a:rPr lang="en-US"/>
              <a:t>Gait becoming slower, with shorter step, wider base of support</a:t>
            </a:r>
          </a:p>
          <a:p>
            <a:endParaRPr lang="en-US"/>
          </a:p>
          <a:p>
            <a:r>
              <a:rPr lang="en-US"/>
              <a:t>Balance decreases</a:t>
            </a:r>
          </a:p>
          <a:p>
            <a:endParaRPr lang="en-US"/>
          </a:p>
          <a:p>
            <a:r>
              <a:rPr lang="en-US"/>
              <a:t>Fall risk increases</a:t>
            </a:r>
          </a:p>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3506</TotalTime>
  <Words>2011</Words>
  <Application>Microsoft Office PowerPoint</Application>
  <PresentationFormat>On-screen Show (4:3)</PresentationFormat>
  <Paragraphs>215</Paragraphs>
  <Slides>31</Slides>
  <Notes>10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5" baseType="lpstr">
      <vt:lpstr>Arial</vt:lpstr>
      <vt:lpstr>Wingdings</vt:lpstr>
      <vt:lpstr>Default Design</vt:lpstr>
      <vt:lpstr>Chart</vt:lpstr>
      <vt:lpstr>Preventing Falls Through  Better Balance</vt:lpstr>
      <vt:lpstr>Did you know?</vt:lpstr>
      <vt:lpstr>More fun facts</vt:lpstr>
      <vt:lpstr>Body Changes As We Age</vt:lpstr>
      <vt:lpstr>Strength</vt:lpstr>
      <vt:lpstr>Muscle Stiffness</vt:lpstr>
      <vt:lpstr>Slowing Reaction Time</vt:lpstr>
      <vt:lpstr>Sensorimotor Changes</vt:lpstr>
      <vt:lpstr>Direct Results of Changes</vt:lpstr>
      <vt:lpstr>Why focus on better balance?</vt:lpstr>
      <vt:lpstr>Fall Factors</vt:lpstr>
      <vt:lpstr>Intrinsic fall factors</vt:lpstr>
      <vt:lpstr>Extrinsic Fall Factors</vt:lpstr>
      <vt:lpstr>What can you do to prevent falls?</vt:lpstr>
      <vt:lpstr>Physical Activity for Balance</vt:lpstr>
      <vt:lpstr>Finding the time</vt:lpstr>
      <vt:lpstr>So What Can I Do?</vt:lpstr>
      <vt:lpstr> Opportunities for you to improve your balance! </vt:lpstr>
      <vt:lpstr>Why Evidence Based Programs?</vt:lpstr>
      <vt:lpstr>What is A Matter of Balance?</vt:lpstr>
      <vt:lpstr>A Matter of Balance:  Managing Concerns About Falls</vt:lpstr>
      <vt:lpstr>A Matter of Balance:  Managing Concerns About Falls</vt:lpstr>
      <vt:lpstr>Who could benefit from  A Matter of Balance?</vt:lpstr>
      <vt:lpstr>A Matter of Balance Participant outcomes:</vt:lpstr>
      <vt:lpstr>You could be a participant, a provider, or a coach! </vt:lpstr>
      <vt:lpstr>What is EnhanceFitness?</vt:lpstr>
      <vt:lpstr>EnhanceFitness</vt:lpstr>
      <vt:lpstr>EnhanceFitness Outcomes</vt:lpstr>
      <vt:lpstr>Final Resources</vt:lpstr>
      <vt:lpstr>Questions??</vt:lpstr>
      <vt:lpstr>Thank You</vt:lpstr>
    </vt:vector>
  </TitlesOfParts>
  <Company>Spectrum Health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Nancy Joan Mason</dc:creator>
  <cp:lastModifiedBy>Priscilla Kimboko</cp:lastModifiedBy>
  <cp:revision>331</cp:revision>
  <dcterms:created xsi:type="dcterms:W3CDTF">2009-08-25T18:40:29Z</dcterms:created>
  <dcterms:modified xsi:type="dcterms:W3CDTF">2015-02-03T16:02:23Z</dcterms:modified>
</cp:coreProperties>
</file>