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8" y="-6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0793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052300" y="216296"/>
            <a:ext cx="10972800" cy="4643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15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2229007" y="4735512"/>
            <a:ext cx="10972802" cy="56568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48" y="0"/>
            <a:ext cx="109728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052300" y="216296"/>
            <a:ext cx="10972800" cy="4643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BED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229007" y="4735512"/>
            <a:ext cx="10972802" cy="56568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48" y="0"/>
            <a:ext cx="109728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12404" y="-99219"/>
            <a:ext cx="24408808" cy="13914438"/>
          </a:xfrm>
          <a:prstGeom prst="rect">
            <a:avLst/>
          </a:prstGeom>
          <a:solidFill>
            <a:srgbClr val="F3715A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875889" y="1691481"/>
            <a:ext cx="11918355" cy="464343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pic>
        <p:nvPicPr>
          <p:cNvPr id="43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48" y="0"/>
            <a:ext cx="109728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12404" y="-99219"/>
            <a:ext cx="24408808" cy="13914438"/>
          </a:xfrm>
          <a:prstGeom prst="rect">
            <a:avLst/>
          </a:prstGeom>
          <a:solidFill>
            <a:srgbClr val="46BED9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548" y="0"/>
            <a:ext cx="109728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12404" y="-99219"/>
            <a:ext cx="24408808" cy="13914438"/>
          </a:xfrm>
          <a:prstGeom prst="rect">
            <a:avLst/>
          </a:prstGeom>
          <a:solidFill>
            <a:srgbClr val="F3715A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/>
          <a:lstStyle>
            <a:lvl1pPr algn="ctr">
              <a:defRPr sz="11400" b="0">
                <a:solidFill>
                  <a:srgbClr val="000000"/>
                </a:solidFill>
                <a:latin typeface="Open Sans Condensed"/>
                <a:ea typeface="Open Sans Condensed"/>
                <a:cs typeface="Open Sans Condensed"/>
                <a:sym typeface="Open Sans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1pPr>
            <a:lvl2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2pPr>
            <a:lvl3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3pPr>
            <a:lvl4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4pPr>
            <a:lvl5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2404" y="-99219"/>
            <a:ext cx="24408808" cy="13914438"/>
          </a:xfrm>
          <a:prstGeom prst="rect">
            <a:avLst/>
          </a:prstGeom>
          <a:solidFill>
            <a:srgbClr val="46BED9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/>
          <a:lstStyle>
            <a:lvl1pPr algn="ctr">
              <a:defRPr sz="11400" b="0">
                <a:solidFill>
                  <a:srgbClr val="000000"/>
                </a:solidFill>
                <a:latin typeface="Open Sans Condensed"/>
                <a:ea typeface="Open Sans Condensed"/>
                <a:cs typeface="Open Sans Condensed"/>
                <a:sym typeface="Open Sans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1pPr>
            <a:lvl2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2pPr>
            <a:lvl3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3pPr>
            <a:lvl4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4pPr>
            <a:lvl5pPr algn="ctr">
              <a:defRPr sz="4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core Orange Header Image-0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106506" y="-698301"/>
            <a:ext cx="24597012" cy="47168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31718" y="1010442"/>
            <a:ext cx="21685947" cy="2630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32226" y="4278312"/>
            <a:ext cx="20906536" cy="850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15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ctrTitle"/>
          </p:nvPr>
        </p:nvSpPr>
        <p:spPr>
          <a:xfrm>
            <a:off x="12052300" y="216295"/>
            <a:ext cx="10972800" cy="4643441"/>
          </a:xfrm>
          <a:prstGeom prst="rect">
            <a:avLst/>
          </a:prstGeom>
        </p:spPr>
        <p:txBody>
          <a:bodyPr/>
          <a:lstStyle>
            <a:lvl1pPr defTabSz="755807">
              <a:defRPr sz="9300"/>
            </a:lvl1pPr>
          </a:lstStyle>
          <a:p>
            <a:r>
              <a:rPr dirty="0"/>
              <a:t>It’s Our Party &amp; We’ll Fly if We Want To!</a:t>
            </a:r>
          </a:p>
        </p:txBody>
      </p:sp>
      <p:sp>
        <p:nvSpPr>
          <p:cNvPr id="92" name="Shape 92"/>
          <p:cNvSpPr>
            <a:spLocks noGrp="1"/>
          </p:cNvSpPr>
          <p:nvPr>
            <p:ph type="subTitle" sz="quarter" idx="1"/>
          </p:nvPr>
        </p:nvSpPr>
        <p:spPr>
          <a:xfrm>
            <a:off x="12052300" y="4887912"/>
            <a:ext cx="10972800" cy="2054822"/>
          </a:xfrm>
          <a:prstGeom prst="rect">
            <a:avLst/>
          </a:prstGeom>
        </p:spPr>
        <p:txBody>
          <a:bodyPr/>
          <a:lstStyle/>
          <a:p>
            <a:r>
              <a:rPr dirty="0"/>
              <a:t>How the Encore Movement is </a:t>
            </a:r>
          </a:p>
          <a:p>
            <a:r>
              <a:rPr dirty="0"/>
              <a:t>Re-defining Our “Second Acts” </a:t>
            </a:r>
          </a:p>
        </p:txBody>
      </p:sp>
      <p:pic>
        <p:nvPicPr>
          <p:cNvPr id="93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0210" y="8757288"/>
            <a:ext cx="2747638" cy="3679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42094" y="9098491"/>
            <a:ext cx="6072453" cy="299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pPr defTabSz="731162">
              <a:defRPr sz="9900"/>
            </a:pPr>
            <a:r>
              <a:t>Building Momentum for Encore Careers</a:t>
            </a:r>
          </a:p>
          <a:p>
            <a:pPr defTabSz="731162">
              <a:defRPr sz="4300" b="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* Surveys from 2008, 2011, and 2014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1632226" y="4567336"/>
            <a:ext cx="20906536" cy="8504976"/>
          </a:xfrm>
          <a:prstGeom prst="rect">
            <a:avLst/>
          </a:prstGeom>
        </p:spPr>
        <p:txBody>
          <a:bodyPr/>
          <a:lstStyle/>
          <a:p>
            <a:pPr defTabSz="805099">
              <a:defRPr sz="5300"/>
            </a:pPr>
            <a:r>
              <a:t>In 2014, there were likely 29 million potential entrepreneurs.</a:t>
            </a:r>
          </a:p>
          <a:p>
            <a:pPr defTabSz="805099">
              <a:defRPr sz="5300"/>
            </a:pPr>
            <a:endParaRPr/>
          </a:p>
          <a:p>
            <a:pPr marL="609854" indent="-609854" defTabSz="805099">
              <a:buSzPct val="100000"/>
              <a:buChar char="•"/>
              <a:defRPr sz="5300"/>
            </a:pPr>
            <a:r>
              <a:t>Interest in Encore Careers has grown by 17%</a:t>
            </a:r>
          </a:p>
          <a:p>
            <a:pPr marL="609854" indent="-609854" defTabSz="805099">
              <a:buSzPct val="100000"/>
              <a:buChar char="•"/>
              <a:defRPr sz="5300"/>
            </a:pPr>
            <a:r>
              <a:t>28 % of respondents said they were highly interested in encore careers, which are paid or pro bono roles aimed at solving community needs</a:t>
            </a:r>
          </a:p>
          <a:p>
            <a:pPr marL="609854" indent="-609854" defTabSz="805099">
              <a:buSzPct val="100000"/>
              <a:buChar char="•"/>
              <a:defRPr sz="5300"/>
            </a:pPr>
            <a:r>
              <a:t>12% (down from 30% in 2011) shared they were worried about earning enough income in their social-impact career</a:t>
            </a:r>
          </a:p>
          <a:p>
            <a:pPr marL="609854" indent="-609854" defTabSz="805099">
              <a:buSzPct val="100000"/>
              <a:buChar char="•"/>
              <a:defRPr sz="5300"/>
            </a:pPr>
            <a:r>
              <a:t>Interest in entrepreneurship rose by 56%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pPr defTabSz="731162">
              <a:defRPr sz="9900"/>
            </a:pPr>
            <a:r>
              <a:t>Building Momentum for Encore Careers</a:t>
            </a:r>
          </a:p>
          <a:p>
            <a:pPr defTabSz="731162">
              <a:defRPr sz="4300" b="0" i="1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* Surveys from 2008, 2011, and 2014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1632226" y="4738389"/>
            <a:ext cx="20906536" cy="8043907"/>
          </a:xfrm>
          <a:prstGeom prst="rect">
            <a:avLst/>
          </a:prstGeom>
        </p:spPr>
        <p:txBody>
          <a:bodyPr/>
          <a:lstStyle/>
          <a:p>
            <a:pPr marL="622300" indent="-622300">
              <a:buSzPct val="100000"/>
              <a:buChar char="•"/>
              <a:defRPr sz="5500"/>
            </a:pPr>
            <a:r>
              <a:t>22% of respondents believe advancing the social good is a strong motivation to start a new business or nonprofit</a:t>
            </a:r>
          </a:p>
          <a:p>
            <a:pPr marL="622300" indent="-622300">
              <a:buSzPct val="100000"/>
              <a:buChar char="•"/>
              <a:defRPr sz="5500"/>
            </a:pPr>
            <a:r>
              <a:t>Personal economics are not a powerful determinant of interest in encore careers</a:t>
            </a:r>
          </a:p>
          <a:p>
            <a:pPr marL="622300" indent="-622300">
              <a:buSzPct val="100000"/>
              <a:buChar char="•"/>
              <a:defRPr sz="5500"/>
            </a:pPr>
            <a:r>
              <a:t>Concerns about encore income:</a:t>
            </a:r>
          </a:p>
          <a:p>
            <a:pPr marL="850900" lvl="1" indent="-622300">
              <a:buSzPct val="100000"/>
              <a:buChar char="•"/>
              <a:defRPr sz="5500"/>
            </a:pPr>
            <a:r>
              <a:t>One in five respondents earning less than $30,000</a:t>
            </a:r>
          </a:p>
          <a:p>
            <a:pPr marL="850900" lvl="1" indent="-622300">
              <a:buSzPct val="100000"/>
              <a:buChar char="•"/>
              <a:defRPr sz="5500"/>
            </a:pPr>
            <a:r>
              <a:t>One in eight respondents earning between $30,000 + $60,000</a:t>
            </a:r>
          </a:p>
          <a:p>
            <a:pPr marL="850900" lvl="1" indent="-622300">
              <a:buSzPct val="100000"/>
              <a:buChar char="•"/>
              <a:defRPr sz="5500"/>
            </a:pPr>
            <a:r>
              <a:t>One in twelve respondents earning $60,000 or more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The Golden Window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1632226" y="5128517"/>
            <a:ext cx="20906536" cy="7653779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r>
              <a:t>“After many years juggling extensive responsibilities at work and at home [older workers] struggle to pinpoint what it is they want to do next, or how to find opportunities to contribute.”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>
            <a:lvl1pPr defTabSz="692385">
              <a:defRPr sz="9408"/>
            </a:lvl1pPr>
          </a:lstStyle>
          <a:p>
            <a:r>
              <a:t>Encore Careers: Unprecedented Opportunties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632226" y="5154016"/>
            <a:ext cx="20906536" cy="7628280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r>
              <a:t>“Companies that turn longstanding employees into loyal ambassadors are contributing directly to improving the quality of life in communities where their employees and customers live and work.”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83185">
              <a:defRPr sz="9306"/>
            </a:lvl1pPr>
          </a:lstStyle>
          <a:p>
            <a:r>
              <a:t>Implications for Civic and Social Contributions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1632226" y="5308202"/>
            <a:ext cx="20906536" cy="7474094"/>
          </a:xfrm>
          <a:prstGeom prst="rect">
            <a:avLst/>
          </a:prstGeom>
        </p:spPr>
        <p:txBody>
          <a:bodyPr/>
          <a:lstStyle/>
          <a:p>
            <a:r>
              <a:t>How can we facilitate the contributions of older adults and expand opportunities for lifelong learning and service?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Types of Opportunities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632226" y="5079900"/>
            <a:ext cx="20906536" cy="7702396"/>
          </a:xfrm>
          <a:prstGeom prst="rect">
            <a:avLst/>
          </a:prstGeom>
        </p:spPr>
        <p:txBody>
          <a:bodyPr/>
          <a:lstStyle/>
          <a:p>
            <a:pPr marL="622300" indent="-622300">
              <a:buSzPct val="100000"/>
              <a:buChar char="•"/>
              <a:defRPr sz="6800" i="1"/>
            </a:pPr>
            <a:r>
              <a:t>Launching, starting, shifting</a:t>
            </a:r>
          </a:p>
          <a:p>
            <a:pPr marL="622300" indent="-622300">
              <a:buSzPct val="100000"/>
              <a:buChar char="•"/>
              <a:defRPr sz="6800" i="1"/>
            </a:pPr>
            <a:r>
              <a:t>High impact work</a:t>
            </a:r>
          </a:p>
          <a:p>
            <a:pPr marL="622300" indent="-622300">
              <a:buSzPct val="100000"/>
              <a:buChar char="•"/>
              <a:defRPr sz="6800"/>
            </a:pPr>
            <a:r>
              <a:t>Fellowships</a:t>
            </a:r>
          </a:p>
          <a:p>
            <a:pPr marL="622300" indent="-622300">
              <a:buSzPct val="100000"/>
              <a:buChar char="•"/>
              <a:defRPr sz="6800"/>
            </a:pPr>
            <a:r>
              <a:t>Volunteer or probono work</a:t>
            </a:r>
          </a:p>
          <a:p>
            <a:pPr marL="622300" indent="-622300">
              <a:buSzPct val="100000"/>
              <a:buChar char="•"/>
              <a:defRPr sz="6800"/>
            </a:pPr>
            <a:r>
              <a:t>Interim positions</a:t>
            </a:r>
          </a:p>
          <a:p>
            <a:pPr marL="622300" indent="-622300">
              <a:buSzPct val="100000"/>
              <a:buChar char="•"/>
              <a:defRPr sz="6800"/>
            </a:pPr>
            <a:r>
              <a:t>Board members</a:t>
            </a:r>
          </a:p>
          <a:p>
            <a:pPr marL="622300" indent="-622300">
              <a:buSzPct val="100000"/>
              <a:buChar char="•"/>
              <a:defRPr sz="6800"/>
            </a:pPr>
            <a:r>
              <a:t>Full or part time staff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1955853" y="3173411"/>
            <a:ext cx="11672703" cy="2085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11200">
                <a:solidFill>
                  <a:srgbClr val="FFFFFF"/>
                </a:solidFill>
                <a:latin typeface="Open Sans Condensed"/>
                <a:ea typeface="Open Sans Condensed"/>
                <a:cs typeface="Open Sans Condensed"/>
                <a:sym typeface="Open Sans Condensed"/>
              </a:defRPr>
            </a:lvl1pPr>
          </a:lstStyle>
          <a:p>
            <a:r>
              <a:t>The Stories</a:t>
            </a:r>
          </a:p>
        </p:txBody>
      </p:sp>
      <p:pic>
        <p:nvPicPr>
          <p:cNvPr id="143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0159" y="10651232"/>
            <a:ext cx="3810002" cy="2311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ower of storytelling.jpeg" descr="power of storytell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873249"/>
            <a:ext cx="16459200" cy="905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tory to tell.jpg" descr="story to te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936750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oytelling scary.png" descr="stoytelling scar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4625" y="1574799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1955853" y="3262312"/>
            <a:ext cx="11672703" cy="190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10200">
                <a:solidFill>
                  <a:srgbClr val="FFFFFF"/>
                </a:solidFill>
                <a:latin typeface="Open Sans Condensed"/>
                <a:ea typeface="Open Sans Condensed"/>
                <a:cs typeface="Open Sans Condensed"/>
                <a:sym typeface="Open Sans Condensed"/>
              </a:defRPr>
            </a:lvl1pPr>
          </a:lstStyle>
          <a:p>
            <a:r>
              <a:t>The Encore Movement</a:t>
            </a:r>
          </a:p>
        </p:txBody>
      </p:sp>
      <p:pic>
        <p:nvPicPr>
          <p:cNvPr id="9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0159" y="10651232"/>
            <a:ext cx="3810002" cy="2311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torytelling image.jpg" descr="storytelling 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39382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torytelling image little girl.jpg" descr="storytelling image little gir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327150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jfk.jpg" descr="jf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327150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other teresa2.jpg" descr="mother teresa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64147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handi.jpg" descr="ghan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416050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mlk quote.jpg" descr="mlk quo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19062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lden helping.jpg" descr="golden help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393825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unnam.jpeg" descr="dunna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282700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fraga.jpeg" descr="frag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371600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fraga2.jpeg" descr="fraga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485900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1805" y="1652342"/>
            <a:ext cx="12680390" cy="1155248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18676300" y="3929063"/>
            <a:ext cx="5209562" cy="126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Tom Rademacher</a:t>
            </a:r>
          </a:p>
          <a:p>
            <a:pPr algn="l">
              <a:defRPr sz="26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trademacher@grfoundation.org</a:t>
            </a:r>
          </a:p>
        </p:txBody>
      </p:sp>
      <p:sp>
        <p:nvSpPr>
          <p:cNvPr id="101" name="Shape 101"/>
          <p:cNvSpPr/>
          <p:nvPr/>
        </p:nvSpPr>
        <p:spPr>
          <a:xfrm>
            <a:off x="6595626" y="677863"/>
            <a:ext cx="11192748" cy="131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sz="80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Encore Innovation Fellows</a:t>
            </a:r>
          </a:p>
        </p:txBody>
      </p:sp>
      <p:sp>
        <p:nvSpPr>
          <p:cNvPr id="102" name="Shape 102"/>
          <p:cNvSpPr/>
          <p:nvPr/>
        </p:nvSpPr>
        <p:spPr>
          <a:xfrm>
            <a:off x="18676300" y="9288462"/>
            <a:ext cx="5209562" cy="126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Tera Wozniak Qualls</a:t>
            </a:r>
          </a:p>
          <a:p>
            <a:pPr algn="l">
              <a:defRPr sz="26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tqualls@grfoundation.org</a:t>
            </a:r>
          </a:p>
        </p:txBody>
      </p:sp>
      <p:sp>
        <p:nvSpPr>
          <p:cNvPr id="103" name="Shape 103"/>
          <p:cNvSpPr/>
          <p:nvPr/>
        </p:nvSpPr>
        <p:spPr>
          <a:xfrm>
            <a:off x="498136" y="3929063"/>
            <a:ext cx="5209563" cy="126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Mary McLoughlin</a:t>
            </a:r>
          </a:p>
          <a:p>
            <a:pPr algn="l">
              <a:defRPr sz="26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mmcloughlin@grfoundation.org</a:t>
            </a:r>
          </a:p>
        </p:txBody>
      </p:sp>
      <p:sp>
        <p:nvSpPr>
          <p:cNvPr id="104" name="Shape 104"/>
          <p:cNvSpPr/>
          <p:nvPr/>
        </p:nvSpPr>
        <p:spPr>
          <a:xfrm>
            <a:off x="498136" y="9288462"/>
            <a:ext cx="5209563" cy="126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Jane Royer</a:t>
            </a:r>
          </a:p>
          <a:p>
            <a:pPr algn="l">
              <a:defRPr sz="26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jroyer@grfoundation.org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otto.jpeg" descr="ot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59702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Tom Kent.jpeg" descr="Tom K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57162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 defTabSz="914400">
              <a:defRPr sz="8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1" name="mary huizen.jpeg" descr="mary huiz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4450" y="-501650"/>
            <a:ext cx="9051925" cy="1645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 defTabSz="914400">
              <a:defRPr sz="8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4" name="magnan.jpeg" descr="magn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3200400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magnan.jpeg" descr="magn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0" y="0"/>
            <a:ext cx="10287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arah brooks.jpeg" descr="sarah brook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 defTabSz="914400">
              <a:defRPr sz="8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9" name="heinz.jpeg" descr="hein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4450" y="-501650"/>
            <a:ext cx="9051925" cy="1645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on veldt.jpeg" descr="don veld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43827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ollins and marge.jpg" descr="collins and m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257299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aramae.jpeg" descr="sarama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39382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 idx="4294967295"/>
          </p:nvPr>
        </p:nvSpPr>
        <p:spPr>
          <a:xfrm>
            <a:off x="3962400" y="549274"/>
            <a:ext cx="16459200" cy="228600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 defTabSz="914400">
              <a:defRPr sz="8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1" name="saramae2.jpeg" descr="sarama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3200400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aramae2.jpeg" descr="sarama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0" y="0"/>
            <a:ext cx="10287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aramae2.jpeg" descr="saramae han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0" y="0"/>
            <a:ext cx="10287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buck matthews.jpg" descr="buck matthew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2625" y="1203325"/>
            <a:ext cx="14525625" cy="9934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kagan.jpg" descr="kag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235075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National Movement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632226" y="4795440"/>
            <a:ext cx="20906536" cy="7986856"/>
          </a:xfrm>
          <a:prstGeom prst="rect">
            <a:avLst/>
          </a:prstGeom>
        </p:spPr>
        <p:txBody>
          <a:bodyPr/>
          <a:lstStyle/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Started with Marc Freedman’s book “encore”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Encore.org is building a movement to tap the skills and experience of those in midlife and beyond to improve communities and the world.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Spearheading efforts to engage millions of people in later life as a vital source of talent to benefit society. 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Encore.org’s ultimate goal is to create a better future for young people and future generations.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kagan2.jpg" descr="kagan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689099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knopke.jpg" descr="knopk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3650" y="1212849"/>
            <a:ext cx="16459200" cy="905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caroline cook.jpg" descr="caroline coo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1866900"/>
            <a:ext cx="16459200" cy="905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1960225"/>
            <a:ext cx="13716000" cy="117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3047999" y="11131550"/>
            <a:ext cx="18288002" cy="167005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title" idx="4294967295"/>
          </p:nvPr>
        </p:nvSpPr>
        <p:spPr>
          <a:xfrm>
            <a:off x="4359275" y="10807700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algn="ctr" defTabSz="914400">
              <a:defRPr sz="7200" b="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What’s YOUR Encore?!</a:t>
            </a:r>
          </a:p>
        </p:txBody>
      </p:sp>
      <p:pic>
        <p:nvPicPr>
          <p:cNvPr id="231" name="sieger.jpg" descr="sieg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3175" y="1282700"/>
            <a:ext cx="16459200" cy="9051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Our Goals Locally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1632226" y="4681239"/>
            <a:ext cx="20906536" cy="810105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731162">
              <a:lnSpc>
                <a:spcPct val="130000"/>
              </a:lnSpc>
              <a:defRPr sz="4361"/>
            </a:pPr>
            <a:r>
              <a:t>“Second Acts for a Greater Grand Rapids”​</a:t>
            </a:r>
          </a:p>
          <a:p>
            <a:pPr marL="553847" indent="-553847" defTabSz="731162">
              <a:lnSpc>
                <a:spcPct val="130000"/>
              </a:lnSpc>
              <a:buSzPct val="100000"/>
              <a:buChar char="•"/>
              <a:defRPr sz="4361"/>
            </a:pPr>
            <a:endParaRPr/>
          </a:p>
          <a:p>
            <a:pPr marL="553847" indent="-553847" defTabSz="731162">
              <a:lnSpc>
                <a:spcPct val="130000"/>
              </a:lnSpc>
              <a:buSzPct val="100000"/>
              <a:buChar char="•"/>
              <a:defRPr sz="4361"/>
            </a:pPr>
            <a:r>
              <a:t>Inspire innovation among individuals and organizations to create models for significant service in the second half of life.  ​</a:t>
            </a:r>
          </a:p>
          <a:p>
            <a:pPr marL="553847" indent="-553847" defTabSz="731162">
              <a:lnSpc>
                <a:spcPct val="130000"/>
              </a:lnSpc>
              <a:buSzPct val="100000"/>
              <a:buChar char="•"/>
              <a:defRPr sz="4361"/>
            </a:pPr>
            <a:r>
              <a:t>Raise the visibility of individuals and organizations taking innovative approaches to achieving the Encore vision.  ​</a:t>
            </a:r>
          </a:p>
          <a:p>
            <a:pPr marL="553847" indent="-553847" defTabSz="731162">
              <a:lnSpc>
                <a:spcPct val="130000"/>
              </a:lnSpc>
              <a:buSzPct val="100000"/>
              <a:buChar char="•"/>
              <a:defRPr sz="4361"/>
            </a:pPr>
            <a:r>
              <a:t>Build the capacity of individuals and organizations to expand opportunities for people to connect and contribute to the community. ​</a:t>
            </a:r>
          </a:p>
          <a:p>
            <a:pPr marL="553847" indent="-553847" defTabSz="731162">
              <a:lnSpc>
                <a:spcPct val="130000"/>
              </a:lnSpc>
              <a:buSzPct val="100000"/>
              <a:buChar char="•"/>
              <a:defRPr sz="4361"/>
            </a:pPr>
            <a:r>
              <a:t>Link individuals and organizations in networks and communities to support and sustain continuous learning and improvement.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1875888" y="1691481"/>
            <a:ext cx="11918357" cy="4643439"/>
          </a:xfrm>
          <a:prstGeom prst="rect">
            <a:avLst/>
          </a:prstGeom>
        </p:spPr>
        <p:txBody>
          <a:bodyPr/>
          <a:lstStyle/>
          <a:p>
            <a:r>
              <a:t>The Research</a:t>
            </a:r>
          </a:p>
        </p:txBody>
      </p:sp>
      <p:pic>
        <p:nvPicPr>
          <p:cNvPr id="113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90159" y="10651232"/>
            <a:ext cx="3810002" cy="2311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Aging Statistics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1632226" y="4629050"/>
            <a:ext cx="20906536" cy="8153246"/>
          </a:xfrm>
          <a:prstGeom prst="rect">
            <a:avLst/>
          </a:prstGeom>
        </p:spPr>
        <p:txBody>
          <a:bodyPr/>
          <a:lstStyle/>
          <a:p>
            <a:pPr defTabSz="722947">
              <a:defRPr sz="4300" b="1"/>
            </a:pPr>
            <a:r>
              <a:t>Older Population in 2013</a:t>
            </a:r>
          </a:p>
          <a:p>
            <a:pPr defTabSz="722947">
              <a:defRPr sz="4300"/>
            </a:pPr>
            <a:endParaRPr/>
          </a:p>
          <a:p>
            <a:pPr marL="547623" indent="-547623" defTabSz="722947">
              <a:buSzPct val="100000"/>
              <a:buChar char="•"/>
              <a:defRPr sz="4300"/>
            </a:pPr>
            <a:r>
              <a:t>65 years or older numbered 44.7 million</a:t>
            </a:r>
          </a:p>
          <a:p>
            <a:pPr marL="547623" indent="-547623" defTabSz="722947">
              <a:buSzPct val="100000"/>
              <a:buChar char="•"/>
              <a:defRPr sz="4300"/>
            </a:pPr>
            <a:r>
              <a:t>14% of the US population, about 1 in 7 Americans</a:t>
            </a:r>
          </a:p>
          <a:p>
            <a:pPr defTabSz="722947">
              <a:defRPr sz="4300"/>
            </a:pPr>
            <a:endParaRPr/>
          </a:p>
          <a:p>
            <a:pPr defTabSz="722947">
              <a:defRPr sz="4300" b="1"/>
            </a:pPr>
            <a:r>
              <a:t>Older Population in the Future</a:t>
            </a:r>
          </a:p>
          <a:p>
            <a:pPr defTabSz="722947">
              <a:defRPr sz="4300"/>
            </a:pPr>
            <a:endParaRPr/>
          </a:p>
          <a:p>
            <a:pPr marL="547623" indent="-547623" defTabSz="722947">
              <a:buClr>
                <a:srgbClr val="000000"/>
              </a:buClr>
              <a:buSzPct val="100000"/>
              <a:buChar char="•"/>
              <a:defRPr sz="4300"/>
            </a:pPr>
            <a:r>
              <a:t>65 years of older will number 98 million by 2060, more than double their number in 2013</a:t>
            </a:r>
          </a:p>
          <a:p>
            <a:pPr marL="547623" indent="-547623" defTabSz="722947">
              <a:buClr>
                <a:srgbClr val="000000"/>
              </a:buClr>
              <a:buSzPct val="100000"/>
              <a:buChar char="•"/>
              <a:defRPr sz="4300"/>
            </a:pPr>
            <a:r>
              <a:t>21.7% of the population by 2040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Facts about Aging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1632226" y="4814192"/>
            <a:ext cx="20906536" cy="7968104"/>
          </a:xfrm>
          <a:prstGeom prst="rect">
            <a:avLst/>
          </a:prstGeom>
        </p:spPr>
        <p:txBody>
          <a:bodyPr/>
          <a:lstStyle/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Aging is normal and lifelong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Aging is cumulative with well-being in later life dependent on earlier experiences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Aging is distinct from disease and decline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531717" y="1010442"/>
            <a:ext cx="21685948" cy="2630093"/>
          </a:xfrm>
          <a:prstGeom prst="rect">
            <a:avLst/>
          </a:prstGeom>
        </p:spPr>
        <p:txBody>
          <a:bodyPr/>
          <a:lstStyle/>
          <a:p>
            <a:r>
              <a:t>Characteristics of Older Adults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632226" y="4910136"/>
            <a:ext cx="20906536" cy="7872160"/>
          </a:xfrm>
          <a:prstGeom prst="rect">
            <a:avLst/>
          </a:prstGeom>
        </p:spPr>
        <p:txBody>
          <a:bodyPr/>
          <a:lstStyle/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A growing population with unprecedented longevity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Highly heterogeneous </a:t>
            </a:r>
          </a:p>
          <a:p>
            <a:pPr marL="622300" indent="-622300">
              <a:lnSpc>
                <a:spcPct val="130000"/>
              </a:lnSpc>
              <a:buSzPct val="100000"/>
              <a:buChar char="•"/>
            </a:pPr>
            <a:r>
              <a:t>High degree of social and economic impact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Custom</PresentationFormat>
  <Paragraphs>76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White</vt:lpstr>
      <vt:lpstr>It’s Our Party &amp; We’ll Fly if We Want To!</vt:lpstr>
      <vt:lpstr>PowerPoint Presentation</vt:lpstr>
      <vt:lpstr>PowerPoint Presentation</vt:lpstr>
      <vt:lpstr>National Movement</vt:lpstr>
      <vt:lpstr>Our Goals Locally</vt:lpstr>
      <vt:lpstr>The Research</vt:lpstr>
      <vt:lpstr>Aging Statistics</vt:lpstr>
      <vt:lpstr>Facts about Aging</vt:lpstr>
      <vt:lpstr>Characteristics of Older Adults</vt:lpstr>
      <vt:lpstr>Building Momentum for Encore Careers * Surveys from 2008, 2011, and 2014</vt:lpstr>
      <vt:lpstr>Building Momentum for Encore Careers * Surveys from 2008, 2011, and 2014</vt:lpstr>
      <vt:lpstr>The Golden Window</vt:lpstr>
      <vt:lpstr>Encore Careers: Unprecedented Opportunties</vt:lpstr>
      <vt:lpstr>Implications for Civic and Social Contributions</vt:lpstr>
      <vt:lpstr>Types of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YOUR Encore?!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Our Party &amp; We’ll Fly if We Want To!</dc:title>
  <dc:creator>Zuzanna Zapiorkowska</dc:creator>
  <cp:lastModifiedBy>Zuzanna Zapiorkowska</cp:lastModifiedBy>
  <cp:revision>1</cp:revision>
  <dcterms:modified xsi:type="dcterms:W3CDTF">2016-03-14T23:07:49Z</dcterms:modified>
</cp:coreProperties>
</file>