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handoutMasterIdLst>
    <p:handoutMasterId r:id="rId20"/>
  </p:handoutMasterIdLst>
  <p:sldIdLst>
    <p:sldId id="256" r:id="rId2"/>
    <p:sldId id="290" r:id="rId3"/>
    <p:sldId id="291" r:id="rId4"/>
    <p:sldId id="281" r:id="rId5"/>
    <p:sldId id="275" r:id="rId6"/>
    <p:sldId id="258" r:id="rId7"/>
    <p:sldId id="264" r:id="rId8"/>
    <p:sldId id="292" r:id="rId9"/>
    <p:sldId id="293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79" r:id="rId18"/>
    <p:sldId id="289" r:id="rId19"/>
  </p:sldIdLst>
  <p:sldSz cx="9144000" cy="6858000" type="screen4x3"/>
  <p:notesSz cx="7008813" cy="9294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3" y="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039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580E09E1-D626-46B0-8D7D-F7AC9A7EEE54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039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5001887E-25A5-49DA-B6CD-761790122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B67512B-106F-42D8-851E-C6EC94624FAC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7EFA776-3800-47CD-8EC9-06BEB01067F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1000"/>
            <a:ext cx="9144000" cy="1137137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Building Better Balance is as Easy as 1..2..3!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81600"/>
            <a:ext cx="9144000" cy="914400"/>
          </a:xfrm>
        </p:spPr>
        <p:txBody>
          <a:bodyPr>
            <a:normAutofit fontScale="47500" lnSpcReduction="20000"/>
          </a:bodyPr>
          <a:lstStyle/>
          <a:p>
            <a:r>
              <a:rPr lang="en-US" sz="2900" dirty="0" smtClean="0">
                <a:solidFill>
                  <a:schemeClr val="tx1"/>
                </a:solidFill>
              </a:rPr>
              <a:t>Presented by:</a:t>
            </a:r>
          </a:p>
          <a:p>
            <a:r>
              <a:rPr lang="en-US" sz="2900" dirty="0" smtClean="0">
                <a:solidFill>
                  <a:schemeClr val="tx1"/>
                </a:solidFill>
              </a:rPr>
              <a:t>Lisa Spangler, COTA</a:t>
            </a:r>
          </a:p>
          <a:p>
            <a:r>
              <a:rPr lang="en-US" sz="2900" dirty="0" smtClean="0">
                <a:solidFill>
                  <a:schemeClr val="tx1"/>
                </a:solidFill>
              </a:rPr>
              <a:t>Jill Banka, PTA</a:t>
            </a:r>
          </a:p>
          <a:p>
            <a:r>
              <a:rPr lang="en-US" sz="2900" dirty="0" smtClean="0">
                <a:solidFill>
                  <a:schemeClr val="tx1"/>
                </a:solidFill>
              </a:rPr>
              <a:t>Kara Hansen, BS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Picture 2" descr="http://ts1.mm.bing.net/th?&amp;id=HN.608045233547775865&amp;w=300&amp;h=300&amp;c=0&amp;pid=1.9&amp;rs=0&amp;p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594972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76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67000" y="609600"/>
            <a:ext cx="39624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314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68763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Recommend Physical Therapy Services to build Strength and improve Balance enough to enter a Balance Exercise Class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OR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Determine the Appropriate Level of Balance Class to begin based on the </a:t>
            </a:r>
            <a:r>
              <a:rPr lang="en-US" dirty="0" err="1" smtClean="0">
                <a:solidFill>
                  <a:schemeClr val="tx1"/>
                </a:solidFill>
              </a:rPr>
              <a:t>Tinnetti</a:t>
            </a:r>
            <a:r>
              <a:rPr lang="en-US" dirty="0" smtClean="0">
                <a:solidFill>
                  <a:schemeClr val="tx1"/>
                </a:solidFill>
              </a:rPr>
              <a:t> Balance Assessment Score…1, 2 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What?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391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199"/>
            <a:ext cx="8229600" cy="3581401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Assess direct and indirect causes of imbalance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Increase Strength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Refer to proper Level of Balance Class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of Physical Therapy-Score below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80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221163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Standing Two Foot Balance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Standing Two Foot </a:t>
            </a:r>
            <a:r>
              <a:rPr lang="en-US" dirty="0" err="1" smtClean="0">
                <a:solidFill>
                  <a:schemeClr val="tx1"/>
                </a:solidFill>
              </a:rPr>
              <a:t>Theraband</a:t>
            </a:r>
            <a:r>
              <a:rPr lang="en-US" dirty="0" smtClean="0">
                <a:solidFill>
                  <a:schemeClr val="tx1"/>
                </a:solidFill>
              </a:rPr>
              <a:t> Balance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Sit to Stand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Heel Raises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Squats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Boxing Stance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Side Stepping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Back Kicks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Front Steps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Back Steps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1- Score of 0-19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7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1 Leg Stance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Front Toe Taps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Heel Raises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Front Leg Kicks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Leg Raises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Side Kicks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Sit to Stand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Heel to Toe Walk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Boxing Stance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Front Lunges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2- Score of 20-23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63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Side Lunges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Squats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Hokey Pokey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2 Cont..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7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3725334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Focused on improving Balance without holding on for support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Increased number of Strengthening Exercises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Utilize Balance Pods and other methods of challenging Balance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Obstacle Courses, Stepping over or through items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Increased  Speed of Exercises to challenge Balance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3- score of 24-28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6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9906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91582"/>
            <a:ext cx="3886199" cy="38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44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endParaRPr lang="en-US" b="1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72067" y="2675467"/>
            <a:ext cx="7408333" cy="315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j-lt"/>
              </a:rPr>
              <a:t>Centers </a:t>
            </a:r>
            <a:r>
              <a:rPr lang="en-US" sz="1400" dirty="0">
                <a:latin typeface="+mj-lt"/>
              </a:rPr>
              <a:t>for Disease control and Prevention: www.cdc.gov/homeandrecreationsafety/falls/fallcost.html</a:t>
            </a:r>
          </a:p>
          <a:p>
            <a:r>
              <a:rPr lang="en-US" sz="1400" dirty="0">
                <a:latin typeface="+mj-lt"/>
              </a:rPr>
              <a:t>Aging Care. www.agingcare.com/Articles/Falls-in-elderly-people-133953.html</a:t>
            </a:r>
          </a:p>
          <a:p>
            <a:r>
              <a:rPr lang="en-US" sz="1400" dirty="0">
                <a:latin typeface="+mj-lt"/>
              </a:rPr>
              <a:t>Aging Care. Www.agingcare.com/Articles/Exercise-benefits-for-the-Elderly-95383.html</a:t>
            </a:r>
            <a:r>
              <a:rPr lang="en-US" sz="1400" dirty="0" smtClean="0">
                <a:latin typeface="+mj-lt"/>
              </a:rPr>
              <a:t>.</a:t>
            </a:r>
            <a:endParaRPr lang="en-US" sz="1400" dirty="0">
              <a:latin typeface="+mj-lt"/>
            </a:endParaRPr>
          </a:p>
          <a:p>
            <a:r>
              <a:rPr lang="en-US" sz="1400" dirty="0">
                <a:latin typeface="+mj-lt"/>
              </a:rPr>
              <a:t> </a:t>
            </a:r>
            <a:r>
              <a:rPr lang="en-US" sz="1400" dirty="0" smtClean="0">
                <a:latin typeface="+mj-lt"/>
              </a:rPr>
              <a:t>Hall, C., (2009). </a:t>
            </a:r>
            <a:r>
              <a:rPr lang="en-US" sz="1400" i="1" dirty="0" smtClean="0">
                <a:latin typeface="+mj-lt"/>
              </a:rPr>
              <a:t>OT Toolkit.</a:t>
            </a:r>
            <a:endParaRPr lang="en-US" sz="1400" i="1" dirty="0">
              <a:latin typeface="+mj-lt"/>
            </a:endParaRPr>
          </a:p>
          <a:p>
            <a:r>
              <a:rPr lang="en-US" sz="1400" dirty="0" smtClean="0"/>
              <a:t>Barnett, A., Smith, B., Lord, S.R., Williams, M, </a:t>
            </a:r>
            <a:r>
              <a:rPr lang="en-US" sz="1400" dirty="0" err="1" smtClean="0"/>
              <a:t>Baumand</a:t>
            </a:r>
            <a:r>
              <a:rPr lang="en-US" sz="1400" dirty="0" smtClean="0"/>
              <a:t>, A. (2003) Community-based group exercise improves balance and reduces falls in at-risk older people:  a randomized controlled trial.  Age Aging, Jul, 32(4); 407-14.</a:t>
            </a:r>
          </a:p>
          <a:p>
            <a:r>
              <a:rPr lang="en-US" sz="1400" dirty="0" smtClean="0"/>
              <a:t>Hass, R., Malone, S., </a:t>
            </a:r>
            <a:r>
              <a:rPr lang="en-US" sz="1400" dirty="0" err="1" smtClean="0"/>
              <a:t>Lausenberger</a:t>
            </a:r>
            <a:r>
              <a:rPr lang="en-US" sz="1400" dirty="0" smtClean="0"/>
              <a:t>, E., Keating, J.L., Sims, J., Motley, E., Jolly, B., Morgan, P. &amp; Haines, T. (2012) Clinical Decision Making in Exercise Prescription for Fall Prevention.  Physical Therapy. 92(5), pp. 666-679.</a:t>
            </a:r>
          </a:p>
          <a:p>
            <a:r>
              <a:rPr lang="en-US" sz="1400" dirty="0" smtClean="0"/>
              <a:t>Shubert, T.E. (2011) Evidence-Based Exercise Prescription for Balance and Falls Prevention:  a current review of the literature.  Journal of Geriatric Physical Therapy.  34(3), pp. 100-108.</a:t>
            </a:r>
            <a:r>
              <a:rPr lang="en-US" sz="1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68680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048001"/>
            <a:ext cx="7408333" cy="3078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Education of Wellness, Nursing and Activities Staff</a:t>
            </a:r>
          </a:p>
          <a:p>
            <a:pPr lvl="1"/>
            <a:r>
              <a:rPr lang="en-US" sz="3200" dirty="0" smtClean="0"/>
              <a:t>Working together as a Team to identify those Residents in need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39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3505199"/>
            <a:ext cx="7408333" cy="2620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Introduction of Therapy Staff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 of Residents and Families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60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021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Physical Therapy</a:t>
            </a:r>
          </a:p>
          <a:p>
            <a:endParaRPr lang="en-US" sz="2800" b="1" i="1" dirty="0">
              <a:solidFill>
                <a:schemeClr val="tx1"/>
              </a:solidFill>
            </a:endParaRPr>
          </a:p>
          <a:p>
            <a:r>
              <a:rPr lang="en-US" sz="2800" b="1" i="1" dirty="0" smtClean="0">
                <a:solidFill>
                  <a:schemeClr val="tx1"/>
                </a:solidFill>
              </a:rPr>
              <a:t>The </a:t>
            </a:r>
            <a:r>
              <a:rPr lang="en-US" sz="2800" b="1" i="1" dirty="0">
                <a:solidFill>
                  <a:schemeClr val="tx1"/>
                </a:solidFill>
              </a:rPr>
              <a:t>goal is to reduce pain and improve or restore mobility.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Increase strength, balance, and coordination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Assessing </a:t>
            </a:r>
            <a:r>
              <a:rPr lang="en-US" sz="2400" dirty="0">
                <a:solidFill>
                  <a:schemeClr val="tx1"/>
                </a:solidFill>
              </a:rPr>
              <a:t>and treat </a:t>
            </a:r>
            <a:r>
              <a:rPr lang="en-US" sz="2400" dirty="0" smtClean="0">
                <a:solidFill>
                  <a:schemeClr val="tx1"/>
                </a:solidFill>
              </a:rPr>
              <a:t>pain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Modalities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M</a:t>
            </a:r>
            <a:r>
              <a:rPr lang="en-US" sz="2400" dirty="0" smtClean="0">
                <a:solidFill>
                  <a:schemeClr val="tx1"/>
                </a:solidFill>
              </a:rPr>
              <a:t>anual </a:t>
            </a:r>
            <a:r>
              <a:rPr lang="en-US" sz="2400" dirty="0">
                <a:solidFill>
                  <a:schemeClr val="tx1"/>
                </a:solidFill>
              </a:rPr>
              <a:t>therapy and joint </a:t>
            </a:r>
            <a:r>
              <a:rPr lang="en-US" sz="2400" dirty="0" smtClean="0">
                <a:solidFill>
                  <a:schemeClr val="tx1"/>
                </a:solidFill>
              </a:rPr>
              <a:t>mobilization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G</a:t>
            </a:r>
            <a:r>
              <a:rPr lang="en-US" sz="2400" dirty="0" smtClean="0">
                <a:solidFill>
                  <a:schemeClr val="tx1"/>
                </a:solidFill>
              </a:rPr>
              <a:t>ait </a:t>
            </a:r>
            <a:r>
              <a:rPr lang="en-US" sz="2400" dirty="0">
                <a:solidFill>
                  <a:schemeClr val="tx1"/>
                </a:solidFill>
              </a:rPr>
              <a:t>training and safety education on use of walker or cane if </a:t>
            </a:r>
            <a:r>
              <a:rPr lang="en-US" sz="2400" dirty="0" smtClean="0">
                <a:solidFill>
                  <a:schemeClr val="tx1"/>
                </a:solidFill>
              </a:rPr>
              <a:t>needed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Promotion of health and wellness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Individualized exercise programs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Discuss Therapy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2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9530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Occupational Therapy</a:t>
            </a:r>
          </a:p>
          <a:p>
            <a:endParaRPr lang="en-US" b="1" i="1" dirty="0">
              <a:solidFill>
                <a:schemeClr val="tx1"/>
              </a:solidFill>
            </a:endParaRPr>
          </a:p>
          <a:p>
            <a:r>
              <a:rPr lang="en-US" b="1" i="1" dirty="0" smtClean="0">
                <a:solidFill>
                  <a:schemeClr val="tx1"/>
                </a:solidFill>
              </a:rPr>
              <a:t>The goal is </a:t>
            </a:r>
            <a:r>
              <a:rPr lang="en-US" b="1" i="1" dirty="0">
                <a:solidFill>
                  <a:schemeClr val="tx1"/>
                </a:solidFill>
              </a:rPr>
              <a:t>to increase independence and safety </a:t>
            </a:r>
            <a:r>
              <a:rPr lang="en-US" b="1" i="1" dirty="0" smtClean="0">
                <a:solidFill>
                  <a:schemeClr val="tx1"/>
                </a:solidFill>
              </a:rPr>
              <a:t>with every day activities.</a:t>
            </a:r>
            <a:endParaRPr lang="en-US" b="1" i="1" dirty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Compensatory strategies with everyday living skills.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Energy conservation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Use of adaptive equipment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Modifications based upon cognitive level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Contracture management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Low Vision 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Home </a:t>
            </a:r>
            <a:r>
              <a:rPr lang="en-US" sz="2400" dirty="0">
                <a:solidFill>
                  <a:schemeClr val="tx1"/>
                </a:solidFill>
              </a:rPr>
              <a:t>evaluations and education on home </a:t>
            </a:r>
            <a:r>
              <a:rPr lang="en-US" sz="2400" dirty="0" smtClean="0">
                <a:solidFill>
                  <a:schemeClr val="tx1"/>
                </a:solidFill>
              </a:rPr>
              <a:t>modifications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Individualized </a:t>
            </a:r>
            <a:r>
              <a:rPr lang="en-US" sz="2400" dirty="0">
                <a:solidFill>
                  <a:schemeClr val="tx1"/>
                </a:solidFill>
              </a:rPr>
              <a:t>exercise </a:t>
            </a:r>
            <a:r>
              <a:rPr lang="en-US" sz="2400" dirty="0" smtClean="0">
                <a:solidFill>
                  <a:schemeClr val="tx1"/>
                </a:solidFill>
              </a:rPr>
              <a:t>programs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/>
            <a:endParaRPr lang="en-US" sz="1800" dirty="0" smtClean="0">
              <a:ea typeface="ＭＳ Ｐゴシック" pitchFamily="34" charset="-128"/>
            </a:endParaRPr>
          </a:p>
          <a:p>
            <a:pPr>
              <a:spcAft>
                <a:spcPts val="600"/>
              </a:spcAft>
              <a:defRPr/>
            </a:pPr>
            <a:endParaRPr lang="en-US" sz="1800" dirty="0"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82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 fontScale="92500" lnSpcReduction="10000"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25% of hospital admissions and 40% of nursing home admissions are due to falls.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50% of the elderly who are discharged home for fall related hip fractures will experience another fall within 6 months.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87% of all fractures in the elderly are a result from a fall.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1 out of 5 people with hip fractures die within 1 year of injury.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25% of people who are on their own before a hip fracture remain in the nursing home for at least one year.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en-US" dirty="0" smtClean="0"/>
              <a:t>Education on Falls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30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solidFill>
                  <a:schemeClr val="tx1"/>
                </a:solidFill>
              </a:rPr>
              <a:t>The average </a:t>
            </a:r>
            <a:r>
              <a:rPr lang="en-US" sz="2600" dirty="0" smtClean="0">
                <a:solidFill>
                  <a:schemeClr val="tx1"/>
                </a:solidFill>
              </a:rPr>
              <a:t>health care cost of a fall injury is $19,440 which includes hospital, nursing home, emergency room, and home health care.</a:t>
            </a: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Many Falls are Preventable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Cost </a:t>
            </a:r>
            <a:r>
              <a:rPr lang="en-US" sz="2800" dirty="0">
                <a:solidFill>
                  <a:schemeClr val="tx1"/>
                </a:solidFill>
              </a:rPr>
              <a:t>Effective options vs. Cost of a Fall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Cost of Falls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2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Wellness</a:t>
            </a:r>
          </a:p>
          <a:p>
            <a:endParaRPr lang="en-US" dirty="0"/>
          </a:p>
          <a:p>
            <a:r>
              <a:rPr lang="en-US" dirty="0" smtClean="0"/>
              <a:t>Nursing</a:t>
            </a:r>
          </a:p>
          <a:p>
            <a:endParaRPr lang="en-US" dirty="0"/>
          </a:p>
          <a:p>
            <a:r>
              <a:rPr lang="en-US" dirty="0" smtClean="0"/>
              <a:t>Therapy</a:t>
            </a:r>
          </a:p>
          <a:p>
            <a:endParaRPr lang="en-US" dirty="0"/>
          </a:p>
          <a:p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takes a Team to be Successful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7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 smtClean="0"/>
              <a:t>Screenings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Tinetti</a:t>
            </a:r>
            <a:r>
              <a:rPr lang="en-US" sz="4400" dirty="0" smtClean="0"/>
              <a:t> vs. Others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30237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1800</TotalTime>
  <Words>511</Words>
  <Application>Microsoft Office PowerPoint</Application>
  <PresentationFormat>On-screen Show (4:3)</PresentationFormat>
  <Paragraphs>119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Calibri</vt:lpstr>
      <vt:lpstr>Candara</vt:lpstr>
      <vt:lpstr>Courier New</vt:lpstr>
      <vt:lpstr>Symbol</vt:lpstr>
      <vt:lpstr>Wingdings</vt:lpstr>
      <vt:lpstr>Waveform</vt:lpstr>
      <vt:lpstr>Building Better Balance is as Easy as 1..2..3!</vt:lpstr>
      <vt:lpstr>Program Development</vt:lpstr>
      <vt:lpstr>Education of Residents and Families</vt:lpstr>
      <vt:lpstr>Discuss Therapy Options</vt:lpstr>
      <vt:lpstr>PowerPoint Presentation</vt:lpstr>
      <vt:lpstr>Education on Falls</vt:lpstr>
      <vt:lpstr>Cost of Falls</vt:lpstr>
      <vt:lpstr>It takes a Team to be Successful</vt:lpstr>
      <vt:lpstr>Screenings</vt:lpstr>
      <vt:lpstr>PowerPoint Presentation</vt:lpstr>
      <vt:lpstr>Now What?</vt:lpstr>
      <vt:lpstr>Benefits of Physical Therapy-Score below 19</vt:lpstr>
      <vt:lpstr>Level 1- Score of 0-19</vt:lpstr>
      <vt:lpstr>Level 2- Score of 20-23</vt:lpstr>
      <vt:lpstr>Level 2 Cont..</vt:lpstr>
      <vt:lpstr>Level 3- score of 24-28</vt:lpstr>
      <vt:lpstr>Questions?</vt:lpstr>
      <vt:lpstr>References</vt:lpstr>
    </vt:vector>
  </TitlesOfParts>
  <Company>CRC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L. Meridith</dc:creator>
  <cp:lastModifiedBy>Priscilla Kimboko</cp:lastModifiedBy>
  <cp:revision>79</cp:revision>
  <cp:lastPrinted>2015-01-13T18:32:08Z</cp:lastPrinted>
  <dcterms:created xsi:type="dcterms:W3CDTF">2014-04-22T17:14:53Z</dcterms:created>
  <dcterms:modified xsi:type="dcterms:W3CDTF">2015-02-09T17:57:16Z</dcterms:modified>
</cp:coreProperties>
</file>