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40"/>
  </p:notesMasterIdLst>
  <p:handoutMasterIdLst>
    <p:handoutMasterId r:id="rId41"/>
  </p:handoutMasterIdLst>
  <p:sldIdLst>
    <p:sldId id="541" r:id="rId4"/>
    <p:sldId id="341" r:id="rId5"/>
    <p:sldId id="522" r:id="rId6"/>
    <p:sldId id="524" r:id="rId7"/>
    <p:sldId id="451" r:id="rId8"/>
    <p:sldId id="558" r:id="rId9"/>
    <p:sldId id="559" r:id="rId10"/>
    <p:sldId id="560" r:id="rId11"/>
    <p:sldId id="561" r:id="rId12"/>
    <p:sldId id="562" r:id="rId13"/>
    <p:sldId id="394" r:id="rId14"/>
    <p:sldId id="445" r:id="rId15"/>
    <p:sldId id="563" r:id="rId16"/>
    <p:sldId id="566" r:id="rId17"/>
    <p:sldId id="448" r:id="rId18"/>
    <p:sldId id="564" r:id="rId19"/>
    <p:sldId id="398" r:id="rId20"/>
    <p:sldId id="565" r:id="rId21"/>
    <p:sldId id="567" r:id="rId22"/>
    <p:sldId id="463" r:id="rId23"/>
    <p:sldId id="423" r:id="rId24"/>
    <p:sldId id="519" r:id="rId25"/>
    <p:sldId id="464" r:id="rId26"/>
    <p:sldId id="568" r:id="rId27"/>
    <p:sldId id="532" r:id="rId28"/>
    <p:sldId id="534" r:id="rId29"/>
    <p:sldId id="468" r:id="rId30"/>
    <p:sldId id="543" r:id="rId31"/>
    <p:sldId id="418" r:id="rId32"/>
    <p:sldId id="537" r:id="rId33"/>
    <p:sldId id="538" r:id="rId34"/>
    <p:sldId id="569" r:id="rId35"/>
    <p:sldId id="526" r:id="rId36"/>
    <p:sldId id="542" r:id="rId37"/>
    <p:sldId id="545" r:id="rId38"/>
    <p:sldId id="549" r:id="rId39"/>
  </p:sldIdLst>
  <p:sldSz cx="9144000" cy="6858000" type="screen4x3"/>
  <p:notesSz cx="7102475" cy="93694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0B8"/>
    <a:srgbClr val="578D3F"/>
    <a:srgbClr val="9FA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4740" autoAdjust="0"/>
  </p:normalViewPr>
  <p:slideViewPr>
    <p:cSldViewPr>
      <p:cViewPr varScale="1">
        <p:scale>
          <a:sx n="92" d="100"/>
          <a:sy n="92" d="100"/>
        </p:scale>
        <p:origin x="-5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8636"/>
    </p:cViewPr>
  </p:sorterViewPr>
  <p:notesViewPr>
    <p:cSldViewPr>
      <p:cViewPr varScale="1">
        <p:scale>
          <a:sx n="77" d="100"/>
          <a:sy n="77" d="100"/>
        </p:scale>
        <p:origin x="-71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7B01F-2111-44B3-8BBD-BDFE704E644F}" type="doc">
      <dgm:prSet loTypeId="urn:microsoft.com/office/officeart/2005/8/layout/venn1" loCatId="relationship" qsTypeId="urn:microsoft.com/office/officeart/2005/8/quickstyle/simple1" qsCatId="simple" csTypeId="urn:microsoft.com/office/officeart/2005/8/colors/colorful5" csCatId="colorful" phldr="1"/>
      <dgm:spPr/>
    </dgm:pt>
    <dgm:pt modelId="{BA755AD2-D434-4010-9108-F21B2615FEBF}">
      <dgm:prSet phldrT="[Text]" custT="1"/>
      <dgm:spPr>
        <a:solidFill>
          <a:srgbClr val="F6C90A">
            <a:alpha val="28000"/>
          </a:srgbClr>
        </a:solidFill>
        <a:ln>
          <a:noFill/>
        </a:ln>
        <a:effectLst>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dgm:spPr>
      <dgm:t>
        <a:bodyPr/>
        <a:lstStyle/>
        <a:p>
          <a:r>
            <a:rPr lang="en-US" sz="1050" dirty="0" smtClean="0">
              <a:solidFill>
                <a:schemeClr val="tx2"/>
              </a:solidFill>
            </a:rPr>
            <a:t>Physical Environment</a:t>
          </a:r>
          <a:endParaRPr lang="en-US" sz="1050" dirty="0">
            <a:solidFill>
              <a:schemeClr val="tx2"/>
            </a:solidFill>
          </a:endParaRPr>
        </a:p>
      </dgm:t>
    </dgm:pt>
    <dgm:pt modelId="{0C200124-0799-4366-8361-159993346F72}" type="parTrans" cxnId="{AFE9CBD1-D83B-4ED8-8B35-E596562B9E32}">
      <dgm:prSet/>
      <dgm:spPr/>
      <dgm:t>
        <a:bodyPr/>
        <a:lstStyle/>
        <a:p>
          <a:endParaRPr lang="en-US"/>
        </a:p>
      </dgm:t>
    </dgm:pt>
    <dgm:pt modelId="{CD4C69BE-8304-4A8F-B169-26FA4CE896A8}" type="sibTrans" cxnId="{AFE9CBD1-D83B-4ED8-8B35-E596562B9E32}">
      <dgm:prSet/>
      <dgm:spPr/>
      <dgm:t>
        <a:bodyPr/>
        <a:lstStyle/>
        <a:p>
          <a:endParaRPr lang="en-US"/>
        </a:p>
      </dgm:t>
    </dgm:pt>
    <dgm:pt modelId="{E5B34536-2F05-4DDF-ABD8-CB678B36F476}">
      <dgm:prSet phldrT="[Text]"/>
      <dgm:spPr>
        <a:solidFill>
          <a:srgbClr val="A80E1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solidFill>
                <a:schemeClr val="tx1"/>
              </a:solidFill>
            </a:rPr>
            <a:t>Organizational Practices</a:t>
          </a:r>
          <a:endParaRPr lang="en-US" b="1" dirty="0">
            <a:solidFill>
              <a:schemeClr val="tx1"/>
            </a:solidFill>
          </a:endParaRPr>
        </a:p>
      </dgm:t>
    </dgm:pt>
    <dgm:pt modelId="{F4B0D343-62A3-468D-A560-DED9A4F039A5}" type="parTrans" cxnId="{C00721EB-7E17-4B8D-BE8C-4666A7476B54}">
      <dgm:prSet/>
      <dgm:spPr/>
      <dgm:t>
        <a:bodyPr/>
        <a:lstStyle/>
        <a:p>
          <a:endParaRPr lang="en-US"/>
        </a:p>
      </dgm:t>
    </dgm:pt>
    <dgm:pt modelId="{A6834336-876C-4CD8-BC66-7B3B4F6EABA4}" type="sibTrans" cxnId="{C00721EB-7E17-4B8D-BE8C-4666A7476B54}">
      <dgm:prSet/>
      <dgm:spPr/>
      <dgm:t>
        <a:bodyPr/>
        <a:lstStyle/>
        <a:p>
          <a:endParaRPr lang="en-US"/>
        </a:p>
      </dgm:t>
    </dgm:pt>
    <dgm:pt modelId="{3E42A9E3-69EC-4447-956D-DEC2D9707D7A}">
      <dgm:prSet phldrT="[Text]"/>
      <dgm:spPr>
        <a:solidFill>
          <a:srgbClr val="0070C0">
            <a:alpha val="28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dirty="0" smtClean="0">
              <a:solidFill>
                <a:schemeClr val="tx2"/>
              </a:solidFill>
            </a:rPr>
            <a:t>Philosophy of Care</a:t>
          </a:r>
          <a:endParaRPr lang="en-US" dirty="0">
            <a:solidFill>
              <a:schemeClr val="tx2"/>
            </a:solidFill>
          </a:endParaRPr>
        </a:p>
      </dgm:t>
    </dgm:pt>
    <dgm:pt modelId="{270F9A6B-F3D8-439B-A400-347403B60E6B}" type="parTrans" cxnId="{0ECA980A-7233-4F86-AD70-635FD484C745}">
      <dgm:prSet/>
      <dgm:spPr/>
      <dgm:t>
        <a:bodyPr/>
        <a:lstStyle/>
        <a:p>
          <a:endParaRPr lang="en-US"/>
        </a:p>
      </dgm:t>
    </dgm:pt>
    <dgm:pt modelId="{D1EDC8B6-4F3D-4FB7-BD3B-C3B8A17DBFE1}" type="sibTrans" cxnId="{0ECA980A-7233-4F86-AD70-635FD484C745}">
      <dgm:prSet/>
      <dgm:spPr/>
      <dgm:t>
        <a:bodyPr/>
        <a:lstStyle/>
        <a:p>
          <a:endParaRPr lang="en-US"/>
        </a:p>
      </dgm:t>
    </dgm:pt>
    <dgm:pt modelId="{B71BAB17-0DF5-4EE0-81E5-9E8BC8934872}" type="pres">
      <dgm:prSet presAssocID="{12A7B01F-2111-44B3-8BBD-BDFE704E644F}" presName="compositeShape" presStyleCnt="0">
        <dgm:presLayoutVars>
          <dgm:chMax val="7"/>
          <dgm:dir/>
          <dgm:resizeHandles val="exact"/>
        </dgm:presLayoutVars>
      </dgm:prSet>
      <dgm:spPr/>
    </dgm:pt>
    <dgm:pt modelId="{4F036EF7-401A-4A17-AB2F-C1FC716A693C}" type="pres">
      <dgm:prSet presAssocID="{BA755AD2-D434-4010-9108-F21B2615FEBF}" presName="circ1" presStyleLbl="vennNode1" presStyleIdx="0" presStyleCnt="3"/>
      <dgm:spPr/>
      <dgm:t>
        <a:bodyPr/>
        <a:lstStyle/>
        <a:p>
          <a:endParaRPr lang="en-US"/>
        </a:p>
      </dgm:t>
    </dgm:pt>
    <dgm:pt modelId="{E4C6C17A-A39F-4036-9542-5B93BEF3C816}" type="pres">
      <dgm:prSet presAssocID="{BA755AD2-D434-4010-9108-F21B2615FEBF}" presName="circ1Tx" presStyleLbl="revTx" presStyleIdx="0" presStyleCnt="0">
        <dgm:presLayoutVars>
          <dgm:chMax val="0"/>
          <dgm:chPref val="0"/>
          <dgm:bulletEnabled val="1"/>
        </dgm:presLayoutVars>
      </dgm:prSet>
      <dgm:spPr/>
      <dgm:t>
        <a:bodyPr/>
        <a:lstStyle/>
        <a:p>
          <a:endParaRPr lang="en-US"/>
        </a:p>
      </dgm:t>
    </dgm:pt>
    <dgm:pt modelId="{90CCC432-617D-4DE3-9C86-0F35732491D2}" type="pres">
      <dgm:prSet presAssocID="{E5B34536-2F05-4DDF-ABD8-CB678B36F476}" presName="circ2" presStyleLbl="vennNode1" presStyleIdx="1" presStyleCnt="3" custLinFactY="24532" custLinFactNeighborX="512" custLinFactNeighborY="100000"/>
      <dgm:spPr/>
      <dgm:t>
        <a:bodyPr/>
        <a:lstStyle/>
        <a:p>
          <a:endParaRPr lang="en-US"/>
        </a:p>
      </dgm:t>
    </dgm:pt>
    <dgm:pt modelId="{7A96D5DF-EDFC-4BB1-89C3-E8661C7A269C}" type="pres">
      <dgm:prSet presAssocID="{E5B34536-2F05-4DDF-ABD8-CB678B36F476}" presName="circ2Tx" presStyleLbl="revTx" presStyleIdx="0" presStyleCnt="0">
        <dgm:presLayoutVars>
          <dgm:chMax val="0"/>
          <dgm:chPref val="0"/>
          <dgm:bulletEnabled val="1"/>
        </dgm:presLayoutVars>
      </dgm:prSet>
      <dgm:spPr/>
      <dgm:t>
        <a:bodyPr/>
        <a:lstStyle/>
        <a:p>
          <a:endParaRPr lang="en-US"/>
        </a:p>
      </dgm:t>
    </dgm:pt>
    <dgm:pt modelId="{02D8B60D-462D-4EE7-9469-6DB4FD3558EF}" type="pres">
      <dgm:prSet presAssocID="{3E42A9E3-69EC-4447-956D-DEC2D9707D7A}" presName="circ3" presStyleLbl="vennNode1" presStyleIdx="2" presStyleCnt="3" custLinFactNeighborX="2750" custLinFactNeighborY="-4654"/>
      <dgm:spPr/>
      <dgm:t>
        <a:bodyPr/>
        <a:lstStyle/>
        <a:p>
          <a:endParaRPr lang="en-US"/>
        </a:p>
      </dgm:t>
    </dgm:pt>
    <dgm:pt modelId="{55A58B26-1A7A-4660-9659-BE616C88A999}" type="pres">
      <dgm:prSet presAssocID="{3E42A9E3-69EC-4447-956D-DEC2D9707D7A}" presName="circ3Tx" presStyleLbl="revTx" presStyleIdx="0" presStyleCnt="0">
        <dgm:presLayoutVars>
          <dgm:chMax val="0"/>
          <dgm:chPref val="0"/>
          <dgm:bulletEnabled val="1"/>
        </dgm:presLayoutVars>
      </dgm:prSet>
      <dgm:spPr/>
      <dgm:t>
        <a:bodyPr/>
        <a:lstStyle/>
        <a:p>
          <a:endParaRPr lang="en-US"/>
        </a:p>
      </dgm:t>
    </dgm:pt>
  </dgm:ptLst>
  <dgm:cxnLst>
    <dgm:cxn modelId="{8ED4DF05-2B7F-4A96-A268-F7F7E98AD498}" type="presOf" srcId="{3E42A9E3-69EC-4447-956D-DEC2D9707D7A}" destId="{02D8B60D-462D-4EE7-9469-6DB4FD3558EF}" srcOrd="0" destOrd="0" presId="urn:microsoft.com/office/officeart/2005/8/layout/venn1"/>
    <dgm:cxn modelId="{0ECA980A-7233-4F86-AD70-635FD484C745}" srcId="{12A7B01F-2111-44B3-8BBD-BDFE704E644F}" destId="{3E42A9E3-69EC-4447-956D-DEC2D9707D7A}" srcOrd="2" destOrd="0" parTransId="{270F9A6B-F3D8-439B-A400-347403B60E6B}" sibTransId="{D1EDC8B6-4F3D-4FB7-BD3B-C3B8A17DBFE1}"/>
    <dgm:cxn modelId="{F24F845F-A3BE-4193-A26F-6B9A6FC76861}" type="presOf" srcId="{E5B34536-2F05-4DDF-ABD8-CB678B36F476}" destId="{90CCC432-617D-4DE3-9C86-0F35732491D2}" srcOrd="0" destOrd="0" presId="urn:microsoft.com/office/officeart/2005/8/layout/venn1"/>
    <dgm:cxn modelId="{AA111973-E813-4F45-A175-274BEDACA388}" type="presOf" srcId="{E5B34536-2F05-4DDF-ABD8-CB678B36F476}" destId="{7A96D5DF-EDFC-4BB1-89C3-E8661C7A269C}" srcOrd="1" destOrd="0" presId="urn:microsoft.com/office/officeart/2005/8/layout/venn1"/>
    <dgm:cxn modelId="{AFE9CBD1-D83B-4ED8-8B35-E596562B9E32}" srcId="{12A7B01F-2111-44B3-8BBD-BDFE704E644F}" destId="{BA755AD2-D434-4010-9108-F21B2615FEBF}" srcOrd="0" destOrd="0" parTransId="{0C200124-0799-4366-8361-159993346F72}" sibTransId="{CD4C69BE-8304-4A8F-B169-26FA4CE896A8}"/>
    <dgm:cxn modelId="{BE4968D7-72C2-4433-8278-3E4B0A7A999D}" type="presOf" srcId="{BA755AD2-D434-4010-9108-F21B2615FEBF}" destId="{E4C6C17A-A39F-4036-9542-5B93BEF3C816}" srcOrd="1" destOrd="0" presId="urn:microsoft.com/office/officeart/2005/8/layout/venn1"/>
    <dgm:cxn modelId="{C06CF8D6-A992-4CF4-BCAB-E1F5358C8D84}" type="presOf" srcId="{3E42A9E3-69EC-4447-956D-DEC2D9707D7A}" destId="{55A58B26-1A7A-4660-9659-BE616C88A999}" srcOrd="1" destOrd="0" presId="urn:microsoft.com/office/officeart/2005/8/layout/venn1"/>
    <dgm:cxn modelId="{BC6CF6DD-3B7A-41C1-B8A2-01CBEFBBF19C}" type="presOf" srcId="{12A7B01F-2111-44B3-8BBD-BDFE704E644F}" destId="{B71BAB17-0DF5-4EE0-81E5-9E8BC8934872}" srcOrd="0" destOrd="0" presId="urn:microsoft.com/office/officeart/2005/8/layout/venn1"/>
    <dgm:cxn modelId="{C00721EB-7E17-4B8D-BE8C-4666A7476B54}" srcId="{12A7B01F-2111-44B3-8BBD-BDFE704E644F}" destId="{E5B34536-2F05-4DDF-ABD8-CB678B36F476}" srcOrd="1" destOrd="0" parTransId="{F4B0D343-62A3-468D-A560-DED9A4F039A5}" sibTransId="{A6834336-876C-4CD8-BC66-7B3B4F6EABA4}"/>
    <dgm:cxn modelId="{D90E4B15-0714-48F6-987E-E8B5AEE24108}" type="presOf" srcId="{BA755AD2-D434-4010-9108-F21B2615FEBF}" destId="{4F036EF7-401A-4A17-AB2F-C1FC716A693C}" srcOrd="0" destOrd="0" presId="urn:microsoft.com/office/officeart/2005/8/layout/venn1"/>
    <dgm:cxn modelId="{77CE4951-771B-439A-8820-B8208BC0EA9B}" type="presParOf" srcId="{B71BAB17-0DF5-4EE0-81E5-9E8BC8934872}" destId="{4F036EF7-401A-4A17-AB2F-C1FC716A693C}" srcOrd="0" destOrd="0" presId="urn:microsoft.com/office/officeart/2005/8/layout/venn1"/>
    <dgm:cxn modelId="{D83649B3-E12B-42D2-A75F-713713A4E35E}" type="presParOf" srcId="{B71BAB17-0DF5-4EE0-81E5-9E8BC8934872}" destId="{E4C6C17A-A39F-4036-9542-5B93BEF3C816}" srcOrd="1" destOrd="0" presId="urn:microsoft.com/office/officeart/2005/8/layout/venn1"/>
    <dgm:cxn modelId="{CEC975D3-F7FC-4568-9F5E-46FBB0C583D0}" type="presParOf" srcId="{B71BAB17-0DF5-4EE0-81E5-9E8BC8934872}" destId="{90CCC432-617D-4DE3-9C86-0F35732491D2}" srcOrd="2" destOrd="0" presId="urn:microsoft.com/office/officeart/2005/8/layout/venn1"/>
    <dgm:cxn modelId="{7BFF7A8C-17CE-484F-B638-B083F05084EE}" type="presParOf" srcId="{B71BAB17-0DF5-4EE0-81E5-9E8BC8934872}" destId="{7A96D5DF-EDFC-4BB1-89C3-E8661C7A269C}" srcOrd="3" destOrd="0" presId="urn:microsoft.com/office/officeart/2005/8/layout/venn1"/>
    <dgm:cxn modelId="{A4CA56FC-E16C-42AD-9FE1-338671C012CD}" type="presParOf" srcId="{B71BAB17-0DF5-4EE0-81E5-9E8BC8934872}" destId="{02D8B60D-462D-4EE7-9469-6DB4FD3558EF}" srcOrd="4" destOrd="0" presId="urn:microsoft.com/office/officeart/2005/8/layout/venn1"/>
    <dgm:cxn modelId="{8B64440B-6EF4-4E65-BAE8-A2AD1F4CB928}" type="presParOf" srcId="{B71BAB17-0DF5-4EE0-81E5-9E8BC8934872}" destId="{55A58B26-1A7A-4660-9659-BE616C88A999}"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ABF674-8D3D-4EBA-809C-C26D469FC14E}" type="doc">
      <dgm:prSet loTypeId="urn:microsoft.com/office/officeart/2005/8/layout/orgChart1" loCatId="hierarchy" qsTypeId="urn:microsoft.com/office/officeart/2005/8/quickstyle/simple1" qsCatId="simple" csTypeId="urn:microsoft.com/office/officeart/2005/8/colors/accent1_2" csCatId="accent1"/>
      <dgm:spPr/>
    </dgm:pt>
    <dgm:pt modelId="{87AE0B75-A44C-47D4-A2C3-1FE69B4531B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Administrator</a:t>
          </a:r>
        </a:p>
      </dgm:t>
    </dgm:pt>
    <dgm:pt modelId="{6B8DD049-963C-44CF-91EC-374EC68D7921}" type="parTrans" cxnId="{81F4D878-011F-4562-B537-5F1252A9117A}">
      <dgm:prSet/>
      <dgm:spPr/>
      <dgm:t>
        <a:bodyPr/>
        <a:lstStyle/>
        <a:p>
          <a:endParaRPr lang="en-US"/>
        </a:p>
      </dgm:t>
    </dgm:pt>
    <dgm:pt modelId="{FB4E6095-3DD8-45A0-82A8-00F266F6232E}" type="sibTrans" cxnId="{81F4D878-011F-4562-B537-5F1252A9117A}">
      <dgm:prSet/>
      <dgm:spPr/>
      <dgm:t>
        <a:bodyPr/>
        <a:lstStyle/>
        <a:p>
          <a:endParaRPr lang="en-US"/>
        </a:p>
      </dgm:t>
    </dgm:pt>
    <dgm:pt modelId="{82368DB3-BB76-4541-BEEE-C668922B298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Director of Nursing</a:t>
          </a:r>
        </a:p>
      </dgm:t>
    </dgm:pt>
    <dgm:pt modelId="{9CB76ADF-3C4F-4738-98A6-D7A49CC1E195}" type="parTrans" cxnId="{EB33051A-A088-425B-A112-868DC21F057A}">
      <dgm:prSet/>
      <dgm:spPr/>
      <dgm:t>
        <a:bodyPr/>
        <a:lstStyle/>
        <a:p>
          <a:endParaRPr lang="en-US"/>
        </a:p>
      </dgm:t>
    </dgm:pt>
    <dgm:pt modelId="{28B60DCD-FC4A-45D7-BD27-707B3CDB66AF}" type="sibTrans" cxnId="{EB33051A-A088-425B-A112-868DC21F057A}">
      <dgm:prSet/>
      <dgm:spPr/>
      <dgm:t>
        <a:bodyPr/>
        <a:lstStyle/>
        <a:p>
          <a:endParaRPr lang="en-US"/>
        </a:p>
      </dgm:t>
    </dgm:pt>
    <dgm:pt modelId="{84DF3628-8A7E-45DA-9102-85C0EADF8B6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ADON</a:t>
          </a:r>
        </a:p>
      </dgm:t>
    </dgm:pt>
    <dgm:pt modelId="{A4585E9C-877D-414B-B822-F7EDFEC7E0FD}" type="parTrans" cxnId="{4225A562-F8AE-43B4-BECC-A0DB29CFD611}">
      <dgm:prSet/>
      <dgm:spPr/>
      <dgm:t>
        <a:bodyPr/>
        <a:lstStyle/>
        <a:p>
          <a:endParaRPr lang="en-US"/>
        </a:p>
      </dgm:t>
    </dgm:pt>
    <dgm:pt modelId="{B8B37980-FF82-4F75-9187-87057EB40A29}" type="sibTrans" cxnId="{4225A562-F8AE-43B4-BECC-A0DB29CFD611}">
      <dgm:prSet/>
      <dgm:spPr/>
      <dgm:t>
        <a:bodyPr/>
        <a:lstStyle/>
        <a:p>
          <a:endParaRPr lang="en-US"/>
        </a:p>
      </dgm:t>
    </dgm:pt>
    <dgm:pt modelId="{8F9DAC25-6536-4D17-B442-D729CC1D5B2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RN Supervisors</a:t>
          </a:r>
        </a:p>
      </dgm:t>
    </dgm:pt>
    <dgm:pt modelId="{BA83AE57-E31A-4DF0-91B1-354EF379D0FA}" type="parTrans" cxnId="{F61CA500-F231-4E14-BA9E-62B3BCAD5C54}">
      <dgm:prSet/>
      <dgm:spPr/>
      <dgm:t>
        <a:bodyPr/>
        <a:lstStyle/>
        <a:p>
          <a:endParaRPr lang="en-US"/>
        </a:p>
      </dgm:t>
    </dgm:pt>
    <dgm:pt modelId="{C676441A-6997-4ADD-BDA4-8AE3A2DED923}" type="sibTrans" cxnId="{F61CA500-F231-4E14-BA9E-62B3BCAD5C54}">
      <dgm:prSet/>
      <dgm:spPr/>
      <dgm:t>
        <a:bodyPr/>
        <a:lstStyle/>
        <a:p>
          <a:endParaRPr lang="en-US"/>
        </a:p>
      </dgm:t>
    </dgm:pt>
    <dgm:pt modelId="{DADD6BA7-B09D-47FD-B166-9BF71F59F7B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LPN’s</a:t>
          </a:r>
        </a:p>
      </dgm:t>
    </dgm:pt>
    <dgm:pt modelId="{65AC8C15-A85E-4F08-9E96-330E0586824E}" type="parTrans" cxnId="{297EEB85-6164-4CAE-B4B9-9FE8970F01DF}">
      <dgm:prSet/>
      <dgm:spPr/>
      <dgm:t>
        <a:bodyPr/>
        <a:lstStyle/>
        <a:p>
          <a:endParaRPr lang="en-US"/>
        </a:p>
      </dgm:t>
    </dgm:pt>
    <dgm:pt modelId="{7C175711-E8E7-4A24-8418-9E52FA2C5922}" type="sibTrans" cxnId="{297EEB85-6164-4CAE-B4B9-9FE8970F01DF}">
      <dgm:prSet/>
      <dgm:spPr/>
      <dgm:t>
        <a:bodyPr/>
        <a:lstStyle/>
        <a:p>
          <a:endParaRPr lang="en-US"/>
        </a:p>
      </dgm:t>
    </dgm:pt>
    <dgm:pt modelId="{E1177590-02E6-45C3-A1D2-9E7989CB531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C.N.A.’s</a:t>
          </a:r>
        </a:p>
      </dgm:t>
    </dgm:pt>
    <dgm:pt modelId="{88EC1772-30EE-4456-B927-D22BED7BD0C1}" type="parTrans" cxnId="{CC6B63E3-3ED6-4CA4-BA16-DC1544A34A6E}">
      <dgm:prSet/>
      <dgm:spPr/>
      <dgm:t>
        <a:bodyPr/>
        <a:lstStyle/>
        <a:p>
          <a:endParaRPr lang="en-US"/>
        </a:p>
      </dgm:t>
    </dgm:pt>
    <dgm:pt modelId="{E466C371-4172-4F6D-8877-792CAC52FB60}" type="sibTrans" cxnId="{CC6B63E3-3ED6-4CA4-BA16-DC1544A34A6E}">
      <dgm:prSet/>
      <dgm:spPr/>
      <dgm:t>
        <a:bodyPr/>
        <a:lstStyle/>
        <a:p>
          <a:endParaRPr lang="en-US"/>
        </a:p>
      </dgm:t>
    </dgm:pt>
    <dgm:pt modelId="{E1847082-C821-4DFA-9CBC-ACBA8B8B42E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Dietary Supervisor</a:t>
          </a:r>
        </a:p>
      </dgm:t>
    </dgm:pt>
    <dgm:pt modelId="{0344A22D-7C6B-4494-BA90-545A31FEB953}" type="parTrans" cxnId="{4AE538C0-3791-48C9-851D-49030BCCF51D}">
      <dgm:prSet/>
      <dgm:spPr/>
      <dgm:t>
        <a:bodyPr/>
        <a:lstStyle/>
        <a:p>
          <a:endParaRPr lang="en-US"/>
        </a:p>
      </dgm:t>
    </dgm:pt>
    <dgm:pt modelId="{8ED138CF-79C0-4560-871B-F99E8011B6D3}" type="sibTrans" cxnId="{4AE538C0-3791-48C9-851D-49030BCCF51D}">
      <dgm:prSet/>
      <dgm:spPr/>
      <dgm:t>
        <a:bodyPr/>
        <a:lstStyle/>
        <a:p>
          <a:endParaRPr lang="en-US"/>
        </a:p>
      </dgm:t>
    </dgm:pt>
    <dgm:pt modelId="{3DAF03A8-82AB-452B-937B-8DD9EFAD722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Cooks</a:t>
          </a:r>
        </a:p>
      </dgm:t>
    </dgm:pt>
    <dgm:pt modelId="{493B1952-BAE0-4074-BBBE-E0D938F4DA64}" type="parTrans" cxnId="{14FD3C8E-5C14-41CA-9CC1-C46DB60822D0}">
      <dgm:prSet/>
      <dgm:spPr/>
      <dgm:t>
        <a:bodyPr/>
        <a:lstStyle/>
        <a:p>
          <a:endParaRPr lang="en-US"/>
        </a:p>
      </dgm:t>
    </dgm:pt>
    <dgm:pt modelId="{CBB7A2E4-639A-49C4-982A-0B3E4AE365AE}" type="sibTrans" cxnId="{14FD3C8E-5C14-41CA-9CC1-C46DB60822D0}">
      <dgm:prSet/>
      <dgm:spPr/>
      <dgm:t>
        <a:bodyPr/>
        <a:lstStyle/>
        <a:p>
          <a:endParaRPr lang="en-US"/>
        </a:p>
      </dgm:t>
    </dgm:pt>
    <dgm:pt modelId="{F196C829-AC83-4E32-911F-6C1674F99DD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Diet Techs</a:t>
          </a:r>
        </a:p>
      </dgm:t>
    </dgm:pt>
    <dgm:pt modelId="{B315931C-8699-4B4E-8C1D-8F84A51FCA0C}" type="parTrans" cxnId="{ACD8F8AF-ED41-4103-AF8D-58FAF5C618DB}">
      <dgm:prSet/>
      <dgm:spPr/>
      <dgm:t>
        <a:bodyPr/>
        <a:lstStyle/>
        <a:p>
          <a:endParaRPr lang="en-US"/>
        </a:p>
      </dgm:t>
    </dgm:pt>
    <dgm:pt modelId="{65D78E02-7979-40A9-9C5F-2FDA688E5C6B}" type="sibTrans" cxnId="{ACD8F8AF-ED41-4103-AF8D-58FAF5C618DB}">
      <dgm:prSet/>
      <dgm:spPr/>
      <dgm:t>
        <a:bodyPr/>
        <a:lstStyle/>
        <a:p>
          <a:endParaRPr lang="en-US"/>
        </a:p>
      </dgm:t>
    </dgm:pt>
    <dgm:pt modelId="{C26D1A46-7EE0-44F2-A765-798453F3B33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Dishwasher</a:t>
          </a:r>
        </a:p>
      </dgm:t>
    </dgm:pt>
    <dgm:pt modelId="{23B111F7-36B0-497C-A4EA-27383B3A2869}" type="parTrans" cxnId="{0CB750DC-F2DF-43B7-BAFD-92FB96E3538C}">
      <dgm:prSet/>
      <dgm:spPr/>
      <dgm:t>
        <a:bodyPr/>
        <a:lstStyle/>
        <a:p>
          <a:endParaRPr lang="en-US"/>
        </a:p>
      </dgm:t>
    </dgm:pt>
    <dgm:pt modelId="{3D66D583-EEA6-4533-9B3B-998C886D665C}" type="sibTrans" cxnId="{0CB750DC-F2DF-43B7-BAFD-92FB96E3538C}">
      <dgm:prSet/>
      <dgm:spPr/>
      <dgm:t>
        <a:bodyPr/>
        <a:lstStyle/>
        <a:p>
          <a:endParaRPr lang="en-US"/>
        </a:p>
      </dgm:t>
    </dgm:pt>
    <dgm:pt modelId="{ADCD5D05-480E-40D3-894E-3AE2705D453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Environmental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Supervisor</a:t>
          </a:r>
        </a:p>
      </dgm:t>
    </dgm:pt>
    <dgm:pt modelId="{FE1F25FF-366F-4989-9673-AE206EAD9FD3}" type="parTrans" cxnId="{BC433ECA-E589-4A3C-A750-E788D08EDF30}">
      <dgm:prSet/>
      <dgm:spPr/>
      <dgm:t>
        <a:bodyPr/>
        <a:lstStyle/>
        <a:p>
          <a:endParaRPr lang="en-US"/>
        </a:p>
      </dgm:t>
    </dgm:pt>
    <dgm:pt modelId="{861AC1C9-CC9F-4251-B076-A107603F5910}" type="sibTrans" cxnId="{BC433ECA-E589-4A3C-A750-E788D08EDF30}">
      <dgm:prSet/>
      <dgm:spPr/>
      <dgm:t>
        <a:bodyPr/>
        <a:lstStyle/>
        <a:p>
          <a:endParaRPr lang="en-US"/>
        </a:p>
      </dgm:t>
    </dgm:pt>
    <dgm:pt modelId="{EB6A4157-8A33-4596-A3C9-433820CF362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Housekeeping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Supervisor</a:t>
          </a:r>
        </a:p>
      </dgm:t>
    </dgm:pt>
    <dgm:pt modelId="{2582016D-4D28-477C-B78E-E8074F07B84B}" type="parTrans" cxnId="{4AFEE046-B6D5-4445-A8E0-477263505D12}">
      <dgm:prSet/>
      <dgm:spPr/>
      <dgm:t>
        <a:bodyPr/>
        <a:lstStyle/>
        <a:p>
          <a:endParaRPr lang="en-US"/>
        </a:p>
      </dgm:t>
    </dgm:pt>
    <dgm:pt modelId="{C1BF92D8-21A4-47D9-9278-5A92EA5C0574}" type="sibTrans" cxnId="{4AFEE046-B6D5-4445-A8E0-477263505D12}">
      <dgm:prSet/>
      <dgm:spPr/>
      <dgm:t>
        <a:bodyPr/>
        <a:lstStyle/>
        <a:p>
          <a:endParaRPr lang="en-US"/>
        </a:p>
      </dgm:t>
    </dgm:pt>
    <dgm:pt modelId="{4CBFC176-66B4-479D-88CA-2C8646ABCF3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D0D0D"/>
              </a:solidFill>
              <a:effectLst/>
              <a:latin typeface="Arial" charset="0"/>
              <a:cs typeface="Arial" charset="0"/>
            </a:rPr>
            <a:t>Housekeepers</a:t>
          </a:r>
        </a:p>
      </dgm:t>
    </dgm:pt>
    <dgm:pt modelId="{58248353-46C7-4B8D-A826-0D09F3DAA7F3}" type="parTrans" cxnId="{F629A434-7E21-42F5-9B95-55701A2245A5}">
      <dgm:prSet/>
      <dgm:spPr/>
      <dgm:t>
        <a:bodyPr/>
        <a:lstStyle/>
        <a:p>
          <a:endParaRPr lang="en-US"/>
        </a:p>
      </dgm:t>
    </dgm:pt>
    <dgm:pt modelId="{BB0BE942-6521-4A3A-B704-8C308F59EEBE}" type="sibTrans" cxnId="{F629A434-7E21-42F5-9B95-55701A2245A5}">
      <dgm:prSet/>
      <dgm:spPr/>
      <dgm:t>
        <a:bodyPr/>
        <a:lstStyle/>
        <a:p>
          <a:endParaRPr lang="en-US"/>
        </a:p>
      </dgm:t>
    </dgm:pt>
    <dgm:pt modelId="{2285B0D5-53D9-4425-89C0-96E076833C90}" type="pres">
      <dgm:prSet presAssocID="{47ABF674-8D3D-4EBA-809C-C26D469FC14E}" presName="hierChild1" presStyleCnt="0">
        <dgm:presLayoutVars>
          <dgm:orgChart val="1"/>
          <dgm:chPref val="1"/>
          <dgm:dir/>
          <dgm:animOne val="branch"/>
          <dgm:animLvl val="lvl"/>
          <dgm:resizeHandles/>
        </dgm:presLayoutVars>
      </dgm:prSet>
      <dgm:spPr/>
    </dgm:pt>
    <dgm:pt modelId="{7908E666-3B73-4E86-92C6-92164300BE4F}" type="pres">
      <dgm:prSet presAssocID="{87AE0B75-A44C-47D4-A2C3-1FE69B4531B3}" presName="hierRoot1" presStyleCnt="0">
        <dgm:presLayoutVars>
          <dgm:hierBranch/>
        </dgm:presLayoutVars>
      </dgm:prSet>
      <dgm:spPr/>
    </dgm:pt>
    <dgm:pt modelId="{B4D08459-57DA-4B2E-9F78-133FE2634822}" type="pres">
      <dgm:prSet presAssocID="{87AE0B75-A44C-47D4-A2C3-1FE69B4531B3}" presName="rootComposite1" presStyleCnt="0"/>
      <dgm:spPr/>
    </dgm:pt>
    <dgm:pt modelId="{F145C134-0C88-4048-8AE7-CE114821888B}" type="pres">
      <dgm:prSet presAssocID="{87AE0B75-A44C-47D4-A2C3-1FE69B4531B3}" presName="rootText1" presStyleLbl="node0" presStyleIdx="0" presStyleCnt="1">
        <dgm:presLayoutVars>
          <dgm:chPref val="3"/>
        </dgm:presLayoutVars>
      </dgm:prSet>
      <dgm:spPr/>
      <dgm:t>
        <a:bodyPr/>
        <a:lstStyle/>
        <a:p>
          <a:endParaRPr lang="en-US"/>
        </a:p>
      </dgm:t>
    </dgm:pt>
    <dgm:pt modelId="{B613CECB-6E1B-42C1-A115-5915B5727AA3}" type="pres">
      <dgm:prSet presAssocID="{87AE0B75-A44C-47D4-A2C3-1FE69B4531B3}" presName="rootConnector1" presStyleLbl="node1" presStyleIdx="0" presStyleCnt="0"/>
      <dgm:spPr/>
      <dgm:t>
        <a:bodyPr/>
        <a:lstStyle/>
        <a:p>
          <a:endParaRPr lang="en-US"/>
        </a:p>
      </dgm:t>
    </dgm:pt>
    <dgm:pt modelId="{D8EF8FCF-E1BA-4BB0-80E7-E4463B3D63D2}" type="pres">
      <dgm:prSet presAssocID="{87AE0B75-A44C-47D4-A2C3-1FE69B4531B3}" presName="hierChild2" presStyleCnt="0"/>
      <dgm:spPr/>
    </dgm:pt>
    <dgm:pt modelId="{8F895F71-97AD-4D0A-9BE0-B758B631E528}" type="pres">
      <dgm:prSet presAssocID="{9CB76ADF-3C4F-4738-98A6-D7A49CC1E195}" presName="Name35" presStyleLbl="parChTrans1D2" presStyleIdx="0" presStyleCnt="3"/>
      <dgm:spPr/>
      <dgm:t>
        <a:bodyPr/>
        <a:lstStyle/>
        <a:p>
          <a:endParaRPr lang="en-US"/>
        </a:p>
      </dgm:t>
    </dgm:pt>
    <dgm:pt modelId="{12AD7A56-ADFE-48F5-A9C0-EBE0A0C93823}" type="pres">
      <dgm:prSet presAssocID="{82368DB3-BB76-4541-BEEE-C668922B2980}" presName="hierRoot2" presStyleCnt="0">
        <dgm:presLayoutVars>
          <dgm:hierBranch/>
        </dgm:presLayoutVars>
      </dgm:prSet>
      <dgm:spPr/>
    </dgm:pt>
    <dgm:pt modelId="{A0A7508A-A7F2-417A-BDD3-112920D4B66D}" type="pres">
      <dgm:prSet presAssocID="{82368DB3-BB76-4541-BEEE-C668922B2980}" presName="rootComposite" presStyleCnt="0"/>
      <dgm:spPr/>
    </dgm:pt>
    <dgm:pt modelId="{3C49FE4B-DDFD-41BB-B697-3F777C6D994D}" type="pres">
      <dgm:prSet presAssocID="{82368DB3-BB76-4541-BEEE-C668922B2980}" presName="rootText" presStyleLbl="node2" presStyleIdx="0" presStyleCnt="3">
        <dgm:presLayoutVars>
          <dgm:chPref val="3"/>
        </dgm:presLayoutVars>
      </dgm:prSet>
      <dgm:spPr/>
      <dgm:t>
        <a:bodyPr/>
        <a:lstStyle/>
        <a:p>
          <a:endParaRPr lang="en-US"/>
        </a:p>
      </dgm:t>
    </dgm:pt>
    <dgm:pt modelId="{536C1514-153B-4EB8-87B5-D6A6567B02A3}" type="pres">
      <dgm:prSet presAssocID="{82368DB3-BB76-4541-BEEE-C668922B2980}" presName="rootConnector" presStyleLbl="node2" presStyleIdx="0" presStyleCnt="3"/>
      <dgm:spPr/>
      <dgm:t>
        <a:bodyPr/>
        <a:lstStyle/>
        <a:p>
          <a:endParaRPr lang="en-US"/>
        </a:p>
      </dgm:t>
    </dgm:pt>
    <dgm:pt modelId="{11AE5A6B-BBF3-4C51-8CA1-222E57104B99}" type="pres">
      <dgm:prSet presAssocID="{82368DB3-BB76-4541-BEEE-C668922B2980}" presName="hierChild4" presStyleCnt="0"/>
      <dgm:spPr/>
    </dgm:pt>
    <dgm:pt modelId="{F7D431AE-78CF-4B5B-AA85-21B1BA941711}" type="pres">
      <dgm:prSet presAssocID="{A4585E9C-877D-414B-B822-F7EDFEC7E0FD}" presName="Name35" presStyleLbl="parChTrans1D3" presStyleIdx="0" presStyleCnt="5"/>
      <dgm:spPr/>
      <dgm:t>
        <a:bodyPr/>
        <a:lstStyle/>
        <a:p>
          <a:endParaRPr lang="en-US"/>
        </a:p>
      </dgm:t>
    </dgm:pt>
    <dgm:pt modelId="{D3457701-43D3-40EB-B4AF-DEE2DA9BAF1A}" type="pres">
      <dgm:prSet presAssocID="{84DF3628-8A7E-45DA-9102-85C0EADF8B64}" presName="hierRoot2" presStyleCnt="0">
        <dgm:presLayoutVars>
          <dgm:hierBranch val="r"/>
        </dgm:presLayoutVars>
      </dgm:prSet>
      <dgm:spPr/>
    </dgm:pt>
    <dgm:pt modelId="{A134B287-BF68-4540-BB59-77D310003700}" type="pres">
      <dgm:prSet presAssocID="{84DF3628-8A7E-45DA-9102-85C0EADF8B64}" presName="rootComposite" presStyleCnt="0"/>
      <dgm:spPr/>
    </dgm:pt>
    <dgm:pt modelId="{7824EBFC-DABC-4A48-B832-04C778D39C38}" type="pres">
      <dgm:prSet presAssocID="{84DF3628-8A7E-45DA-9102-85C0EADF8B64}" presName="rootText" presStyleLbl="node3" presStyleIdx="0" presStyleCnt="5">
        <dgm:presLayoutVars>
          <dgm:chPref val="3"/>
        </dgm:presLayoutVars>
      </dgm:prSet>
      <dgm:spPr/>
      <dgm:t>
        <a:bodyPr/>
        <a:lstStyle/>
        <a:p>
          <a:endParaRPr lang="en-US"/>
        </a:p>
      </dgm:t>
    </dgm:pt>
    <dgm:pt modelId="{65487ED2-AA19-4B1D-BF33-1EA4CAA32D1F}" type="pres">
      <dgm:prSet presAssocID="{84DF3628-8A7E-45DA-9102-85C0EADF8B64}" presName="rootConnector" presStyleLbl="node3" presStyleIdx="0" presStyleCnt="5"/>
      <dgm:spPr/>
      <dgm:t>
        <a:bodyPr/>
        <a:lstStyle/>
        <a:p>
          <a:endParaRPr lang="en-US"/>
        </a:p>
      </dgm:t>
    </dgm:pt>
    <dgm:pt modelId="{75576608-73A6-4DA6-A87D-604E53210523}" type="pres">
      <dgm:prSet presAssocID="{84DF3628-8A7E-45DA-9102-85C0EADF8B64}" presName="hierChild4" presStyleCnt="0"/>
      <dgm:spPr/>
    </dgm:pt>
    <dgm:pt modelId="{CA42E7E8-34EB-4D8B-A62E-B836510D28B7}" type="pres">
      <dgm:prSet presAssocID="{BA83AE57-E31A-4DF0-91B1-354EF379D0FA}" presName="Name50" presStyleLbl="parChTrans1D4" presStyleIdx="0" presStyleCnt="4"/>
      <dgm:spPr/>
      <dgm:t>
        <a:bodyPr/>
        <a:lstStyle/>
        <a:p>
          <a:endParaRPr lang="en-US"/>
        </a:p>
      </dgm:t>
    </dgm:pt>
    <dgm:pt modelId="{D1A9EBDA-BA23-43C7-91FD-245E9F984A46}" type="pres">
      <dgm:prSet presAssocID="{8F9DAC25-6536-4D17-B442-D729CC1D5B26}" presName="hierRoot2" presStyleCnt="0">
        <dgm:presLayoutVars>
          <dgm:hierBranch val="r"/>
        </dgm:presLayoutVars>
      </dgm:prSet>
      <dgm:spPr/>
    </dgm:pt>
    <dgm:pt modelId="{FD18935F-7293-4E52-800B-5712B2E29D62}" type="pres">
      <dgm:prSet presAssocID="{8F9DAC25-6536-4D17-B442-D729CC1D5B26}" presName="rootComposite" presStyleCnt="0"/>
      <dgm:spPr/>
    </dgm:pt>
    <dgm:pt modelId="{4206539D-3D1E-44DE-8D07-E8722198FBEE}" type="pres">
      <dgm:prSet presAssocID="{8F9DAC25-6536-4D17-B442-D729CC1D5B26}" presName="rootText" presStyleLbl="node4" presStyleIdx="0" presStyleCnt="4">
        <dgm:presLayoutVars>
          <dgm:chPref val="3"/>
        </dgm:presLayoutVars>
      </dgm:prSet>
      <dgm:spPr/>
      <dgm:t>
        <a:bodyPr/>
        <a:lstStyle/>
        <a:p>
          <a:endParaRPr lang="en-US"/>
        </a:p>
      </dgm:t>
    </dgm:pt>
    <dgm:pt modelId="{88E812C5-24ED-4EFA-9294-DC71B0994003}" type="pres">
      <dgm:prSet presAssocID="{8F9DAC25-6536-4D17-B442-D729CC1D5B26}" presName="rootConnector" presStyleLbl="node4" presStyleIdx="0" presStyleCnt="4"/>
      <dgm:spPr/>
      <dgm:t>
        <a:bodyPr/>
        <a:lstStyle/>
        <a:p>
          <a:endParaRPr lang="en-US"/>
        </a:p>
      </dgm:t>
    </dgm:pt>
    <dgm:pt modelId="{DC722440-05FC-4945-A6D5-43C04880345C}" type="pres">
      <dgm:prSet presAssocID="{8F9DAC25-6536-4D17-B442-D729CC1D5B26}" presName="hierChild4" presStyleCnt="0"/>
      <dgm:spPr/>
    </dgm:pt>
    <dgm:pt modelId="{466BC3D4-DD4A-4189-B883-6F2DABE58607}" type="pres">
      <dgm:prSet presAssocID="{65AC8C15-A85E-4F08-9E96-330E0586824E}" presName="Name50" presStyleLbl="parChTrans1D4" presStyleIdx="1" presStyleCnt="4"/>
      <dgm:spPr/>
      <dgm:t>
        <a:bodyPr/>
        <a:lstStyle/>
        <a:p>
          <a:endParaRPr lang="en-US"/>
        </a:p>
      </dgm:t>
    </dgm:pt>
    <dgm:pt modelId="{4BB29353-0771-4D3F-A9AC-F0EED4C7A62F}" type="pres">
      <dgm:prSet presAssocID="{DADD6BA7-B09D-47FD-B166-9BF71F59F7B3}" presName="hierRoot2" presStyleCnt="0">
        <dgm:presLayoutVars>
          <dgm:hierBranch val="r"/>
        </dgm:presLayoutVars>
      </dgm:prSet>
      <dgm:spPr/>
    </dgm:pt>
    <dgm:pt modelId="{DB63BEB0-23B0-4FA6-9CD2-C04A871E8A95}" type="pres">
      <dgm:prSet presAssocID="{DADD6BA7-B09D-47FD-B166-9BF71F59F7B3}" presName="rootComposite" presStyleCnt="0"/>
      <dgm:spPr/>
    </dgm:pt>
    <dgm:pt modelId="{A782A1CE-950D-43DD-ACC8-F58950E03A8D}" type="pres">
      <dgm:prSet presAssocID="{DADD6BA7-B09D-47FD-B166-9BF71F59F7B3}" presName="rootText" presStyleLbl="node4" presStyleIdx="1" presStyleCnt="4">
        <dgm:presLayoutVars>
          <dgm:chPref val="3"/>
        </dgm:presLayoutVars>
      </dgm:prSet>
      <dgm:spPr/>
      <dgm:t>
        <a:bodyPr/>
        <a:lstStyle/>
        <a:p>
          <a:endParaRPr lang="en-US"/>
        </a:p>
      </dgm:t>
    </dgm:pt>
    <dgm:pt modelId="{F7BD985D-AB29-4712-88AC-4DD11CAD9820}" type="pres">
      <dgm:prSet presAssocID="{DADD6BA7-B09D-47FD-B166-9BF71F59F7B3}" presName="rootConnector" presStyleLbl="node4" presStyleIdx="1" presStyleCnt="4"/>
      <dgm:spPr/>
      <dgm:t>
        <a:bodyPr/>
        <a:lstStyle/>
        <a:p>
          <a:endParaRPr lang="en-US"/>
        </a:p>
      </dgm:t>
    </dgm:pt>
    <dgm:pt modelId="{DBD74A4A-F8AB-4B0B-BE2C-FD3A46D77731}" type="pres">
      <dgm:prSet presAssocID="{DADD6BA7-B09D-47FD-B166-9BF71F59F7B3}" presName="hierChild4" presStyleCnt="0"/>
      <dgm:spPr/>
    </dgm:pt>
    <dgm:pt modelId="{953B08FB-B1DC-44CE-9B7A-631722E8679F}" type="pres">
      <dgm:prSet presAssocID="{88EC1772-30EE-4456-B927-D22BED7BD0C1}" presName="Name50" presStyleLbl="parChTrans1D4" presStyleIdx="2" presStyleCnt="4"/>
      <dgm:spPr/>
      <dgm:t>
        <a:bodyPr/>
        <a:lstStyle/>
        <a:p>
          <a:endParaRPr lang="en-US"/>
        </a:p>
      </dgm:t>
    </dgm:pt>
    <dgm:pt modelId="{D83556CE-4E91-4687-82F8-E8303E13E48A}" type="pres">
      <dgm:prSet presAssocID="{E1177590-02E6-45C3-A1D2-9E7989CB5311}" presName="hierRoot2" presStyleCnt="0">
        <dgm:presLayoutVars>
          <dgm:hierBranch val="r"/>
        </dgm:presLayoutVars>
      </dgm:prSet>
      <dgm:spPr/>
    </dgm:pt>
    <dgm:pt modelId="{83FBE358-016D-4231-94BE-1FE6E16CB471}" type="pres">
      <dgm:prSet presAssocID="{E1177590-02E6-45C3-A1D2-9E7989CB5311}" presName="rootComposite" presStyleCnt="0"/>
      <dgm:spPr/>
    </dgm:pt>
    <dgm:pt modelId="{E85B2F50-0BC3-440B-AA8D-8002C9343F96}" type="pres">
      <dgm:prSet presAssocID="{E1177590-02E6-45C3-A1D2-9E7989CB5311}" presName="rootText" presStyleLbl="node4" presStyleIdx="2" presStyleCnt="4">
        <dgm:presLayoutVars>
          <dgm:chPref val="3"/>
        </dgm:presLayoutVars>
      </dgm:prSet>
      <dgm:spPr/>
      <dgm:t>
        <a:bodyPr/>
        <a:lstStyle/>
        <a:p>
          <a:endParaRPr lang="en-US"/>
        </a:p>
      </dgm:t>
    </dgm:pt>
    <dgm:pt modelId="{19E99289-4100-49C2-8BBB-DE35505565C5}" type="pres">
      <dgm:prSet presAssocID="{E1177590-02E6-45C3-A1D2-9E7989CB5311}" presName="rootConnector" presStyleLbl="node4" presStyleIdx="2" presStyleCnt="4"/>
      <dgm:spPr/>
      <dgm:t>
        <a:bodyPr/>
        <a:lstStyle/>
        <a:p>
          <a:endParaRPr lang="en-US"/>
        </a:p>
      </dgm:t>
    </dgm:pt>
    <dgm:pt modelId="{74B63733-E0C4-4C3A-A48B-D405FC16947B}" type="pres">
      <dgm:prSet presAssocID="{E1177590-02E6-45C3-A1D2-9E7989CB5311}" presName="hierChild4" presStyleCnt="0"/>
      <dgm:spPr/>
    </dgm:pt>
    <dgm:pt modelId="{E9F57041-A49D-401B-B363-AF7652B09766}" type="pres">
      <dgm:prSet presAssocID="{E1177590-02E6-45C3-A1D2-9E7989CB5311}" presName="hierChild5" presStyleCnt="0"/>
      <dgm:spPr/>
    </dgm:pt>
    <dgm:pt modelId="{68EC33F5-A073-4757-9908-82DC0462FA81}" type="pres">
      <dgm:prSet presAssocID="{DADD6BA7-B09D-47FD-B166-9BF71F59F7B3}" presName="hierChild5" presStyleCnt="0"/>
      <dgm:spPr/>
    </dgm:pt>
    <dgm:pt modelId="{7384D186-2255-4E0D-B5A0-6E2A06835612}" type="pres">
      <dgm:prSet presAssocID="{8F9DAC25-6536-4D17-B442-D729CC1D5B26}" presName="hierChild5" presStyleCnt="0"/>
      <dgm:spPr/>
    </dgm:pt>
    <dgm:pt modelId="{E456AAD5-C8D4-41EC-800F-DF6489C2A246}" type="pres">
      <dgm:prSet presAssocID="{84DF3628-8A7E-45DA-9102-85C0EADF8B64}" presName="hierChild5" presStyleCnt="0"/>
      <dgm:spPr/>
    </dgm:pt>
    <dgm:pt modelId="{865C9A92-D103-447C-B22A-AD0724AD32C6}" type="pres">
      <dgm:prSet presAssocID="{82368DB3-BB76-4541-BEEE-C668922B2980}" presName="hierChild5" presStyleCnt="0"/>
      <dgm:spPr/>
    </dgm:pt>
    <dgm:pt modelId="{19A8132E-68F9-4976-A839-CF86F8AF6B1E}" type="pres">
      <dgm:prSet presAssocID="{0344A22D-7C6B-4494-BA90-545A31FEB953}" presName="Name35" presStyleLbl="parChTrans1D2" presStyleIdx="1" presStyleCnt="3"/>
      <dgm:spPr/>
      <dgm:t>
        <a:bodyPr/>
        <a:lstStyle/>
        <a:p>
          <a:endParaRPr lang="en-US"/>
        </a:p>
      </dgm:t>
    </dgm:pt>
    <dgm:pt modelId="{1FAF47F0-EF46-4589-AB81-CCAA9E4552E8}" type="pres">
      <dgm:prSet presAssocID="{E1847082-C821-4DFA-9CBC-ACBA8B8B42E9}" presName="hierRoot2" presStyleCnt="0">
        <dgm:presLayoutVars>
          <dgm:hierBranch val="hang"/>
        </dgm:presLayoutVars>
      </dgm:prSet>
      <dgm:spPr/>
    </dgm:pt>
    <dgm:pt modelId="{9B99F85B-6B06-4AC2-AFBB-FCD3F4EE99C9}" type="pres">
      <dgm:prSet presAssocID="{E1847082-C821-4DFA-9CBC-ACBA8B8B42E9}" presName="rootComposite" presStyleCnt="0"/>
      <dgm:spPr/>
    </dgm:pt>
    <dgm:pt modelId="{4139E5A0-C737-45A2-892B-4EDAD39DFBD0}" type="pres">
      <dgm:prSet presAssocID="{E1847082-C821-4DFA-9CBC-ACBA8B8B42E9}" presName="rootText" presStyleLbl="node2" presStyleIdx="1" presStyleCnt="3">
        <dgm:presLayoutVars>
          <dgm:chPref val="3"/>
        </dgm:presLayoutVars>
      </dgm:prSet>
      <dgm:spPr/>
      <dgm:t>
        <a:bodyPr/>
        <a:lstStyle/>
        <a:p>
          <a:endParaRPr lang="en-US"/>
        </a:p>
      </dgm:t>
    </dgm:pt>
    <dgm:pt modelId="{04B52921-5739-4D64-911F-B99891BB261E}" type="pres">
      <dgm:prSet presAssocID="{E1847082-C821-4DFA-9CBC-ACBA8B8B42E9}" presName="rootConnector" presStyleLbl="node2" presStyleIdx="1" presStyleCnt="3"/>
      <dgm:spPr/>
      <dgm:t>
        <a:bodyPr/>
        <a:lstStyle/>
        <a:p>
          <a:endParaRPr lang="en-US"/>
        </a:p>
      </dgm:t>
    </dgm:pt>
    <dgm:pt modelId="{3ABD1EA7-59A2-4D64-8508-E42387E21903}" type="pres">
      <dgm:prSet presAssocID="{E1847082-C821-4DFA-9CBC-ACBA8B8B42E9}" presName="hierChild4" presStyleCnt="0"/>
      <dgm:spPr/>
    </dgm:pt>
    <dgm:pt modelId="{1136B69F-26FB-4C2E-BB51-2E44E0D2B33F}" type="pres">
      <dgm:prSet presAssocID="{493B1952-BAE0-4074-BBBE-E0D938F4DA64}" presName="Name48" presStyleLbl="parChTrans1D3" presStyleIdx="1" presStyleCnt="5"/>
      <dgm:spPr/>
      <dgm:t>
        <a:bodyPr/>
        <a:lstStyle/>
        <a:p>
          <a:endParaRPr lang="en-US"/>
        </a:p>
      </dgm:t>
    </dgm:pt>
    <dgm:pt modelId="{F6F3B714-6324-4561-B16E-95F7725836EE}" type="pres">
      <dgm:prSet presAssocID="{3DAF03A8-82AB-452B-937B-8DD9EFAD722A}" presName="hierRoot2" presStyleCnt="0">
        <dgm:presLayoutVars>
          <dgm:hierBranch val="r"/>
        </dgm:presLayoutVars>
      </dgm:prSet>
      <dgm:spPr/>
    </dgm:pt>
    <dgm:pt modelId="{F665F293-50B8-46EB-84EC-947282447330}" type="pres">
      <dgm:prSet presAssocID="{3DAF03A8-82AB-452B-937B-8DD9EFAD722A}" presName="rootComposite" presStyleCnt="0"/>
      <dgm:spPr/>
    </dgm:pt>
    <dgm:pt modelId="{33329D6E-9A54-40C3-B88E-B1833EFFCD96}" type="pres">
      <dgm:prSet presAssocID="{3DAF03A8-82AB-452B-937B-8DD9EFAD722A}" presName="rootText" presStyleLbl="node3" presStyleIdx="1" presStyleCnt="5">
        <dgm:presLayoutVars>
          <dgm:chPref val="3"/>
        </dgm:presLayoutVars>
      </dgm:prSet>
      <dgm:spPr/>
      <dgm:t>
        <a:bodyPr/>
        <a:lstStyle/>
        <a:p>
          <a:endParaRPr lang="en-US"/>
        </a:p>
      </dgm:t>
    </dgm:pt>
    <dgm:pt modelId="{5D44A71D-919B-4BA6-BF23-6DD42E7B4FBA}" type="pres">
      <dgm:prSet presAssocID="{3DAF03A8-82AB-452B-937B-8DD9EFAD722A}" presName="rootConnector" presStyleLbl="node3" presStyleIdx="1" presStyleCnt="5"/>
      <dgm:spPr/>
      <dgm:t>
        <a:bodyPr/>
        <a:lstStyle/>
        <a:p>
          <a:endParaRPr lang="en-US"/>
        </a:p>
      </dgm:t>
    </dgm:pt>
    <dgm:pt modelId="{7BDD305E-D488-46F8-9FAF-FC9B625C16F6}" type="pres">
      <dgm:prSet presAssocID="{3DAF03A8-82AB-452B-937B-8DD9EFAD722A}" presName="hierChild4" presStyleCnt="0"/>
      <dgm:spPr/>
    </dgm:pt>
    <dgm:pt modelId="{4393C8A9-F2A3-4DA2-B14B-FC2043892E45}" type="pres">
      <dgm:prSet presAssocID="{3DAF03A8-82AB-452B-937B-8DD9EFAD722A}" presName="hierChild5" presStyleCnt="0"/>
      <dgm:spPr/>
    </dgm:pt>
    <dgm:pt modelId="{149B29DA-0C0E-470E-BFB9-EA6AAD984D30}" type="pres">
      <dgm:prSet presAssocID="{B315931C-8699-4B4E-8C1D-8F84A51FCA0C}" presName="Name48" presStyleLbl="parChTrans1D3" presStyleIdx="2" presStyleCnt="5"/>
      <dgm:spPr/>
      <dgm:t>
        <a:bodyPr/>
        <a:lstStyle/>
        <a:p>
          <a:endParaRPr lang="en-US"/>
        </a:p>
      </dgm:t>
    </dgm:pt>
    <dgm:pt modelId="{54004105-52BE-451A-8A01-4D0A0EF7AF28}" type="pres">
      <dgm:prSet presAssocID="{F196C829-AC83-4E32-911F-6C1674F99DD5}" presName="hierRoot2" presStyleCnt="0">
        <dgm:presLayoutVars>
          <dgm:hierBranch val="r"/>
        </dgm:presLayoutVars>
      </dgm:prSet>
      <dgm:spPr/>
    </dgm:pt>
    <dgm:pt modelId="{9F44F00E-212B-46DB-8AE7-EE5A828811A5}" type="pres">
      <dgm:prSet presAssocID="{F196C829-AC83-4E32-911F-6C1674F99DD5}" presName="rootComposite" presStyleCnt="0"/>
      <dgm:spPr/>
    </dgm:pt>
    <dgm:pt modelId="{D766593C-ABF4-411B-9A25-AD5E860D56BE}" type="pres">
      <dgm:prSet presAssocID="{F196C829-AC83-4E32-911F-6C1674F99DD5}" presName="rootText" presStyleLbl="node3" presStyleIdx="2" presStyleCnt="5">
        <dgm:presLayoutVars>
          <dgm:chPref val="3"/>
        </dgm:presLayoutVars>
      </dgm:prSet>
      <dgm:spPr/>
      <dgm:t>
        <a:bodyPr/>
        <a:lstStyle/>
        <a:p>
          <a:endParaRPr lang="en-US"/>
        </a:p>
      </dgm:t>
    </dgm:pt>
    <dgm:pt modelId="{F2D88F2E-65C5-46DF-B62B-6742B9CF4821}" type="pres">
      <dgm:prSet presAssocID="{F196C829-AC83-4E32-911F-6C1674F99DD5}" presName="rootConnector" presStyleLbl="node3" presStyleIdx="2" presStyleCnt="5"/>
      <dgm:spPr/>
      <dgm:t>
        <a:bodyPr/>
        <a:lstStyle/>
        <a:p>
          <a:endParaRPr lang="en-US"/>
        </a:p>
      </dgm:t>
    </dgm:pt>
    <dgm:pt modelId="{1E3734F3-F0E8-45C2-9097-781EDFEDFBF9}" type="pres">
      <dgm:prSet presAssocID="{F196C829-AC83-4E32-911F-6C1674F99DD5}" presName="hierChild4" presStyleCnt="0"/>
      <dgm:spPr/>
    </dgm:pt>
    <dgm:pt modelId="{D3EE9A51-554F-4DBB-A784-F05D046E49B5}" type="pres">
      <dgm:prSet presAssocID="{F196C829-AC83-4E32-911F-6C1674F99DD5}" presName="hierChild5" presStyleCnt="0"/>
      <dgm:spPr/>
    </dgm:pt>
    <dgm:pt modelId="{09DA7187-06A0-4D09-9E86-40F34C56C503}" type="pres">
      <dgm:prSet presAssocID="{23B111F7-36B0-497C-A4EA-27383B3A2869}" presName="Name48" presStyleLbl="parChTrans1D3" presStyleIdx="3" presStyleCnt="5"/>
      <dgm:spPr/>
      <dgm:t>
        <a:bodyPr/>
        <a:lstStyle/>
        <a:p>
          <a:endParaRPr lang="en-US"/>
        </a:p>
      </dgm:t>
    </dgm:pt>
    <dgm:pt modelId="{E71EA003-E2FA-442F-A1B1-16CC67D58257}" type="pres">
      <dgm:prSet presAssocID="{C26D1A46-7EE0-44F2-A765-798453F3B33E}" presName="hierRoot2" presStyleCnt="0">
        <dgm:presLayoutVars>
          <dgm:hierBranch val="r"/>
        </dgm:presLayoutVars>
      </dgm:prSet>
      <dgm:spPr/>
    </dgm:pt>
    <dgm:pt modelId="{B8C6EE55-311B-4B7D-A065-02177DA4166C}" type="pres">
      <dgm:prSet presAssocID="{C26D1A46-7EE0-44F2-A765-798453F3B33E}" presName="rootComposite" presStyleCnt="0"/>
      <dgm:spPr/>
    </dgm:pt>
    <dgm:pt modelId="{2250693A-B9F4-4E7D-BA37-FEB1E2E23E1D}" type="pres">
      <dgm:prSet presAssocID="{C26D1A46-7EE0-44F2-A765-798453F3B33E}" presName="rootText" presStyleLbl="node3" presStyleIdx="3" presStyleCnt="5">
        <dgm:presLayoutVars>
          <dgm:chPref val="3"/>
        </dgm:presLayoutVars>
      </dgm:prSet>
      <dgm:spPr/>
      <dgm:t>
        <a:bodyPr/>
        <a:lstStyle/>
        <a:p>
          <a:endParaRPr lang="en-US"/>
        </a:p>
      </dgm:t>
    </dgm:pt>
    <dgm:pt modelId="{916C4094-028C-4AEC-AC9F-A051BC8B2409}" type="pres">
      <dgm:prSet presAssocID="{C26D1A46-7EE0-44F2-A765-798453F3B33E}" presName="rootConnector" presStyleLbl="node3" presStyleIdx="3" presStyleCnt="5"/>
      <dgm:spPr/>
      <dgm:t>
        <a:bodyPr/>
        <a:lstStyle/>
        <a:p>
          <a:endParaRPr lang="en-US"/>
        </a:p>
      </dgm:t>
    </dgm:pt>
    <dgm:pt modelId="{9AAA8DA2-CE11-47CA-8C50-1361F4A29DC2}" type="pres">
      <dgm:prSet presAssocID="{C26D1A46-7EE0-44F2-A765-798453F3B33E}" presName="hierChild4" presStyleCnt="0"/>
      <dgm:spPr/>
    </dgm:pt>
    <dgm:pt modelId="{559FCD33-1FF9-4979-AA03-6DB8E875C4D1}" type="pres">
      <dgm:prSet presAssocID="{C26D1A46-7EE0-44F2-A765-798453F3B33E}" presName="hierChild5" presStyleCnt="0"/>
      <dgm:spPr/>
    </dgm:pt>
    <dgm:pt modelId="{D4422D35-B9FB-4901-8110-FF85A7DE39BA}" type="pres">
      <dgm:prSet presAssocID="{E1847082-C821-4DFA-9CBC-ACBA8B8B42E9}" presName="hierChild5" presStyleCnt="0"/>
      <dgm:spPr/>
    </dgm:pt>
    <dgm:pt modelId="{9029D575-A7AB-4FCF-A9F3-9ED2475F1659}" type="pres">
      <dgm:prSet presAssocID="{FE1F25FF-366F-4989-9673-AE206EAD9FD3}" presName="Name35" presStyleLbl="parChTrans1D2" presStyleIdx="2" presStyleCnt="3"/>
      <dgm:spPr/>
      <dgm:t>
        <a:bodyPr/>
        <a:lstStyle/>
        <a:p>
          <a:endParaRPr lang="en-US"/>
        </a:p>
      </dgm:t>
    </dgm:pt>
    <dgm:pt modelId="{045E865A-C203-4621-8AE6-23CF4C2DEB8F}" type="pres">
      <dgm:prSet presAssocID="{ADCD5D05-480E-40D3-894E-3AE2705D453B}" presName="hierRoot2" presStyleCnt="0">
        <dgm:presLayoutVars>
          <dgm:hierBranch/>
        </dgm:presLayoutVars>
      </dgm:prSet>
      <dgm:spPr/>
    </dgm:pt>
    <dgm:pt modelId="{D5999A74-F3CD-4426-B9EA-0B714548D703}" type="pres">
      <dgm:prSet presAssocID="{ADCD5D05-480E-40D3-894E-3AE2705D453B}" presName="rootComposite" presStyleCnt="0"/>
      <dgm:spPr/>
    </dgm:pt>
    <dgm:pt modelId="{7A735CCD-4064-4F46-A7E2-5DC81AEFC10D}" type="pres">
      <dgm:prSet presAssocID="{ADCD5D05-480E-40D3-894E-3AE2705D453B}" presName="rootText" presStyleLbl="node2" presStyleIdx="2" presStyleCnt="3">
        <dgm:presLayoutVars>
          <dgm:chPref val="3"/>
        </dgm:presLayoutVars>
      </dgm:prSet>
      <dgm:spPr/>
      <dgm:t>
        <a:bodyPr/>
        <a:lstStyle/>
        <a:p>
          <a:endParaRPr lang="en-US"/>
        </a:p>
      </dgm:t>
    </dgm:pt>
    <dgm:pt modelId="{4F457819-EAC8-4406-A99A-4325ACA9C7D4}" type="pres">
      <dgm:prSet presAssocID="{ADCD5D05-480E-40D3-894E-3AE2705D453B}" presName="rootConnector" presStyleLbl="node2" presStyleIdx="2" presStyleCnt="3"/>
      <dgm:spPr/>
      <dgm:t>
        <a:bodyPr/>
        <a:lstStyle/>
        <a:p>
          <a:endParaRPr lang="en-US"/>
        </a:p>
      </dgm:t>
    </dgm:pt>
    <dgm:pt modelId="{DB6F5FF0-CC7E-4BBF-A67C-5030CC7FAB33}" type="pres">
      <dgm:prSet presAssocID="{ADCD5D05-480E-40D3-894E-3AE2705D453B}" presName="hierChild4" presStyleCnt="0"/>
      <dgm:spPr/>
    </dgm:pt>
    <dgm:pt modelId="{E3A47643-55FA-4F97-BE4C-5230B0D7BF23}" type="pres">
      <dgm:prSet presAssocID="{2582016D-4D28-477C-B78E-E8074F07B84B}" presName="Name35" presStyleLbl="parChTrans1D3" presStyleIdx="4" presStyleCnt="5"/>
      <dgm:spPr/>
      <dgm:t>
        <a:bodyPr/>
        <a:lstStyle/>
        <a:p>
          <a:endParaRPr lang="en-US"/>
        </a:p>
      </dgm:t>
    </dgm:pt>
    <dgm:pt modelId="{309733E9-EE37-4F19-AFA6-AC3D2CC490E7}" type="pres">
      <dgm:prSet presAssocID="{EB6A4157-8A33-4596-A3C9-433820CF3624}" presName="hierRoot2" presStyleCnt="0">
        <dgm:presLayoutVars>
          <dgm:hierBranch val="r"/>
        </dgm:presLayoutVars>
      </dgm:prSet>
      <dgm:spPr/>
    </dgm:pt>
    <dgm:pt modelId="{2E362822-1F9E-4ACE-AACD-BFFC5032B614}" type="pres">
      <dgm:prSet presAssocID="{EB6A4157-8A33-4596-A3C9-433820CF3624}" presName="rootComposite" presStyleCnt="0"/>
      <dgm:spPr/>
    </dgm:pt>
    <dgm:pt modelId="{60FB102D-F793-4942-8C6A-F31D4AFA27FA}" type="pres">
      <dgm:prSet presAssocID="{EB6A4157-8A33-4596-A3C9-433820CF3624}" presName="rootText" presStyleLbl="node3" presStyleIdx="4" presStyleCnt="5">
        <dgm:presLayoutVars>
          <dgm:chPref val="3"/>
        </dgm:presLayoutVars>
      </dgm:prSet>
      <dgm:spPr/>
      <dgm:t>
        <a:bodyPr/>
        <a:lstStyle/>
        <a:p>
          <a:endParaRPr lang="en-US"/>
        </a:p>
      </dgm:t>
    </dgm:pt>
    <dgm:pt modelId="{B791635D-803C-467D-B629-7CE67308C87A}" type="pres">
      <dgm:prSet presAssocID="{EB6A4157-8A33-4596-A3C9-433820CF3624}" presName="rootConnector" presStyleLbl="node3" presStyleIdx="4" presStyleCnt="5"/>
      <dgm:spPr/>
      <dgm:t>
        <a:bodyPr/>
        <a:lstStyle/>
        <a:p>
          <a:endParaRPr lang="en-US"/>
        </a:p>
      </dgm:t>
    </dgm:pt>
    <dgm:pt modelId="{25A4FB19-63C0-4261-9FBF-B55CCBE0BEA9}" type="pres">
      <dgm:prSet presAssocID="{EB6A4157-8A33-4596-A3C9-433820CF3624}" presName="hierChild4" presStyleCnt="0"/>
      <dgm:spPr/>
    </dgm:pt>
    <dgm:pt modelId="{C2D2D640-CEBA-44E9-991C-2481AA81B5EB}" type="pres">
      <dgm:prSet presAssocID="{58248353-46C7-4B8D-A826-0D09F3DAA7F3}" presName="Name50" presStyleLbl="parChTrans1D4" presStyleIdx="3" presStyleCnt="4"/>
      <dgm:spPr/>
      <dgm:t>
        <a:bodyPr/>
        <a:lstStyle/>
        <a:p>
          <a:endParaRPr lang="en-US"/>
        </a:p>
      </dgm:t>
    </dgm:pt>
    <dgm:pt modelId="{9B45ADFC-BFE1-4AD5-BD95-DCBC5B6E3C0C}" type="pres">
      <dgm:prSet presAssocID="{4CBFC176-66B4-479D-88CA-2C8646ABCF30}" presName="hierRoot2" presStyleCnt="0">
        <dgm:presLayoutVars>
          <dgm:hierBranch val="r"/>
        </dgm:presLayoutVars>
      </dgm:prSet>
      <dgm:spPr/>
    </dgm:pt>
    <dgm:pt modelId="{5CCAD2F1-9CAF-479E-9E84-6178287E904A}" type="pres">
      <dgm:prSet presAssocID="{4CBFC176-66B4-479D-88CA-2C8646ABCF30}" presName="rootComposite" presStyleCnt="0"/>
      <dgm:spPr/>
    </dgm:pt>
    <dgm:pt modelId="{78C4676D-C507-4CB5-8BA6-E111DD4F5EFD}" type="pres">
      <dgm:prSet presAssocID="{4CBFC176-66B4-479D-88CA-2C8646ABCF30}" presName="rootText" presStyleLbl="node4" presStyleIdx="3" presStyleCnt="4">
        <dgm:presLayoutVars>
          <dgm:chPref val="3"/>
        </dgm:presLayoutVars>
      </dgm:prSet>
      <dgm:spPr/>
      <dgm:t>
        <a:bodyPr/>
        <a:lstStyle/>
        <a:p>
          <a:endParaRPr lang="en-US"/>
        </a:p>
      </dgm:t>
    </dgm:pt>
    <dgm:pt modelId="{86AEA069-A500-424C-A890-3C824D0DF15D}" type="pres">
      <dgm:prSet presAssocID="{4CBFC176-66B4-479D-88CA-2C8646ABCF30}" presName="rootConnector" presStyleLbl="node4" presStyleIdx="3" presStyleCnt="4"/>
      <dgm:spPr/>
      <dgm:t>
        <a:bodyPr/>
        <a:lstStyle/>
        <a:p>
          <a:endParaRPr lang="en-US"/>
        </a:p>
      </dgm:t>
    </dgm:pt>
    <dgm:pt modelId="{83EE4C62-FDBC-4506-941D-BD20BF93BBB3}" type="pres">
      <dgm:prSet presAssocID="{4CBFC176-66B4-479D-88CA-2C8646ABCF30}" presName="hierChild4" presStyleCnt="0"/>
      <dgm:spPr/>
    </dgm:pt>
    <dgm:pt modelId="{7A0EF88F-725F-4F9E-8D66-2D198A526485}" type="pres">
      <dgm:prSet presAssocID="{4CBFC176-66B4-479D-88CA-2C8646ABCF30}" presName="hierChild5" presStyleCnt="0"/>
      <dgm:spPr/>
    </dgm:pt>
    <dgm:pt modelId="{452C7E9D-C730-423F-AAB5-AFF4D45CABB8}" type="pres">
      <dgm:prSet presAssocID="{EB6A4157-8A33-4596-A3C9-433820CF3624}" presName="hierChild5" presStyleCnt="0"/>
      <dgm:spPr/>
    </dgm:pt>
    <dgm:pt modelId="{3741D7E3-CBAF-4B54-9D82-A39801E1DF6C}" type="pres">
      <dgm:prSet presAssocID="{ADCD5D05-480E-40D3-894E-3AE2705D453B}" presName="hierChild5" presStyleCnt="0"/>
      <dgm:spPr/>
    </dgm:pt>
    <dgm:pt modelId="{D8DD2EDF-6A60-4740-9DF7-B45C13C0863B}" type="pres">
      <dgm:prSet presAssocID="{87AE0B75-A44C-47D4-A2C3-1FE69B4531B3}" presName="hierChild3" presStyleCnt="0"/>
      <dgm:spPr/>
    </dgm:pt>
  </dgm:ptLst>
  <dgm:cxnLst>
    <dgm:cxn modelId="{AD3CA328-7382-4FAB-AB45-2B72EF69BA5E}" type="presOf" srcId="{F196C829-AC83-4E32-911F-6C1674F99DD5}" destId="{F2D88F2E-65C5-46DF-B62B-6742B9CF4821}" srcOrd="1" destOrd="0" presId="urn:microsoft.com/office/officeart/2005/8/layout/orgChart1"/>
    <dgm:cxn modelId="{681CEC8A-E686-4C86-A08B-A4D8D3E961E5}" type="presOf" srcId="{8F9DAC25-6536-4D17-B442-D729CC1D5B26}" destId="{4206539D-3D1E-44DE-8D07-E8722198FBEE}" srcOrd="0" destOrd="0" presId="urn:microsoft.com/office/officeart/2005/8/layout/orgChart1"/>
    <dgm:cxn modelId="{F629A434-7E21-42F5-9B95-55701A2245A5}" srcId="{EB6A4157-8A33-4596-A3C9-433820CF3624}" destId="{4CBFC176-66B4-479D-88CA-2C8646ABCF30}" srcOrd="0" destOrd="0" parTransId="{58248353-46C7-4B8D-A826-0D09F3DAA7F3}" sibTransId="{BB0BE942-6521-4A3A-B704-8C308F59EEBE}"/>
    <dgm:cxn modelId="{8DAFF5C1-1CDA-4A10-9ACF-5D6525414BB2}" type="presOf" srcId="{4CBFC176-66B4-479D-88CA-2C8646ABCF30}" destId="{78C4676D-C507-4CB5-8BA6-E111DD4F5EFD}" srcOrd="0" destOrd="0" presId="urn:microsoft.com/office/officeart/2005/8/layout/orgChart1"/>
    <dgm:cxn modelId="{A3DD243E-AB7E-4CF2-8B4E-68D0BDFD555E}" type="presOf" srcId="{9CB76ADF-3C4F-4738-98A6-D7A49CC1E195}" destId="{8F895F71-97AD-4D0A-9BE0-B758B631E528}" srcOrd="0" destOrd="0" presId="urn:microsoft.com/office/officeart/2005/8/layout/orgChart1"/>
    <dgm:cxn modelId="{C2406D60-4553-4956-99CD-576B6DF19C5D}" type="presOf" srcId="{88EC1772-30EE-4456-B927-D22BED7BD0C1}" destId="{953B08FB-B1DC-44CE-9B7A-631722E8679F}" srcOrd="0" destOrd="0" presId="urn:microsoft.com/office/officeart/2005/8/layout/orgChart1"/>
    <dgm:cxn modelId="{5F7A2ECE-119F-4C2D-89A7-AC46DF8ED6DE}" type="presOf" srcId="{DADD6BA7-B09D-47FD-B166-9BF71F59F7B3}" destId="{A782A1CE-950D-43DD-ACC8-F58950E03A8D}" srcOrd="0" destOrd="0" presId="urn:microsoft.com/office/officeart/2005/8/layout/orgChart1"/>
    <dgm:cxn modelId="{134ECBDF-0AFC-496C-9B00-15A8F1ECB3F0}" type="presOf" srcId="{82368DB3-BB76-4541-BEEE-C668922B2980}" destId="{3C49FE4B-DDFD-41BB-B697-3F777C6D994D}" srcOrd="0" destOrd="0" presId="urn:microsoft.com/office/officeart/2005/8/layout/orgChart1"/>
    <dgm:cxn modelId="{EB33051A-A088-425B-A112-868DC21F057A}" srcId="{87AE0B75-A44C-47D4-A2C3-1FE69B4531B3}" destId="{82368DB3-BB76-4541-BEEE-C668922B2980}" srcOrd="0" destOrd="0" parTransId="{9CB76ADF-3C4F-4738-98A6-D7A49CC1E195}" sibTransId="{28B60DCD-FC4A-45D7-BD27-707B3CDB66AF}"/>
    <dgm:cxn modelId="{4AE538C0-3791-48C9-851D-49030BCCF51D}" srcId="{87AE0B75-A44C-47D4-A2C3-1FE69B4531B3}" destId="{E1847082-C821-4DFA-9CBC-ACBA8B8B42E9}" srcOrd="1" destOrd="0" parTransId="{0344A22D-7C6B-4494-BA90-545A31FEB953}" sibTransId="{8ED138CF-79C0-4560-871B-F99E8011B6D3}"/>
    <dgm:cxn modelId="{0CB750DC-F2DF-43B7-BAFD-92FB96E3538C}" srcId="{E1847082-C821-4DFA-9CBC-ACBA8B8B42E9}" destId="{C26D1A46-7EE0-44F2-A765-798453F3B33E}" srcOrd="2" destOrd="0" parTransId="{23B111F7-36B0-497C-A4EA-27383B3A2869}" sibTransId="{3D66D583-EEA6-4533-9B3B-998C886D665C}"/>
    <dgm:cxn modelId="{E17BBB61-CF6D-4499-B52D-725B16EACFF6}" type="presOf" srcId="{87AE0B75-A44C-47D4-A2C3-1FE69B4531B3}" destId="{F145C134-0C88-4048-8AE7-CE114821888B}" srcOrd="0" destOrd="0" presId="urn:microsoft.com/office/officeart/2005/8/layout/orgChart1"/>
    <dgm:cxn modelId="{F61CA500-F231-4E14-BA9E-62B3BCAD5C54}" srcId="{84DF3628-8A7E-45DA-9102-85C0EADF8B64}" destId="{8F9DAC25-6536-4D17-B442-D729CC1D5B26}" srcOrd="0" destOrd="0" parTransId="{BA83AE57-E31A-4DF0-91B1-354EF379D0FA}" sibTransId="{C676441A-6997-4ADD-BDA4-8AE3A2DED923}"/>
    <dgm:cxn modelId="{198D2C9A-332A-4EB5-A9B5-43B8E543BB36}" type="presOf" srcId="{58248353-46C7-4B8D-A826-0D09F3DAA7F3}" destId="{C2D2D640-CEBA-44E9-991C-2481AA81B5EB}" srcOrd="0" destOrd="0" presId="urn:microsoft.com/office/officeart/2005/8/layout/orgChart1"/>
    <dgm:cxn modelId="{1E28B5B5-4A97-45E7-8AF2-33C65BBD5246}" type="presOf" srcId="{EB6A4157-8A33-4596-A3C9-433820CF3624}" destId="{60FB102D-F793-4942-8C6A-F31D4AFA27FA}" srcOrd="0" destOrd="0" presId="urn:microsoft.com/office/officeart/2005/8/layout/orgChart1"/>
    <dgm:cxn modelId="{5244E939-207A-44BE-9B79-7C02742D692C}" type="presOf" srcId="{3DAF03A8-82AB-452B-937B-8DD9EFAD722A}" destId="{33329D6E-9A54-40C3-B88E-B1833EFFCD96}" srcOrd="0" destOrd="0" presId="urn:microsoft.com/office/officeart/2005/8/layout/orgChart1"/>
    <dgm:cxn modelId="{8D06BFCE-D1A5-4B36-81DC-F9EC76C60916}" type="presOf" srcId="{ADCD5D05-480E-40D3-894E-3AE2705D453B}" destId="{7A735CCD-4064-4F46-A7E2-5DC81AEFC10D}" srcOrd="0" destOrd="0" presId="urn:microsoft.com/office/officeart/2005/8/layout/orgChart1"/>
    <dgm:cxn modelId="{0E5DD681-E6AB-4A62-A832-6D9B01D0AC24}" type="presOf" srcId="{47ABF674-8D3D-4EBA-809C-C26D469FC14E}" destId="{2285B0D5-53D9-4425-89C0-96E076833C90}" srcOrd="0" destOrd="0" presId="urn:microsoft.com/office/officeart/2005/8/layout/orgChart1"/>
    <dgm:cxn modelId="{BCCEBE0A-3518-4707-8A9B-52530DC4F484}" type="presOf" srcId="{ADCD5D05-480E-40D3-894E-3AE2705D453B}" destId="{4F457819-EAC8-4406-A99A-4325ACA9C7D4}" srcOrd="1" destOrd="0" presId="urn:microsoft.com/office/officeart/2005/8/layout/orgChart1"/>
    <dgm:cxn modelId="{8E8280B0-85CB-4036-8C3B-3EC4A488F95F}" type="presOf" srcId="{23B111F7-36B0-497C-A4EA-27383B3A2869}" destId="{09DA7187-06A0-4D09-9E86-40F34C56C503}" srcOrd="0" destOrd="0" presId="urn:microsoft.com/office/officeart/2005/8/layout/orgChart1"/>
    <dgm:cxn modelId="{C94F25A4-B64A-4AAF-95A8-EA5FC084A3F9}" type="presOf" srcId="{E1177590-02E6-45C3-A1D2-9E7989CB5311}" destId="{19E99289-4100-49C2-8BBB-DE35505565C5}" srcOrd="1" destOrd="0" presId="urn:microsoft.com/office/officeart/2005/8/layout/orgChart1"/>
    <dgm:cxn modelId="{5565F70E-C51B-425C-B191-B179AB8AC568}" type="presOf" srcId="{84DF3628-8A7E-45DA-9102-85C0EADF8B64}" destId="{7824EBFC-DABC-4A48-B832-04C778D39C38}" srcOrd="0" destOrd="0" presId="urn:microsoft.com/office/officeart/2005/8/layout/orgChart1"/>
    <dgm:cxn modelId="{AC2E58D3-175F-4F13-A0B0-FAE8885E263F}" type="presOf" srcId="{BA83AE57-E31A-4DF0-91B1-354EF379D0FA}" destId="{CA42E7E8-34EB-4D8B-A62E-B836510D28B7}" srcOrd="0" destOrd="0" presId="urn:microsoft.com/office/officeart/2005/8/layout/orgChart1"/>
    <dgm:cxn modelId="{03FFEF6A-8737-4D9A-BB04-1C78F9772259}" type="presOf" srcId="{84DF3628-8A7E-45DA-9102-85C0EADF8B64}" destId="{65487ED2-AA19-4B1D-BF33-1EA4CAA32D1F}" srcOrd="1" destOrd="0" presId="urn:microsoft.com/office/officeart/2005/8/layout/orgChart1"/>
    <dgm:cxn modelId="{CC6B63E3-3ED6-4CA4-BA16-DC1544A34A6E}" srcId="{DADD6BA7-B09D-47FD-B166-9BF71F59F7B3}" destId="{E1177590-02E6-45C3-A1D2-9E7989CB5311}" srcOrd="0" destOrd="0" parTransId="{88EC1772-30EE-4456-B927-D22BED7BD0C1}" sibTransId="{E466C371-4172-4F6D-8877-792CAC52FB60}"/>
    <dgm:cxn modelId="{4AFEE046-B6D5-4445-A8E0-477263505D12}" srcId="{ADCD5D05-480E-40D3-894E-3AE2705D453B}" destId="{EB6A4157-8A33-4596-A3C9-433820CF3624}" srcOrd="0" destOrd="0" parTransId="{2582016D-4D28-477C-B78E-E8074F07B84B}" sibTransId="{C1BF92D8-21A4-47D9-9278-5A92EA5C0574}"/>
    <dgm:cxn modelId="{F43B721A-7257-4FC0-829A-92872ADF4B15}" type="presOf" srcId="{B315931C-8699-4B4E-8C1D-8F84A51FCA0C}" destId="{149B29DA-0C0E-470E-BFB9-EA6AAD984D30}" srcOrd="0" destOrd="0" presId="urn:microsoft.com/office/officeart/2005/8/layout/orgChart1"/>
    <dgm:cxn modelId="{38CF4B79-F233-430F-A039-26CBE022F9DD}" type="presOf" srcId="{2582016D-4D28-477C-B78E-E8074F07B84B}" destId="{E3A47643-55FA-4F97-BE4C-5230B0D7BF23}" srcOrd="0" destOrd="0" presId="urn:microsoft.com/office/officeart/2005/8/layout/orgChart1"/>
    <dgm:cxn modelId="{66E8080E-D2C1-4D1D-9B0D-792843752B84}" type="presOf" srcId="{C26D1A46-7EE0-44F2-A765-798453F3B33E}" destId="{916C4094-028C-4AEC-AC9F-A051BC8B2409}" srcOrd="1" destOrd="0" presId="urn:microsoft.com/office/officeart/2005/8/layout/orgChart1"/>
    <dgm:cxn modelId="{EEAC1730-E9ED-4150-9E7D-393546093086}" type="presOf" srcId="{87AE0B75-A44C-47D4-A2C3-1FE69B4531B3}" destId="{B613CECB-6E1B-42C1-A115-5915B5727AA3}" srcOrd="1" destOrd="0" presId="urn:microsoft.com/office/officeart/2005/8/layout/orgChart1"/>
    <dgm:cxn modelId="{C92A4F57-F042-4796-B2C6-6B1D5F858109}" type="presOf" srcId="{4CBFC176-66B4-479D-88CA-2C8646ABCF30}" destId="{86AEA069-A500-424C-A890-3C824D0DF15D}" srcOrd="1" destOrd="0" presId="urn:microsoft.com/office/officeart/2005/8/layout/orgChart1"/>
    <dgm:cxn modelId="{A32F6B87-7E34-4664-B34A-0750AD4EE9F8}" type="presOf" srcId="{65AC8C15-A85E-4F08-9E96-330E0586824E}" destId="{466BC3D4-DD4A-4189-B883-6F2DABE58607}" srcOrd="0" destOrd="0" presId="urn:microsoft.com/office/officeart/2005/8/layout/orgChart1"/>
    <dgm:cxn modelId="{81F4D878-011F-4562-B537-5F1252A9117A}" srcId="{47ABF674-8D3D-4EBA-809C-C26D469FC14E}" destId="{87AE0B75-A44C-47D4-A2C3-1FE69B4531B3}" srcOrd="0" destOrd="0" parTransId="{6B8DD049-963C-44CF-91EC-374EC68D7921}" sibTransId="{FB4E6095-3DD8-45A0-82A8-00F266F6232E}"/>
    <dgm:cxn modelId="{ED4B5EFD-CDDD-45C5-AD7C-6A2257A50206}" type="presOf" srcId="{E1177590-02E6-45C3-A1D2-9E7989CB5311}" destId="{E85B2F50-0BC3-440B-AA8D-8002C9343F96}" srcOrd="0" destOrd="0" presId="urn:microsoft.com/office/officeart/2005/8/layout/orgChart1"/>
    <dgm:cxn modelId="{783C5745-E5F7-4FA3-A997-7FB6136BA7B5}" type="presOf" srcId="{EB6A4157-8A33-4596-A3C9-433820CF3624}" destId="{B791635D-803C-467D-B629-7CE67308C87A}" srcOrd="1" destOrd="0" presId="urn:microsoft.com/office/officeart/2005/8/layout/orgChart1"/>
    <dgm:cxn modelId="{A79BB383-7409-4396-8F5C-46DC0A4FE465}" type="presOf" srcId="{8F9DAC25-6536-4D17-B442-D729CC1D5B26}" destId="{88E812C5-24ED-4EFA-9294-DC71B0994003}" srcOrd="1" destOrd="0" presId="urn:microsoft.com/office/officeart/2005/8/layout/orgChart1"/>
    <dgm:cxn modelId="{4225A562-F8AE-43B4-BECC-A0DB29CFD611}" srcId="{82368DB3-BB76-4541-BEEE-C668922B2980}" destId="{84DF3628-8A7E-45DA-9102-85C0EADF8B64}" srcOrd="0" destOrd="0" parTransId="{A4585E9C-877D-414B-B822-F7EDFEC7E0FD}" sibTransId="{B8B37980-FF82-4F75-9187-87057EB40A29}"/>
    <dgm:cxn modelId="{ACD8F8AF-ED41-4103-AF8D-58FAF5C618DB}" srcId="{E1847082-C821-4DFA-9CBC-ACBA8B8B42E9}" destId="{F196C829-AC83-4E32-911F-6C1674F99DD5}" srcOrd="1" destOrd="0" parTransId="{B315931C-8699-4B4E-8C1D-8F84A51FCA0C}" sibTransId="{65D78E02-7979-40A9-9C5F-2FDA688E5C6B}"/>
    <dgm:cxn modelId="{29BA2BC3-6AD7-4294-B1B5-31F26E37D314}" type="presOf" srcId="{E1847082-C821-4DFA-9CBC-ACBA8B8B42E9}" destId="{04B52921-5739-4D64-911F-B99891BB261E}" srcOrd="1" destOrd="0" presId="urn:microsoft.com/office/officeart/2005/8/layout/orgChart1"/>
    <dgm:cxn modelId="{63EBF680-4D6B-4E79-A9B7-A56595CC0E4E}" type="presOf" srcId="{F196C829-AC83-4E32-911F-6C1674F99DD5}" destId="{D766593C-ABF4-411B-9A25-AD5E860D56BE}" srcOrd="0" destOrd="0" presId="urn:microsoft.com/office/officeart/2005/8/layout/orgChart1"/>
    <dgm:cxn modelId="{E950A9AB-E171-49B3-94D4-D58661FD9422}" type="presOf" srcId="{E1847082-C821-4DFA-9CBC-ACBA8B8B42E9}" destId="{4139E5A0-C737-45A2-892B-4EDAD39DFBD0}" srcOrd="0" destOrd="0" presId="urn:microsoft.com/office/officeart/2005/8/layout/orgChart1"/>
    <dgm:cxn modelId="{6E398550-921C-4615-8857-D1E012A8F500}" type="presOf" srcId="{A4585E9C-877D-414B-B822-F7EDFEC7E0FD}" destId="{F7D431AE-78CF-4B5B-AA85-21B1BA941711}" srcOrd="0" destOrd="0" presId="urn:microsoft.com/office/officeart/2005/8/layout/orgChart1"/>
    <dgm:cxn modelId="{E68ADB74-5360-43C8-9B38-CAE4426A66A4}" type="presOf" srcId="{C26D1A46-7EE0-44F2-A765-798453F3B33E}" destId="{2250693A-B9F4-4E7D-BA37-FEB1E2E23E1D}" srcOrd="0" destOrd="0" presId="urn:microsoft.com/office/officeart/2005/8/layout/orgChart1"/>
    <dgm:cxn modelId="{BC433ECA-E589-4A3C-A750-E788D08EDF30}" srcId="{87AE0B75-A44C-47D4-A2C3-1FE69B4531B3}" destId="{ADCD5D05-480E-40D3-894E-3AE2705D453B}" srcOrd="2" destOrd="0" parTransId="{FE1F25FF-366F-4989-9673-AE206EAD9FD3}" sibTransId="{861AC1C9-CC9F-4251-B076-A107603F5910}"/>
    <dgm:cxn modelId="{14FD3C8E-5C14-41CA-9CC1-C46DB60822D0}" srcId="{E1847082-C821-4DFA-9CBC-ACBA8B8B42E9}" destId="{3DAF03A8-82AB-452B-937B-8DD9EFAD722A}" srcOrd="0" destOrd="0" parTransId="{493B1952-BAE0-4074-BBBE-E0D938F4DA64}" sibTransId="{CBB7A2E4-639A-49C4-982A-0B3E4AE365AE}"/>
    <dgm:cxn modelId="{D18976C7-202D-4193-84E7-8393994CD795}" type="presOf" srcId="{3DAF03A8-82AB-452B-937B-8DD9EFAD722A}" destId="{5D44A71D-919B-4BA6-BF23-6DD42E7B4FBA}" srcOrd="1" destOrd="0" presId="urn:microsoft.com/office/officeart/2005/8/layout/orgChart1"/>
    <dgm:cxn modelId="{9832E8E8-9893-49ED-9973-E389B18BD112}" type="presOf" srcId="{DADD6BA7-B09D-47FD-B166-9BF71F59F7B3}" destId="{F7BD985D-AB29-4712-88AC-4DD11CAD9820}" srcOrd="1" destOrd="0" presId="urn:microsoft.com/office/officeart/2005/8/layout/orgChart1"/>
    <dgm:cxn modelId="{309210A7-03F1-412F-B866-B9B6890EE20B}" type="presOf" srcId="{FE1F25FF-366F-4989-9673-AE206EAD9FD3}" destId="{9029D575-A7AB-4FCF-A9F3-9ED2475F1659}" srcOrd="0" destOrd="0" presId="urn:microsoft.com/office/officeart/2005/8/layout/orgChart1"/>
    <dgm:cxn modelId="{E6B76FDF-043B-40B1-AC8E-2CDA6B187A22}" type="presOf" srcId="{0344A22D-7C6B-4494-BA90-545A31FEB953}" destId="{19A8132E-68F9-4976-A839-CF86F8AF6B1E}" srcOrd="0" destOrd="0" presId="urn:microsoft.com/office/officeart/2005/8/layout/orgChart1"/>
    <dgm:cxn modelId="{913473F9-CBC8-4DB2-8AA6-D3E5A3C470C1}" type="presOf" srcId="{82368DB3-BB76-4541-BEEE-C668922B2980}" destId="{536C1514-153B-4EB8-87B5-D6A6567B02A3}" srcOrd="1" destOrd="0" presId="urn:microsoft.com/office/officeart/2005/8/layout/orgChart1"/>
    <dgm:cxn modelId="{297EEB85-6164-4CAE-B4B9-9FE8970F01DF}" srcId="{8F9DAC25-6536-4D17-B442-D729CC1D5B26}" destId="{DADD6BA7-B09D-47FD-B166-9BF71F59F7B3}" srcOrd="0" destOrd="0" parTransId="{65AC8C15-A85E-4F08-9E96-330E0586824E}" sibTransId="{7C175711-E8E7-4A24-8418-9E52FA2C5922}"/>
    <dgm:cxn modelId="{DA4BA347-5E5F-43EB-A4AD-0FC0B1ADDBD3}" type="presOf" srcId="{493B1952-BAE0-4074-BBBE-E0D938F4DA64}" destId="{1136B69F-26FB-4C2E-BB51-2E44E0D2B33F}" srcOrd="0" destOrd="0" presId="urn:microsoft.com/office/officeart/2005/8/layout/orgChart1"/>
    <dgm:cxn modelId="{8A3D51EC-D3F0-4523-A2B0-E8E49DD06E78}" type="presParOf" srcId="{2285B0D5-53D9-4425-89C0-96E076833C90}" destId="{7908E666-3B73-4E86-92C6-92164300BE4F}" srcOrd="0" destOrd="0" presId="urn:microsoft.com/office/officeart/2005/8/layout/orgChart1"/>
    <dgm:cxn modelId="{5FCC3204-BADA-4C09-9656-C9D597592559}" type="presParOf" srcId="{7908E666-3B73-4E86-92C6-92164300BE4F}" destId="{B4D08459-57DA-4B2E-9F78-133FE2634822}" srcOrd="0" destOrd="0" presId="urn:microsoft.com/office/officeart/2005/8/layout/orgChart1"/>
    <dgm:cxn modelId="{952F9B98-74DC-4A10-907B-89E9C5152631}" type="presParOf" srcId="{B4D08459-57DA-4B2E-9F78-133FE2634822}" destId="{F145C134-0C88-4048-8AE7-CE114821888B}" srcOrd="0" destOrd="0" presId="urn:microsoft.com/office/officeart/2005/8/layout/orgChart1"/>
    <dgm:cxn modelId="{D70391D1-2173-438F-88ED-FFC10A05CFFA}" type="presParOf" srcId="{B4D08459-57DA-4B2E-9F78-133FE2634822}" destId="{B613CECB-6E1B-42C1-A115-5915B5727AA3}" srcOrd="1" destOrd="0" presId="urn:microsoft.com/office/officeart/2005/8/layout/orgChart1"/>
    <dgm:cxn modelId="{B1FAF1CF-88DB-4155-8933-8078F0CCF423}" type="presParOf" srcId="{7908E666-3B73-4E86-92C6-92164300BE4F}" destId="{D8EF8FCF-E1BA-4BB0-80E7-E4463B3D63D2}" srcOrd="1" destOrd="0" presId="urn:microsoft.com/office/officeart/2005/8/layout/orgChart1"/>
    <dgm:cxn modelId="{79D7BC6B-8AA5-4756-8073-F8B0A69F246F}" type="presParOf" srcId="{D8EF8FCF-E1BA-4BB0-80E7-E4463B3D63D2}" destId="{8F895F71-97AD-4D0A-9BE0-B758B631E528}" srcOrd="0" destOrd="0" presId="urn:microsoft.com/office/officeart/2005/8/layout/orgChart1"/>
    <dgm:cxn modelId="{0FACF151-2014-4D2D-87BC-B4F4CDB44894}" type="presParOf" srcId="{D8EF8FCF-E1BA-4BB0-80E7-E4463B3D63D2}" destId="{12AD7A56-ADFE-48F5-A9C0-EBE0A0C93823}" srcOrd="1" destOrd="0" presId="urn:microsoft.com/office/officeart/2005/8/layout/orgChart1"/>
    <dgm:cxn modelId="{DD6ACA41-F129-4BC7-9411-614BB2A03ABA}" type="presParOf" srcId="{12AD7A56-ADFE-48F5-A9C0-EBE0A0C93823}" destId="{A0A7508A-A7F2-417A-BDD3-112920D4B66D}" srcOrd="0" destOrd="0" presId="urn:microsoft.com/office/officeart/2005/8/layout/orgChart1"/>
    <dgm:cxn modelId="{62032F15-CCB7-42E3-927A-81C1D0158533}" type="presParOf" srcId="{A0A7508A-A7F2-417A-BDD3-112920D4B66D}" destId="{3C49FE4B-DDFD-41BB-B697-3F777C6D994D}" srcOrd="0" destOrd="0" presId="urn:microsoft.com/office/officeart/2005/8/layout/orgChart1"/>
    <dgm:cxn modelId="{00DBED79-8C20-4D0F-9337-16BB3ABC5CBE}" type="presParOf" srcId="{A0A7508A-A7F2-417A-BDD3-112920D4B66D}" destId="{536C1514-153B-4EB8-87B5-D6A6567B02A3}" srcOrd="1" destOrd="0" presId="urn:microsoft.com/office/officeart/2005/8/layout/orgChart1"/>
    <dgm:cxn modelId="{80864F6C-FBA9-4D95-BA52-0291F4316CFC}" type="presParOf" srcId="{12AD7A56-ADFE-48F5-A9C0-EBE0A0C93823}" destId="{11AE5A6B-BBF3-4C51-8CA1-222E57104B99}" srcOrd="1" destOrd="0" presId="urn:microsoft.com/office/officeart/2005/8/layout/orgChart1"/>
    <dgm:cxn modelId="{A333ADCF-05C7-4410-9BFF-994BEBA3074B}" type="presParOf" srcId="{11AE5A6B-BBF3-4C51-8CA1-222E57104B99}" destId="{F7D431AE-78CF-4B5B-AA85-21B1BA941711}" srcOrd="0" destOrd="0" presId="urn:microsoft.com/office/officeart/2005/8/layout/orgChart1"/>
    <dgm:cxn modelId="{1D7100DB-B3D3-4258-8457-5FCE53FB50DA}" type="presParOf" srcId="{11AE5A6B-BBF3-4C51-8CA1-222E57104B99}" destId="{D3457701-43D3-40EB-B4AF-DEE2DA9BAF1A}" srcOrd="1" destOrd="0" presId="urn:microsoft.com/office/officeart/2005/8/layout/orgChart1"/>
    <dgm:cxn modelId="{1CA16A0E-77DB-4AB8-AC29-3F7D8D21364F}" type="presParOf" srcId="{D3457701-43D3-40EB-B4AF-DEE2DA9BAF1A}" destId="{A134B287-BF68-4540-BB59-77D310003700}" srcOrd="0" destOrd="0" presId="urn:microsoft.com/office/officeart/2005/8/layout/orgChart1"/>
    <dgm:cxn modelId="{85F0618B-A432-4B6A-B3CE-736AE4F8063A}" type="presParOf" srcId="{A134B287-BF68-4540-BB59-77D310003700}" destId="{7824EBFC-DABC-4A48-B832-04C778D39C38}" srcOrd="0" destOrd="0" presId="urn:microsoft.com/office/officeart/2005/8/layout/orgChart1"/>
    <dgm:cxn modelId="{9BA0FF42-7093-4593-A21A-F5DBE1F88C4F}" type="presParOf" srcId="{A134B287-BF68-4540-BB59-77D310003700}" destId="{65487ED2-AA19-4B1D-BF33-1EA4CAA32D1F}" srcOrd="1" destOrd="0" presId="urn:microsoft.com/office/officeart/2005/8/layout/orgChart1"/>
    <dgm:cxn modelId="{1B593CC1-1FCE-49D5-8F7D-4D32F691CB8D}" type="presParOf" srcId="{D3457701-43D3-40EB-B4AF-DEE2DA9BAF1A}" destId="{75576608-73A6-4DA6-A87D-604E53210523}" srcOrd="1" destOrd="0" presId="urn:microsoft.com/office/officeart/2005/8/layout/orgChart1"/>
    <dgm:cxn modelId="{4A81D957-35F4-429E-AC4C-EFC72EB152BE}" type="presParOf" srcId="{75576608-73A6-4DA6-A87D-604E53210523}" destId="{CA42E7E8-34EB-4D8B-A62E-B836510D28B7}" srcOrd="0" destOrd="0" presId="urn:microsoft.com/office/officeart/2005/8/layout/orgChart1"/>
    <dgm:cxn modelId="{41E2D7B7-526A-40A3-94E7-12E95E7BE87E}" type="presParOf" srcId="{75576608-73A6-4DA6-A87D-604E53210523}" destId="{D1A9EBDA-BA23-43C7-91FD-245E9F984A46}" srcOrd="1" destOrd="0" presId="urn:microsoft.com/office/officeart/2005/8/layout/orgChart1"/>
    <dgm:cxn modelId="{DCDBBD8D-4159-477A-A868-F4CA6F358338}" type="presParOf" srcId="{D1A9EBDA-BA23-43C7-91FD-245E9F984A46}" destId="{FD18935F-7293-4E52-800B-5712B2E29D62}" srcOrd="0" destOrd="0" presId="urn:microsoft.com/office/officeart/2005/8/layout/orgChart1"/>
    <dgm:cxn modelId="{1990006E-2DC2-4DC8-A8E5-9067E76E6F00}" type="presParOf" srcId="{FD18935F-7293-4E52-800B-5712B2E29D62}" destId="{4206539D-3D1E-44DE-8D07-E8722198FBEE}" srcOrd="0" destOrd="0" presId="urn:microsoft.com/office/officeart/2005/8/layout/orgChart1"/>
    <dgm:cxn modelId="{0F127C4E-52BE-4580-8EE1-D10F626B5434}" type="presParOf" srcId="{FD18935F-7293-4E52-800B-5712B2E29D62}" destId="{88E812C5-24ED-4EFA-9294-DC71B0994003}" srcOrd="1" destOrd="0" presId="urn:microsoft.com/office/officeart/2005/8/layout/orgChart1"/>
    <dgm:cxn modelId="{F8C55CA6-A0FB-4214-AA9E-3B8F3C77FF1A}" type="presParOf" srcId="{D1A9EBDA-BA23-43C7-91FD-245E9F984A46}" destId="{DC722440-05FC-4945-A6D5-43C04880345C}" srcOrd="1" destOrd="0" presId="urn:microsoft.com/office/officeart/2005/8/layout/orgChart1"/>
    <dgm:cxn modelId="{2243C620-858F-4AE5-9B6B-6994A1571AB8}" type="presParOf" srcId="{DC722440-05FC-4945-A6D5-43C04880345C}" destId="{466BC3D4-DD4A-4189-B883-6F2DABE58607}" srcOrd="0" destOrd="0" presId="urn:microsoft.com/office/officeart/2005/8/layout/orgChart1"/>
    <dgm:cxn modelId="{0851D284-18EF-4D73-8665-264C857AE30E}" type="presParOf" srcId="{DC722440-05FC-4945-A6D5-43C04880345C}" destId="{4BB29353-0771-4D3F-A9AC-F0EED4C7A62F}" srcOrd="1" destOrd="0" presId="urn:microsoft.com/office/officeart/2005/8/layout/orgChart1"/>
    <dgm:cxn modelId="{63984C4C-A14F-41D7-96D0-9A4653F7757F}" type="presParOf" srcId="{4BB29353-0771-4D3F-A9AC-F0EED4C7A62F}" destId="{DB63BEB0-23B0-4FA6-9CD2-C04A871E8A95}" srcOrd="0" destOrd="0" presId="urn:microsoft.com/office/officeart/2005/8/layout/orgChart1"/>
    <dgm:cxn modelId="{0086866B-D570-4295-A94B-95EF1EE0C59F}" type="presParOf" srcId="{DB63BEB0-23B0-4FA6-9CD2-C04A871E8A95}" destId="{A782A1CE-950D-43DD-ACC8-F58950E03A8D}" srcOrd="0" destOrd="0" presId="urn:microsoft.com/office/officeart/2005/8/layout/orgChart1"/>
    <dgm:cxn modelId="{FE9EF1FC-45A3-4A43-9CA1-6B85D429F31B}" type="presParOf" srcId="{DB63BEB0-23B0-4FA6-9CD2-C04A871E8A95}" destId="{F7BD985D-AB29-4712-88AC-4DD11CAD9820}" srcOrd="1" destOrd="0" presId="urn:microsoft.com/office/officeart/2005/8/layout/orgChart1"/>
    <dgm:cxn modelId="{35D1B3A6-6E19-465F-9162-08D4A4D48842}" type="presParOf" srcId="{4BB29353-0771-4D3F-A9AC-F0EED4C7A62F}" destId="{DBD74A4A-F8AB-4B0B-BE2C-FD3A46D77731}" srcOrd="1" destOrd="0" presId="urn:microsoft.com/office/officeart/2005/8/layout/orgChart1"/>
    <dgm:cxn modelId="{EB7F15EC-F676-49E2-B519-AB40C6F2E0F0}" type="presParOf" srcId="{DBD74A4A-F8AB-4B0B-BE2C-FD3A46D77731}" destId="{953B08FB-B1DC-44CE-9B7A-631722E8679F}" srcOrd="0" destOrd="0" presId="urn:microsoft.com/office/officeart/2005/8/layout/orgChart1"/>
    <dgm:cxn modelId="{9BBEE65C-FD73-41E5-9849-B81D7A938A48}" type="presParOf" srcId="{DBD74A4A-F8AB-4B0B-BE2C-FD3A46D77731}" destId="{D83556CE-4E91-4687-82F8-E8303E13E48A}" srcOrd="1" destOrd="0" presId="urn:microsoft.com/office/officeart/2005/8/layout/orgChart1"/>
    <dgm:cxn modelId="{60D498D0-E578-4BCF-AFEC-79DA91B144E5}" type="presParOf" srcId="{D83556CE-4E91-4687-82F8-E8303E13E48A}" destId="{83FBE358-016D-4231-94BE-1FE6E16CB471}" srcOrd="0" destOrd="0" presId="urn:microsoft.com/office/officeart/2005/8/layout/orgChart1"/>
    <dgm:cxn modelId="{B69DC7C3-CF1E-4CA4-8990-930A197966E6}" type="presParOf" srcId="{83FBE358-016D-4231-94BE-1FE6E16CB471}" destId="{E85B2F50-0BC3-440B-AA8D-8002C9343F96}" srcOrd="0" destOrd="0" presId="urn:microsoft.com/office/officeart/2005/8/layout/orgChart1"/>
    <dgm:cxn modelId="{5CC61DA1-1CE1-4239-A964-F5C1E5080333}" type="presParOf" srcId="{83FBE358-016D-4231-94BE-1FE6E16CB471}" destId="{19E99289-4100-49C2-8BBB-DE35505565C5}" srcOrd="1" destOrd="0" presId="urn:microsoft.com/office/officeart/2005/8/layout/orgChart1"/>
    <dgm:cxn modelId="{DABA48C1-6840-414D-B02D-56051EBD95D5}" type="presParOf" srcId="{D83556CE-4E91-4687-82F8-E8303E13E48A}" destId="{74B63733-E0C4-4C3A-A48B-D405FC16947B}" srcOrd="1" destOrd="0" presId="urn:microsoft.com/office/officeart/2005/8/layout/orgChart1"/>
    <dgm:cxn modelId="{E15FF6EC-EBC0-4CC6-AD34-92CEB2D7364C}" type="presParOf" srcId="{D83556CE-4E91-4687-82F8-E8303E13E48A}" destId="{E9F57041-A49D-401B-B363-AF7652B09766}" srcOrd="2" destOrd="0" presId="urn:microsoft.com/office/officeart/2005/8/layout/orgChart1"/>
    <dgm:cxn modelId="{7F76212B-16AF-4280-88C7-3D6A458D5F19}" type="presParOf" srcId="{4BB29353-0771-4D3F-A9AC-F0EED4C7A62F}" destId="{68EC33F5-A073-4757-9908-82DC0462FA81}" srcOrd="2" destOrd="0" presId="urn:microsoft.com/office/officeart/2005/8/layout/orgChart1"/>
    <dgm:cxn modelId="{5227D894-D015-4F1A-B96C-C2FD08D7947B}" type="presParOf" srcId="{D1A9EBDA-BA23-43C7-91FD-245E9F984A46}" destId="{7384D186-2255-4E0D-B5A0-6E2A06835612}" srcOrd="2" destOrd="0" presId="urn:microsoft.com/office/officeart/2005/8/layout/orgChart1"/>
    <dgm:cxn modelId="{D66EC5AB-9487-42F7-BB8A-D35B863FB111}" type="presParOf" srcId="{D3457701-43D3-40EB-B4AF-DEE2DA9BAF1A}" destId="{E456AAD5-C8D4-41EC-800F-DF6489C2A246}" srcOrd="2" destOrd="0" presId="urn:microsoft.com/office/officeart/2005/8/layout/orgChart1"/>
    <dgm:cxn modelId="{7AC6CA0D-4370-496F-8E76-BE9D9A477471}" type="presParOf" srcId="{12AD7A56-ADFE-48F5-A9C0-EBE0A0C93823}" destId="{865C9A92-D103-447C-B22A-AD0724AD32C6}" srcOrd="2" destOrd="0" presId="urn:microsoft.com/office/officeart/2005/8/layout/orgChart1"/>
    <dgm:cxn modelId="{01F0CA80-5E67-4C2C-A053-1AC477D77DD9}" type="presParOf" srcId="{D8EF8FCF-E1BA-4BB0-80E7-E4463B3D63D2}" destId="{19A8132E-68F9-4976-A839-CF86F8AF6B1E}" srcOrd="2" destOrd="0" presId="urn:microsoft.com/office/officeart/2005/8/layout/orgChart1"/>
    <dgm:cxn modelId="{4D2BE403-E8F0-4779-A81C-884E30910E6E}" type="presParOf" srcId="{D8EF8FCF-E1BA-4BB0-80E7-E4463B3D63D2}" destId="{1FAF47F0-EF46-4589-AB81-CCAA9E4552E8}" srcOrd="3" destOrd="0" presId="urn:microsoft.com/office/officeart/2005/8/layout/orgChart1"/>
    <dgm:cxn modelId="{71626ABD-839D-4A27-B83C-58FA0B853644}" type="presParOf" srcId="{1FAF47F0-EF46-4589-AB81-CCAA9E4552E8}" destId="{9B99F85B-6B06-4AC2-AFBB-FCD3F4EE99C9}" srcOrd="0" destOrd="0" presId="urn:microsoft.com/office/officeart/2005/8/layout/orgChart1"/>
    <dgm:cxn modelId="{86D79E50-5679-42F0-B12B-54486D79B22A}" type="presParOf" srcId="{9B99F85B-6B06-4AC2-AFBB-FCD3F4EE99C9}" destId="{4139E5A0-C737-45A2-892B-4EDAD39DFBD0}" srcOrd="0" destOrd="0" presId="urn:microsoft.com/office/officeart/2005/8/layout/orgChart1"/>
    <dgm:cxn modelId="{A6211FDB-5CB1-4AFF-A35B-90F3530116D0}" type="presParOf" srcId="{9B99F85B-6B06-4AC2-AFBB-FCD3F4EE99C9}" destId="{04B52921-5739-4D64-911F-B99891BB261E}" srcOrd="1" destOrd="0" presId="urn:microsoft.com/office/officeart/2005/8/layout/orgChart1"/>
    <dgm:cxn modelId="{312284C2-CE4E-4612-93B9-8489313F6FB7}" type="presParOf" srcId="{1FAF47F0-EF46-4589-AB81-CCAA9E4552E8}" destId="{3ABD1EA7-59A2-4D64-8508-E42387E21903}" srcOrd="1" destOrd="0" presId="urn:microsoft.com/office/officeart/2005/8/layout/orgChart1"/>
    <dgm:cxn modelId="{35FE5C45-F859-4546-A2C5-E6EA99B29C33}" type="presParOf" srcId="{3ABD1EA7-59A2-4D64-8508-E42387E21903}" destId="{1136B69F-26FB-4C2E-BB51-2E44E0D2B33F}" srcOrd="0" destOrd="0" presId="urn:microsoft.com/office/officeart/2005/8/layout/orgChart1"/>
    <dgm:cxn modelId="{AE25C193-B735-49A4-9F30-9139CA677678}" type="presParOf" srcId="{3ABD1EA7-59A2-4D64-8508-E42387E21903}" destId="{F6F3B714-6324-4561-B16E-95F7725836EE}" srcOrd="1" destOrd="0" presId="urn:microsoft.com/office/officeart/2005/8/layout/orgChart1"/>
    <dgm:cxn modelId="{76EEFA12-9566-4C0E-96A5-E63CBF58D39A}" type="presParOf" srcId="{F6F3B714-6324-4561-B16E-95F7725836EE}" destId="{F665F293-50B8-46EB-84EC-947282447330}" srcOrd="0" destOrd="0" presId="urn:microsoft.com/office/officeart/2005/8/layout/orgChart1"/>
    <dgm:cxn modelId="{F57CDC86-3F8B-477B-98E5-D957828F7C94}" type="presParOf" srcId="{F665F293-50B8-46EB-84EC-947282447330}" destId="{33329D6E-9A54-40C3-B88E-B1833EFFCD96}" srcOrd="0" destOrd="0" presId="urn:microsoft.com/office/officeart/2005/8/layout/orgChart1"/>
    <dgm:cxn modelId="{C0F20C59-BFC8-4931-BCCB-FE7D0E602553}" type="presParOf" srcId="{F665F293-50B8-46EB-84EC-947282447330}" destId="{5D44A71D-919B-4BA6-BF23-6DD42E7B4FBA}" srcOrd="1" destOrd="0" presId="urn:microsoft.com/office/officeart/2005/8/layout/orgChart1"/>
    <dgm:cxn modelId="{10D63466-EBCD-4EAE-B54A-ADE6A55FFCFE}" type="presParOf" srcId="{F6F3B714-6324-4561-B16E-95F7725836EE}" destId="{7BDD305E-D488-46F8-9FAF-FC9B625C16F6}" srcOrd="1" destOrd="0" presId="urn:microsoft.com/office/officeart/2005/8/layout/orgChart1"/>
    <dgm:cxn modelId="{0B424B89-BC87-45B5-B289-2CF01072D8C4}" type="presParOf" srcId="{F6F3B714-6324-4561-B16E-95F7725836EE}" destId="{4393C8A9-F2A3-4DA2-B14B-FC2043892E45}" srcOrd="2" destOrd="0" presId="urn:microsoft.com/office/officeart/2005/8/layout/orgChart1"/>
    <dgm:cxn modelId="{B709D625-C50C-4E8D-8BB6-7EF6273D35D0}" type="presParOf" srcId="{3ABD1EA7-59A2-4D64-8508-E42387E21903}" destId="{149B29DA-0C0E-470E-BFB9-EA6AAD984D30}" srcOrd="2" destOrd="0" presId="urn:microsoft.com/office/officeart/2005/8/layout/orgChart1"/>
    <dgm:cxn modelId="{A886A3FA-C2C7-4994-94B1-A3CB25E257DB}" type="presParOf" srcId="{3ABD1EA7-59A2-4D64-8508-E42387E21903}" destId="{54004105-52BE-451A-8A01-4D0A0EF7AF28}" srcOrd="3" destOrd="0" presId="urn:microsoft.com/office/officeart/2005/8/layout/orgChart1"/>
    <dgm:cxn modelId="{268BECCC-F089-4ED3-BAD5-8F5BAB18EC50}" type="presParOf" srcId="{54004105-52BE-451A-8A01-4D0A0EF7AF28}" destId="{9F44F00E-212B-46DB-8AE7-EE5A828811A5}" srcOrd="0" destOrd="0" presId="urn:microsoft.com/office/officeart/2005/8/layout/orgChart1"/>
    <dgm:cxn modelId="{357529F4-56AD-4845-84D4-27E5F186AFFA}" type="presParOf" srcId="{9F44F00E-212B-46DB-8AE7-EE5A828811A5}" destId="{D766593C-ABF4-411B-9A25-AD5E860D56BE}" srcOrd="0" destOrd="0" presId="urn:microsoft.com/office/officeart/2005/8/layout/orgChart1"/>
    <dgm:cxn modelId="{0154FE85-4B97-4F0F-A7EB-7D78AC8B74CA}" type="presParOf" srcId="{9F44F00E-212B-46DB-8AE7-EE5A828811A5}" destId="{F2D88F2E-65C5-46DF-B62B-6742B9CF4821}" srcOrd="1" destOrd="0" presId="urn:microsoft.com/office/officeart/2005/8/layout/orgChart1"/>
    <dgm:cxn modelId="{CB120F85-C9DA-4278-BBEA-05E9E1D232C1}" type="presParOf" srcId="{54004105-52BE-451A-8A01-4D0A0EF7AF28}" destId="{1E3734F3-F0E8-45C2-9097-781EDFEDFBF9}" srcOrd="1" destOrd="0" presId="urn:microsoft.com/office/officeart/2005/8/layout/orgChart1"/>
    <dgm:cxn modelId="{D556955E-7076-4F40-A15D-54632221D77B}" type="presParOf" srcId="{54004105-52BE-451A-8A01-4D0A0EF7AF28}" destId="{D3EE9A51-554F-4DBB-A784-F05D046E49B5}" srcOrd="2" destOrd="0" presId="urn:microsoft.com/office/officeart/2005/8/layout/orgChart1"/>
    <dgm:cxn modelId="{B4D8295F-FFB0-4F83-9E0B-6D816EA38F58}" type="presParOf" srcId="{3ABD1EA7-59A2-4D64-8508-E42387E21903}" destId="{09DA7187-06A0-4D09-9E86-40F34C56C503}" srcOrd="4" destOrd="0" presId="urn:microsoft.com/office/officeart/2005/8/layout/orgChart1"/>
    <dgm:cxn modelId="{082D26D2-6E73-41F6-8715-003D6F3E6F6F}" type="presParOf" srcId="{3ABD1EA7-59A2-4D64-8508-E42387E21903}" destId="{E71EA003-E2FA-442F-A1B1-16CC67D58257}" srcOrd="5" destOrd="0" presId="urn:microsoft.com/office/officeart/2005/8/layout/orgChart1"/>
    <dgm:cxn modelId="{01E31C2C-2072-4AFE-9A91-D3E28643D512}" type="presParOf" srcId="{E71EA003-E2FA-442F-A1B1-16CC67D58257}" destId="{B8C6EE55-311B-4B7D-A065-02177DA4166C}" srcOrd="0" destOrd="0" presId="urn:microsoft.com/office/officeart/2005/8/layout/orgChart1"/>
    <dgm:cxn modelId="{9229EB30-9212-4465-B0FF-C5AFCFF0F7D7}" type="presParOf" srcId="{B8C6EE55-311B-4B7D-A065-02177DA4166C}" destId="{2250693A-B9F4-4E7D-BA37-FEB1E2E23E1D}" srcOrd="0" destOrd="0" presId="urn:microsoft.com/office/officeart/2005/8/layout/orgChart1"/>
    <dgm:cxn modelId="{5CFE86C3-70DB-43CC-BC24-A7528D433AB2}" type="presParOf" srcId="{B8C6EE55-311B-4B7D-A065-02177DA4166C}" destId="{916C4094-028C-4AEC-AC9F-A051BC8B2409}" srcOrd="1" destOrd="0" presId="urn:microsoft.com/office/officeart/2005/8/layout/orgChart1"/>
    <dgm:cxn modelId="{1421F9F2-2052-499F-B47F-208BE6CCBD28}" type="presParOf" srcId="{E71EA003-E2FA-442F-A1B1-16CC67D58257}" destId="{9AAA8DA2-CE11-47CA-8C50-1361F4A29DC2}" srcOrd="1" destOrd="0" presId="urn:microsoft.com/office/officeart/2005/8/layout/orgChart1"/>
    <dgm:cxn modelId="{EC4F8C73-379D-4853-93B9-B71E2FA3E1A9}" type="presParOf" srcId="{E71EA003-E2FA-442F-A1B1-16CC67D58257}" destId="{559FCD33-1FF9-4979-AA03-6DB8E875C4D1}" srcOrd="2" destOrd="0" presId="urn:microsoft.com/office/officeart/2005/8/layout/orgChart1"/>
    <dgm:cxn modelId="{D3381564-84B1-4C1F-9FEF-5B5286B4F261}" type="presParOf" srcId="{1FAF47F0-EF46-4589-AB81-CCAA9E4552E8}" destId="{D4422D35-B9FB-4901-8110-FF85A7DE39BA}" srcOrd="2" destOrd="0" presId="urn:microsoft.com/office/officeart/2005/8/layout/orgChart1"/>
    <dgm:cxn modelId="{15AD7C31-45C3-445F-B6E1-B6C289F23965}" type="presParOf" srcId="{D8EF8FCF-E1BA-4BB0-80E7-E4463B3D63D2}" destId="{9029D575-A7AB-4FCF-A9F3-9ED2475F1659}" srcOrd="4" destOrd="0" presId="urn:microsoft.com/office/officeart/2005/8/layout/orgChart1"/>
    <dgm:cxn modelId="{294CA5DB-E36C-45E1-A45A-8A5326101F3A}" type="presParOf" srcId="{D8EF8FCF-E1BA-4BB0-80E7-E4463B3D63D2}" destId="{045E865A-C203-4621-8AE6-23CF4C2DEB8F}" srcOrd="5" destOrd="0" presId="urn:microsoft.com/office/officeart/2005/8/layout/orgChart1"/>
    <dgm:cxn modelId="{5DA3F5DD-F808-44DE-85BA-B90BCA90617C}" type="presParOf" srcId="{045E865A-C203-4621-8AE6-23CF4C2DEB8F}" destId="{D5999A74-F3CD-4426-B9EA-0B714548D703}" srcOrd="0" destOrd="0" presId="urn:microsoft.com/office/officeart/2005/8/layout/orgChart1"/>
    <dgm:cxn modelId="{53F58994-71F4-42D5-9E2F-EA5CC2740E92}" type="presParOf" srcId="{D5999A74-F3CD-4426-B9EA-0B714548D703}" destId="{7A735CCD-4064-4F46-A7E2-5DC81AEFC10D}" srcOrd="0" destOrd="0" presId="urn:microsoft.com/office/officeart/2005/8/layout/orgChart1"/>
    <dgm:cxn modelId="{BA151C6B-EE54-4F2D-BBDA-89986F4C6AFE}" type="presParOf" srcId="{D5999A74-F3CD-4426-B9EA-0B714548D703}" destId="{4F457819-EAC8-4406-A99A-4325ACA9C7D4}" srcOrd="1" destOrd="0" presId="urn:microsoft.com/office/officeart/2005/8/layout/orgChart1"/>
    <dgm:cxn modelId="{9AABF813-72C2-4FCE-8618-C330C0041261}" type="presParOf" srcId="{045E865A-C203-4621-8AE6-23CF4C2DEB8F}" destId="{DB6F5FF0-CC7E-4BBF-A67C-5030CC7FAB33}" srcOrd="1" destOrd="0" presId="urn:microsoft.com/office/officeart/2005/8/layout/orgChart1"/>
    <dgm:cxn modelId="{E49F8C37-B668-4ECF-B9FD-56D56B0CC9E6}" type="presParOf" srcId="{DB6F5FF0-CC7E-4BBF-A67C-5030CC7FAB33}" destId="{E3A47643-55FA-4F97-BE4C-5230B0D7BF23}" srcOrd="0" destOrd="0" presId="urn:microsoft.com/office/officeart/2005/8/layout/orgChart1"/>
    <dgm:cxn modelId="{8560D7F7-1458-47A2-A0CD-43C044C40513}" type="presParOf" srcId="{DB6F5FF0-CC7E-4BBF-A67C-5030CC7FAB33}" destId="{309733E9-EE37-4F19-AFA6-AC3D2CC490E7}" srcOrd="1" destOrd="0" presId="urn:microsoft.com/office/officeart/2005/8/layout/orgChart1"/>
    <dgm:cxn modelId="{F5D54D7F-383F-4873-9402-D29D6D9EEBDC}" type="presParOf" srcId="{309733E9-EE37-4F19-AFA6-AC3D2CC490E7}" destId="{2E362822-1F9E-4ACE-AACD-BFFC5032B614}" srcOrd="0" destOrd="0" presId="urn:microsoft.com/office/officeart/2005/8/layout/orgChart1"/>
    <dgm:cxn modelId="{EB09DFDB-65D2-4C5C-A458-87967FEDCC2C}" type="presParOf" srcId="{2E362822-1F9E-4ACE-AACD-BFFC5032B614}" destId="{60FB102D-F793-4942-8C6A-F31D4AFA27FA}" srcOrd="0" destOrd="0" presId="urn:microsoft.com/office/officeart/2005/8/layout/orgChart1"/>
    <dgm:cxn modelId="{D457BFB7-681C-4A20-8040-DCF0A914B9C1}" type="presParOf" srcId="{2E362822-1F9E-4ACE-AACD-BFFC5032B614}" destId="{B791635D-803C-467D-B629-7CE67308C87A}" srcOrd="1" destOrd="0" presId="urn:microsoft.com/office/officeart/2005/8/layout/orgChart1"/>
    <dgm:cxn modelId="{87900941-A3AD-4A24-82D3-40550C2D0C74}" type="presParOf" srcId="{309733E9-EE37-4F19-AFA6-AC3D2CC490E7}" destId="{25A4FB19-63C0-4261-9FBF-B55CCBE0BEA9}" srcOrd="1" destOrd="0" presId="urn:microsoft.com/office/officeart/2005/8/layout/orgChart1"/>
    <dgm:cxn modelId="{DE476ABB-F0D7-45DC-AA1F-5ECA8AC23ED2}" type="presParOf" srcId="{25A4FB19-63C0-4261-9FBF-B55CCBE0BEA9}" destId="{C2D2D640-CEBA-44E9-991C-2481AA81B5EB}" srcOrd="0" destOrd="0" presId="urn:microsoft.com/office/officeart/2005/8/layout/orgChart1"/>
    <dgm:cxn modelId="{49018D3C-EEFF-421C-B191-A4F120BDFA19}" type="presParOf" srcId="{25A4FB19-63C0-4261-9FBF-B55CCBE0BEA9}" destId="{9B45ADFC-BFE1-4AD5-BD95-DCBC5B6E3C0C}" srcOrd="1" destOrd="0" presId="urn:microsoft.com/office/officeart/2005/8/layout/orgChart1"/>
    <dgm:cxn modelId="{4F6B23D1-45DD-48D0-9216-88F265A75AB4}" type="presParOf" srcId="{9B45ADFC-BFE1-4AD5-BD95-DCBC5B6E3C0C}" destId="{5CCAD2F1-9CAF-479E-9E84-6178287E904A}" srcOrd="0" destOrd="0" presId="urn:microsoft.com/office/officeart/2005/8/layout/orgChart1"/>
    <dgm:cxn modelId="{32A3E86C-77C8-44AB-A096-8C2FB3659F4C}" type="presParOf" srcId="{5CCAD2F1-9CAF-479E-9E84-6178287E904A}" destId="{78C4676D-C507-4CB5-8BA6-E111DD4F5EFD}" srcOrd="0" destOrd="0" presId="urn:microsoft.com/office/officeart/2005/8/layout/orgChart1"/>
    <dgm:cxn modelId="{3681C00F-90F2-4919-A5CE-0D743118E26D}" type="presParOf" srcId="{5CCAD2F1-9CAF-479E-9E84-6178287E904A}" destId="{86AEA069-A500-424C-A890-3C824D0DF15D}" srcOrd="1" destOrd="0" presId="urn:microsoft.com/office/officeart/2005/8/layout/orgChart1"/>
    <dgm:cxn modelId="{3B567873-F22E-4D76-9041-BD3EE562847F}" type="presParOf" srcId="{9B45ADFC-BFE1-4AD5-BD95-DCBC5B6E3C0C}" destId="{83EE4C62-FDBC-4506-941D-BD20BF93BBB3}" srcOrd="1" destOrd="0" presId="urn:microsoft.com/office/officeart/2005/8/layout/orgChart1"/>
    <dgm:cxn modelId="{0933C71A-8EF0-452B-8885-E5EAB67AC4E1}" type="presParOf" srcId="{9B45ADFC-BFE1-4AD5-BD95-DCBC5B6E3C0C}" destId="{7A0EF88F-725F-4F9E-8D66-2D198A526485}" srcOrd="2" destOrd="0" presId="urn:microsoft.com/office/officeart/2005/8/layout/orgChart1"/>
    <dgm:cxn modelId="{6E77F3C3-7FD3-4100-B2B0-3B6010817C0B}" type="presParOf" srcId="{309733E9-EE37-4F19-AFA6-AC3D2CC490E7}" destId="{452C7E9D-C730-423F-AAB5-AFF4D45CABB8}" srcOrd="2" destOrd="0" presId="urn:microsoft.com/office/officeart/2005/8/layout/orgChart1"/>
    <dgm:cxn modelId="{7F99AE86-780C-4368-AD22-348838F21EDE}" type="presParOf" srcId="{045E865A-C203-4621-8AE6-23CF4C2DEB8F}" destId="{3741D7E3-CBAF-4B54-9D82-A39801E1DF6C}" srcOrd="2" destOrd="0" presId="urn:microsoft.com/office/officeart/2005/8/layout/orgChart1"/>
    <dgm:cxn modelId="{1E34B54B-5332-4DAC-99DB-6F7ED1C29179}" type="presParOf" srcId="{7908E666-3B73-4E86-92C6-92164300BE4F}" destId="{D8DD2EDF-6A60-4740-9DF7-B45C13C0863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36EF7-401A-4A17-AB2F-C1FC716A693C}">
      <dsp:nvSpPr>
        <dsp:cNvPr id="0" name=""/>
        <dsp:cNvSpPr/>
      </dsp:nvSpPr>
      <dsp:spPr>
        <a:xfrm>
          <a:off x="960181" y="21904"/>
          <a:ext cx="1051437" cy="1051437"/>
        </a:xfrm>
        <a:prstGeom prst="ellipse">
          <a:avLst/>
        </a:prstGeom>
        <a:solidFill>
          <a:srgbClr val="F6C90A">
            <a:alpha val="28000"/>
          </a:srgbClr>
        </a:solidFill>
        <a:ln w="25400" cap="flat" cmpd="sng" algn="ctr">
          <a:noFill/>
          <a:prstDash val="solid"/>
        </a:ln>
        <a:effectLst>
          <a:outerShdw blurRad="44450" dist="27940" dir="5400000" algn="ctr" rotWithShape="0">
            <a:srgbClr val="000000">
              <a:alpha val="32000"/>
            </a:srgbClr>
          </a:outerShdw>
          <a:softEdge rad="63500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2"/>
              </a:solidFill>
            </a:rPr>
            <a:t>Physical Environment</a:t>
          </a:r>
          <a:endParaRPr lang="en-US" sz="1050" kern="1200" dirty="0">
            <a:solidFill>
              <a:schemeClr val="tx2"/>
            </a:solidFill>
          </a:endParaRPr>
        </a:p>
      </dsp:txBody>
      <dsp:txXfrm>
        <a:off x="1100372" y="205906"/>
        <a:ext cx="771054" cy="473146"/>
      </dsp:txXfrm>
    </dsp:sp>
    <dsp:sp modelId="{90CCC432-617D-4DE3-9C86-0F35732491D2}">
      <dsp:nvSpPr>
        <dsp:cNvPr id="0" name=""/>
        <dsp:cNvSpPr/>
      </dsp:nvSpPr>
      <dsp:spPr>
        <a:xfrm>
          <a:off x="1344958" y="700958"/>
          <a:ext cx="1051437" cy="1051437"/>
        </a:xfrm>
        <a:prstGeom prst="ellipse">
          <a:avLst/>
        </a:prstGeom>
        <a:solidFill>
          <a:srgbClr val="A80E19"/>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Organizational Practices</a:t>
          </a:r>
          <a:endParaRPr lang="en-US" sz="800" b="1" kern="1200" dirty="0">
            <a:solidFill>
              <a:schemeClr val="tx1"/>
            </a:solidFill>
          </a:endParaRPr>
        </a:p>
      </dsp:txBody>
      <dsp:txXfrm>
        <a:off x="1666522" y="972579"/>
        <a:ext cx="630862" cy="578290"/>
      </dsp:txXfrm>
    </dsp:sp>
    <dsp:sp modelId="{02D8B60D-462D-4EE7-9469-6DB4FD3558EF}">
      <dsp:nvSpPr>
        <dsp:cNvPr id="0" name=""/>
        <dsp:cNvSpPr/>
      </dsp:nvSpPr>
      <dsp:spPr>
        <a:xfrm>
          <a:off x="609701" y="630119"/>
          <a:ext cx="1051437" cy="1051437"/>
        </a:xfrm>
        <a:prstGeom prst="ellipse">
          <a:avLst/>
        </a:prstGeom>
        <a:solidFill>
          <a:srgbClr val="0070C0">
            <a:alpha val="2800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2"/>
              </a:solidFill>
            </a:rPr>
            <a:t>Philosophy of Care</a:t>
          </a:r>
          <a:endParaRPr lang="en-US" sz="800" kern="1200" dirty="0">
            <a:solidFill>
              <a:schemeClr val="tx2"/>
            </a:solidFill>
          </a:endParaRPr>
        </a:p>
      </dsp:txBody>
      <dsp:txXfrm>
        <a:off x="708712" y="901740"/>
        <a:ext cx="630862" cy="578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94111" tIns="47057" rIns="94111" bIns="4705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22725" y="0"/>
            <a:ext cx="3078163" cy="468313"/>
          </a:xfrm>
          <a:prstGeom prst="rect">
            <a:avLst/>
          </a:prstGeom>
        </p:spPr>
        <p:txBody>
          <a:bodyPr vert="horz" lIns="94111" tIns="47057" rIns="94111" bIns="47057" rtlCol="0"/>
          <a:lstStyle>
            <a:lvl1pPr algn="r" eaLnBrk="1" fontAlgn="auto" hangingPunct="1">
              <a:spcBef>
                <a:spcPts val="0"/>
              </a:spcBef>
              <a:spcAft>
                <a:spcPts val="0"/>
              </a:spcAft>
              <a:defRPr sz="1200" smtClean="0">
                <a:latin typeface="+mn-lt"/>
              </a:defRPr>
            </a:lvl1pPr>
          </a:lstStyle>
          <a:p>
            <a:pPr>
              <a:defRPr/>
            </a:pPr>
            <a:fld id="{CBF38D9E-4821-4F50-B69D-DE0399D042F1}" type="datetimeFigureOut">
              <a:rPr lang="en-US"/>
              <a:pPr>
                <a:defRPr/>
              </a:pPr>
              <a:t>3/3/2016</a:t>
            </a:fld>
            <a:endParaRPr lang="en-US"/>
          </a:p>
        </p:txBody>
      </p:sp>
      <p:sp>
        <p:nvSpPr>
          <p:cNvPr id="4" name="Footer Placeholder 3"/>
          <p:cNvSpPr>
            <a:spLocks noGrp="1"/>
          </p:cNvSpPr>
          <p:nvPr>
            <p:ph type="ftr" sz="quarter" idx="2"/>
          </p:nvPr>
        </p:nvSpPr>
        <p:spPr>
          <a:xfrm>
            <a:off x="0" y="8899525"/>
            <a:ext cx="3078163" cy="468313"/>
          </a:xfrm>
          <a:prstGeom prst="rect">
            <a:avLst/>
          </a:prstGeom>
        </p:spPr>
        <p:txBody>
          <a:bodyPr vert="horz" lIns="94111" tIns="47057" rIns="94111" bIns="47057"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22725" y="8899525"/>
            <a:ext cx="3078163" cy="468313"/>
          </a:xfrm>
          <a:prstGeom prst="rect">
            <a:avLst/>
          </a:prstGeom>
        </p:spPr>
        <p:txBody>
          <a:bodyPr vert="horz" lIns="94111" tIns="47057" rIns="94111" bIns="47057" rtlCol="0" anchor="b"/>
          <a:lstStyle>
            <a:lvl1pPr algn="r" eaLnBrk="1" fontAlgn="auto" hangingPunct="1">
              <a:spcBef>
                <a:spcPts val="0"/>
              </a:spcBef>
              <a:spcAft>
                <a:spcPts val="0"/>
              </a:spcAft>
              <a:defRPr sz="1200" smtClean="0">
                <a:latin typeface="+mn-lt"/>
              </a:defRPr>
            </a:lvl1pPr>
          </a:lstStyle>
          <a:p>
            <a:pPr>
              <a:defRPr/>
            </a:pPr>
            <a:fld id="{90E797F0-DECF-490C-A562-61AAFCBC0950}" type="slidenum">
              <a:rPr lang="en-US"/>
              <a:pPr>
                <a:defRPr/>
              </a:pPr>
              <a:t>‹#›</a:t>
            </a:fld>
            <a:endParaRPr lang="en-US"/>
          </a:p>
        </p:txBody>
      </p:sp>
    </p:spTree>
    <p:extLst>
      <p:ext uri="{BB962C8B-B14F-4D97-AF65-F5344CB8AC3E}">
        <p14:creationId xmlns:p14="http://schemas.microsoft.com/office/powerpoint/2010/main" val="3249068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94111" tIns="47057" rIns="94111" bIns="4705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2725" y="0"/>
            <a:ext cx="3078163" cy="468313"/>
          </a:xfrm>
          <a:prstGeom prst="rect">
            <a:avLst/>
          </a:prstGeom>
        </p:spPr>
        <p:txBody>
          <a:bodyPr vert="horz" lIns="94111" tIns="47057" rIns="94111" bIns="47057" rtlCol="0"/>
          <a:lstStyle>
            <a:lvl1pPr algn="r" eaLnBrk="1" fontAlgn="auto" hangingPunct="1">
              <a:spcBef>
                <a:spcPts val="0"/>
              </a:spcBef>
              <a:spcAft>
                <a:spcPts val="0"/>
              </a:spcAft>
              <a:defRPr sz="1200" smtClean="0">
                <a:latin typeface="+mn-lt"/>
              </a:defRPr>
            </a:lvl1pPr>
          </a:lstStyle>
          <a:p>
            <a:pPr>
              <a:defRPr/>
            </a:pPr>
            <a:fld id="{C4DC6503-98E2-4ABC-B175-BD0C6C623C3D}" type="datetimeFigureOut">
              <a:rPr lang="en-US"/>
              <a:pPr>
                <a:defRPr/>
              </a:pPr>
              <a:t>3/3/2016</a:t>
            </a:fld>
            <a:endParaRPr lang="en-US"/>
          </a:p>
        </p:txBody>
      </p:sp>
      <p:sp>
        <p:nvSpPr>
          <p:cNvPr id="4" name="Slide Image Placeholder 3"/>
          <p:cNvSpPr>
            <a:spLocks noGrp="1" noRot="1" noChangeAspect="1"/>
          </p:cNvSpPr>
          <p:nvPr>
            <p:ph type="sldImg" idx="2"/>
          </p:nvPr>
        </p:nvSpPr>
        <p:spPr>
          <a:xfrm>
            <a:off x="1208088" y="701675"/>
            <a:ext cx="4686300" cy="3514725"/>
          </a:xfrm>
          <a:prstGeom prst="rect">
            <a:avLst/>
          </a:prstGeom>
          <a:noFill/>
          <a:ln w="12700">
            <a:solidFill>
              <a:prstClr val="black"/>
            </a:solidFill>
          </a:ln>
        </p:spPr>
        <p:txBody>
          <a:bodyPr vert="horz" lIns="94111" tIns="47057" rIns="94111" bIns="47057" rtlCol="0" anchor="ctr"/>
          <a:lstStyle/>
          <a:p>
            <a:pPr lvl="0"/>
            <a:endParaRPr lang="en-US" noProof="0"/>
          </a:p>
        </p:txBody>
      </p:sp>
      <p:sp>
        <p:nvSpPr>
          <p:cNvPr id="5" name="Notes Placeholder 4"/>
          <p:cNvSpPr>
            <a:spLocks noGrp="1"/>
          </p:cNvSpPr>
          <p:nvPr>
            <p:ph type="body" sz="quarter" idx="3"/>
          </p:nvPr>
        </p:nvSpPr>
        <p:spPr>
          <a:xfrm>
            <a:off x="709613" y="4449763"/>
            <a:ext cx="5683250" cy="4216400"/>
          </a:xfrm>
          <a:prstGeom prst="rect">
            <a:avLst/>
          </a:prstGeom>
        </p:spPr>
        <p:txBody>
          <a:bodyPr vert="horz" lIns="94111" tIns="47057" rIns="94111" bIns="4705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9525"/>
            <a:ext cx="3078163" cy="468313"/>
          </a:xfrm>
          <a:prstGeom prst="rect">
            <a:avLst/>
          </a:prstGeom>
        </p:spPr>
        <p:txBody>
          <a:bodyPr vert="horz" lIns="94111" tIns="47057" rIns="94111" bIns="4705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2725" y="8899525"/>
            <a:ext cx="3078163" cy="468313"/>
          </a:xfrm>
          <a:prstGeom prst="rect">
            <a:avLst/>
          </a:prstGeom>
        </p:spPr>
        <p:txBody>
          <a:bodyPr vert="horz" lIns="94111" tIns="47057" rIns="94111" bIns="47057" rtlCol="0" anchor="b"/>
          <a:lstStyle>
            <a:lvl1pPr algn="r" eaLnBrk="1" fontAlgn="auto" hangingPunct="1">
              <a:spcBef>
                <a:spcPts val="0"/>
              </a:spcBef>
              <a:spcAft>
                <a:spcPts val="0"/>
              </a:spcAft>
              <a:defRPr sz="1200" smtClean="0">
                <a:latin typeface="+mn-lt"/>
              </a:defRPr>
            </a:lvl1pPr>
          </a:lstStyle>
          <a:p>
            <a:pPr>
              <a:defRPr/>
            </a:pPr>
            <a:fld id="{AE4B66FE-9ED2-40FE-8930-351C0836B846}" type="slidenum">
              <a:rPr lang="en-US"/>
              <a:pPr>
                <a:defRPr/>
              </a:pPr>
              <a:t>‹#›</a:t>
            </a:fld>
            <a:endParaRPr lang="en-US"/>
          </a:p>
        </p:txBody>
      </p:sp>
    </p:spTree>
    <p:extLst>
      <p:ext uri="{BB962C8B-B14F-4D97-AF65-F5344CB8AC3E}">
        <p14:creationId xmlns:p14="http://schemas.microsoft.com/office/powerpoint/2010/main" val="38518251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7F3E7D-E6A5-4E51-B6B6-6417240D95BA}" type="slidenum">
              <a:rPr lang="en-US" altLang="en-US"/>
              <a:pPr fontAlgn="base">
                <a:spcBef>
                  <a:spcPct val="0"/>
                </a:spcBef>
                <a:spcAft>
                  <a:spcPct val="0"/>
                </a:spcAft>
              </a:pPr>
              <a:t>2</a:t>
            </a:fld>
            <a:endParaRPr lang="en-US" altLang="en-US"/>
          </a:p>
        </p:txBody>
      </p:sp>
    </p:spTree>
    <p:extLst>
      <p:ext uri="{BB962C8B-B14F-4D97-AF65-F5344CB8AC3E}">
        <p14:creationId xmlns:p14="http://schemas.microsoft.com/office/powerpoint/2010/main" val="3222174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is a very brief overview of each Green House Model core value:</a:t>
            </a:r>
          </a:p>
          <a:p>
            <a:pPr>
              <a:spcBef>
                <a:spcPct val="0"/>
              </a:spcBef>
            </a:pPr>
            <a:r>
              <a:rPr lang="en-US" altLang="en-US" smtClean="0"/>
              <a:t>Empowered staff– review bulleted items on the slide</a:t>
            </a:r>
          </a:p>
          <a:p>
            <a:pPr>
              <a:spcBef>
                <a:spcPct val="0"/>
              </a:spcBef>
            </a:pPr>
            <a:endParaRPr lang="en-US" altLang="en-US" smtClean="0"/>
          </a:p>
          <a:p>
            <a:pPr>
              <a:spcBef>
                <a:spcPct val="0"/>
              </a:spcBef>
            </a:pPr>
            <a:r>
              <a:rPr lang="en-US" altLang="en-US" smtClean="0"/>
              <a:t>We will spend a larger portion of our time today on this core value because as you prepare for the FFM process, understanding “Empowered Staff” and the redesign of the organization will help inform your operational decisions.</a:t>
            </a:r>
          </a:p>
          <a:p>
            <a:pPr>
              <a:spcBef>
                <a:spcPct val="0"/>
              </a:spcBef>
            </a:pPr>
            <a:endParaRPr lang="en-US" altLang="en-US" smtClean="0"/>
          </a:p>
          <a:p>
            <a:pPr>
              <a:spcBef>
                <a:spcPct val="0"/>
              </a:spcBef>
            </a:pPr>
            <a:r>
              <a:rPr lang="en-US" altLang="en-US" smtClean="0"/>
              <a:t>In The Green House model, an empowered workforce is possible because beliefs and behaviors change at the leadership level and are shared throughout an organization.  One fundamental belief is that direct care workers possess vital information about Elders that only a close-relationship can engender.  Thus, the organization must be structured to ensure Elders and their care partners have a pivotal role in deciding how care is provided. </a:t>
            </a:r>
          </a:p>
          <a:p>
            <a:pPr>
              <a:spcBef>
                <a:spcPct val="0"/>
              </a:spcBef>
            </a:pPr>
            <a:r>
              <a:rPr lang="en-US" altLang="en-US" smtClean="0"/>
              <a:t>  </a:t>
            </a:r>
          </a:p>
          <a:p>
            <a:pPr>
              <a:spcBef>
                <a:spcPct val="0"/>
              </a:spcBef>
            </a:pPr>
            <a:r>
              <a:rPr lang="en-US" altLang="en-US" smtClean="0"/>
              <a:t>The organizational structure in The Green House model challenges traditional nursing home hierarchy.  The typical nursing home hierarchy is flattened to create a circular organizational chart with the Elders at the center.  Shahbazim, the direct care staff who work within self-managed work teams (SMWT), have primary responsibility for the day-to-day care of the Elders and the smooth functioning of Green House homes. They work in partnership with Nurses and other Clinical Support Team (CST) members to meet the needs of Elders.  This versatile role allows for more meaningful interactions in the home, which leads to higher satisfaction and improved clinical outcomes.  </a:t>
            </a:r>
          </a:p>
          <a:p>
            <a:pPr>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A16544-DCE6-46F9-9749-28048ED0F3D2}" type="slidenum">
              <a:rPr lang="en-US" altLang="en-US"/>
              <a:pPr fontAlgn="base">
                <a:spcBef>
                  <a:spcPct val="0"/>
                </a:spcBef>
                <a:spcAft>
                  <a:spcPct val="0"/>
                </a:spcAft>
              </a:pPr>
              <a:t>20</a:t>
            </a:fld>
            <a:endParaRPr lang="en-US" altLang="en-US"/>
          </a:p>
        </p:txBody>
      </p:sp>
    </p:spTree>
    <p:extLst>
      <p:ext uri="{BB962C8B-B14F-4D97-AF65-F5344CB8AC3E}">
        <p14:creationId xmlns:p14="http://schemas.microsoft.com/office/powerpoint/2010/main" val="73007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4810C5-6E72-4E57-A8A9-5A361F98C792}" type="slidenum">
              <a:rPr lang="en-US" altLang="en-US"/>
              <a:pPr fontAlgn="base">
                <a:spcBef>
                  <a:spcPct val="0"/>
                </a:spcBef>
                <a:spcAft>
                  <a:spcPct val="0"/>
                </a:spcAft>
              </a:pPr>
              <a:t>21</a:t>
            </a:fld>
            <a:endParaRPr lang="en-US" alt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98916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spcBef>
                <a:spcPct val="0"/>
              </a:spcBef>
            </a:pPr>
            <a:r>
              <a:rPr lang="en-US" altLang="en-US" dirty="0" smtClean="0"/>
              <a:t>The clinical support team is the interdisciplinary team</a:t>
            </a:r>
          </a:p>
          <a:p>
            <a:pPr>
              <a:spcBef>
                <a:spcPct val="0"/>
              </a:spcBef>
            </a:pPr>
            <a:r>
              <a:rPr lang="en-US" altLang="en-US" dirty="0" smtClean="0"/>
              <a:t>The Guide – facilitates the collaboration between the </a:t>
            </a:r>
            <a:r>
              <a:rPr lang="en-US" altLang="en-US" dirty="0" err="1" smtClean="0"/>
              <a:t>shahbazim</a:t>
            </a:r>
            <a:r>
              <a:rPr lang="en-US" altLang="en-US" dirty="0" smtClean="0"/>
              <a:t> and the </a:t>
            </a:r>
            <a:r>
              <a:rPr lang="en-US" altLang="en-US" dirty="0" err="1" smtClean="0"/>
              <a:t>cstm</a:t>
            </a:r>
            <a:r>
              <a:rPr lang="en-US" altLang="en-US" dirty="0" smtClean="0"/>
              <a:t>.</a:t>
            </a:r>
          </a:p>
          <a:p>
            <a:pPr>
              <a:spcBef>
                <a:spcPct val="0"/>
              </a:spcBef>
            </a:pPr>
            <a:r>
              <a:rPr lang="en-US" altLang="en-US" dirty="0" smtClean="0"/>
              <a:t>Clinical support team operates as coaching partners </a:t>
            </a:r>
          </a:p>
          <a:p>
            <a:pPr>
              <a:spcBef>
                <a:spcPct val="0"/>
              </a:spcBef>
            </a:pPr>
            <a:r>
              <a:rPr lang="en-US" altLang="en-US" dirty="0" smtClean="0"/>
              <a:t>Review the items on the slide</a:t>
            </a:r>
          </a:p>
          <a:p>
            <a:pPr>
              <a:spcBef>
                <a:spcPct val="0"/>
              </a:spcBef>
            </a:pPr>
            <a:endParaRPr lang="en-US" altLang="en-US" dirty="0" smtClean="0"/>
          </a:p>
          <a:p>
            <a:pPr marL="342900" indent="-342900" eaLnBrk="1" fontAlgn="auto" hangingPunct="1">
              <a:spcAft>
                <a:spcPts val="0"/>
              </a:spcAft>
              <a:buFont typeface="Arial" pitchFamily="34" charset="0"/>
              <a:buChar char="•"/>
              <a:defRPr/>
            </a:pPr>
            <a:r>
              <a:rPr lang="en-US" dirty="0" smtClean="0">
                <a:latin typeface="+mn-lt"/>
              </a:rPr>
              <a:t>Traditional roles redesigned to balance care with treatment to support high quality of life</a:t>
            </a:r>
          </a:p>
          <a:p>
            <a:pPr marL="342900" indent="-342900" eaLnBrk="1" fontAlgn="auto" hangingPunct="1">
              <a:spcAft>
                <a:spcPts val="0"/>
              </a:spcAft>
              <a:buFont typeface="Arial" pitchFamily="34" charset="0"/>
              <a:buChar char="•"/>
              <a:defRPr/>
            </a:pPr>
            <a:r>
              <a:rPr lang="en-US" dirty="0" smtClean="0">
                <a:latin typeface="+mn-lt"/>
              </a:rPr>
              <a:t>Clinical Support Team staff operates as coaching partners</a:t>
            </a:r>
          </a:p>
          <a:p>
            <a:pPr marL="342900" indent="-342900" eaLnBrk="1" fontAlgn="auto" hangingPunct="1">
              <a:spcAft>
                <a:spcPts val="0"/>
              </a:spcAft>
              <a:buFont typeface="Arial" pitchFamily="34" charset="0"/>
              <a:buChar char="•"/>
              <a:defRPr/>
            </a:pPr>
            <a:r>
              <a:rPr lang="en-US" dirty="0" err="1" smtClean="0">
                <a:latin typeface="+mn-lt"/>
              </a:rPr>
              <a:t>Shahbazim</a:t>
            </a:r>
            <a:r>
              <a:rPr lang="en-US" dirty="0" smtClean="0">
                <a:latin typeface="+mn-lt"/>
              </a:rPr>
              <a:t> – work in partnership with support of Guide, Director Of Nursing (DON), and Medical Director</a:t>
            </a:r>
          </a:p>
          <a:p>
            <a:pPr marL="342900" indent="-342900" eaLnBrk="1" fontAlgn="auto" hangingPunct="1">
              <a:spcAft>
                <a:spcPts val="600"/>
              </a:spcAft>
              <a:buFont typeface="Arial" pitchFamily="34" charset="0"/>
              <a:buChar char="•"/>
              <a:defRPr/>
            </a:pPr>
            <a:r>
              <a:rPr lang="en-US" dirty="0" smtClean="0">
                <a:latin typeface="+mn-lt"/>
              </a:rPr>
              <a:t>Guide facilitates collaboration between all care and clinical partners</a:t>
            </a:r>
          </a:p>
          <a:p>
            <a:pPr marL="342900" indent="-342900" eaLnBrk="1" fontAlgn="auto" hangingPunct="1">
              <a:spcAft>
                <a:spcPts val="0"/>
              </a:spcAft>
              <a:buFont typeface="Arial" pitchFamily="34" charset="0"/>
              <a:buChar char="•"/>
              <a:defRPr/>
            </a:pPr>
            <a:r>
              <a:rPr lang="en-US" dirty="0" err="1" smtClean="0">
                <a:latin typeface="+mn-lt"/>
              </a:rPr>
              <a:t>Shahbazim</a:t>
            </a:r>
            <a:r>
              <a:rPr lang="en-US" dirty="0" smtClean="0">
                <a:latin typeface="+mn-lt"/>
              </a:rPr>
              <a:t> coached and held accountable by the Guide</a:t>
            </a:r>
          </a:p>
          <a:p>
            <a:pPr marL="342900" indent="-342900" eaLnBrk="1" fontAlgn="auto" hangingPunct="1">
              <a:spcAft>
                <a:spcPts val="0"/>
              </a:spcAft>
              <a:buFont typeface="Arial" pitchFamily="34" charset="0"/>
              <a:buChar char="•"/>
              <a:defRPr/>
            </a:pPr>
            <a:r>
              <a:rPr lang="en-US" dirty="0" smtClean="0">
                <a:latin typeface="+mn-lt"/>
              </a:rPr>
              <a:t>Nurses coached by and accountable to the DON </a:t>
            </a:r>
          </a:p>
          <a:p>
            <a:pPr marL="342900" indent="-342900" eaLnBrk="1" fontAlgn="auto" hangingPunct="1">
              <a:spcAft>
                <a:spcPts val="0"/>
              </a:spcAft>
              <a:buFont typeface="Arial" pitchFamily="34" charset="0"/>
              <a:buChar char="•"/>
              <a:defRPr/>
            </a:pPr>
            <a:endParaRPr lang="en-US" dirty="0" smtClean="0">
              <a:latin typeface="+mn-lt"/>
            </a:endParaRPr>
          </a:p>
          <a:p>
            <a:pPr>
              <a:buFont typeface="Arial" panose="020B0604020202020204" pitchFamily="34" charset="0"/>
              <a:buNone/>
            </a:pPr>
            <a:r>
              <a:rPr lang="en-US" altLang="en-US" sz="1200" b="1" i="1" dirty="0" smtClean="0"/>
              <a:t>Think Home Care!</a:t>
            </a:r>
          </a:p>
          <a:p>
            <a:pPr>
              <a:lnSpc>
                <a:spcPct val="150000"/>
              </a:lnSpc>
              <a:buFont typeface="Arial" panose="020B0604020202020204" pitchFamily="34" charset="0"/>
              <a:buNone/>
            </a:pPr>
            <a:r>
              <a:rPr lang="en-US" altLang="en-US" sz="1200" dirty="0" smtClean="0"/>
              <a:t>Care Role Model</a:t>
            </a:r>
          </a:p>
          <a:p>
            <a:pPr>
              <a:lnSpc>
                <a:spcPct val="150000"/>
              </a:lnSpc>
              <a:buFont typeface="Arial" panose="020B0604020202020204" pitchFamily="34" charset="0"/>
              <a:buNone/>
            </a:pPr>
            <a:r>
              <a:rPr lang="en-US" altLang="en-US" sz="1200" dirty="0" err="1" smtClean="0"/>
              <a:t>Gerontological</a:t>
            </a:r>
            <a:r>
              <a:rPr lang="en-US" altLang="en-US" sz="1200" dirty="0" smtClean="0"/>
              <a:t> Expert</a:t>
            </a:r>
          </a:p>
          <a:p>
            <a:pPr>
              <a:lnSpc>
                <a:spcPct val="150000"/>
              </a:lnSpc>
              <a:buFont typeface="Arial" panose="020B0604020202020204" pitchFamily="34" charset="0"/>
              <a:buNone/>
            </a:pPr>
            <a:r>
              <a:rPr lang="en-US" altLang="en-US" sz="1200" dirty="0" smtClean="0"/>
              <a:t>Care Partner</a:t>
            </a:r>
          </a:p>
          <a:p>
            <a:pPr>
              <a:lnSpc>
                <a:spcPct val="150000"/>
              </a:lnSpc>
              <a:buFont typeface="Arial" panose="020B0604020202020204" pitchFamily="34" charset="0"/>
              <a:buNone/>
            </a:pPr>
            <a:r>
              <a:rPr lang="en-US" altLang="en-US" sz="1200" dirty="0" smtClean="0"/>
              <a:t>Mentor and Teacher</a:t>
            </a:r>
          </a:p>
          <a:p>
            <a:pPr marL="342900" indent="-342900" eaLnBrk="1" fontAlgn="auto" hangingPunct="1">
              <a:spcAft>
                <a:spcPts val="0"/>
              </a:spcAft>
              <a:buFont typeface="Arial" pitchFamily="34" charset="0"/>
              <a:buChar char="•"/>
              <a:defRPr/>
            </a:pPr>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AE4B66FE-9ED2-40FE-8930-351C0836B846}" type="slidenum">
              <a:rPr lang="en-US" smtClean="0"/>
              <a:pPr>
                <a:defRPr/>
              </a:pPr>
              <a:t>22</a:t>
            </a:fld>
            <a:endParaRPr lang="en-US"/>
          </a:p>
        </p:txBody>
      </p:sp>
    </p:spTree>
    <p:extLst>
      <p:ext uri="{BB962C8B-B14F-4D97-AF65-F5344CB8AC3E}">
        <p14:creationId xmlns:p14="http://schemas.microsoft.com/office/powerpoint/2010/main" val="207934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41C318-85E5-4DF8-91DA-74C3C1407D5C}" type="slidenum">
              <a:rPr lang="en-US" altLang="en-US"/>
              <a:pPr fontAlgn="base">
                <a:spcBef>
                  <a:spcPct val="0"/>
                </a:spcBef>
                <a:spcAft>
                  <a:spcPct val="0"/>
                </a:spcAft>
              </a:pPr>
              <a:t>23</a:t>
            </a:fld>
            <a:endParaRPr lang="en-US" alt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p:cNvSpPr>
            <a:spLocks noGrp="1" noChangeArrowheads="1"/>
          </p:cNvSpPr>
          <p:nvPr>
            <p:ph type="body" idx="1"/>
          </p:nvPr>
        </p:nvSpPr>
        <p:spPr/>
        <p:txBody>
          <a:bodyPr/>
          <a:lstStyle/>
          <a:p>
            <a:pPr marL="233435" indent="-233435" fontAlgn="auto">
              <a:spcBef>
                <a:spcPts val="0"/>
              </a:spcBef>
              <a:spcAft>
                <a:spcPts val="0"/>
              </a:spcAft>
              <a:buFontTx/>
              <a:buAutoNum type="arabicParenR"/>
              <a:defRPr/>
            </a:pPr>
            <a:r>
              <a:rPr lang="en-US" dirty="0" smtClean="0"/>
              <a:t>Elders Rule– they are at the center of the model and surrounded by the Self-Managed Work Team (SMWT) of </a:t>
            </a:r>
            <a:r>
              <a:rPr lang="en-US" dirty="0" err="1" smtClean="0"/>
              <a:t>Shahbazim</a:t>
            </a:r>
            <a:endParaRPr lang="en-US" dirty="0" smtClean="0"/>
          </a:p>
          <a:p>
            <a:pPr marL="233435" indent="-233435" fontAlgn="auto">
              <a:spcBef>
                <a:spcPts val="0"/>
              </a:spcBef>
              <a:spcAft>
                <a:spcPts val="0"/>
              </a:spcAft>
              <a:buFontTx/>
              <a:buAutoNum type="arabicParenR"/>
              <a:defRPr/>
            </a:pPr>
            <a:r>
              <a:rPr lang="en-US" dirty="0" err="1" smtClean="0"/>
              <a:t>Shahbaz</a:t>
            </a:r>
            <a:r>
              <a:rPr lang="en-US" dirty="0" smtClean="0"/>
              <a:t> (plural: </a:t>
            </a:r>
            <a:r>
              <a:rPr lang="en-US" dirty="0" err="1" smtClean="0"/>
              <a:t>Shahbazim</a:t>
            </a:r>
            <a:r>
              <a:rPr lang="en-US" dirty="0" smtClean="0"/>
              <a:t>): </a:t>
            </a:r>
            <a:r>
              <a:rPr lang="en-US" dirty="0" smtClean="0">
                <a:latin typeface="Trebuchet MS" pitchFamily="34" charset="0"/>
              </a:rPr>
              <a:t>a versatile staff position accountable for direct care, light housekeeping, laundry, cooking, activity and life in the home. </a:t>
            </a:r>
          </a:p>
          <a:p>
            <a:pPr marL="233435" indent="-233435" fontAlgn="auto">
              <a:spcBef>
                <a:spcPts val="0"/>
              </a:spcBef>
              <a:spcAft>
                <a:spcPts val="0"/>
              </a:spcAft>
              <a:buFontTx/>
              <a:buAutoNum type="arabicParenR"/>
              <a:defRPr/>
            </a:pPr>
            <a:r>
              <a:rPr lang="en-US" dirty="0" err="1" smtClean="0">
                <a:latin typeface="Trebuchet MS" pitchFamily="34" charset="0"/>
              </a:rPr>
              <a:t>Shahbazim</a:t>
            </a:r>
            <a:r>
              <a:rPr lang="en-US" dirty="0" smtClean="0">
                <a:latin typeface="Trebuchet MS" pitchFamily="34" charset="0"/>
              </a:rPr>
              <a:t> protect, sustain and nurture each elder.  They work within a SMWT to create a home that best aligns with the needs and preferences of elders and leads to better outcomes than in the traditional setting</a:t>
            </a:r>
          </a:p>
          <a:p>
            <a:pPr marL="233435" indent="-233435" fontAlgn="auto">
              <a:spcBef>
                <a:spcPts val="0"/>
              </a:spcBef>
              <a:spcAft>
                <a:spcPts val="0"/>
              </a:spcAft>
              <a:buFontTx/>
              <a:buAutoNum type="arabicParenR"/>
              <a:defRPr/>
            </a:pPr>
            <a:r>
              <a:rPr lang="en-US" dirty="0" smtClean="0">
                <a:latin typeface="Trebuchet MS" pitchFamily="34" charset="0"/>
              </a:rPr>
              <a:t>Coordinator roles within the home</a:t>
            </a:r>
          </a:p>
          <a:p>
            <a:pPr fontAlgn="auto">
              <a:spcBef>
                <a:spcPts val="0"/>
              </a:spcBef>
              <a:spcAft>
                <a:spcPts val="0"/>
              </a:spcAft>
              <a:buFont typeface="Times" pitchFamily="18" charset="0"/>
              <a:buNone/>
              <a:defRPr/>
            </a:pPr>
            <a:endParaRPr lang="en-US" sz="1500" dirty="0"/>
          </a:p>
          <a:p>
            <a:pPr fontAlgn="auto">
              <a:spcBef>
                <a:spcPts val="0"/>
              </a:spcBef>
              <a:spcAft>
                <a:spcPts val="0"/>
              </a:spcAft>
              <a:defRPr/>
            </a:pPr>
            <a:endParaRPr lang="en-US" dirty="0" smtClean="0">
              <a:latin typeface="Arial" pitchFamily="34" charset="0"/>
            </a:endParaRPr>
          </a:p>
          <a:p>
            <a:pPr fontAlgn="auto">
              <a:lnSpc>
                <a:spcPct val="90000"/>
              </a:lnSpc>
              <a:spcBef>
                <a:spcPts val="0"/>
              </a:spcBef>
              <a:spcAft>
                <a:spcPts val="0"/>
              </a:spcAft>
              <a:defRPr/>
            </a:pPr>
            <a:r>
              <a:rPr lang="en-US" dirty="0" smtClean="0">
                <a:solidFill>
                  <a:schemeClr val="tx2"/>
                </a:solidFill>
                <a:latin typeface="Trebuchet MS" pitchFamily="34" charset="0"/>
              </a:rPr>
              <a:t>Places the elder at the  heart of the organizational chart</a:t>
            </a:r>
          </a:p>
          <a:p>
            <a:pPr fontAlgn="auto">
              <a:lnSpc>
                <a:spcPct val="90000"/>
              </a:lnSpc>
              <a:spcBef>
                <a:spcPts val="0"/>
              </a:spcBef>
              <a:spcAft>
                <a:spcPts val="0"/>
              </a:spcAft>
              <a:defRPr/>
            </a:pPr>
            <a:endParaRPr lang="en-US" dirty="0" smtClean="0">
              <a:solidFill>
                <a:schemeClr val="tx2"/>
              </a:solidFill>
              <a:latin typeface="Trebuchet MS" pitchFamily="34" charset="0"/>
            </a:endParaRPr>
          </a:p>
          <a:p>
            <a:pPr fontAlgn="auto">
              <a:lnSpc>
                <a:spcPct val="90000"/>
              </a:lnSpc>
              <a:spcBef>
                <a:spcPts val="0"/>
              </a:spcBef>
              <a:spcAft>
                <a:spcPts val="0"/>
              </a:spcAft>
              <a:defRPr/>
            </a:pPr>
            <a:r>
              <a:rPr lang="en-US" dirty="0" smtClean="0">
                <a:solidFill>
                  <a:schemeClr val="tx2"/>
                </a:solidFill>
                <a:latin typeface="Trebuchet MS" pitchFamily="34" charset="0"/>
              </a:rPr>
              <a:t>Calls for a radical change in leadership style to a coaching approach</a:t>
            </a:r>
          </a:p>
          <a:p>
            <a:pPr fontAlgn="auto">
              <a:lnSpc>
                <a:spcPct val="90000"/>
              </a:lnSpc>
              <a:spcBef>
                <a:spcPts val="0"/>
              </a:spcBef>
              <a:spcAft>
                <a:spcPts val="0"/>
              </a:spcAft>
              <a:defRPr/>
            </a:pPr>
            <a:endParaRPr lang="en-US" dirty="0" smtClean="0">
              <a:solidFill>
                <a:schemeClr val="tx2"/>
              </a:solidFill>
              <a:latin typeface="Trebuchet MS" pitchFamily="34" charset="0"/>
            </a:endParaRPr>
          </a:p>
          <a:p>
            <a:pPr fontAlgn="auto">
              <a:lnSpc>
                <a:spcPct val="90000"/>
              </a:lnSpc>
              <a:spcBef>
                <a:spcPts val="0"/>
              </a:spcBef>
              <a:spcAft>
                <a:spcPts val="0"/>
              </a:spcAft>
              <a:defRPr/>
            </a:pPr>
            <a:r>
              <a:rPr lang="en-US" dirty="0" smtClean="0">
                <a:solidFill>
                  <a:schemeClr val="tx2"/>
                </a:solidFill>
                <a:latin typeface="Trebuchet MS" pitchFamily="34" charset="0"/>
              </a:rPr>
              <a:t>Redefines the role and responsibilities of the direct care worker, nurses and the clinical support team</a:t>
            </a:r>
            <a:endParaRPr lang="en-US" dirty="0"/>
          </a:p>
        </p:txBody>
      </p:sp>
    </p:spTree>
    <p:extLst>
      <p:ext uri="{BB962C8B-B14F-4D97-AF65-F5344CB8AC3E}">
        <p14:creationId xmlns:p14="http://schemas.microsoft.com/office/powerpoint/2010/main" val="3530702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4B66FE-9ED2-40FE-8930-351C0836B846}" type="slidenum">
              <a:rPr lang="en-US" smtClean="0"/>
              <a:pPr>
                <a:defRPr/>
              </a:pPr>
              <a:t>24</a:t>
            </a:fld>
            <a:endParaRPr lang="en-US"/>
          </a:p>
        </p:txBody>
      </p:sp>
    </p:spTree>
    <p:extLst>
      <p:ext uri="{BB962C8B-B14F-4D97-AF65-F5344CB8AC3E}">
        <p14:creationId xmlns:p14="http://schemas.microsoft.com/office/powerpoint/2010/main" val="134896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C8B83E-0D2E-43E2-98BA-D80C68FF3A6D}" type="slidenum">
              <a:rPr lang="en-US" altLang="en-US"/>
              <a:pPr fontAlgn="base">
                <a:spcBef>
                  <a:spcPct val="0"/>
                </a:spcBef>
                <a:spcAft>
                  <a:spcPct val="0"/>
                </a:spcAft>
              </a:pPr>
              <a:t>26</a:t>
            </a:fld>
            <a:endParaRPr lang="en-US" altLang="en-US"/>
          </a:p>
        </p:txBody>
      </p:sp>
      <p:sp>
        <p:nvSpPr>
          <p:cNvPr id="70659" name="Rectangle 2"/>
          <p:cNvSpPr>
            <a:spLocks noGrp="1" noRot="1" noChangeAspect="1" noChangeArrowheads="1" noTextEdit="1"/>
          </p:cNvSpPr>
          <p:nvPr>
            <p:ph type="sldImg"/>
          </p:nvPr>
        </p:nvSpPr>
        <p:spPr bwMode="auto">
          <a:xfrm>
            <a:off x="1211263" y="701675"/>
            <a:ext cx="4684712" cy="3513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46150" y="4451350"/>
            <a:ext cx="5210175" cy="421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In the United States, these contact hours are significantly high than in a traditional nursing home.</a:t>
            </a:r>
          </a:p>
        </p:txBody>
      </p:sp>
    </p:spTree>
    <p:extLst>
      <p:ext uri="{BB962C8B-B14F-4D97-AF65-F5344CB8AC3E}">
        <p14:creationId xmlns:p14="http://schemas.microsoft.com/office/powerpoint/2010/main" val="3935394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7738">
              <a:defRPr>
                <a:solidFill>
                  <a:schemeClr val="tx1"/>
                </a:solidFill>
                <a:latin typeface="Calibri" panose="020F0502020204030204" pitchFamily="34" charset="0"/>
              </a:defRPr>
            </a:lvl1pPr>
            <a:lvl2pPr marL="742950" indent="-285750" defTabSz="947738">
              <a:defRPr>
                <a:solidFill>
                  <a:schemeClr val="tx1"/>
                </a:solidFill>
                <a:latin typeface="Calibri" panose="020F0502020204030204" pitchFamily="34" charset="0"/>
              </a:defRPr>
            </a:lvl2pPr>
            <a:lvl3pPr marL="1143000" indent="-228600" defTabSz="947738">
              <a:defRPr>
                <a:solidFill>
                  <a:schemeClr val="tx1"/>
                </a:solidFill>
                <a:latin typeface="Calibri" panose="020F0502020204030204" pitchFamily="34" charset="0"/>
              </a:defRPr>
            </a:lvl3pPr>
            <a:lvl4pPr marL="1600200" indent="-228600" defTabSz="947738">
              <a:defRPr>
                <a:solidFill>
                  <a:schemeClr val="tx1"/>
                </a:solidFill>
                <a:latin typeface="Calibri" panose="020F0502020204030204" pitchFamily="34" charset="0"/>
              </a:defRPr>
            </a:lvl4pPr>
            <a:lvl5pPr marL="2057400" indent="-228600" defTabSz="947738">
              <a:defRPr>
                <a:solidFill>
                  <a:schemeClr val="tx1"/>
                </a:solidFill>
                <a:latin typeface="Calibri" panose="020F0502020204030204" pitchFamily="34" charset="0"/>
              </a:defRPr>
            </a:lvl5pPr>
            <a:lvl6pPr marL="2514600" indent="-228600" defTabSz="947738" fontAlgn="base">
              <a:spcBef>
                <a:spcPct val="0"/>
              </a:spcBef>
              <a:spcAft>
                <a:spcPct val="0"/>
              </a:spcAft>
              <a:defRPr>
                <a:solidFill>
                  <a:schemeClr val="tx1"/>
                </a:solidFill>
                <a:latin typeface="Calibri" panose="020F0502020204030204" pitchFamily="34" charset="0"/>
              </a:defRPr>
            </a:lvl6pPr>
            <a:lvl7pPr marL="2971800" indent="-228600" defTabSz="947738" fontAlgn="base">
              <a:spcBef>
                <a:spcPct val="0"/>
              </a:spcBef>
              <a:spcAft>
                <a:spcPct val="0"/>
              </a:spcAft>
              <a:defRPr>
                <a:solidFill>
                  <a:schemeClr val="tx1"/>
                </a:solidFill>
                <a:latin typeface="Calibri" panose="020F0502020204030204" pitchFamily="34" charset="0"/>
              </a:defRPr>
            </a:lvl7pPr>
            <a:lvl8pPr marL="3429000" indent="-228600" defTabSz="947738" fontAlgn="base">
              <a:spcBef>
                <a:spcPct val="0"/>
              </a:spcBef>
              <a:spcAft>
                <a:spcPct val="0"/>
              </a:spcAft>
              <a:defRPr>
                <a:solidFill>
                  <a:schemeClr val="tx1"/>
                </a:solidFill>
                <a:latin typeface="Calibri" panose="020F0502020204030204" pitchFamily="34" charset="0"/>
              </a:defRPr>
            </a:lvl8pPr>
            <a:lvl9pPr marL="3886200" indent="-228600" defTabSz="94773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085985-8508-4E8C-9616-2895B13DCFBC}" type="slidenum">
              <a:rPr lang="en-US" altLang="en-US">
                <a:latin typeface="Arial" panose="020B0604020202020204" pitchFamily="34" charset="0"/>
              </a:rPr>
              <a:pPr fontAlgn="base">
                <a:spcBef>
                  <a:spcPct val="0"/>
                </a:spcBef>
                <a:spcAft>
                  <a:spcPct val="0"/>
                </a:spcAft>
              </a:pPr>
              <a:t>27</a:t>
            </a:fld>
            <a:endParaRPr lang="en-US" altLang="en-US">
              <a:latin typeface="Arial" panose="020B0604020202020204" pitchFamily="34" charset="0"/>
            </a:endParaRPr>
          </a:p>
        </p:txBody>
      </p:sp>
    </p:spTree>
    <p:extLst>
      <p:ext uri="{BB962C8B-B14F-4D97-AF65-F5344CB8AC3E}">
        <p14:creationId xmlns:p14="http://schemas.microsoft.com/office/powerpoint/2010/main" val="743499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solidFill>
                  <a:schemeClr val="tx1"/>
                </a:solidFill>
              </a:rPr>
              <a:t>Comprehensive Change creates </a:t>
            </a:r>
            <a:r>
              <a:rPr lang="en-US" i="1" dirty="0" smtClean="0">
                <a:solidFill>
                  <a:schemeClr val="tx1"/>
                </a:solidFill>
              </a:rPr>
              <a:t>opportunities </a:t>
            </a:r>
            <a:r>
              <a:rPr lang="en-US" dirty="0" smtClean="0">
                <a:solidFill>
                  <a:schemeClr val="tx1"/>
                </a:solidFill>
              </a:rPr>
              <a:t>for maximizing impact.</a:t>
            </a:r>
          </a:p>
          <a:p>
            <a:pPr marL="228600" indent="-228600">
              <a:buFont typeface="+mj-lt"/>
              <a:buAutoNum type="arabicPeriod"/>
            </a:pPr>
            <a:r>
              <a:rPr lang="en-US" dirty="0" smtClean="0">
                <a:solidFill>
                  <a:schemeClr val="tx1"/>
                </a:solidFill>
              </a:rPr>
              <a:t>Sustaining Change requires intention and systems that monitor and manage success.</a:t>
            </a:r>
          </a:p>
          <a:p>
            <a:pPr marL="228600" indent="-228600">
              <a:buFont typeface="+mj-lt"/>
              <a:buAutoNum type="arabicPeriod"/>
            </a:pPr>
            <a:r>
              <a:rPr lang="en-US" dirty="0" smtClean="0">
                <a:solidFill>
                  <a:schemeClr val="tx1"/>
                </a:solidFill>
              </a:rPr>
              <a:t>How decisions are made will either erode or reinforce change one decision at a time.</a:t>
            </a:r>
          </a:p>
          <a:p>
            <a:pPr marL="228600" indent="-228600">
              <a:buFont typeface="+mj-lt"/>
              <a:buAutoNum type="arabicPeriod"/>
            </a:pPr>
            <a:r>
              <a:rPr lang="en-US" dirty="0" smtClean="0">
                <a:solidFill>
                  <a:schemeClr val="tx1"/>
                </a:solidFill>
              </a:rPr>
              <a:t>Achieving an empowered workforce requires creating the </a:t>
            </a:r>
            <a:r>
              <a:rPr lang="en-US" i="1" dirty="0" smtClean="0">
                <a:solidFill>
                  <a:schemeClr val="tx1"/>
                </a:solidFill>
              </a:rPr>
              <a:t>conditions </a:t>
            </a:r>
            <a:r>
              <a:rPr lang="en-US" dirty="0" smtClean="0">
                <a:solidFill>
                  <a:schemeClr val="tx1"/>
                </a:solidFill>
              </a:rPr>
              <a:t>for empowerment.</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14BF38D6-ED05-4822-8DB4-00A93FADAB51}" type="slidenum">
              <a:rPr lang="en-US" smtClean="0"/>
              <a:pPr/>
              <a:t>32</a:t>
            </a:fld>
            <a:endParaRPr lang="en-US"/>
          </a:p>
        </p:txBody>
      </p:sp>
    </p:spTree>
    <p:extLst>
      <p:ext uri="{BB962C8B-B14F-4D97-AF65-F5344CB8AC3E}">
        <p14:creationId xmlns:p14="http://schemas.microsoft.com/office/powerpoint/2010/main" val="38220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9800">
              <a:defRPr>
                <a:solidFill>
                  <a:schemeClr val="tx1"/>
                </a:solidFill>
                <a:latin typeface="Calibri" panose="020F0502020204030204" pitchFamily="34" charset="0"/>
              </a:defRPr>
            </a:lvl1pPr>
            <a:lvl2pPr marL="742950" indent="-285750" defTabSz="939800">
              <a:defRPr>
                <a:solidFill>
                  <a:schemeClr val="tx1"/>
                </a:solidFill>
                <a:latin typeface="Calibri" panose="020F0502020204030204" pitchFamily="34" charset="0"/>
              </a:defRPr>
            </a:lvl2pPr>
            <a:lvl3pPr marL="1143000" indent="-228600" defTabSz="939800">
              <a:defRPr>
                <a:solidFill>
                  <a:schemeClr val="tx1"/>
                </a:solidFill>
                <a:latin typeface="Calibri" panose="020F0502020204030204" pitchFamily="34" charset="0"/>
              </a:defRPr>
            </a:lvl3pPr>
            <a:lvl4pPr marL="1600200" indent="-228600" defTabSz="939800">
              <a:defRPr>
                <a:solidFill>
                  <a:schemeClr val="tx1"/>
                </a:solidFill>
                <a:latin typeface="Calibri" panose="020F0502020204030204" pitchFamily="34" charset="0"/>
              </a:defRPr>
            </a:lvl4pPr>
            <a:lvl5pPr marL="2057400" indent="-228600" defTabSz="939800">
              <a:defRPr>
                <a:solidFill>
                  <a:schemeClr val="tx1"/>
                </a:solidFill>
                <a:latin typeface="Calibri" panose="020F0502020204030204" pitchFamily="34" charset="0"/>
              </a:defRPr>
            </a:lvl5pPr>
            <a:lvl6pPr marL="2514600" indent="-228600" defTabSz="939800" fontAlgn="base">
              <a:spcBef>
                <a:spcPct val="0"/>
              </a:spcBef>
              <a:spcAft>
                <a:spcPct val="0"/>
              </a:spcAft>
              <a:defRPr>
                <a:solidFill>
                  <a:schemeClr val="tx1"/>
                </a:solidFill>
                <a:latin typeface="Calibri" panose="020F0502020204030204" pitchFamily="34" charset="0"/>
              </a:defRPr>
            </a:lvl6pPr>
            <a:lvl7pPr marL="2971800" indent="-228600" defTabSz="939800" fontAlgn="base">
              <a:spcBef>
                <a:spcPct val="0"/>
              </a:spcBef>
              <a:spcAft>
                <a:spcPct val="0"/>
              </a:spcAft>
              <a:defRPr>
                <a:solidFill>
                  <a:schemeClr val="tx1"/>
                </a:solidFill>
                <a:latin typeface="Calibri" panose="020F0502020204030204" pitchFamily="34" charset="0"/>
              </a:defRPr>
            </a:lvl7pPr>
            <a:lvl8pPr marL="3429000" indent="-228600" defTabSz="939800" fontAlgn="base">
              <a:spcBef>
                <a:spcPct val="0"/>
              </a:spcBef>
              <a:spcAft>
                <a:spcPct val="0"/>
              </a:spcAft>
              <a:defRPr>
                <a:solidFill>
                  <a:schemeClr val="tx1"/>
                </a:solidFill>
                <a:latin typeface="Calibri" panose="020F0502020204030204" pitchFamily="34" charset="0"/>
              </a:defRPr>
            </a:lvl8pPr>
            <a:lvl9pPr marL="3886200" indent="-228600" defTabSz="9398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BCAE71-F871-4589-B6DF-0C46960F8C21}" type="slidenum">
              <a:rPr lang="en-US" altLang="en-US"/>
              <a:pPr fontAlgn="base">
                <a:spcBef>
                  <a:spcPct val="0"/>
                </a:spcBef>
                <a:spcAft>
                  <a:spcPct val="0"/>
                </a:spcAft>
              </a:pPr>
              <a:t>34</a:t>
            </a:fld>
            <a:endParaRPr lang="en-US" altLang="en-US"/>
          </a:p>
        </p:txBody>
      </p:sp>
    </p:spTree>
    <p:extLst>
      <p:ext uri="{BB962C8B-B14F-4D97-AF65-F5344CB8AC3E}">
        <p14:creationId xmlns:p14="http://schemas.microsoft.com/office/powerpoint/2010/main" val="2175739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8213">
              <a:defRPr>
                <a:solidFill>
                  <a:schemeClr val="tx1"/>
                </a:solidFill>
                <a:latin typeface="Calibri" panose="020F0502020204030204" pitchFamily="34" charset="0"/>
              </a:defRPr>
            </a:lvl1pPr>
            <a:lvl2pPr marL="742950" indent="-285750" defTabSz="938213">
              <a:defRPr>
                <a:solidFill>
                  <a:schemeClr val="tx1"/>
                </a:solidFill>
                <a:latin typeface="Calibri" panose="020F0502020204030204" pitchFamily="34" charset="0"/>
              </a:defRPr>
            </a:lvl2pPr>
            <a:lvl3pPr marL="1143000" indent="-228600" defTabSz="938213">
              <a:defRPr>
                <a:solidFill>
                  <a:schemeClr val="tx1"/>
                </a:solidFill>
                <a:latin typeface="Calibri" panose="020F0502020204030204" pitchFamily="34" charset="0"/>
              </a:defRPr>
            </a:lvl3pPr>
            <a:lvl4pPr marL="1600200" indent="-228600" defTabSz="938213">
              <a:defRPr>
                <a:solidFill>
                  <a:schemeClr val="tx1"/>
                </a:solidFill>
                <a:latin typeface="Calibri" panose="020F0502020204030204" pitchFamily="34" charset="0"/>
              </a:defRPr>
            </a:lvl4pPr>
            <a:lvl5pPr marL="2057400" indent="-228600" defTabSz="938213">
              <a:defRPr>
                <a:solidFill>
                  <a:schemeClr val="tx1"/>
                </a:solidFill>
                <a:latin typeface="Calibri" panose="020F0502020204030204" pitchFamily="34" charset="0"/>
              </a:defRPr>
            </a:lvl5pPr>
            <a:lvl6pPr marL="2514600" indent="-228600" defTabSz="938213" fontAlgn="base">
              <a:spcBef>
                <a:spcPct val="0"/>
              </a:spcBef>
              <a:spcAft>
                <a:spcPct val="0"/>
              </a:spcAft>
              <a:defRPr>
                <a:solidFill>
                  <a:schemeClr val="tx1"/>
                </a:solidFill>
                <a:latin typeface="Calibri" panose="020F0502020204030204" pitchFamily="34" charset="0"/>
              </a:defRPr>
            </a:lvl6pPr>
            <a:lvl7pPr marL="2971800" indent="-228600" defTabSz="938213" fontAlgn="base">
              <a:spcBef>
                <a:spcPct val="0"/>
              </a:spcBef>
              <a:spcAft>
                <a:spcPct val="0"/>
              </a:spcAft>
              <a:defRPr>
                <a:solidFill>
                  <a:schemeClr val="tx1"/>
                </a:solidFill>
                <a:latin typeface="Calibri" panose="020F0502020204030204" pitchFamily="34" charset="0"/>
              </a:defRPr>
            </a:lvl7pPr>
            <a:lvl8pPr marL="3429000" indent="-228600" defTabSz="938213" fontAlgn="base">
              <a:spcBef>
                <a:spcPct val="0"/>
              </a:spcBef>
              <a:spcAft>
                <a:spcPct val="0"/>
              </a:spcAft>
              <a:defRPr>
                <a:solidFill>
                  <a:schemeClr val="tx1"/>
                </a:solidFill>
                <a:latin typeface="Calibri" panose="020F0502020204030204" pitchFamily="34" charset="0"/>
              </a:defRPr>
            </a:lvl8pPr>
            <a:lvl9pPr marL="3886200" indent="-228600" defTabSz="93821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5D612A-DBFF-4278-9697-254A3C49FE59}" type="slidenum">
              <a:rPr lang="en-US" altLang="en-US">
                <a:latin typeface="Arial" panose="020B0604020202020204" pitchFamily="34" charset="0"/>
              </a:rPr>
              <a:pPr fontAlgn="base">
                <a:spcBef>
                  <a:spcPct val="0"/>
                </a:spcBef>
                <a:spcAft>
                  <a:spcPct val="0"/>
                </a:spcAft>
              </a:pPr>
              <a:t>35</a:t>
            </a:fld>
            <a:endParaRPr lang="en-US" altLang="en-US">
              <a:latin typeface="Arial" panose="020B0604020202020204"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xfrm>
            <a:off x="946150" y="4451350"/>
            <a:ext cx="5210175" cy="4214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8314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Review the items on the slide:</a:t>
            </a:r>
          </a:p>
          <a:p>
            <a:pPr>
              <a:spcBef>
                <a:spcPct val="0"/>
              </a:spcBef>
              <a:buFontTx/>
              <a:buChar char="•"/>
            </a:pPr>
            <a:r>
              <a:rPr lang="en-US" altLang="en-US" dirty="0" smtClean="0"/>
              <a:t>Roots of The Green House model are found in the principles and philosophy of the Eden Alternative</a:t>
            </a:r>
          </a:p>
          <a:p>
            <a:pPr>
              <a:spcBef>
                <a:spcPct val="0"/>
              </a:spcBef>
              <a:buFontTx/>
              <a:buChar char="•"/>
            </a:pPr>
            <a:r>
              <a:rPr lang="en-US" altLang="en-US" dirty="0" smtClean="0"/>
              <a:t>The Green House model redefines three areas that work together to create a new model of care:</a:t>
            </a:r>
          </a:p>
          <a:p>
            <a:pPr lvl="1">
              <a:spcBef>
                <a:spcPct val="0"/>
              </a:spcBef>
              <a:buFontTx/>
              <a:buChar char="•"/>
            </a:pPr>
            <a:r>
              <a:rPr lang="en-US" altLang="en-US" dirty="0" smtClean="0"/>
              <a:t>Philosophy of care</a:t>
            </a:r>
          </a:p>
          <a:p>
            <a:pPr lvl="1">
              <a:spcBef>
                <a:spcPct val="0"/>
              </a:spcBef>
              <a:buFontTx/>
              <a:buChar char="•"/>
            </a:pPr>
            <a:r>
              <a:rPr lang="en-US" altLang="en-US" dirty="0" smtClean="0"/>
              <a:t>Architecture/physical environment</a:t>
            </a:r>
          </a:p>
          <a:p>
            <a:pPr lvl="1">
              <a:spcBef>
                <a:spcPct val="0"/>
              </a:spcBef>
              <a:buFontTx/>
              <a:buChar char="•"/>
            </a:pPr>
            <a:r>
              <a:rPr lang="en-US" altLang="en-US" dirty="0" smtClean="0"/>
              <a:t>Organizational structure and practices</a:t>
            </a:r>
          </a:p>
          <a:p>
            <a:pPr>
              <a:spcBef>
                <a:spcPct val="0"/>
              </a:spcBef>
              <a:buFontTx/>
              <a:buChar char="•"/>
            </a:pPr>
            <a:r>
              <a:rPr lang="en-US" altLang="en-US" dirty="0" smtClean="0"/>
              <a:t>Works within the current regulatory system – The Green House Project works with you to review the state regulations and seeks to meet or exceed the regulations. We are now in 25 states and have built a good track record with state-based regulatory compliance</a:t>
            </a:r>
          </a:p>
          <a:p>
            <a:pPr>
              <a:spcBef>
                <a:spcPct val="0"/>
              </a:spcBef>
              <a:buFontTx/>
              <a:buChar char="•"/>
            </a:pPr>
            <a:r>
              <a:rPr lang="en-US" altLang="en-US" dirty="0" smtClean="0"/>
              <a:t>The Green House improves the quality of life for both the elders and the staff</a:t>
            </a:r>
          </a:p>
          <a:p>
            <a:pPr>
              <a:spcBef>
                <a:spcPct val="0"/>
              </a:spcBef>
            </a:pPr>
            <a:endParaRPr lang="en-US" altLang="en-US" dirty="0" smtClean="0"/>
          </a:p>
          <a:p>
            <a:pPr lvl="1">
              <a:spcBef>
                <a:spcPct val="0"/>
              </a:spcBef>
              <a:buFontTx/>
              <a:buChar char="•"/>
            </a:pPr>
            <a:endParaRPr lang="en-US" altLang="en-US" dirty="0" smtClean="0"/>
          </a:p>
          <a:p>
            <a:pPr lvl="1">
              <a:spcBef>
                <a:spcPct val="0"/>
              </a:spcBef>
              <a:buFontTx/>
              <a:buChar char="•"/>
            </a:pPr>
            <a:endParaRPr lang="en-US" altLang="en-US" dirty="0" smtClean="0"/>
          </a:p>
          <a:p>
            <a:pPr lvl="1">
              <a:spcBef>
                <a:spcPct val="0"/>
              </a:spcBef>
              <a:buFontTx/>
              <a:buChar char="•"/>
            </a:pPr>
            <a:endParaRPr lang="en-US" altLang="en-US" dirty="0" smtClean="0"/>
          </a:p>
          <a:p>
            <a:pPr>
              <a:spcBef>
                <a:spcPct val="0"/>
              </a:spcBef>
              <a:buFontTx/>
              <a:buChar char="•"/>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8AEC1C-4CE5-48DC-9909-C6ED78ED5A29}"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311051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8213">
              <a:defRPr>
                <a:solidFill>
                  <a:schemeClr val="tx1"/>
                </a:solidFill>
                <a:latin typeface="Calibri" panose="020F0502020204030204" pitchFamily="34" charset="0"/>
              </a:defRPr>
            </a:lvl1pPr>
            <a:lvl2pPr marL="742950" indent="-285750" defTabSz="938213">
              <a:defRPr>
                <a:solidFill>
                  <a:schemeClr val="tx1"/>
                </a:solidFill>
                <a:latin typeface="Calibri" panose="020F0502020204030204" pitchFamily="34" charset="0"/>
              </a:defRPr>
            </a:lvl2pPr>
            <a:lvl3pPr marL="1143000" indent="-228600" defTabSz="938213">
              <a:defRPr>
                <a:solidFill>
                  <a:schemeClr val="tx1"/>
                </a:solidFill>
                <a:latin typeface="Calibri" panose="020F0502020204030204" pitchFamily="34" charset="0"/>
              </a:defRPr>
            </a:lvl3pPr>
            <a:lvl4pPr marL="1600200" indent="-228600" defTabSz="938213">
              <a:defRPr>
                <a:solidFill>
                  <a:schemeClr val="tx1"/>
                </a:solidFill>
                <a:latin typeface="Calibri" panose="020F0502020204030204" pitchFamily="34" charset="0"/>
              </a:defRPr>
            </a:lvl4pPr>
            <a:lvl5pPr marL="2057400" indent="-228600" defTabSz="938213">
              <a:defRPr>
                <a:solidFill>
                  <a:schemeClr val="tx1"/>
                </a:solidFill>
                <a:latin typeface="Calibri" panose="020F0502020204030204" pitchFamily="34" charset="0"/>
              </a:defRPr>
            </a:lvl5pPr>
            <a:lvl6pPr marL="2514600" indent="-228600" defTabSz="938213" fontAlgn="base">
              <a:spcBef>
                <a:spcPct val="0"/>
              </a:spcBef>
              <a:spcAft>
                <a:spcPct val="0"/>
              </a:spcAft>
              <a:defRPr>
                <a:solidFill>
                  <a:schemeClr val="tx1"/>
                </a:solidFill>
                <a:latin typeface="Calibri" panose="020F0502020204030204" pitchFamily="34" charset="0"/>
              </a:defRPr>
            </a:lvl6pPr>
            <a:lvl7pPr marL="2971800" indent="-228600" defTabSz="938213" fontAlgn="base">
              <a:spcBef>
                <a:spcPct val="0"/>
              </a:spcBef>
              <a:spcAft>
                <a:spcPct val="0"/>
              </a:spcAft>
              <a:defRPr>
                <a:solidFill>
                  <a:schemeClr val="tx1"/>
                </a:solidFill>
                <a:latin typeface="Calibri" panose="020F0502020204030204" pitchFamily="34" charset="0"/>
              </a:defRPr>
            </a:lvl7pPr>
            <a:lvl8pPr marL="3429000" indent="-228600" defTabSz="938213" fontAlgn="base">
              <a:spcBef>
                <a:spcPct val="0"/>
              </a:spcBef>
              <a:spcAft>
                <a:spcPct val="0"/>
              </a:spcAft>
              <a:defRPr>
                <a:solidFill>
                  <a:schemeClr val="tx1"/>
                </a:solidFill>
                <a:latin typeface="Calibri" panose="020F0502020204030204" pitchFamily="34" charset="0"/>
              </a:defRPr>
            </a:lvl8pPr>
            <a:lvl9pPr marL="3886200" indent="-228600" defTabSz="93821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450E45-621A-4D60-A064-7C8349C2C7C0}" type="slidenum">
              <a:rPr lang="en-US" altLang="en-US">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latin typeface="Arial" panose="020B0604020202020204" pitchFamily="34" charset="0"/>
              </a:rPr>
              <a:t>Green House® homes are designed to look like a home in which an elder would have lived in his community.  </a:t>
            </a:r>
          </a:p>
          <a:p>
            <a:pPr>
              <a:spcBef>
                <a:spcPct val="0"/>
              </a:spcBef>
              <a:buFontTx/>
              <a:buChar char="•"/>
            </a:pPr>
            <a:endParaRPr lang="en-US" altLang="en-US" smtClean="0">
              <a:latin typeface="Arial" panose="020B0604020202020204" pitchFamily="34" charset="0"/>
            </a:endParaRPr>
          </a:p>
          <a:p>
            <a:pPr>
              <a:spcBef>
                <a:spcPct val="0"/>
              </a:spcBef>
              <a:buFontTx/>
              <a:buChar char="•"/>
            </a:pPr>
            <a:r>
              <a:rPr lang="en-US" altLang="en-US" smtClean="0">
                <a:latin typeface="Arial" panose="020B0604020202020204" pitchFamily="34" charset="0"/>
              </a:rPr>
              <a:t>Therefore, designs vary from place to place.  </a:t>
            </a:r>
          </a:p>
          <a:p>
            <a:pPr>
              <a:spcBef>
                <a:spcPct val="0"/>
              </a:spcBef>
              <a:buFontTx/>
              <a:buChar char="•"/>
            </a:pPr>
            <a:endParaRPr lang="en-US" altLang="en-US" smtClean="0">
              <a:latin typeface="Arial" panose="020B0604020202020204" pitchFamily="34" charset="0"/>
            </a:endParaRPr>
          </a:p>
          <a:p>
            <a:pPr>
              <a:spcBef>
                <a:spcPct val="0"/>
              </a:spcBef>
              <a:buFontTx/>
              <a:buChar char="•"/>
            </a:pPr>
            <a:r>
              <a:rPr lang="en-US" altLang="en-US" smtClean="0">
                <a:latin typeface="Arial" panose="020B0604020202020204" pitchFamily="34" charset="0"/>
              </a:rPr>
              <a:t>In rural and suburban communities, there will be single-family homes, in urban areas, high rises.  </a:t>
            </a:r>
          </a:p>
          <a:p>
            <a:pPr>
              <a:spcBef>
                <a:spcPct val="0"/>
              </a:spcBef>
              <a:buFontTx/>
              <a:buChar char="•"/>
            </a:pPr>
            <a:endParaRPr lang="en-US" altLang="en-US" smtClean="0">
              <a:latin typeface="Arial" panose="020B0604020202020204" pitchFamily="34" charset="0"/>
            </a:endParaRPr>
          </a:p>
          <a:p>
            <a:pPr>
              <a:spcBef>
                <a:spcPct val="0"/>
              </a:spcBef>
              <a:buFontTx/>
              <a:buChar char="•"/>
            </a:pPr>
            <a:r>
              <a:rPr lang="en-US" altLang="en-US" smtClean="0">
                <a:latin typeface="Arial" panose="020B0604020202020204" pitchFamily="34" charset="0"/>
              </a:rPr>
              <a:t>Warm: welcoming/connection</a:t>
            </a:r>
          </a:p>
          <a:p>
            <a:pPr>
              <a:spcBef>
                <a:spcPct val="0"/>
              </a:spcBef>
              <a:buFontTx/>
              <a:buChar char="•"/>
            </a:pPr>
            <a:r>
              <a:rPr lang="en-US" altLang="en-US" smtClean="0">
                <a:latin typeface="Arial" panose="020B0604020202020204" pitchFamily="34" charset="0"/>
              </a:rPr>
              <a:t>Smart: High Tech, High Touch</a:t>
            </a:r>
          </a:p>
          <a:p>
            <a:pPr>
              <a:spcBef>
                <a:spcPct val="0"/>
              </a:spcBef>
              <a:buFontTx/>
              <a:buChar char="•"/>
            </a:pPr>
            <a:r>
              <a:rPr lang="en-US" altLang="en-US" smtClean="0">
                <a:latin typeface="Arial" panose="020B0604020202020204" pitchFamily="34" charset="0"/>
              </a:rPr>
              <a:t>Green: Growth</a:t>
            </a:r>
          </a:p>
          <a:p>
            <a:pPr>
              <a:spcBef>
                <a:spcPct val="0"/>
              </a:spcBef>
              <a:buFontTx/>
              <a:buChar char="•"/>
            </a:pPr>
            <a:endParaRPr lang="en-US" altLang="en-US" smtClean="0">
              <a:latin typeface="Arial" panose="020B0604020202020204" pitchFamily="34" charset="0"/>
            </a:endParaRPr>
          </a:p>
          <a:p>
            <a:pPr>
              <a:spcBef>
                <a:spcPct val="0"/>
              </a:spcBef>
              <a:buFontTx/>
              <a:buChar char="•"/>
            </a:pPr>
            <a:r>
              <a:rPr lang="en-US" altLang="en-US" smtClean="0">
                <a:latin typeface="Arial" panose="020B0604020202020204" pitchFamily="34" charset="0"/>
              </a:rPr>
              <a:t>Intentional Community: really make a choice to have those connections, honoring individual rituals, needs and preferences</a:t>
            </a:r>
          </a:p>
          <a:p>
            <a:pPr>
              <a:spcBef>
                <a:spcPct val="0"/>
              </a:spcBef>
              <a:buFontTx/>
              <a:buChar char="•"/>
            </a:pPr>
            <a:endParaRPr lang="en-US" altLang="en-US" smtClean="0">
              <a:latin typeface="Arial" panose="020B0604020202020204" pitchFamily="34" charset="0"/>
            </a:endParaRPr>
          </a:p>
          <a:p>
            <a:pPr>
              <a:spcBef>
                <a:spcPct val="0"/>
              </a:spcBef>
              <a:buFontTx/>
              <a:buChar char="•"/>
            </a:pPr>
            <a:r>
              <a:rPr lang="en-US" altLang="en-US" smtClean="0">
                <a:latin typeface="Arial" panose="020B0604020202020204" pitchFamily="34" charset="0"/>
              </a:rPr>
              <a:t>Convivium: good food with good people– everyone has a place at the table!  </a:t>
            </a:r>
          </a:p>
          <a:p>
            <a:pPr>
              <a:spcBef>
                <a:spcPct val="0"/>
              </a:spcBef>
              <a:buFontTx/>
              <a:buChar char="•"/>
            </a:pPr>
            <a:endParaRPr lang="en-US" altLang="en-US" smtClean="0">
              <a:latin typeface="Arial" panose="020B0604020202020204" pitchFamily="34" charset="0"/>
            </a:endParaRPr>
          </a:p>
          <a:p>
            <a:pPr>
              <a:spcBef>
                <a:spcPct val="0"/>
              </a:spcBef>
              <a:buFontTx/>
              <a:buChar char="•"/>
            </a:pPr>
            <a:endParaRPr lang="en-US" altLang="en-US" smtClean="0">
              <a:latin typeface="Arial" panose="020B0604020202020204" pitchFamily="34" charset="0"/>
            </a:endParaRPr>
          </a:p>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06720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0EA2BB-D0AA-4C48-9822-78C296FB847A}" type="slidenum">
              <a:rPr lang="en-US" altLang="en-US"/>
              <a:pPr fontAlgn="base">
                <a:spcBef>
                  <a:spcPct val="0"/>
                </a:spcBef>
                <a:spcAft>
                  <a:spcPct val="0"/>
                </a:spcAft>
              </a:pPr>
              <a:t>12</a:t>
            </a:fld>
            <a:endParaRPr lang="en-US" alt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703263" y="4318000"/>
            <a:ext cx="5788025" cy="421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z="1400" dirty="0" smtClean="0"/>
              <a:t>Green House creates a </a:t>
            </a:r>
            <a:r>
              <a:rPr lang="en-US" altLang="en-US" sz="1400" b="1" u="sng" dirty="0" smtClean="0"/>
              <a:t>small scale </a:t>
            </a:r>
            <a:r>
              <a:rPr lang="en-US" altLang="en-US" sz="1400" dirty="0" smtClean="0"/>
              <a:t>environment (no more than </a:t>
            </a:r>
            <a:r>
              <a:rPr lang="en-US" altLang="en-US" sz="1400" b="1" u="sng" dirty="0" smtClean="0"/>
              <a:t>10 elders</a:t>
            </a:r>
            <a:r>
              <a:rPr lang="en-US" altLang="en-US" sz="1400" dirty="0" smtClean="0"/>
              <a:t>) </a:t>
            </a:r>
            <a:r>
              <a:rPr lang="en-US" altLang="en-US" sz="1400" b="1" u="sng" dirty="0" smtClean="0"/>
              <a:t>organized around the hearth</a:t>
            </a:r>
            <a:r>
              <a:rPr lang="en-US" altLang="en-US" sz="1400" dirty="0" smtClean="0"/>
              <a:t> to </a:t>
            </a:r>
            <a:r>
              <a:rPr lang="en-US" altLang="en-US" sz="1400" b="1" u="sng" dirty="0" smtClean="0"/>
              <a:t>support intentional community and strong relationships </a:t>
            </a:r>
            <a:endParaRPr lang="en-US" altLang="en-US" sz="1400" dirty="0" smtClean="0"/>
          </a:p>
          <a:p>
            <a:pPr>
              <a:spcBef>
                <a:spcPct val="0"/>
              </a:spcBef>
              <a:buFontTx/>
              <a:buChar char="•"/>
            </a:pPr>
            <a:r>
              <a:rPr lang="en-US" altLang="en-US" sz="1400" dirty="0" smtClean="0"/>
              <a:t>Green House provides </a:t>
            </a:r>
            <a:r>
              <a:rPr lang="en-US" altLang="en-US" sz="1400" b="1" u="sng" dirty="0" smtClean="0"/>
              <a:t>private bedrooms</a:t>
            </a:r>
            <a:r>
              <a:rPr lang="en-US" altLang="en-US" sz="1400" dirty="0" smtClean="0"/>
              <a:t> and </a:t>
            </a:r>
            <a:r>
              <a:rPr lang="en-US" altLang="en-US" sz="1400" b="1" u="sng" dirty="0" smtClean="0"/>
              <a:t>bath</a:t>
            </a:r>
            <a:r>
              <a:rPr lang="en-US" altLang="en-US" sz="1400" dirty="0" smtClean="0"/>
              <a:t> to provide </a:t>
            </a:r>
            <a:r>
              <a:rPr lang="en-US" altLang="en-US" sz="1400" b="1" u="sng" dirty="0" smtClean="0"/>
              <a:t>sanctuary</a:t>
            </a:r>
            <a:r>
              <a:rPr lang="en-US" altLang="en-US" sz="1400" dirty="0" smtClean="0"/>
              <a:t> and </a:t>
            </a:r>
            <a:r>
              <a:rPr lang="en-US" altLang="en-US" sz="1400" b="1" u="sng" dirty="0" smtClean="0"/>
              <a:t>autonomy</a:t>
            </a:r>
            <a:r>
              <a:rPr lang="en-US" altLang="en-US" sz="1400" dirty="0" smtClean="0"/>
              <a:t>.</a:t>
            </a:r>
          </a:p>
          <a:p>
            <a:pPr>
              <a:spcBef>
                <a:spcPct val="0"/>
              </a:spcBef>
              <a:buFontTx/>
              <a:buChar char="•"/>
            </a:pPr>
            <a:r>
              <a:rPr lang="en-US" altLang="en-US" sz="1400" b="1" u="sng" dirty="0" smtClean="0"/>
              <a:t>Open kitchen</a:t>
            </a:r>
            <a:r>
              <a:rPr lang="en-US" altLang="en-US" sz="1400" dirty="0" smtClean="0"/>
              <a:t> becomes </a:t>
            </a:r>
            <a:r>
              <a:rPr lang="en-US" altLang="en-US" sz="1400" b="1" u="sng" dirty="0" smtClean="0"/>
              <a:t>elder/staff activity</a:t>
            </a:r>
            <a:r>
              <a:rPr lang="en-US" altLang="en-US" sz="1400" dirty="0" smtClean="0"/>
              <a:t> and </a:t>
            </a:r>
            <a:r>
              <a:rPr lang="en-US" altLang="en-US" sz="1400" b="1" u="sng" dirty="0" smtClean="0"/>
              <a:t>socialization hub</a:t>
            </a:r>
            <a:r>
              <a:rPr lang="en-US" altLang="en-US" sz="1400" dirty="0" smtClean="0"/>
              <a:t> as well as </a:t>
            </a:r>
            <a:r>
              <a:rPr lang="en-US" altLang="en-US" sz="1400" b="1" u="sng" dirty="0" smtClean="0"/>
              <a:t>appetite stimulant</a:t>
            </a:r>
            <a:r>
              <a:rPr lang="en-US" altLang="en-US" sz="1400" dirty="0" smtClean="0"/>
              <a:t>.</a:t>
            </a:r>
          </a:p>
          <a:p>
            <a:pPr>
              <a:spcBef>
                <a:spcPct val="0"/>
              </a:spcBef>
              <a:buFontTx/>
              <a:buChar char="•"/>
            </a:pPr>
            <a:r>
              <a:rPr lang="en-US" altLang="en-US" sz="1400" dirty="0" smtClean="0"/>
              <a:t>Houses </a:t>
            </a:r>
            <a:r>
              <a:rPr lang="en-US" altLang="en-US" sz="1400" b="1" u="sng" dirty="0" smtClean="0"/>
              <a:t>fully detached </a:t>
            </a:r>
            <a:r>
              <a:rPr lang="en-US" altLang="en-US" sz="1400" dirty="0" smtClean="0"/>
              <a:t>to prevent </a:t>
            </a:r>
            <a:r>
              <a:rPr lang="en-US" altLang="en-US" sz="1400" b="1" u="sng" dirty="0" smtClean="0"/>
              <a:t>institutional creep</a:t>
            </a:r>
            <a:r>
              <a:rPr lang="en-US" altLang="en-US" sz="1400" dirty="0" smtClean="0"/>
              <a:t>. </a:t>
            </a:r>
          </a:p>
          <a:p>
            <a:pPr>
              <a:spcBef>
                <a:spcPct val="0"/>
              </a:spcBef>
              <a:buFontTx/>
              <a:buChar char="•"/>
            </a:pPr>
            <a:r>
              <a:rPr lang="en-US" altLang="en-US" sz="1400" dirty="0" smtClean="0"/>
              <a:t>Design </a:t>
            </a:r>
            <a:r>
              <a:rPr lang="en-US" altLang="en-US" sz="1400" b="1" u="sng" dirty="0" smtClean="0"/>
              <a:t>supports intensive services</a:t>
            </a:r>
            <a:r>
              <a:rPr lang="en-US" altLang="en-US" sz="1400" dirty="0" smtClean="0"/>
              <a:t> and </a:t>
            </a:r>
            <a:r>
              <a:rPr lang="en-US" altLang="en-US" sz="1400" b="1" u="sng" dirty="0" smtClean="0"/>
              <a:t>oversight</a:t>
            </a:r>
            <a:r>
              <a:rPr lang="en-US" altLang="en-US" sz="1400" dirty="0" smtClean="0"/>
              <a:t> through </a:t>
            </a:r>
            <a:r>
              <a:rPr lang="en-US" altLang="en-US" sz="1400" b="1" u="sng" dirty="0" smtClean="0"/>
              <a:t>proximity, sightlines, lifts, &amp; technology</a:t>
            </a:r>
            <a:r>
              <a:rPr lang="en-US" altLang="en-US" sz="1400" u="sng" dirty="0" smtClean="0"/>
              <a:t>.</a:t>
            </a:r>
          </a:p>
          <a:p>
            <a:pPr>
              <a:spcBef>
                <a:spcPct val="0"/>
              </a:spcBef>
              <a:buFontTx/>
              <a:buChar char="•"/>
            </a:pPr>
            <a:r>
              <a:rPr lang="en-US" altLang="en-US" sz="1400" dirty="0" smtClean="0"/>
              <a:t>Design creates </a:t>
            </a:r>
            <a:r>
              <a:rPr lang="en-US" altLang="en-US" sz="1400" b="1" u="sng" dirty="0" smtClean="0"/>
              <a:t>therapeutic environment</a:t>
            </a:r>
            <a:r>
              <a:rPr lang="en-US" altLang="en-US" sz="1400" dirty="0" smtClean="0"/>
              <a:t>, encouraging </a:t>
            </a:r>
            <a:r>
              <a:rPr lang="en-US" altLang="en-US" sz="1400" b="1" u="sng" dirty="0" smtClean="0"/>
              <a:t>self-reliance</a:t>
            </a:r>
            <a:r>
              <a:rPr lang="en-US" altLang="en-US" sz="1400" dirty="0" smtClean="0"/>
              <a:t> through </a:t>
            </a:r>
            <a:r>
              <a:rPr lang="en-US" altLang="en-US" sz="1400" b="1" u="sng" dirty="0" smtClean="0"/>
              <a:t>short distances</a:t>
            </a:r>
            <a:r>
              <a:rPr lang="en-US" altLang="en-US" sz="1400" dirty="0" smtClean="0"/>
              <a:t> and </a:t>
            </a:r>
            <a:r>
              <a:rPr lang="en-US" altLang="en-US" sz="1400" b="1" u="sng" dirty="0" smtClean="0"/>
              <a:t>safe environment.</a:t>
            </a:r>
          </a:p>
          <a:p>
            <a:pPr marL="231775" indent="-231775">
              <a:spcBef>
                <a:spcPct val="0"/>
              </a:spcBef>
              <a:buClr>
                <a:schemeClr val="tx1"/>
              </a:buClr>
              <a:buFont typeface="Wingdings" panose="05000000000000000000" pitchFamily="2" charset="2"/>
              <a:buChar char="n"/>
            </a:pPr>
            <a:endParaRPr lang="en-US" altLang="en-US" sz="1400" b="1" dirty="0" smtClean="0"/>
          </a:p>
        </p:txBody>
      </p:sp>
    </p:spTree>
    <p:extLst>
      <p:ext uri="{BB962C8B-B14F-4D97-AF65-F5344CB8AC3E}">
        <p14:creationId xmlns:p14="http://schemas.microsoft.com/office/powerpoint/2010/main" val="150020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smtClean="0"/>
              <a:t>The open living room/kitchen/dining room design of the green house lends itself to the building of relationships within the house.</a:t>
            </a:r>
          </a:p>
          <a:p>
            <a:pPr eaLnBrk="1" hangingPunct="1">
              <a:buClr>
                <a:srgbClr val="415968"/>
              </a:buClr>
              <a:buFont typeface="Arial" panose="020B0604020202020204" pitchFamily="34" charset="0"/>
              <a:buChar char="•"/>
            </a:pPr>
            <a:r>
              <a:rPr lang="en-US" altLang="en-US" sz="1200" dirty="0" smtClean="0"/>
              <a:t>Open access to elders except at busiest times</a:t>
            </a:r>
          </a:p>
          <a:p>
            <a:pPr eaLnBrk="1" hangingPunct="1">
              <a:buClr>
                <a:srgbClr val="415968"/>
              </a:buClr>
              <a:buFont typeface="Arial" panose="020B0604020202020204" pitchFamily="34" charset="0"/>
              <a:buChar char="•"/>
            </a:pPr>
            <a:r>
              <a:rPr lang="en-US" altLang="en-US" sz="1200" dirty="0" smtClean="0"/>
              <a:t> Elders can prepare food with supervision</a:t>
            </a:r>
          </a:p>
          <a:p>
            <a:pPr eaLnBrk="1" hangingPunct="1">
              <a:buClr>
                <a:srgbClr val="415968"/>
              </a:buClr>
              <a:buFont typeface="Arial" panose="020B0604020202020204" pitchFamily="34" charset="0"/>
              <a:buChar char="•"/>
            </a:pPr>
            <a:r>
              <a:rPr lang="en-US" altLang="en-US" sz="1200" dirty="0" smtClean="0"/>
              <a:t> Built-in safety features allow open kitchen to be part of elder’s life</a:t>
            </a:r>
          </a:p>
          <a:p>
            <a:pPr>
              <a:spcBef>
                <a:spcPct val="0"/>
              </a:spcBef>
            </a:pPr>
            <a:endParaRPr lang="en-US" altLang="en-US" dirty="0" smtClean="0"/>
          </a:p>
          <a:p>
            <a:pPr>
              <a:spcBef>
                <a:spcPct val="0"/>
              </a:spcBef>
            </a:pPr>
            <a:r>
              <a:rPr lang="en-US" altLang="en-US" dirty="0" smtClean="0"/>
              <a:t>"No social group, whether a family, a work group or a school group, can survive without a constant informal contact among its members"</a:t>
            </a:r>
          </a:p>
          <a:p>
            <a:pPr>
              <a:spcBef>
                <a:spcPct val="0"/>
              </a:spcBef>
            </a:pPr>
            <a:endParaRPr lang="en-US" altLang="en-US" dirty="0" smtClean="0"/>
          </a:p>
          <a:p>
            <a:pPr>
              <a:spcBef>
                <a:spcPct val="0"/>
              </a:spcBef>
            </a:pPr>
            <a:r>
              <a:rPr lang="en-US" altLang="en-US" dirty="0" smtClean="0"/>
              <a:t>The hearth offers those opportunities and creates a natural focus for talk, dreams and thought. It opens the space in the house and creates a central connection with other spaces and activities.</a:t>
            </a:r>
          </a:p>
          <a:p>
            <a:endParaRPr lang="en-US" dirty="0"/>
          </a:p>
        </p:txBody>
      </p:sp>
      <p:sp>
        <p:nvSpPr>
          <p:cNvPr id="4" name="Slide Number Placeholder 3"/>
          <p:cNvSpPr>
            <a:spLocks noGrp="1"/>
          </p:cNvSpPr>
          <p:nvPr>
            <p:ph type="sldNum" sz="quarter" idx="10"/>
          </p:nvPr>
        </p:nvSpPr>
        <p:spPr/>
        <p:txBody>
          <a:bodyPr/>
          <a:lstStyle/>
          <a:p>
            <a:pPr>
              <a:defRPr/>
            </a:pPr>
            <a:fld id="{AE4B66FE-9ED2-40FE-8930-351C0836B846}" type="slidenum">
              <a:rPr lang="en-US" smtClean="0"/>
              <a:pPr>
                <a:defRPr/>
              </a:pPr>
              <a:t>13</a:t>
            </a:fld>
            <a:endParaRPr lang="en-US"/>
          </a:p>
        </p:txBody>
      </p:sp>
    </p:spTree>
    <p:extLst>
      <p:ext uri="{BB962C8B-B14F-4D97-AF65-F5344CB8AC3E}">
        <p14:creationId xmlns:p14="http://schemas.microsoft.com/office/powerpoint/2010/main" val="50931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4B66FE-9ED2-40FE-8930-351C0836B846}" type="slidenum">
              <a:rPr lang="en-US" smtClean="0"/>
              <a:pPr>
                <a:defRPr/>
              </a:pPr>
              <a:t>14</a:t>
            </a:fld>
            <a:endParaRPr lang="en-US"/>
          </a:p>
        </p:txBody>
      </p:sp>
    </p:spTree>
    <p:extLst>
      <p:ext uri="{BB962C8B-B14F-4D97-AF65-F5344CB8AC3E}">
        <p14:creationId xmlns:p14="http://schemas.microsoft.com/office/powerpoint/2010/main" val="105923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C65A338-EFDD-47D2-AA17-D7EB1F26FA84}" type="slidenum">
              <a:rPr lang="en-US" altLang="en-US"/>
              <a:pPr fontAlgn="base">
                <a:spcBef>
                  <a:spcPct val="0"/>
                </a:spcBef>
                <a:spcAft>
                  <a:spcPct val="0"/>
                </a:spcAft>
              </a:pPr>
              <a:t>15</a:t>
            </a:fld>
            <a:endParaRPr lang="en-US" alt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703263" y="4318000"/>
            <a:ext cx="5788025" cy="421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a:spcBef>
                <a:spcPct val="0"/>
              </a:spcBef>
              <a:buClr>
                <a:schemeClr val="tx1"/>
              </a:buClr>
              <a:buFont typeface="Wingdings" panose="05000000000000000000" pitchFamily="2" charset="2"/>
              <a:buChar char="n"/>
            </a:pPr>
            <a:endParaRPr lang="en-US" altLang="en-US" sz="1400" b="1" smtClean="0"/>
          </a:p>
        </p:txBody>
      </p:sp>
    </p:spTree>
    <p:extLst>
      <p:ext uri="{BB962C8B-B14F-4D97-AF65-F5344CB8AC3E}">
        <p14:creationId xmlns:p14="http://schemas.microsoft.com/office/powerpoint/2010/main" val="47062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168B7D-1A61-4EAD-A782-AA4AC352835F}" type="slidenum">
              <a:rPr lang="en-US" altLang="en-US"/>
              <a:pPr fontAlgn="base">
                <a:spcBef>
                  <a:spcPct val="0"/>
                </a:spcBef>
                <a:spcAft>
                  <a:spcPct val="0"/>
                </a:spcAft>
              </a:pPr>
              <a:t>17</a:t>
            </a:fld>
            <a:endParaRPr lang="en-US" altLang="en-US"/>
          </a:p>
        </p:txBody>
      </p:sp>
      <p:sp>
        <p:nvSpPr>
          <p:cNvPr id="39939" name="Rectangle 2"/>
          <p:cNvSpPr>
            <a:spLocks noGrp="1" noRot="1" noChangeAspect="1" noChangeArrowheads="1" noTextEdit="1"/>
          </p:cNvSpPr>
          <p:nvPr>
            <p:ph type="sldImg"/>
          </p:nvPr>
        </p:nvSpPr>
        <p:spPr bwMode="auto">
          <a:xfrm>
            <a:off x="1212850" y="701675"/>
            <a:ext cx="4683125" cy="3513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46150" y="4449763"/>
            <a:ext cx="5210175" cy="421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98532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sz="1200" dirty="0" smtClean="0"/>
              <a:t>Key locked</a:t>
            </a:r>
          </a:p>
          <a:p>
            <a:pPr eaLnBrk="1" hangingPunct="1">
              <a:buFontTx/>
              <a:buChar char="•"/>
            </a:pPr>
            <a:r>
              <a:rPr lang="en-US" altLang="en-US" sz="1200" dirty="0" smtClean="0"/>
              <a:t> Key with nurse</a:t>
            </a:r>
          </a:p>
          <a:p>
            <a:pPr eaLnBrk="1" hangingPunct="1">
              <a:buFontTx/>
              <a:buChar char="•"/>
            </a:pPr>
            <a:r>
              <a:rPr lang="en-US" altLang="en-US" sz="1200" dirty="0" smtClean="0"/>
              <a:t> Refrigerated meds and narcotics locked in office</a:t>
            </a:r>
          </a:p>
          <a:p>
            <a:pPr eaLnBrk="1" hangingPunct="1">
              <a:buFontTx/>
              <a:buChar char="•"/>
            </a:pPr>
            <a:r>
              <a:rPr lang="en-US" altLang="en-US" sz="1200" dirty="0" smtClean="0"/>
              <a:t> All meds prepared in room</a:t>
            </a:r>
          </a:p>
          <a:p>
            <a:endParaRPr lang="en-US" dirty="0"/>
          </a:p>
        </p:txBody>
      </p:sp>
      <p:sp>
        <p:nvSpPr>
          <p:cNvPr id="4" name="Slide Number Placeholder 3"/>
          <p:cNvSpPr>
            <a:spLocks noGrp="1"/>
          </p:cNvSpPr>
          <p:nvPr>
            <p:ph type="sldNum" sz="quarter" idx="10"/>
          </p:nvPr>
        </p:nvSpPr>
        <p:spPr/>
        <p:txBody>
          <a:bodyPr/>
          <a:lstStyle/>
          <a:p>
            <a:pPr>
              <a:defRPr/>
            </a:pPr>
            <a:fld id="{AE4B66FE-9ED2-40FE-8930-351C0836B846}" type="slidenum">
              <a:rPr lang="en-US" smtClean="0"/>
              <a:pPr>
                <a:defRPr/>
              </a:pPr>
              <a:t>18</a:t>
            </a:fld>
            <a:endParaRPr lang="en-US"/>
          </a:p>
        </p:txBody>
      </p:sp>
    </p:spTree>
    <p:extLst>
      <p:ext uri="{BB962C8B-B14F-4D97-AF65-F5344CB8AC3E}">
        <p14:creationId xmlns:p14="http://schemas.microsoft.com/office/powerpoint/2010/main" val="71209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457200" y="1295400"/>
            <a:ext cx="8229600" cy="2362200"/>
          </a:xfrm>
          <a:prstGeom prst="rect">
            <a:avLst/>
          </a:prstGeom>
        </p:spPr>
        <p:txBody>
          <a:bodyPr/>
          <a:lstStyle>
            <a:lvl1pPr>
              <a:defRPr baseline="0">
                <a:solidFill>
                  <a:schemeClr val="bg1"/>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eaLnBrk="1" fontAlgn="auto" hangingPunct="1">
              <a:spcBef>
                <a:spcPts val="0"/>
              </a:spcBef>
              <a:spcAft>
                <a:spcPts val="0"/>
              </a:spcAft>
              <a:defRPr smtClean="0">
                <a:solidFill>
                  <a:schemeClr val="bg1"/>
                </a:solidFill>
                <a:latin typeface="+mn-lt"/>
              </a:defRPr>
            </a:lvl1pPr>
          </a:lstStyle>
          <a:p>
            <a:pPr>
              <a:defRPr/>
            </a:pPr>
            <a:fld id="{65660702-5E8F-4E24-BC66-DFDBE5DAC795}" type="slidenum">
              <a:rPr lang="en-US"/>
              <a:pPr>
                <a:defRPr/>
              </a:pPr>
              <a:t>‹#›</a:t>
            </a:fld>
            <a:endParaRPr lang="en-US" dirty="0"/>
          </a:p>
        </p:txBody>
      </p:sp>
    </p:spTree>
    <p:extLst>
      <p:ext uri="{BB962C8B-B14F-4D97-AF65-F5344CB8AC3E}">
        <p14:creationId xmlns:p14="http://schemas.microsoft.com/office/powerpoint/2010/main" val="221064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accent1">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90599"/>
            <a:ext cx="5486400" cy="37369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5000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70A77FB-9AB9-4721-9C3F-C6FF6BAFEAA6}" type="slidenum">
              <a:rPr lang="en-US"/>
              <a:pPr>
                <a:defRPr/>
              </a:pPr>
              <a:t>‹#›</a:t>
            </a:fld>
            <a:endParaRPr lang="en-US" dirty="0"/>
          </a:p>
        </p:txBody>
      </p:sp>
    </p:spTree>
    <p:extLst>
      <p:ext uri="{BB962C8B-B14F-4D97-AF65-F5344CB8AC3E}">
        <p14:creationId xmlns:p14="http://schemas.microsoft.com/office/powerpoint/2010/main" val="238389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219200"/>
            <a:ext cx="8229600" cy="4525963"/>
          </a:xfrm>
          <a:prstGeom prst="rect">
            <a:avLst/>
          </a:prstGeom>
        </p:spPr>
        <p:txBody>
          <a:bodyPr vert="eaVert"/>
          <a:lstStyle>
            <a:lvl1pPr>
              <a:defRPr baseline="0">
                <a:solidFill>
                  <a:schemeClr val="accent1">
                    <a:lumMod val="75000"/>
                  </a:schemeClr>
                </a:solidFill>
              </a:defRPr>
            </a:lvl1pPr>
            <a:lvl2pPr>
              <a:defRPr baseline="0">
                <a:solidFill>
                  <a:schemeClr val="accent1">
                    <a:lumMod val="75000"/>
                  </a:schemeClr>
                </a:solidFill>
              </a:defRPr>
            </a:lvl2pPr>
            <a:lvl3pPr>
              <a:defRPr baseline="0">
                <a:solidFill>
                  <a:schemeClr val="accent1">
                    <a:lumMod val="75000"/>
                  </a:schemeClr>
                </a:solidFill>
              </a:defRPr>
            </a:lvl3pPr>
            <a:lvl4pPr>
              <a:defRPr baseline="0">
                <a:solidFill>
                  <a:schemeClr val="accent1">
                    <a:lumMod val="75000"/>
                  </a:schemeClr>
                </a:solidFill>
              </a:defRPr>
            </a:lvl4pPr>
            <a:lvl5pPr>
              <a:defRPr baseline="0">
                <a:solidFill>
                  <a:schemeClr val="accent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0"/>
            <a:ext cx="8229600" cy="762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D80DD52-D742-4B54-87CF-C29E70BEFB53}" type="slidenum">
              <a:rPr lang="en-US"/>
              <a:pPr>
                <a:defRPr/>
              </a:pPr>
              <a:t>‹#›</a:t>
            </a:fld>
            <a:endParaRPr lang="en-US" dirty="0"/>
          </a:p>
        </p:txBody>
      </p:sp>
    </p:spTree>
    <p:extLst>
      <p:ext uri="{BB962C8B-B14F-4D97-AF65-F5344CB8AC3E}">
        <p14:creationId xmlns:p14="http://schemas.microsoft.com/office/powerpoint/2010/main" val="62687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userDrawn="1"/>
        </p:nvSpPr>
        <p:spPr bwMode="auto">
          <a:xfrm>
            <a:off x="457200" y="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a:solidFill>
                  <a:schemeClr val="bg1"/>
                </a:solidFill>
              </a:rPr>
              <a:t>Click to edit Master title style</a:t>
            </a:r>
          </a:p>
        </p:txBody>
      </p:sp>
      <p:sp>
        <p:nvSpPr>
          <p:cNvPr id="2" name="Vertical Title 1"/>
          <p:cNvSpPr>
            <a:spLocks noGrp="1"/>
          </p:cNvSpPr>
          <p:nvPr>
            <p:ph type="title" orient="vert"/>
          </p:nvPr>
        </p:nvSpPr>
        <p:spPr>
          <a:xfrm>
            <a:off x="6629400" y="990601"/>
            <a:ext cx="2057400" cy="4876800"/>
          </a:xfrm>
          <a:prstGeom prst="rect">
            <a:avLst/>
          </a:prstGeom>
        </p:spPr>
        <p:txBody>
          <a:bodyPr vert="eaVert"/>
          <a:lstStyle>
            <a:lvl1pPr>
              <a:defRPr baseline="0">
                <a:solidFill>
                  <a:schemeClr val="accent1">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876800"/>
          </a:xfrm>
          <a:prstGeom prst="rect">
            <a:avLst/>
          </a:prstGeom>
        </p:spPr>
        <p:txBody>
          <a:bodyPr vert="eaVert"/>
          <a:lstStyle>
            <a:lvl1pPr>
              <a:defRPr baseline="0">
                <a:solidFill>
                  <a:schemeClr val="accent1">
                    <a:lumMod val="75000"/>
                  </a:schemeClr>
                </a:solidFill>
              </a:defRPr>
            </a:lvl1pPr>
            <a:lvl2pPr>
              <a:defRPr baseline="0">
                <a:solidFill>
                  <a:schemeClr val="accent1">
                    <a:lumMod val="75000"/>
                  </a:schemeClr>
                </a:solidFill>
              </a:defRPr>
            </a:lvl2pPr>
            <a:lvl3pPr>
              <a:defRPr baseline="0">
                <a:solidFill>
                  <a:schemeClr val="accent1">
                    <a:lumMod val="75000"/>
                  </a:schemeClr>
                </a:solidFill>
              </a:defRPr>
            </a:lvl3pPr>
            <a:lvl4pPr>
              <a:defRPr baseline="0">
                <a:solidFill>
                  <a:schemeClr val="accent1">
                    <a:lumMod val="75000"/>
                  </a:schemeClr>
                </a:solidFill>
              </a:defRPr>
            </a:lvl4pPr>
            <a:lvl5pPr>
              <a:defRPr baseline="0">
                <a:solidFill>
                  <a:schemeClr val="accent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9099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3152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3581400" cy="1358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1000" y="1447800"/>
            <a:ext cx="3581400" cy="1358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534400" y="6477000"/>
            <a:ext cx="533400" cy="304800"/>
          </a:xfrm>
        </p:spPr>
        <p:txBody>
          <a:bodyPr/>
          <a:lstStyle>
            <a:lvl1pPr>
              <a:defRPr/>
            </a:lvl1pPr>
          </a:lstStyle>
          <a:p>
            <a:pPr>
              <a:defRPr/>
            </a:pPr>
            <a:fld id="{77867356-BEB0-4FAA-9EF2-0A24A61478C8}" type="slidenum">
              <a:rPr lang="en-US"/>
              <a:pPr>
                <a:defRPr/>
              </a:pPr>
              <a:t>‹#›</a:t>
            </a:fld>
            <a:endParaRPr lang="en-US"/>
          </a:p>
        </p:txBody>
      </p:sp>
      <p:sp>
        <p:nvSpPr>
          <p:cNvPr id="6" name="Footer Placeholder 5"/>
          <p:cNvSpPr>
            <a:spLocks noGrp="1"/>
          </p:cNvSpPr>
          <p:nvPr>
            <p:ph type="ftr" sz="quarter" idx="11"/>
          </p:nvPr>
        </p:nvSpPr>
        <p:spPr>
          <a:xfrm>
            <a:off x="4572000" y="6477000"/>
            <a:ext cx="3886200" cy="304800"/>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Tree>
    <p:extLst>
      <p:ext uri="{BB962C8B-B14F-4D97-AF65-F5344CB8AC3E}">
        <p14:creationId xmlns:p14="http://schemas.microsoft.com/office/powerpoint/2010/main" val="1035958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85800"/>
            <a:ext cx="7315200" cy="2120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379F9EF4-0BEC-43C2-ACFF-BD3AA36FB1CE}" type="slidenum">
              <a:rPr lang="en-US"/>
              <a:pPr>
                <a:defRPr/>
              </a:pPr>
              <a:t>‹#›</a:t>
            </a:fld>
            <a:endParaRPr lang="en-US" dirty="0"/>
          </a:p>
        </p:txBody>
      </p:sp>
      <p:sp>
        <p:nvSpPr>
          <p:cNvPr id="4" name="Rectangle 7"/>
          <p:cNvSpPr>
            <a:spLocks noGrp="1" noChangeArrowheads="1"/>
          </p:cNvSpPr>
          <p:nvPr>
            <p:ph type="ftr" sz="quarter" idx="11"/>
          </p:nvPr>
        </p:nvSpPr>
        <p:spPr>
          <a:xfrm>
            <a:off x="4572000" y="6477000"/>
            <a:ext cx="3886200" cy="304800"/>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Tree>
    <p:extLst>
      <p:ext uri="{BB962C8B-B14F-4D97-AF65-F5344CB8AC3E}">
        <p14:creationId xmlns:p14="http://schemas.microsoft.com/office/powerpoint/2010/main" val="2739157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85800"/>
            <a:ext cx="7315200"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3581400" cy="603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191000" y="1447800"/>
            <a:ext cx="3581400" cy="603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2203450"/>
            <a:ext cx="3581400" cy="603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91000" y="2203450"/>
            <a:ext cx="3581400" cy="603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534400" y="6477000"/>
            <a:ext cx="533400" cy="304800"/>
          </a:xfrm>
        </p:spPr>
        <p:txBody>
          <a:bodyPr/>
          <a:lstStyle>
            <a:lvl1pPr>
              <a:defRPr/>
            </a:lvl1pPr>
          </a:lstStyle>
          <a:p>
            <a:pPr>
              <a:defRPr/>
            </a:pPr>
            <a:fld id="{A87BE811-D9D9-45F6-98F3-AE59AE22F29B}" type="slidenum">
              <a:rPr lang="en-US"/>
              <a:pPr>
                <a:defRPr/>
              </a:pPr>
              <a:t>‹#›</a:t>
            </a:fld>
            <a:endParaRPr lang="en-US"/>
          </a:p>
        </p:txBody>
      </p:sp>
      <p:sp>
        <p:nvSpPr>
          <p:cNvPr id="8" name="Footer Placeholder 7"/>
          <p:cNvSpPr>
            <a:spLocks noGrp="1"/>
          </p:cNvSpPr>
          <p:nvPr>
            <p:ph type="ftr" sz="quarter" idx="11"/>
          </p:nvPr>
        </p:nvSpPr>
        <p:spPr>
          <a:xfrm>
            <a:off x="4572000" y="6477000"/>
            <a:ext cx="3886200" cy="304800"/>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Tree>
    <p:extLst>
      <p:ext uri="{BB962C8B-B14F-4D97-AF65-F5344CB8AC3E}">
        <p14:creationId xmlns:p14="http://schemas.microsoft.com/office/powerpoint/2010/main" val="2544141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315200" cy="6858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447800"/>
            <a:ext cx="7315200" cy="1358900"/>
          </a:xfrm>
          <a:prstGeom prst="rect">
            <a:avLst/>
          </a:prstGeom>
        </p:spPr>
        <p:txBody>
          <a:bodyPr/>
          <a:lstStyle/>
          <a:p>
            <a:pPr lvl="0"/>
            <a:endParaRPr lang="en-US" noProof="0"/>
          </a:p>
        </p:txBody>
      </p:sp>
      <p:sp>
        <p:nvSpPr>
          <p:cNvPr id="4" name="Slide Number Placeholder 3"/>
          <p:cNvSpPr>
            <a:spLocks noGrp="1"/>
          </p:cNvSpPr>
          <p:nvPr>
            <p:ph type="sldNum" sz="quarter" idx="10"/>
          </p:nvPr>
        </p:nvSpPr>
        <p:spPr>
          <a:xfrm>
            <a:off x="8534400" y="6477000"/>
            <a:ext cx="533400" cy="304800"/>
          </a:xfrm>
        </p:spPr>
        <p:txBody>
          <a:bodyPr/>
          <a:lstStyle>
            <a:lvl1pPr>
              <a:defRPr/>
            </a:lvl1pPr>
          </a:lstStyle>
          <a:p>
            <a:pPr>
              <a:defRPr/>
            </a:pPr>
            <a:fld id="{7152179B-8EAA-4328-B9CB-1DEA03C03597}" type="slidenum">
              <a:rPr lang="en-US"/>
              <a:pPr>
                <a:defRPr/>
              </a:pPr>
              <a:t>‹#›</a:t>
            </a:fld>
            <a:endParaRPr lang="en-US"/>
          </a:p>
        </p:txBody>
      </p:sp>
      <p:sp>
        <p:nvSpPr>
          <p:cNvPr id="5" name="Footer Placeholder 4"/>
          <p:cNvSpPr>
            <a:spLocks noGrp="1"/>
          </p:cNvSpPr>
          <p:nvPr>
            <p:ph type="ftr" sz="quarter" idx="11"/>
          </p:nvPr>
        </p:nvSpPr>
        <p:spPr>
          <a:xfrm>
            <a:off x="4572000" y="6477000"/>
            <a:ext cx="3886200" cy="304800"/>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Tree>
    <p:extLst>
      <p:ext uri="{BB962C8B-B14F-4D97-AF65-F5344CB8AC3E}">
        <p14:creationId xmlns:p14="http://schemas.microsoft.com/office/powerpoint/2010/main" val="2874058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315200"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7315200" cy="603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203450"/>
            <a:ext cx="7315200" cy="603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534400" y="6477000"/>
            <a:ext cx="533400" cy="304800"/>
          </a:xfrm>
        </p:spPr>
        <p:txBody>
          <a:bodyPr/>
          <a:lstStyle>
            <a:lvl1pPr>
              <a:defRPr/>
            </a:lvl1pPr>
          </a:lstStyle>
          <a:p>
            <a:pPr>
              <a:defRPr/>
            </a:pPr>
            <a:fld id="{C0CDDC16-9FE3-40B8-9501-A016B5664C03}" type="slidenum">
              <a:rPr lang="en-US"/>
              <a:pPr>
                <a:defRPr/>
              </a:pPr>
              <a:t>‹#›</a:t>
            </a:fld>
            <a:endParaRPr lang="en-US"/>
          </a:p>
        </p:txBody>
      </p:sp>
      <p:sp>
        <p:nvSpPr>
          <p:cNvPr id="6" name="Footer Placeholder 5"/>
          <p:cNvSpPr>
            <a:spLocks noGrp="1"/>
          </p:cNvSpPr>
          <p:nvPr>
            <p:ph type="ftr" sz="quarter" idx="11"/>
          </p:nvPr>
        </p:nvSpPr>
        <p:spPr>
          <a:xfrm>
            <a:off x="4572000" y="6477000"/>
            <a:ext cx="3886200" cy="304800"/>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Tree>
    <p:extLst>
      <p:ext uri="{BB962C8B-B14F-4D97-AF65-F5344CB8AC3E}">
        <p14:creationId xmlns:p14="http://schemas.microsoft.com/office/powerpoint/2010/main" val="53006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a:prstGeom prst="rect">
            <a:avLst/>
          </a:prstGeom>
        </p:spPr>
        <p:txBody>
          <a:bodyPr/>
          <a:lstStyle>
            <a:lvl1pPr>
              <a:defRPr baseline="0">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290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92C05287-FDF4-4666-9B37-CF17924970C4}" type="slidenum">
              <a:rPr lang="en-US"/>
              <a:pPr>
                <a:defRPr/>
              </a:pPr>
              <a:t>‹#›</a:t>
            </a:fld>
            <a:endParaRPr lang="en-US" dirty="0"/>
          </a:p>
        </p:txBody>
      </p:sp>
    </p:spTree>
    <p:extLst>
      <p:ext uri="{BB962C8B-B14F-4D97-AF65-F5344CB8AC3E}">
        <p14:creationId xmlns:p14="http://schemas.microsoft.com/office/powerpoint/2010/main" val="385355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267200"/>
          </a:xfrm>
          <a:prstGeom prst="rect">
            <a:avLst/>
          </a:prstGeom>
        </p:spPr>
        <p:txBody>
          <a:bodyPr/>
          <a:lstStyle>
            <a:lvl1pPr>
              <a:defRPr baseline="0">
                <a:solidFill>
                  <a:schemeClr val="accent1">
                    <a:lumMod val="75000"/>
                  </a:schemeClr>
                </a:solidFill>
              </a:defRPr>
            </a:lvl1pPr>
            <a:lvl2pPr>
              <a:defRPr baseline="0">
                <a:solidFill>
                  <a:schemeClr val="accent1">
                    <a:lumMod val="75000"/>
                  </a:schemeClr>
                </a:solidFill>
              </a:defRPr>
            </a:lvl2pPr>
            <a:lvl3pPr>
              <a:defRPr baseline="0">
                <a:solidFill>
                  <a:schemeClr val="accent1">
                    <a:lumMod val="75000"/>
                  </a:schemeClr>
                </a:solidFill>
              </a:defRPr>
            </a:lvl3pPr>
            <a:lvl4pPr>
              <a:defRPr baseline="0">
                <a:solidFill>
                  <a:schemeClr val="accent1">
                    <a:lumMod val="75000"/>
                  </a:schemeClr>
                </a:solidFill>
              </a:defRPr>
            </a:lvl4pPr>
            <a:lvl5pPr>
              <a:defRPr baseline="0">
                <a:solidFill>
                  <a:schemeClr val="accent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6F611768-33D6-4F23-A6D2-982770C606B4}" type="slidenum">
              <a:rPr lang="en-US"/>
              <a:pPr>
                <a:defRPr/>
              </a:pPr>
              <a:t>‹#›</a:t>
            </a:fld>
            <a:endParaRPr lang="en-US" dirty="0"/>
          </a:p>
        </p:txBody>
      </p:sp>
    </p:spTree>
    <p:extLst>
      <p:ext uri="{BB962C8B-B14F-4D97-AF65-F5344CB8AC3E}">
        <p14:creationId xmlns:p14="http://schemas.microsoft.com/office/powerpoint/2010/main" val="1232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baseline="0">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368D187-0362-46F0-BC83-F21FF3655F74}" type="slidenum">
              <a:rPr lang="en-US"/>
              <a:pPr>
                <a:defRPr/>
              </a:pPr>
              <a:t>‹#›</a:t>
            </a:fld>
            <a:endParaRPr lang="en-US" dirty="0"/>
          </a:p>
        </p:txBody>
      </p:sp>
    </p:spTree>
    <p:extLst>
      <p:ext uri="{BB962C8B-B14F-4D97-AF65-F5344CB8AC3E}">
        <p14:creationId xmlns:p14="http://schemas.microsoft.com/office/powerpoint/2010/main" val="341332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525963"/>
          </a:xfrm>
          <a:prstGeom prst="rect">
            <a:avLst/>
          </a:prstGeom>
        </p:spPr>
        <p:txBody>
          <a:bodyPr/>
          <a:lstStyle>
            <a:lvl1pPr>
              <a:defRPr sz="2800" baseline="0">
                <a:solidFill>
                  <a:schemeClr val="accent1">
                    <a:lumMod val="75000"/>
                  </a:schemeClr>
                </a:solidFill>
              </a:defRPr>
            </a:lvl1pPr>
            <a:lvl2pPr>
              <a:defRPr sz="2400" baseline="0">
                <a:solidFill>
                  <a:schemeClr val="accent1">
                    <a:lumMod val="75000"/>
                  </a:schemeClr>
                </a:solidFill>
              </a:defRPr>
            </a:lvl2pPr>
            <a:lvl3pPr>
              <a:defRPr sz="2000" baseline="0">
                <a:solidFill>
                  <a:schemeClr val="accent1">
                    <a:lumMod val="75000"/>
                  </a:schemeClr>
                </a:solidFill>
              </a:defRPr>
            </a:lvl3pPr>
            <a:lvl4pPr>
              <a:defRPr sz="1800" baseline="0">
                <a:solidFill>
                  <a:schemeClr val="accent1">
                    <a:lumMod val="75000"/>
                  </a:schemeClr>
                </a:solidFill>
              </a:defRPr>
            </a:lvl4pPr>
            <a:lvl5pPr>
              <a:defRPr sz="1800" baseline="0">
                <a:solidFill>
                  <a:schemeClr val="accent1">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a:prstGeom prst="rect">
            <a:avLst/>
          </a:prstGeom>
        </p:spPr>
        <p:txBody>
          <a:bodyPr/>
          <a:lstStyle>
            <a:lvl1pPr>
              <a:defRPr sz="2800" baseline="0">
                <a:solidFill>
                  <a:schemeClr val="accent1">
                    <a:lumMod val="75000"/>
                  </a:schemeClr>
                </a:solidFill>
              </a:defRPr>
            </a:lvl1pPr>
            <a:lvl2pPr>
              <a:defRPr sz="2400" baseline="0">
                <a:solidFill>
                  <a:schemeClr val="accent1">
                    <a:lumMod val="75000"/>
                  </a:schemeClr>
                </a:solidFill>
              </a:defRPr>
            </a:lvl2pPr>
            <a:lvl3pPr>
              <a:defRPr sz="2000" baseline="0">
                <a:solidFill>
                  <a:schemeClr val="accent1">
                    <a:lumMod val="75000"/>
                  </a:schemeClr>
                </a:solidFill>
              </a:defRPr>
            </a:lvl3pPr>
            <a:lvl4pPr>
              <a:defRPr sz="1800" baseline="0">
                <a:solidFill>
                  <a:schemeClr val="accent1">
                    <a:lumMod val="75000"/>
                  </a:schemeClr>
                </a:solidFill>
              </a:defRPr>
            </a:lvl4pPr>
            <a:lvl5pPr>
              <a:defRPr sz="1800" baseline="0">
                <a:solidFill>
                  <a:schemeClr val="accent1">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0"/>
            <a:ext cx="8229600" cy="762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B5DA71B3-9E83-47DD-92B2-03211B7B5CE2}" type="slidenum">
              <a:rPr lang="en-US"/>
              <a:pPr>
                <a:defRPr/>
              </a:pPr>
              <a:t>‹#›</a:t>
            </a:fld>
            <a:endParaRPr lang="en-US" dirty="0"/>
          </a:p>
        </p:txBody>
      </p:sp>
    </p:spTree>
    <p:extLst>
      <p:ext uri="{BB962C8B-B14F-4D97-AF65-F5344CB8AC3E}">
        <p14:creationId xmlns:p14="http://schemas.microsoft.com/office/powerpoint/2010/main" val="232538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89038"/>
            <a:ext cx="4040188" cy="639762"/>
          </a:xfrm>
          <a:prstGeom prst="rect">
            <a:avLst/>
          </a:prstGeom>
        </p:spPr>
        <p:txBody>
          <a:bodyPr anchor="b"/>
          <a:lstStyle>
            <a:lvl1pPr marL="0" indent="0">
              <a:buNone/>
              <a:defRPr sz="2400" b="1" baseline="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0"/>
            <a:ext cx="4040188" cy="3951288"/>
          </a:xfrm>
          <a:prstGeom prst="rect">
            <a:avLst/>
          </a:prstGeom>
        </p:spPr>
        <p:txBody>
          <a:bodyPr/>
          <a:lstStyle>
            <a:lvl1pPr>
              <a:defRPr sz="2400" baseline="0">
                <a:solidFill>
                  <a:schemeClr val="accent1">
                    <a:lumMod val="75000"/>
                  </a:schemeClr>
                </a:solidFill>
              </a:defRPr>
            </a:lvl1pPr>
            <a:lvl2pPr>
              <a:defRPr sz="2000" baseline="0">
                <a:solidFill>
                  <a:schemeClr val="accent1">
                    <a:lumMod val="75000"/>
                  </a:schemeClr>
                </a:solidFill>
              </a:defRPr>
            </a:lvl2pPr>
            <a:lvl3pPr>
              <a:defRPr sz="1800" baseline="0">
                <a:solidFill>
                  <a:schemeClr val="accent1">
                    <a:lumMod val="75000"/>
                  </a:schemeClr>
                </a:solidFill>
              </a:defRPr>
            </a:lvl3pPr>
            <a:lvl4pPr>
              <a:defRPr sz="1600" baseline="0">
                <a:solidFill>
                  <a:schemeClr val="accent1">
                    <a:lumMod val="75000"/>
                  </a:schemeClr>
                </a:solidFill>
              </a:defRPr>
            </a:lvl4pPr>
            <a:lvl5pPr>
              <a:defRPr sz="1600" baseline="0">
                <a:solidFill>
                  <a:schemeClr val="accent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89038"/>
            <a:ext cx="4041775" cy="639762"/>
          </a:xfrm>
          <a:prstGeom prst="rect">
            <a:avLst/>
          </a:prstGeom>
        </p:spPr>
        <p:txBody>
          <a:bodyPr anchor="b"/>
          <a:lstStyle>
            <a:lvl1pPr marL="0" indent="0">
              <a:buNone/>
              <a:defRPr sz="2400" b="1" baseline="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28800"/>
            <a:ext cx="4041775" cy="3951288"/>
          </a:xfrm>
          <a:prstGeom prst="rect">
            <a:avLst/>
          </a:prstGeom>
        </p:spPr>
        <p:txBody>
          <a:bodyPr/>
          <a:lstStyle>
            <a:lvl1pPr>
              <a:defRPr sz="2400" baseline="0">
                <a:solidFill>
                  <a:schemeClr val="accent1">
                    <a:lumMod val="75000"/>
                  </a:schemeClr>
                </a:solidFill>
              </a:defRPr>
            </a:lvl1pPr>
            <a:lvl2pPr>
              <a:defRPr sz="2000" baseline="0">
                <a:solidFill>
                  <a:schemeClr val="accent1">
                    <a:lumMod val="75000"/>
                  </a:schemeClr>
                </a:solidFill>
              </a:defRPr>
            </a:lvl2pPr>
            <a:lvl3pPr>
              <a:defRPr sz="1800" baseline="0">
                <a:solidFill>
                  <a:schemeClr val="accent1">
                    <a:lumMod val="75000"/>
                  </a:schemeClr>
                </a:solidFill>
              </a:defRPr>
            </a:lvl3pPr>
            <a:lvl4pPr>
              <a:defRPr sz="1600" baseline="0">
                <a:solidFill>
                  <a:schemeClr val="accent1">
                    <a:lumMod val="75000"/>
                  </a:schemeClr>
                </a:solidFill>
              </a:defRPr>
            </a:lvl4pPr>
            <a:lvl5pPr>
              <a:defRPr sz="1600" baseline="0">
                <a:solidFill>
                  <a:schemeClr val="accent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0"/>
            <a:ext cx="8229600" cy="762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A9A8C01-324D-41AE-9396-9EC4CDE360BB}" type="slidenum">
              <a:rPr lang="en-US"/>
              <a:pPr>
                <a:defRPr/>
              </a:pPr>
              <a:t>‹#›</a:t>
            </a:fld>
            <a:endParaRPr lang="en-US" dirty="0"/>
          </a:p>
        </p:txBody>
      </p:sp>
    </p:spTree>
    <p:extLst>
      <p:ext uri="{BB962C8B-B14F-4D97-AF65-F5344CB8AC3E}">
        <p14:creationId xmlns:p14="http://schemas.microsoft.com/office/powerpoint/2010/main" val="54600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762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CA5A6F29-415E-4133-8A26-B1CB869C4ABB}" type="slidenum">
              <a:rPr lang="en-US"/>
              <a:pPr>
                <a:defRPr/>
              </a:pPr>
              <a:t>‹#›</a:t>
            </a:fld>
            <a:endParaRPr lang="en-US" dirty="0"/>
          </a:p>
        </p:txBody>
      </p:sp>
    </p:spTree>
    <p:extLst>
      <p:ext uri="{BB962C8B-B14F-4D97-AF65-F5344CB8AC3E}">
        <p14:creationId xmlns:p14="http://schemas.microsoft.com/office/powerpoint/2010/main" val="407680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785ECAB-69C4-46C4-8AA0-9AF33C7EC55F}" type="slidenum">
              <a:rPr lang="en-US"/>
              <a:pPr>
                <a:defRPr/>
              </a:pPr>
              <a:t>‹#›</a:t>
            </a:fld>
            <a:endParaRPr lang="en-US" dirty="0"/>
          </a:p>
        </p:txBody>
      </p:sp>
    </p:spTree>
    <p:extLst>
      <p:ext uri="{BB962C8B-B14F-4D97-AF65-F5344CB8AC3E}">
        <p14:creationId xmlns:p14="http://schemas.microsoft.com/office/powerpoint/2010/main" val="106001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857250"/>
          </a:xfrm>
          <a:prstGeom prst="rect">
            <a:avLst/>
          </a:prstGeom>
        </p:spPr>
        <p:txBody>
          <a:bodyPr anchor="b"/>
          <a:lstStyle>
            <a:lvl1pPr algn="l">
              <a:defRPr sz="2000" b="1" baseline="0">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81400" y="990600"/>
            <a:ext cx="5111750" cy="4876800"/>
          </a:xfrm>
          <a:prstGeom prst="rect">
            <a:avLst/>
          </a:prstGeom>
        </p:spPr>
        <p:txBody>
          <a:bodyPr/>
          <a:lstStyle>
            <a:lvl1pPr>
              <a:defRPr sz="3200" baseline="0">
                <a:solidFill>
                  <a:schemeClr val="accent1">
                    <a:lumMod val="75000"/>
                  </a:schemeClr>
                </a:solidFill>
              </a:defRPr>
            </a:lvl1pPr>
            <a:lvl2pPr>
              <a:defRPr sz="2800" baseline="0">
                <a:solidFill>
                  <a:schemeClr val="accent1">
                    <a:lumMod val="75000"/>
                  </a:schemeClr>
                </a:solidFill>
              </a:defRPr>
            </a:lvl2pPr>
            <a:lvl3pPr>
              <a:defRPr sz="2400" baseline="0">
                <a:solidFill>
                  <a:schemeClr val="accent1">
                    <a:lumMod val="75000"/>
                  </a:schemeClr>
                </a:solidFill>
              </a:defRPr>
            </a:lvl3pPr>
            <a:lvl4pPr>
              <a:defRPr sz="2000" baseline="0">
                <a:solidFill>
                  <a:schemeClr val="accent1">
                    <a:lumMod val="75000"/>
                  </a:schemeClr>
                </a:solidFill>
              </a:defRPr>
            </a:lvl4pPr>
            <a:lvl5pPr>
              <a:defRPr sz="2000" baseline="0">
                <a:solidFill>
                  <a:schemeClr val="accent1">
                    <a:lumMod val="7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4999"/>
            <a:ext cx="3008313" cy="3962401"/>
          </a:xfrm>
          <a:prstGeom prst="rect">
            <a:avLst/>
          </a:prstGeom>
        </p:spPr>
        <p:txBody>
          <a:bodyPr/>
          <a:lstStyle>
            <a:lvl1pPr marL="0" indent="0">
              <a:buNone/>
              <a:defRPr sz="1400" baseline="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0EE77BE-D4DF-407B-B033-918FE97C27B1}" type="slidenum">
              <a:rPr lang="en-US"/>
              <a:pPr>
                <a:defRPr/>
              </a:pPr>
              <a:t>‹#›</a:t>
            </a:fld>
            <a:endParaRPr lang="en-US" dirty="0"/>
          </a:p>
        </p:txBody>
      </p:sp>
    </p:spTree>
    <p:extLst>
      <p:ext uri="{BB962C8B-B14F-4D97-AF65-F5344CB8AC3E}">
        <p14:creationId xmlns:p14="http://schemas.microsoft.com/office/powerpoint/2010/main" val="518448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title_slide.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GH_PPT_BG.jp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4"/>
          </p:nvPr>
        </p:nvSpPr>
        <p:spPr>
          <a:xfrm>
            <a:off x="6553200" y="6356350"/>
            <a:ext cx="2133600" cy="365125"/>
          </a:xfrm>
          <a:prstGeom prst="rect">
            <a:avLst/>
          </a:prstGeom>
        </p:spPr>
        <p:txBody>
          <a:bodyPr/>
          <a:lstStyle>
            <a:lvl1pPr eaLnBrk="1" fontAlgn="auto" hangingPunct="1">
              <a:spcBef>
                <a:spcPts val="0"/>
              </a:spcBef>
              <a:spcAft>
                <a:spcPts val="0"/>
              </a:spcAft>
              <a:defRPr smtClean="0">
                <a:solidFill>
                  <a:schemeClr val="bg1"/>
                </a:solidFill>
                <a:latin typeface="+mn-lt"/>
              </a:defRPr>
            </a:lvl1pPr>
          </a:lstStyle>
          <a:p>
            <a:pPr>
              <a:defRPr/>
            </a:pPr>
            <a:fld id="{6FCBD8E5-BC5C-464E-8FB8-344B77F6BE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6" r:id="rId11"/>
    <p:sldLayoutId id="2147483707" r:id="rId12"/>
    <p:sldLayoutId id="2147483708" r:id="rId13"/>
    <p:sldLayoutId id="2147483709" r:id="rId14"/>
    <p:sldLayoutId id="2147483710" r:id="rId15"/>
    <p:sldLayoutId id="2147483712" r:id="rId1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9" descr="GH_PPT_B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4"/>
          </p:nvPr>
        </p:nvSpPr>
        <p:spPr>
          <a:xfrm>
            <a:off x="6553200" y="6356350"/>
            <a:ext cx="2133600" cy="365125"/>
          </a:xfrm>
          <a:prstGeom prst="rect">
            <a:avLst/>
          </a:prstGeom>
        </p:spPr>
        <p:txBody>
          <a:bodyPr/>
          <a:lstStyle>
            <a:lvl1pPr eaLnBrk="1" fontAlgn="auto" hangingPunct="1">
              <a:spcBef>
                <a:spcPts val="0"/>
              </a:spcBef>
              <a:spcAft>
                <a:spcPts val="0"/>
              </a:spcAft>
              <a:defRPr smtClean="0">
                <a:solidFill>
                  <a:prstClr val="white"/>
                </a:solidFill>
                <a:latin typeface="+mn-lt"/>
              </a:defRPr>
            </a:lvl1pPr>
          </a:lstStyle>
          <a:p>
            <a:pPr>
              <a:defRPr/>
            </a:pPr>
            <a:fld id="{10A85E67-C144-4DA6-ADD6-C624C420A2BE}" type="slidenum">
              <a:rPr lang="en-US"/>
              <a:pPr>
                <a:defRPr/>
              </a:pPr>
              <a:t>‹#›</a:t>
            </a:fld>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2.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bwMode="auto">
          <a:xfrm>
            <a:off x="228600" y="1143000"/>
            <a:ext cx="8534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5400"/>
              </a:lnSpc>
              <a:spcBef>
                <a:spcPts val="600"/>
              </a:spcBef>
              <a:spcAft>
                <a:spcPts val="600"/>
              </a:spcAft>
            </a:pPr>
            <a:r>
              <a:rPr lang="en-US" altLang="en-US" sz="4000" dirty="0" smtClean="0"/>
              <a:t>THE GREEN HOUSE® Project:  </a:t>
            </a:r>
            <a:br>
              <a:rPr lang="en-US" altLang="en-US" sz="4000" dirty="0" smtClean="0"/>
            </a:br>
            <a:r>
              <a:rPr lang="en-US" altLang="en-US" sz="4000" dirty="0" smtClean="0"/>
              <a:t>A </a:t>
            </a:r>
            <a:r>
              <a:rPr lang="en-US" altLang="en-US" sz="4000" dirty="0"/>
              <a:t>Proven Prescription for Success</a:t>
            </a:r>
            <a:r>
              <a:rPr lang="en-US" altLang="en-US" sz="4000" dirty="0" smtClean="0"/>
              <a:t/>
            </a:r>
            <a:br>
              <a:rPr lang="en-US" altLang="en-US" sz="4000" dirty="0" smtClean="0"/>
            </a:br>
            <a:endParaRPr lang="en-US" altLang="en-US" sz="3200" dirty="0" smtClean="0"/>
          </a:p>
        </p:txBody>
      </p:sp>
      <p:grpSp>
        <p:nvGrpSpPr>
          <p:cNvPr id="15363" name="Group 2"/>
          <p:cNvGrpSpPr>
            <a:grpSpLocks/>
          </p:cNvGrpSpPr>
          <p:nvPr/>
        </p:nvGrpSpPr>
        <p:grpSpPr bwMode="auto">
          <a:xfrm>
            <a:off x="609600" y="2971800"/>
            <a:ext cx="7923213" cy="1619250"/>
            <a:chOff x="717550" y="2663825"/>
            <a:chExt cx="7923213" cy="1619250"/>
          </a:xfrm>
        </p:grpSpPr>
        <p:pic>
          <p:nvPicPr>
            <p:cNvPr id="4" name="Picture 12" descr="2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06747">
              <a:off x="2057400" y="2838450"/>
              <a:ext cx="1905000" cy="1335088"/>
            </a:xfrm>
            <a:prstGeom prst="rect">
              <a:avLst/>
            </a:prstGeom>
            <a:noFill/>
            <a:ln w="50800">
              <a:solidFill>
                <a:schemeClr val="bg1"/>
              </a:solidFill>
              <a:miter lim="800000"/>
              <a:headEnd/>
              <a:tailEnd/>
            </a:ln>
            <a:effectLst>
              <a:outerShdw blurRad="50800" dist="50800" dir="5400000" algn="ctr" rotWithShape="0">
                <a:schemeClr val="tx1"/>
              </a:outerShdw>
            </a:effectLst>
          </p:spPr>
        </p:pic>
        <p:pic>
          <p:nvPicPr>
            <p:cNvPr id="5" name="Picture 9" descr="PVR GH Exterior cropped 2 squar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282844">
              <a:off x="717550" y="2663825"/>
              <a:ext cx="1546225" cy="1619250"/>
            </a:xfrm>
            <a:prstGeom prst="rect">
              <a:avLst/>
            </a:prstGeom>
            <a:noFill/>
            <a:ln w="50800">
              <a:solidFill>
                <a:schemeClr val="bg1"/>
              </a:solidFill>
              <a:miter lim="800000"/>
              <a:headEnd/>
              <a:tailEnd/>
            </a:ln>
            <a:effectLst>
              <a:outerShdw blurRad="50800" dist="50800" dir="5400000" algn="ctr" rotWithShape="0">
                <a:schemeClr val="tx1"/>
              </a:outerShdw>
            </a:effectLst>
          </p:spPr>
        </p:pic>
        <p:pic>
          <p:nvPicPr>
            <p:cNvPr id="7"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356924">
              <a:off x="3714750" y="2924175"/>
              <a:ext cx="2022475" cy="1357313"/>
            </a:xfrm>
            <a:prstGeom prst="rect">
              <a:avLst/>
            </a:prstGeom>
            <a:noFill/>
            <a:ln w="50800">
              <a:solidFill>
                <a:schemeClr val="bg1"/>
              </a:solidFill>
              <a:miter lim="800000"/>
              <a:headEnd/>
              <a:tailEnd/>
            </a:ln>
            <a:effectLst>
              <a:outerShdw blurRad="50800" dist="50800" dir="5400000" algn="ctr" rotWithShape="0">
                <a:schemeClr val="tx1"/>
              </a:outerShdw>
            </a:effectLst>
          </p:spPr>
        </p:pic>
        <p:pic>
          <p:nvPicPr>
            <p:cNvPr id="8"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424196">
              <a:off x="6740525" y="2960688"/>
              <a:ext cx="1900238" cy="1277937"/>
            </a:xfrm>
            <a:prstGeom prst="rect">
              <a:avLst/>
            </a:prstGeom>
            <a:noFill/>
            <a:ln w="50800" algn="ctr">
              <a:solidFill>
                <a:schemeClr val="bg1"/>
              </a:solidFill>
              <a:miter lim="800000"/>
              <a:headEnd/>
              <a:tailEnd/>
            </a:ln>
            <a:effectLst>
              <a:outerShdw blurRad="50800" dist="50800" dir="5400000" algn="ctr" rotWithShape="0">
                <a:schemeClr val="tx1"/>
              </a:outerShdw>
            </a:effectLst>
          </p:spPr>
        </p:pic>
        <p:pic>
          <p:nvPicPr>
            <p:cNvPr id="9"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458065">
              <a:off x="5470525" y="2863850"/>
              <a:ext cx="1306513" cy="1271588"/>
            </a:xfrm>
            <a:prstGeom prst="rect">
              <a:avLst/>
            </a:prstGeom>
            <a:noFill/>
            <a:ln w="50800" algn="ctr">
              <a:solidFill>
                <a:schemeClr val="bg1"/>
              </a:solidFill>
              <a:miter lim="800000"/>
              <a:headEnd/>
              <a:tailEnd/>
            </a:ln>
            <a:effectLst>
              <a:outerShdw blurRad="50800" dist="50800" dir="5400000" algn="ctr" rotWithShape="0">
                <a:schemeClr val="tx1"/>
              </a:outerShdw>
            </a:effec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Life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1200912"/>
            <a:ext cx="4291584" cy="3218688"/>
          </a:xfrm>
          <a:prstGeom prst="rect">
            <a:avLst/>
          </a:prstGeom>
          <a:ln>
            <a:solidFill>
              <a:schemeClr val="tx1"/>
            </a:solidFill>
          </a:ln>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8200" y="2438400"/>
            <a:ext cx="4291584" cy="3218688"/>
          </a:xfrm>
          <a:prstGeom prst="rect">
            <a:avLst/>
          </a:prstGeom>
          <a:ln>
            <a:solidFill>
              <a:schemeClr val="tx1"/>
            </a:solidFill>
          </a:ln>
        </p:spPr>
      </p:pic>
    </p:spTree>
    <p:extLst>
      <p:ext uri="{BB962C8B-B14F-4D97-AF65-F5344CB8AC3E}">
        <p14:creationId xmlns:p14="http://schemas.microsoft.com/office/powerpoint/2010/main" val="681221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81"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00000">
            <a:off x="5200650" y="2603500"/>
            <a:ext cx="3863975" cy="2003425"/>
          </a:xfrm>
          <a:prstGeom prst="rect">
            <a:avLst/>
          </a:prstGeom>
          <a:ln>
            <a:noFill/>
          </a:ln>
          <a:effectLst>
            <a:outerShdw blurRad="292100" dist="139700" dir="2700000" algn="tl" rotWithShape="0">
              <a:srgbClr val="333333">
                <a:alpha val="65000"/>
              </a:srgbClr>
            </a:outerShdw>
          </a:effectLst>
        </p:spPr>
      </p:pic>
      <p:sp>
        <p:nvSpPr>
          <p:cNvPr id="25603" name="Rectangle 2"/>
          <p:cNvSpPr>
            <a:spLocks noChangeArrowheads="1"/>
          </p:cNvSpPr>
          <p:nvPr/>
        </p:nvSpPr>
        <p:spPr bwMode="auto">
          <a:xfrm>
            <a:off x="304800" y="1447800"/>
            <a:ext cx="457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spcAft>
                <a:spcPts val="1200"/>
              </a:spcAft>
              <a:buFont typeface="Arial" panose="020B0604020202020204" pitchFamily="34" charset="0"/>
              <a:buChar char="•"/>
            </a:pPr>
            <a:r>
              <a:rPr lang="en-US" altLang="en-US" sz="3200" dirty="0">
                <a:solidFill>
                  <a:schemeClr val="tx2"/>
                </a:solidFill>
              </a:rPr>
              <a:t>Similar to surrounding community</a:t>
            </a:r>
          </a:p>
          <a:p>
            <a:pPr eaLnBrk="1" hangingPunct="1">
              <a:spcBef>
                <a:spcPct val="20000"/>
              </a:spcBef>
              <a:spcAft>
                <a:spcPts val="1200"/>
              </a:spcAft>
              <a:buFont typeface="Arial" panose="020B0604020202020204" pitchFamily="34" charset="0"/>
              <a:buChar char="•"/>
            </a:pPr>
            <a:r>
              <a:rPr lang="en-US" altLang="en-US" sz="3200" dirty="0">
                <a:solidFill>
                  <a:schemeClr val="tx2"/>
                </a:solidFill>
              </a:rPr>
              <a:t>Warm, Smart and Green</a:t>
            </a:r>
          </a:p>
          <a:p>
            <a:pPr eaLnBrk="1" hangingPunct="1">
              <a:spcBef>
                <a:spcPct val="20000"/>
              </a:spcBef>
              <a:spcAft>
                <a:spcPts val="1200"/>
              </a:spcAft>
              <a:buFontTx/>
              <a:buChar char="•"/>
            </a:pPr>
            <a:r>
              <a:rPr lang="en-US" altLang="en-US" sz="3200" dirty="0">
                <a:solidFill>
                  <a:schemeClr val="tx2"/>
                </a:solidFill>
              </a:rPr>
              <a:t>Intentional Community</a:t>
            </a:r>
          </a:p>
        </p:txBody>
      </p:sp>
      <p:sp>
        <p:nvSpPr>
          <p:cNvPr id="3077" name="Rectangle 7"/>
          <p:cNvSpPr>
            <a:spLocks noChangeArrowheads="1"/>
          </p:cNvSpPr>
          <p:nvPr/>
        </p:nvSpPr>
        <p:spPr bwMode="auto">
          <a:xfrm>
            <a:off x="-1" y="0"/>
            <a:ext cx="8382001" cy="585788"/>
          </a:xfrm>
          <a:prstGeom prst="rect">
            <a:avLst/>
          </a:prstGeom>
          <a:noFill/>
          <a:ln w="9525">
            <a:noFill/>
            <a:miter lim="800000"/>
            <a:headEnd/>
            <a:tailEnd/>
          </a:ln>
        </p:spPr>
        <p:txBody>
          <a:bodyPr lIns="0" tIns="0" rIns="0" bIns="0"/>
          <a:lstStyle/>
          <a:p>
            <a:pPr algn="ctr" eaLnBrk="1" fontAlgn="auto" hangingPunct="1">
              <a:spcBef>
                <a:spcPts val="0"/>
              </a:spcBef>
              <a:spcAft>
                <a:spcPts val="0"/>
              </a:spcAft>
              <a:defRPr/>
            </a:pPr>
            <a:r>
              <a:rPr lang="en-US" sz="4400" dirty="0">
                <a:solidFill>
                  <a:schemeClr val="bg2"/>
                </a:solidFill>
                <a:latin typeface="+mj-lt"/>
              </a:rPr>
              <a:t>Real Home</a:t>
            </a:r>
          </a:p>
        </p:txBody>
      </p:sp>
      <p:sp>
        <p:nvSpPr>
          <p:cNvPr id="25605"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5C1045-9282-4D94-A5FD-1C57D6C93732}" type="slidenum">
              <a:rPr lang="en-US" altLang="en-US" smtClean="0">
                <a:solidFill>
                  <a:schemeClr val="bg1"/>
                </a:solidFill>
                <a:latin typeface="Helvetica" panose="020B0604020202020204" pitchFamily="34" charset="0"/>
              </a:rPr>
              <a:pPr fontAlgn="base">
                <a:spcBef>
                  <a:spcPct val="0"/>
                </a:spcBef>
                <a:spcAft>
                  <a:spcPct val="0"/>
                </a:spcAft>
              </a:pPr>
              <a:t>11</a:t>
            </a:fld>
            <a:endParaRPr lang="en-US" altLang="en-US" smtClean="0">
              <a:solidFill>
                <a:schemeClr val="bg1"/>
              </a:solidFill>
              <a:latin typeface="Helvetica" panose="020B0604020202020204" pitchFamily="34" charset="0"/>
            </a:endParaRPr>
          </a:p>
        </p:txBody>
      </p:sp>
      <p:pic>
        <p:nvPicPr>
          <p:cNvPr id="8" name="Picture 7" descr="DiMellaShaffer_LeonardFlorence_1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60000">
            <a:off x="5619750" y="4375150"/>
            <a:ext cx="3013075" cy="2327275"/>
          </a:xfrm>
          <a:prstGeom prst="rect">
            <a:avLst/>
          </a:prstGeom>
          <a:ln>
            <a:noFill/>
          </a:ln>
          <a:effectLst>
            <a:outerShdw blurRad="292100" dist="139700" dir="2700000" algn="tl" rotWithShape="0">
              <a:srgbClr val="333333">
                <a:alpha val="65000"/>
              </a:srgbClr>
            </a:outerShdw>
          </a:effectLst>
        </p:spPr>
      </p:pic>
      <p:pic>
        <p:nvPicPr>
          <p:cNvPr id="10" name="Content Placeholder 9" descr="PorterHills front view, 22Apr2009.JPG"/>
          <p:cNvPicPr>
            <a:picLocks noGrp="1" noChangeAspect="1"/>
          </p:cNvPicPr>
          <p:nvPr>
            <p:ph/>
          </p:nvPr>
        </p:nvPicPr>
        <p:blipFill>
          <a:blip r:embed="rId5" cstate="screen">
            <a:extLst>
              <a:ext uri="{28A0092B-C50C-407E-A947-70E740481C1C}">
                <a14:useLocalDpi xmlns:a14="http://schemas.microsoft.com/office/drawing/2010/main"/>
              </a:ext>
            </a:extLst>
          </a:blip>
          <a:stretch>
            <a:fillRect/>
          </a:stretch>
        </p:blipFill>
        <p:spPr>
          <a:xfrm rot="240000">
            <a:off x="5630863" y="392113"/>
            <a:ext cx="2894012" cy="2398712"/>
          </a:xfrm>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560388" y="112713"/>
            <a:ext cx="77724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dirty="0">
                <a:solidFill>
                  <a:schemeClr val="bg1"/>
                </a:solidFill>
                <a:latin typeface="+mn-lt"/>
              </a:rPr>
              <a:t>Residential Floor Plan Example</a:t>
            </a:r>
          </a:p>
        </p:txBody>
      </p:sp>
      <p:sp>
        <p:nvSpPr>
          <p:cNvPr id="50179" name="Rectangle 3"/>
          <p:cNvSpPr>
            <a:spLocks noChangeArrowheads="1"/>
          </p:cNvSpPr>
          <p:nvPr/>
        </p:nvSpPr>
        <p:spPr bwMode="auto">
          <a:xfrm>
            <a:off x="8205788" y="355600"/>
            <a:ext cx="7905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400">
              <a:solidFill>
                <a:schemeClr val="bg1"/>
              </a:solidFill>
              <a:latin typeface="Frutiger LT Std 45 Light"/>
            </a:endParaRPr>
          </a:p>
        </p:txBody>
      </p:sp>
      <p:pic>
        <p:nvPicPr>
          <p:cNvPr id="50180"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3799" y="1087438"/>
            <a:ext cx="50292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5"/>
          <p:cNvSpPr txBox="1">
            <a:spLocks noChangeArrowheads="1"/>
          </p:cNvSpPr>
          <p:nvPr/>
        </p:nvSpPr>
        <p:spPr bwMode="auto">
          <a:xfrm>
            <a:off x="3814761" y="5481638"/>
            <a:ext cx="494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t>Porter Hill’s Green House home, Grand Rapids, MI</a:t>
            </a:r>
          </a:p>
        </p:txBody>
      </p:sp>
      <p:sp>
        <p:nvSpPr>
          <p:cNvPr id="6" name="Rectangle 6"/>
          <p:cNvSpPr>
            <a:spLocks noChangeArrowheads="1"/>
          </p:cNvSpPr>
          <p:nvPr/>
        </p:nvSpPr>
        <p:spPr bwMode="auto">
          <a:xfrm>
            <a:off x="157161" y="1475304"/>
            <a:ext cx="3657600" cy="4191000"/>
          </a:xfrm>
          <a:prstGeom prst="rect">
            <a:avLst/>
          </a:prstGeom>
          <a:noFill/>
          <a:ln w="9525">
            <a:noFill/>
            <a:miter lim="800000"/>
            <a:headEnd/>
            <a:tailEnd/>
          </a:ln>
          <a:effectLst/>
        </p:spPr>
        <p:txBody>
          <a:bodyPr/>
          <a:lstStyle/>
          <a:p>
            <a:pPr marL="342900" indent="-342900" eaLnBrk="1" fontAlgn="auto" hangingPunct="1">
              <a:spcBef>
                <a:spcPct val="20000"/>
              </a:spcBef>
              <a:spcAft>
                <a:spcPts val="600"/>
              </a:spcAft>
              <a:buFontTx/>
              <a:buChar char="•"/>
              <a:defRPr/>
            </a:pPr>
            <a:r>
              <a:rPr lang="en-US" sz="2400" dirty="0">
                <a:solidFill>
                  <a:schemeClr val="tx2"/>
                </a:solidFill>
                <a:latin typeface="+mn-lt"/>
              </a:rPr>
              <a:t>Home to 10 – 12 elders</a:t>
            </a:r>
          </a:p>
          <a:p>
            <a:pPr marL="342900" indent="-342900" eaLnBrk="1" fontAlgn="auto" hangingPunct="1">
              <a:spcBef>
                <a:spcPct val="20000"/>
              </a:spcBef>
              <a:spcAft>
                <a:spcPts val="600"/>
              </a:spcAft>
              <a:buFontTx/>
              <a:buChar char="•"/>
              <a:defRPr/>
            </a:pPr>
            <a:r>
              <a:rPr lang="en-US" sz="2400" dirty="0">
                <a:solidFill>
                  <a:schemeClr val="tx2"/>
                </a:solidFill>
                <a:latin typeface="+mn-lt"/>
              </a:rPr>
              <a:t>Private rooms &amp; baths</a:t>
            </a:r>
          </a:p>
          <a:p>
            <a:pPr marL="342900" indent="-342900" eaLnBrk="1" fontAlgn="auto" hangingPunct="1">
              <a:spcBef>
                <a:spcPct val="20000"/>
              </a:spcBef>
              <a:spcAft>
                <a:spcPts val="600"/>
              </a:spcAft>
              <a:buFontTx/>
              <a:buChar char="•"/>
              <a:defRPr/>
            </a:pPr>
            <a:r>
              <a:rPr lang="en-US" sz="2400" dirty="0">
                <a:solidFill>
                  <a:schemeClr val="tx2"/>
                </a:solidFill>
                <a:latin typeface="+mn-lt"/>
              </a:rPr>
              <a:t>Small scale, intimate spaces</a:t>
            </a:r>
          </a:p>
          <a:p>
            <a:pPr marL="342900" indent="-342900" eaLnBrk="1" fontAlgn="auto" hangingPunct="1">
              <a:spcBef>
                <a:spcPct val="20000"/>
              </a:spcBef>
              <a:spcAft>
                <a:spcPts val="600"/>
              </a:spcAft>
              <a:buFontTx/>
              <a:buChar char="•"/>
              <a:defRPr/>
            </a:pPr>
            <a:r>
              <a:rPr lang="en-US" sz="2400" dirty="0">
                <a:solidFill>
                  <a:schemeClr val="tx2"/>
                </a:solidFill>
                <a:latin typeface="+mn-lt"/>
              </a:rPr>
              <a:t>Good sight lines </a:t>
            </a:r>
          </a:p>
          <a:p>
            <a:pPr marL="342900" indent="-342900" eaLnBrk="1" fontAlgn="auto" hangingPunct="1">
              <a:spcBef>
                <a:spcPct val="20000"/>
              </a:spcBef>
              <a:spcAft>
                <a:spcPts val="600"/>
              </a:spcAft>
              <a:buFontTx/>
              <a:buChar char="•"/>
              <a:defRPr/>
            </a:pPr>
            <a:r>
              <a:rPr lang="en-US" sz="2400" dirty="0">
                <a:solidFill>
                  <a:schemeClr val="tx2"/>
                </a:solidFill>
                <a:latin typeface="+mn-lt"/>
              </a:rPr>
              <a:t>Lots of natural light</a:t>
            </a:r>
          </a:p>
          <a:p>
            <a:pPr marL="342900" indent="-342900" eaLnBrk="1" fontAlgn="auto" hangingPunct="1">
              <a:spcBef>
                <a:spcPct val="20000"/>
              </a:spcBef>
              <a:spcAft>
                <a:spcPts val="0"/>
              </a:spcAft>
              <a:buFontTx/>
              <a:buChar char="•"/>
              <a:defRPr/>
            </a:pPr>
            <a:r>
              <a:rPr lang="en-US" sz="2400" dirty="0">
                <a:solidFill>
                  <a:schemeClr val="tx2"/>
                </a:solidFill>
                <a:latin typeface="+mn-lt"/>
              </a:rPr>
              <a:t>Exterior space immediately accessible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Home – Kitchen and Hearth</a:t>
            </a:r>
            <a:endParaRPr lang="en-US" dirty="0"/>
          </a:p>
        </p:txBody>
      </p:sp>
      <p:sp>
        <p:nvSpPr>
          <p:cNvPr id="4" name="Content Placeholder 2"/>
          <p:cNvSpPr txBox="1">
            <a:spLocks/>
          </p:cNvSpPr>
          <p:nvPr/>
        </p:nvSpPr>
        <p:spPr>
          <a:xfrm>
            <a:off x="4495800" y="5174399"/>
            <a:ext cx="5029200" cy="3373231"/>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accent1">
                  <a:lumMod val="75000"/>
                </a:schemeClr>
              </a:solidFill>
              <a:effectLst/>
              <a:uLnTx/>
              <a:uFillTx/>
              <a:latin typeface="Trebuchet MS"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7" name="Picture 6" descr="PHRCS-1colorTextOnl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0400" y="6477000"/>
            <a:ext cx="1949722" cy="252984"/>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3462528"/>
            <a:ext cx="3366821" cy="2404872"/>
          </a:xfrm>
          <a:prstGeom prst="rect">
            <a:avLst/>
          </a:prstGeom>
          <a:ln>
            <a:solidFill>
              <a:schemeClr val="tx1"/>
            </a:solidFill>
          </a:ln>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4621" y="3462529"/>
            <a:ext cx="3360420" cy="2400300"/>
          </a:xfrm>
          <a:prstGeom prst="rect">
            <a:avLst/>
          </a:prstGeom>
          <a:ln>
            <a:solidFill>
              <a:schemeClr val="tx1"/>
            </a:solidFill>
          </a:ln>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200" y="990600"/>
            <a:ext cx="3366821" cy="2404872"/>
          </a:xfrm>
          <a:prstGeom prst="rect">
            <a:avLst/>
          </a:prstGeom>
          <a:ln>
            <a:solidFill>
              <a:schemeClr val="tx1"/>
            </a:solidFill>
          </a:ln>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14621" y="990600"/>
            <a:ext cx="3366823" cy="2404872"/>
          </a:xfrm>
          <a:prstGeom prst="rect">
            <a:avLst/>
          </a:prstGeom>
          <a:ln>
            <a:solidFill>
              <a:schemeClr val="tx1"/>
            </a:solidFill>
          </a:ln>
        </p:spPr>
      </p:pic>
    </p:spTree>
    <p:extLst>
      <p:ext uri="{BB962C8B-B14F-4D97-AF65-F5344CB8AC3E}">
        <p14:creationId xmlns:p14="http://schemas.microsoft.com/office/powerpoint/2010/main" val="1389455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Home - </a:t>
            </a:r>
            <a:r>
              <a:rPr lang="en-US" dirty="0" err="1" smtClean="0"/>
              <a:t>Convivium</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2651" y="1143000"/>
            <a:ext cx="4645742" cy="2286000"/>
          </a:xfrm>
          <a:prstGeom prst="rect">
            <a:avLst/>
          </a:prstGeom>
          <a:ln>
            <a:solidFill>
              <a:schemeClr val="tx1"/>
            </a:solidFill>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57400" y="3503518"/>
            <a:ext cx="4668684" cy="2211482"/>
          </a:xfrm>
          <a:prstGeom prst="rect">
            <a:avLst/>
          </a:prstGeom>
          <a:ln>
            <a:solidFill>
              <a:schemeClr val="tx1"/>
            </a:solidFill>
          </a:ln>
        </p:spPr>
      </p:pic>
    </p:spTree>
    <p:extLst>
      <p:ext uri="{BB962C8B-B14F-4D97-AF65-F5344CB8AC3E}">
        <p14:creationId xmlns:p14="http://schemas.microsoft.com/office/powerpoint/2010/main" val="2404425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09600" y="0"/>
            <a:ext cx="7772400" cy="725488"/>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4400" dirty="0" smtClean="0">
                <a:solidFill>
                  <a:schemeClr val="bg1"/>
                </a:solidFill>
                <a:latin typeface="+mj-lt"/>
              </a:rPr>
              <a:t>Real Home - Living </a:t>
            </a:r>
            <a:r>
              <a:rPr lang="en-US" sz="4400" dirty="0">
                <a:solidFill>
                  <a:schemeClr val="bg1"/>
                </a:solidFill>
                <a:latin typeface="+mj-lt"/>
              </a:rPr>
              <a:t>Room</a:t>
            </a:r>
          </a:p>
        </p:txBody>
      </p:sp>
      <p:sp>
        <p:nvSpPr>
          <p:cNvPr id="31747" name="Rectangle 3"/>
          <p:cNvSpPr>
            <a:spLocks noChangeArrowheads="1"/>
          </p:cNvSpPr>
          <p:nvPr/>
        </p:nvSpPr>
        <p:spPr bwMode="auto">
          <a:xfrm>
            <a:off x="8205788" y="355600"/>
            <a:ext cx="7905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400">
              <a:solidFill>
                <a:schemeClr val="bg1"/>
              </a:solidFill>
              <a:latin typeface="Frutiger LT Std 45 Light"/>
            </a:endParaRPr>
          </a:p>
        </p:txBody>
      </p:sp>
      <p:pic>
        <p:nvPicPr>
          <p:cNvPr id="31748" name="Picture 10" descr="G:\1project\25040.00-Chelsea Jewish Nursing Home\1-COMMUNICATIONS\e-Agencies\11-Greenhouse Project\AAHSA Photos\Cropped Living  Room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2975" y="1308100"/>
            <a:ext cx="72263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Home – Private Bedrooms</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1" y="3974135"/>
            <a:ext cx="2362200" cy="1771651"/>
          </a:xfrm>
          <a:prstGeom prst="rect">
            <a:avLst/>
          </a:prstGeom>
          <a:ln>
            <a:solidFill>
              <a:schemeClr val="tx1"/>
            </a:solidFill>
          </a:ln>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3993559"/>
            <a:ext cx="2336304" cy="1752228"/>
          </a:xfrm>
          <a:prstGeom prst="rect">
            <a:avLst/>
          </a:prstGeom>
          <a:ln>
            <a:solidFill>
              <a:schemeClr val="tx1"/>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6164" y="1392560"/>
            <a:ext cx="2700636" cy="3865240"/>
          </a:xfrm>
          <a:prstGeom prst="rect">
            <a:avLst/>
          </a:prstGeom>
          <a:ln>
            <a:solidFill>
              <a:schemeClr val="tx1"/>
            </a:solidFill>
          </a:ln>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1600" y="1066800"/>
            <a:ext cx="3657600" cy="2743200"/>
          </a:xfrm>
          <a:prstGeom prst="rect">
            <a:avLst/>
          </a:prstGeom>
          <a:ln>
            <a:solidFill>
              <a:schemeClr val="tx1"/>
            </a:solidFill>
          </a:ln>
        </p:spPr>
      </p:pic>
    </p:spTree>
    <p:extLst>
      <p:ext uri="{BB962C8B-B14F-4D97-AF65-F5344CB8AC3E}">
        <p14:creationId xmlns:p14="http://schemas.microsoft.com/office/powerpoint/2010/main" val="4078185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2400" y="1676400"/>
            <a:ext cx="4741863" cy="3554413"/>
          </a:xfrm>
          <a:prstGeom prst="rect">
            <a:avLst/>
          </a:prstGeom>
          <a:ln>
            <a:noFill/>
          </a:ln>
          <a:effectLst>
            <a:outerShdw blurRad="292100" dist="139700" dir="2700000" algn="tl" rotWithShape="0">
              <a:srgbClr val="333333">
                <a:alpha val="65000"/>
              </a:srgbClr>
            </a:outerShdw>
          </a:effectLst>
        </p:spPr>
      </p:pic>
      <p:sp>
        <p:nvSpPr>
          <p:cNvPr id="73730" name="Rectangle 2"/>
          <p:cNvSpPr>
            <a:spLocks noGrp="1" noChangeArrowheads="1"/>
          </p:cNvSpPr>
          <p:nvPr>
            <p:ph type="title" sz="quarter"/>
          </p:nvPr>
        </p:nvSpPr>
        <p:spPr>
          <a:xfrm>
            <a:off x="0" y="0"/>
            <a:ext cx="9144000" cy="762000"/>
          </a:xfrm>
        </p:spPr>
        <p:txBody>
          <a:bodyPr/>
          <a:lstStyle/>
          <a:p>
            <a:pPr fontAlgn="auto">
              <a:spcAft>
                <a:spcPts val="0"/>
              </a:spcAft>
              <a:defRPr/>
            </a:pPr>
            <a:r>
              <a:rPr lang="en-US" sz="4000" dirty="0" smtClean="0">
                <a:solidFill>
                  <a:schemeClr val="bg1"/>
                </a:solidFill>
              </a:rPr>
              <a:t>Real Home - Private </a:t>
            </a:r>
            <a:r>
              <a:rPr lang="en-US" sz="4000" dirty="0">
                <a:solidFill>
                  <a:schemeClr val="bg1"/>
                </a:solidFill>
              </a:rPr>
              <a:t>Baths</a:t>
            </a:r>
          </a:p>
        </p:txBody>
      </p:sp>
      <p:pic>
        <p:nvPicPr>
          <p:cNvPr id="6" name="Content Placeholder 5" descr="bathroom.jpg"/>
          <p:cNvPicPr>
            <a:picLocks noGrp="1" noChangeAspect="1"/>
          </p:cNvPicPr>
          <p:nvPr>
            <p:ph sz="quarter" idx="1"/>
          </p:nvPr>
        </p:nvPicPr>
        <p:blipFill>
          <a:blip r:embed="rId4" cstate="screen">
            <a:extLst>
              <a:ext uri="{28A0092B-C50C-407E-A947-70E740481C1C}">
                <a14:useLocalDpi xmlns:a14="http://schemas.microsoft.com/office/drawing/2010/main"/>
              </a:ext>
            </a:extLst>
          </a:blip>
          <a:stretch>
            <a:fillRect/>
          </a:stretch>
        </p:blipFill>
        <p:spPr>
          <a:xfrm>
            <a:off x="381000" y="1447800"/>
            <a:ext cx="3267075" cy="381000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Real Home – </a:t>
            </a:r>
            <a:r>
              <a:rPr lang="en-US" sz="4000" dirty="0" smtClean="0"/>
              <a:t>Medicine Cabinets and Spa</a:t>
            </a:r>
            <a:endParaRPr lang="en-US" sz="40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516700" y="1456735"/>
            <a:ext cx="2436000" cy="1827000"/>
          </a:xfrm>
          <a:prstGeom prst="rect">
            <a:avLst/>
          </a:prstGeom>
          <a:ln>
            <a:solidFill>
              <a:schemeClr val="tx1"/>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73418" y="1456735"/>
            <a:ext cx="2436000" cy="1827000"/>
          </a:xfrm>
          <a:prstGeom prst="rect">
            <a:avLst/>
          </a:prstGeom>
          <a:ln>
            <a:solidFill>
              <a:schemeClr val="tx1"/>
            </a:solidFill>
          </a:ln>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5227" y="3733800"/>
            <a:ext cx="2667000" cy="2000250"/>
          </a:xfrm>
          <a:prstGeom prst="rect">
            <a:avLst/>
          </a:prstGeom>
          <a:ln>
            <a:solidFill>
              <a:schemeClr val="tx1"/>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98039" y="1152234"/>
            <a:ext cx="3436361" cy="4581815"/>
          </a:xfrm>
          <a:prstGeom prst="rect">
            <a:avLst/>
          </a:prstGeom>
          <a:ln>
            <a:solidFill>
              <a:schemeClr val="tx1"/>
            </a:solidFill>
          </a:ln>
        </p:spPr>
      </p:pic>
    </p:spTree>
    <p:extLst>
      <p:ext uri="{BB962C8B-B14F-4D97-AF65-F5344CB8AC3E}">
        <p14:creationId xmlns:p14="http://schemas.microsoft.com/office/powerpoint/2010/main" val="3325008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Real Home – Easy Access to Outdoors</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8291" y="4575825"/>
            <a:ext cx="1293958" cy="1293958"/>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6888" y="1066799"/>
            <a:ext cx="4325361" cy="3509025"/>
          </a:xfrm>
          <a:prstGeom prst="rect">
            <a:avLst/>
          </a:prstGeom>
          <a:ln>
            <a:solidFill>
              <a:schemeClr val="tx1"/>
            </a:solidFill>
          </a:ln>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0600" y="1066800"/>
            <a:ext cx="2743200" cy="2329703"/>
          </a:xfrm>
          <a:prstGeom prst="rect">
            <a:avLst/>
          </a:prstGeom>
          <a:ln>
            <a:solidFill>
              <a:schemeClr val="tx1"/>
            </a:solidFill>
          </a:ln>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0599" y="3477377"/>
            <a:ext cx="2743200" cy="2392406"/>
          </a:xfrm>
          <a:prstGeom prst="rect">
            <a:avLst/>
          </a:prstGeom>
          <a:ln>
            <a:solidFill>
              <a:schemeClr val="tx1"/>
            </a:solidFill>
          </a:ln>
        </p:spPr>
      </p:pic>
    </p:spTree>
    <p:extLst>
      <p:ext uri="{BB962C8B-B14F-4D97-AF65-F5344CB8AC3E}">
        <p14:creationId xmlns:p14="http://schemas.microsoft.com/office/powerpoint/2010/main" val="889399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28600" y="1371600"/>
            <a:ext cx="8915400" cy="4140200"/>
          </a:xfrm>
        </p:spPr>
        <p:txBody>
          <a:bodyPr/>
          <a:lstStyle/>
          <a:p>
            <a:pPr fontAlgn="auto">
              <a:lnSpc>
                <a:spcPct val="90000"/>
              </a:lnSpc>
              <a:spcAft>
                <a:spcPts val="0"/>
              </a:spcAft>
              <a:buFont typeface="Arial" panose="020B0604020202020204" pitchFamily="34" charset="0"/>
              <a:buNone/>
              <a:defRPr/>
            </a:pPr>
            <a:endParaRPr lang="en-US" sz="2000" dirty="0" smtClean="0">
              <a:solidFill>
                <a:schemeClr val="tx1"/>
              </a:solidFill>
              <a:latin typeface="+mj-lt"/>
              <a:cs typeface="Times New Roman" pitchFamily="18" charset="0"/>
            </a:endParaRPr>
          </a:p>
          <a:p>
            <a:pPr marL="403225" indent="-288925">
              <a:buClr>
                <a:prstClr val="black"/>
              </a:buClr>
            </a:pPr>
            <a:r>
              <a:rPr lang="en-US" sz="3600" dirty="0" smtClean="0">
                <a:solidFill>
                  <a:schemeClr val="tx1">
                    <a:lumMod val="50000"/>
                    <a:lumOff val="50000"/>
                  </a:schemeClr>
                </a:solidFill>
                <a:cs typeface="Arial" panose="020B0604020202020204" pitchFamily="34" charset="0"/>
              </a:rPr>
              <a:t>Cheryl </a:t>
            </a:r>
            <a:r>
              <a:rPr lang="en-US" sz="3600" dirty="0">
                <a:solidFill>
                  <a:schemeClr val="tx1">
                    <a:lumMod val="50000"/>
                    <a:lumOff val="50000"/>
                  </a:schemeClr>
                </a:solidFill>
                <a:cs typeface="Arial" panose="020B0604020202020204" pitchFamily="34" charset="0"/>
              </a:rPr>
              <a:t>VanBemden, </a:t>
            </a:r>
            <a:r>
              <a:rPr lang="en-US" sz="3600" dirty="0" smtClean="0">
                <a:solidFill>
                  <a:schemeClr val="tx1">
                    <a:lumMod val="50000"/>
                    <a:lumOff val="50000"/>
                  </a:schemeClr>
                </a:solidFill>
                <a:cs typeface="Arial" panose="020B0604020202020204" pitchFamily="34" charset="0"/>
              </a:rPr>
              <a:t>RN, NHA</a:t>
            </a:r>
            <a:endParaRPr lang="en-US" sz="3600" dirty="0">
              <a:solidFill>
                <a:schemeClr val="tx1">
                  <a:lumMod val="50000"/>
                  <a:lumOff val="50000"/>
                </a:schemeClr>
              </a:solidFill>
              <a:cs typeface="Arial" panose="020B0604020202020204" pitchFamily="34" charset="0"/>
            </a:endParaRPr>
          </a:p>
          <a:p>
            <a:pPr marL="400050" lvl="1" indent="0">
              <a:spcBef>
                <a:spcPts val="528"/>
              </a:spcBef>
              <a:buClr>
                <a:prstClr val="black"/>
              </a:buClr>
              <a:buSzPct val="113000"/>
              <a:buNone/>
            </a:pPr>
            <a:r>
              <a:rPr lang="en-US" dirty="0" smtClean="0">
                <a:solidFill>
                  <a:schemeClr val="tx2"/>
                </a:solidFill>
                <a:cs typeface="Arial" panose="020B0604020202020204" pitchFamily="34" charset="0"/>
              </a:rPr>
              <a:t>Director of Residential Living, Porter Hills</a:t>
            </a:r>
          </a:p>
          <a:p>
            <a:pPr marL="400050" lvl="1" indent="0">
              <a:spcBef>
                <a:spcPts val="528"/>
              </a:spcBef>
              <a:buClr>
                <a:prstClr val="black"/>
              </a:buClr>
              <a:buSzPct val="113000"/>
              <a:buNone/>
            </a:pPr>
            <a:endParaRPr lang="en-US" sz="1100" dirty="0">
              <a:solidFill>
                <a:schemeClr val="tx2"/>
              </a:solidFill>
              <a:cs typeface="Arial" panose="020B0604020202020204" pitchFamily="34" charset="0"/>
            </a:endParaRPr>
          </a:p>
          <a:p>
            <a:pPr marL="400050" lvl="1" indent="0">
              <a:spcBef>
                <a:spcPts val="528"/>
              </a:spcBef>
              <a:buClr>
                <a:prstClr val="black"/>
              </a:buClr>
              <a:buSzPct val="113000"/>
              <a:buNone/>
            </a:pPr>
            <a:endParaRPr lang="en-US" sz="2400" dirty="0">
              <a:solidFill>
                <a:prstClr val="black"/>
              </a:solidFill>
              <a:cs typeface="Arial" panose="020B0604020202020204" pitchFamily="34" charset="0"/>
            </a:endParaRPr>
          </a:p>
          <a:p>
            <a:pPr marL="458788" indent="-344488">
              <a:buClr>
                <a:prstClr val="black"/>
              </a:buClr>
            </a:pPr>
            <a:r>
              <a:rPr lang="en-US" sz="3600" dirty="0">
                <a:solidFill>
                  <a:schemeClr val="tx1">
                    <a:lumMod val="50000"/>
                    <a:lumOff val="50000"/>
                  </a:schemeClr>
                </a:solidFill>
                <a:cs typeface="Arial" panose="020B0604020202020204" pitchFamily="34" charset="0"/>
              </a:rPr>
              <a:t>Marla </a:t>
            </a:r>
            <a:r>
              <a:rPr lang="en-US" sz="3600" dirty="0" smtClean="0">
                <a:solidFill>
                  <a:schemeClr val="tx1">
                    <a:lumMod val="50000"/>
                    <a:lumOff val="50000"/>
                  </a:schemeClr>
                </a:solidFill>
                <a:cs typeface="Arial" panose="020B0604020202020204" pitchFamily="34" charset="0"/>
              </a:rPr>
              <a:t>DeVries, BA</a:t>
            </a:r>
            <a:endParaRPr lang="en-US" sz="3600" dirty="0">
              <a:solidFill>
                <a:schemeClr val="tx1">
                  <a:lumMod val="50000"/>
                  <a:lumOff val="50000"/>
                </a:schemeClr>
              </a:solidFill>
              <a:cs typeface="Arial" panose="020B0604020202020204" pitchFamily="34" charset="0"/>
            </a:endParaRPr>
          </a:p>
          <a:p>
            <a:pPr marL="457200" lvl="1" indent="0">
              <a:spcBef>
                <a:spcPts val="528"/>
              </a:spcBef>
              <a:buClr>
                <a:prstClr val="black"/>
              </a:buClr>
              <a:buSzPct val="113000"/>
              <a:buNone/>
            </a:pPr>
            <a:r>
              <a:rPr lang="en-US" dirty="0" smtClean="0">
                <a:solidFill>
                  <a:schemeClr val="tx2"/>
                </a:solidFill>
                <a:cs typeface="Arial" panose="020B0604020202020204" pitchFamily="34" charset="0"/>
              </a:rPr>
              <a:t>Director of Resource Development, </a:t>
            </a:r>
            <a:r>
              <a:rPr lang="en-US" dirty="0">
                <a:solidFill>
                  <a:schemeClr val="tx2"/>
                </a:solidFill>
                <a:cs typeface="Arial" panose="020B0604020202020204" pitchFamily="34" charset="0"/>
              </a:rPr>
              <a:t>The GREEN HOUSE Project</a:t>
            </a:r>
          </a:p>
          <a:p>
            <a:pPr fontAlgn="auto">
              <a:lnSpc>
                <a:spcPct val="90000"/>
              </a:lnSpc>
              <a:spcAft>
                <a:spcPts val="600"/>
              </a:spcAft>
              <a:defRPr/>
            </a:pPr>
            <a:endParaRPr lang="en-US" sz="2400" dirty="0">
              <a:solidFill>
                <a:schemeClr val="tx1"/>
              </a:solidFill>
              <a:cs typeface="Times New Roman" pitchFamily="18" charset="0"/>
            </a:endParaRPr>
          </a:p>
          <a:p>
            <a:pPr marL="0" indent="0" fontAlgn="auto">
              <a:lnSpc>
                <a:spcPct val="90000"/>
              </a:lnSpc>
              <a:spcAft>
                <a:spcPts val="600"/>
              </a:spcAft>
              <a:buNone/>
              <a:defRPr/>
            </a:pPr>
            <a:endParaRPr lang="en-US" sz="2400" dirty="0" smtClean="0">
              <a:solidFill>
                <a:schemeClr val="tx1"/>
              </a:solidFill>
              <a:cs typeface="Times New Roman" pitchFamily="18" charset="0"/>
            </a:endParaRPr>
          </a:p>
          <a:p>
            <a:pPr fontAlgn="auto">
              <a:lnSpc>
                <a:spcPct val="90000"/>
              </a:lnSpc>
              <a:spcAft>
                <a:spcPts val="0"/>
              </a:spcAft>
              <a:defRPr/>
            </a:pPr>
            <a:endParaRPr lang="en-US" sz="2400" dirty="0" smtClean="0">
              <a:solidFill>
                <a:schemeClr val="tx1"/>
              </a:solidFill>
              <a:cs typeface="Times New Roman" pitchFamily="18" charset="0"/>
            </a:endParaRPr>
          </a:p>
          <a:p>
            <a:pPr lvl="1" fontAlgn="auto">
              <a:lnSpc>
                <a:spcPct val="90000"/>
              </a:lnSpc>
              <a:spcAft>
                <a:spcPts val="0"/>
              </a:spcAft>
              <a:defRPr/>
            </a:pPr>
            <a:endParaRPr lang="en-US" sz="1800" dirty="0" smtClean="0">
              <a:solidFill>
                <a:schemeClr val="tx1"/>
              </a:solidFill>
              <a:cs typeface="Times New Roman" pitchFamily="18" charset="0"/>
            </a:endParaRPr>
          </a:p>
          <a:p>
            <a:pPr fontAlgn="auto">
              <a:lnSpc>
                <a:spcPct val="90000"/>
              </a:lnSpc>
              <a:spcAft>
                <a:spcPts val="0"/>
              </a:spcAft>
              <a:buFont typeface="Times" pitchFamily="18" charset="0"/>
              <a:buNone/>
              <a:defRPr/>
            </a:pPr>
            <a:endParaRPr lang="en-US" sz="800" b="1" dirty="0">
              <a:cs typeface="Times New Roman" pitchFamily="18" charset="0"/>
            </a:endParaRPr>
          </a:p>
        </p:txBody>
      </p:sp>
      <p:pic>
        <p:nvPicPr>
          <p:cNvPr id="5" name="Picture 4" descr="sew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1028700"/>
            <a:ext cx="2836863" cy="426394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xfrm>
            <a:off x="228600" y="0"/>
            <a:ext cx="8763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chemeClr val="bg1"/>
                </a:solidFill>
              </a:rPr>
              <a:t>Empowered Staff </a:t>
            </a:r>
            <a:br>
              <a:rPr lang="en-US" altLang="en-US" dirty="0" smtClean="0">
                <a:solidFill>
                  <a:schemeClr val="bg1"/>
                </a:solidFill>
              </a:rPr>
            </a:br>
            <a:endParaRPr lang="en-US" altLang="en-US" dirty="0" smtClean="0">
              <a:solidFill>
                <a:schemeClr val="bg1"/>
              </a:solidFill>
            </a:endParaRPr>
          </a:p>
        </p:txBody>
      </p:sp>
      <p:sp>
        <p:nvSpPr>
          <p:cNvPr id="56323"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A55BFE-FE4C-43AC-AAF5-70D3DE74B590}" type="slidenum">
              <a:rPr lang="en-US" altLang="en-US" smtClean="0">
                <a:solidFill>
                  <a:schemeClr val="bg1"/>
                </a:solidFill>
              </a:rPr>
              <a:pPr fontAlgn="base">
                <a:spcBef>
                  <a:spcPct val="0"/>
                </a:spcBef>
                <a:spcAft>
                  <a:spcPct val="0"/>
                </a:spcAft>
              </a:pPr>
              <a:t>20</a:t>
            </a:fld>
            <a:endParaRPr lang="en-US" altLang="en-US" smtClean="0">
              <a:solidFill>
                <a:schemeClr val="bg1"/>
              </a:solidFill>
            </a:endParaRPr>
          </a:p>
        </p:txBody>
      </p:sp>
      <p:grpSp>
        <p:nvGrpSpPr>
          <p:cNvPr id="56324" name="Group 10"/>
          <p:cNvGrpSpPr>
            <a:grpSpLocks/>
          </p:cNvGrpSpPr>
          <p:nvPr/>
        </p:nvGrpSpPr>
        <p:grpSpPr bwMode="auto">
          <a:xfrm>
            <a:off x="5181600" y="1065213"/>
            <a:ext cx="4419600" cy="4802187"/>
            <a:chOff x="4724399" y="897924"/>
            <a:chExt cx="4419600" cy="4802746"/>
          </a:xfrm>
        </p:grpSpPr>
        <p:pic>
          <p:nvPicPr>
            <p:cNvPr id="56326" name="Picture 7" descr="DSCF1502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399" y="897924"/>
              <a:ext cx="2400589" cy="3200400"/>
            </a:xfrm>
            <a:prstGeom prst="rect">
              <a:avLst/>
            </a:prstGeom>
            <a:noFill/>
            <a:ln w="76200" algn="ctr">
              <a:solidFill>
                <a:srgbClr val="E9E3DB"/>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aphicFrame>
          <p:nvGraphicFramePr>
            <p:cNvPr id="13" name="Content Placeholder 3"/>
            <p:cNvGraphicFramePr>
              <a:graphicFrameLocks/>
            </p:cNvGraphicFramePr>
            <p:nvPr/>
          </p:nvGraphicFramePr>
          <p:xfrm>
            <a:off x="6172199" y="3948070"/>
            <a:ext cx="2971800" cy="175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56325" name="Rectangle 3"/>
          <p:cNvSpPr>
            <a:spLocks noGrp="1" noChangeArrowheads="1"/>
          </p:cNvSpPr>
          <p:nvPr>
            <p:ph type="body" idx="1"/>
          </p:nvPr>
        </p:nvSpPr>
        <p:spPr bwMode="auto">
          <a:xfrm>
            <a:off x="533400" y="1295400"/>
            <a:ext cx="4419600" cy="332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Arial" panose="020B0604020202020204" pitchFamily="34" charset="0"/>
              <a:buNone/>
            </a:pPr>
            <a:r>
              <a:rPr lang="en-US" altLang="en-US" dirty="0" smtClean="0">
                <a:solidFill>
                  <a:schemeClr val="tx2"/>
                </a:solidFill>
              </a:rPr>
              <a:t>Organizational Redesign</a:t>
            </a:r>
          </a:p>
          <a:p>
            <a:pPr>
              <a:lnSpc>
                <a:spcPct val="90000"/>
              </a:lnSpc>
              <a:buFont typeface="Arial" panose="020B0604020202020204" pitchFamily="34" charset="0"/>
              <a:buNone/>
            </a:pPr>
            <a:endParaRPr lang="en-US" altLang="en-US" sz="1800" i="1" dirty="0" smtClean="0">
              <a:solidFill>
                <a:schemeClr val="tx2"/>
              </a:solidFill>
            </a:endParaRPr>
          </a:p>
          <a:p>
            <a:pPr>
              <a:lnSpc>
                <a:spcPct val="90000"/>
              </a:lnSpc>
            </a:pPr>
            <a:r>
              <a:rPr lang="en-US" altLang="en-US" sz="2400" dirty="0" smtClean="0">
                <a:solidFill>
                  <a:schemeClr val="tx2"/>
                </a:solidFill>
              </a:rPr>
              <a:t>Places the elder at the heart of the organizational chart</a:t>
            </a:r>
          </a:p>
          <a:p>
            <a:pPr>
              <a:lnSpc>
                <a:spcPct val="90000"/>
              </a:lnSpc>
            </a:pPr>
            <a:endParaRPr lang="en-US" altLang="en-US" sz="1400" dirty="0" smtClean="0">
              <a:solidFill>
                <a:schemeClr val="tx2"/>
              </a:solidFill>
            </a:endParaRPr>
          </a:p>
          <a:p>
            <a:pPr>
              <a:lnSpc>
                <a:spcPct val="90000"/>
              </a:lnSpc>
            </a:pPr>
            <a:r>
              <a:rPr lang="en-US" altLang="en-US" sz="2400" dirty="0" smtClean="0">
                <a:solidFill>
                  <a:schemeClr val="tx2"/>
                </a:solidFill>
              </a:rPr>
              <a:t>Coaching approach to leadership </a:t>
            </a:r>
          </a:p>
          <a:p>
            <a:pPr>
              <a:lnSpc>
                <a:spcPct val="90000"/>
              </a:lnSpc>
            </a:pPr>
            <a:endParaRPr lang="en-US" altLang="en-US" sz="1400" dirty="0" smtClean="0">
              <a:solidFill>
                <a:schemeClr val="tx2"/>
              </a:solidFill>
            </a:endParaRPr>
          </a:p>
          <a:p>
            <a:pPr>
              <a:lnSpc>
                <a:spcPct val="90000"/>
              </a:lnSpc>
            </a:pPr>
            <a:r>
              <a:rPr lang="en-US" altLang="en-US" sz="2400" dirty="0" smtClean="0">
                <a:solidFill>
                  <a:schemeClr val="tx2"/>
                </a:solidFill>
              </a:rPr>
              <a:t>Redefines roles and responsibilities of the direct care worker, nurses and the clinical support team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0"/>
            <a:ext cx="9144000" cy="685800"/>
          </a:xfrm>
        </p:spPr>
        <p:txBody>
          <a:bodyPr/>
          <a:lstStyle/>
          <a:p>
            <a:pPr fontAlgn="auto">
              <a:spcAft>
                <a:spcPts val="0"/>
              </a:spcAft>
              <a:defRPr/>
            </a:pPr>
            <a:r>
              <a:rPr lang="en-US" sz="4000" dirty="0" smtClean="0">
                <a:solidFill>
                  <a:schemeClr val="bg2"/>
                </a:solidFill>
              </a:rPr>
              <a:t>Traditional Nursing Home Organization</a:t>
            </a:r>
            <a:endParaRPr lang="en-US" sz="4000" i="1" dirty="0">
              <a:solidFill>
                <a:schemeClr val="bg2"/>
              </a:solidFill>
            </a:endParaRPr>
          </a:p>
        </p:txBody>
      </p:sp>
      <p:graphicFrame>
        <p:nvGraphicFramePr>
          <p:cNvPr id="2" name="Diagram 1"/>
          <p:cNvGraphicFramePr/>
          <p:nvPr/>
        </p:nvGraphicFramePr>
        <p:xfrm>
          <a:off x="228600" y="990600"/>
          <a:ext cx="8915400" cy="4933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76200" y="30163"/>
            <a:ext cx="8991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chemeClr val="bg1"/>
                </a:solidFill>
              </a:rPr>
              <a:t>Organizational Transformation</a:t>
            </a:r>
          </a:p>
        </p:txBody>
      </p:sp>
      <p:pic>
        <p:nvPicPr>
          <p:cNvPr id="60419" name="Picture 2"/>
          <p:cNvPicPr>
            <a:picLocks noGrp="1" noChangeAspect="1" noChangeArrowheads="1"/>
          </p:cNvPicPr>
          <p:nvPr>
            <p:ph type="dgm" idx="1"/>
          </p:nvPr>
        </p:nvPicPr>
        <p:blipFill>
          <a:blip r:embed="rId3" cstate="screen">
            <a:extLst>
              <a:ext uri="{28A0092B-C50C-407E-A947-70E740481C1C}">
                <a14:useLocalDpi xmlns:a14="http://schemas.microsoft.com/office/drawing/2010/main"/>
              </a:ext>
            </a:extLst>
          </a:blip>
          <a:srcRect/>
          <a:stretch>
            <a:fillRect/>
          </a:stretch>
        </p:blipFill>
        <p:spPr bwMode="auto">
          <a:xfrm>
            <a:off x="2362200" y="989094"/>
            <a:ext cx="4419600" cy="47640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0"/>
            <a:ext cx="9113044" cy="685800"/>
          </a:xfrm>
        </p:spPr>
        <p:txBody>
          <a:bodyPr/>
          <a:lstStyle/>
          <a:p>
            <a:pPr fontAlgn="auto">
              <a:spcAft>
                <a:spcPts val="0"/>
              </a:spcAft>
              <a:defRPr/>
            </a:pPr>
            <a:r>
              <a:rPr lang="en-US" sz="4000" dirty="0" smtClean="0">
                <a:solidFill>
                  <a:schemeClr val="bg1"/>
                </a:solidFill>
              </a:rPr>
              <a:t>Empowered Staff: Self Managed Teams</a:t>
            </a:r>
            <a:endParaRPr lang="en-US" sz="3200" i="1" dirty="0">
              <a:solidFill>
                <a:schemeClr val="bg1"/>
              </a:solidFill>
            </a:endParaRPr>
          </a:p>
        </p:txBody>
      </p:sp>
      <p:grpSp>
        <p:nvGrpSpPr>
          <p:cNvPr id="61443" name="Group 9"/>
          <p:cNvGrpSpPr>
            <a:grpSpLocks/>
          </p:cNvGrpSpPr>
          <p:nvPr/>
        </p:nvGrpSpPr>
        <p:grpSpPr bwMode="auto">
          <a:xfrm>
            <a:off x="4693444" y="943768"/>
            <a:ext cx="4419600" cy="3522663"/>
            <a:chOff x="3696" y="1368"/>
            <a:chExt cx="2154" cy="1782"/>
          </a:xfrm>
        </p:grpSpPr>
        <p:pic>
          <p:nvPicPr>
            <p:cNvPr id="6144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73" y="1608"/>
              <a:ext cx="1877"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Rectangle 5"/>
            <p:cNvSpPr>
              <a:spLocks noChangeArrowheads="1"/>
            </p:cNvSpPr>
            <p:nvPr/>
          </p:nvSpPr>
          <p:spPr bwMode="auto">
            <a:xfrm>
              <a:off x="5419" y="1368"/>
              <a:ext cx="197" cy="240"/>
            </a:xfrm>
            <a:prstGeom prst="rect">
              <a:avLst/>
            </a:prstGeom>
            <a:solidFill>
              <a:schemeClr val="bg1"/>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1451" name="Rectangle 6"/>
            <p:cNvSpPr>
              <a:spLocks noChangeArrowheads="1"/>
            </p:cNvSpPr>
            <p:nvPr/>
          </p:nvSpPr>
          <p:spPr bwMode="auto">
            <a:xfrm>
              <a:off x="5275" y="2640"/>
              <a:ext cx="389" cy="390"/>
            </a:xfrm>
            <a:prstGeom prst="rect">
              <a:avLst/>
            </a:prstGeom>
            <a:solidFill>
              <a:schemeClr val="bg1"/>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1452" name="Rectangle 7"/>
            <p:cNvSpPr>
              <a:spLocks noChangeArrowheads="1"/>
            </p:cNvSpPr>
            <p:nvPr/>
          </p:nvSpPr>
          <p:spPr bwMode="auto">
            <a:xfrm>
              <a:off x="3696" y="1608"/>
              <a:ext cx="192" cy="240"/>
            </a:xfrm>
            <a:prstGeom prst="rect">
              <a:avLst/>
            </a:prstGeom>
            <a:solidFill>
              <a:schemeClr val="bg1"/>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10" name="Content Placeholder 10"/>
          <p:cNvSpPr txBox="1">
            <a:spLocks/>
          </p:cNvSpPr>
          <p:nvPr/>
        </p:nvSpPr>
        <p:spPr>
          <a:xfrm>
            <a:off x="389137" y="1262063"/>
            <a:ext cx="4347325" cy="4651938"/>
          </a:xfrm>
          <a:prstGeom prst="rect">
            <a:avLst/>
          </a:prstGeom>
        </p:spPr>
        <p:txBody>
          <a:bodyPr/>
          <a:lstStyle/>
          <a:p>
            <a:pPr marL="342900" indent="-342900" eaLnBrk="1" fontAlgn="auto" hangingPunct="1">
              <a:spcAft>
                <a:spcPts val="600"/>
              </a:spcAft>
              <a:buFont typeface="Arial" pitchFamily="34" charset="0"/>
              <a:buChar char="•"/>
              <a:defRPr/>
            </a:pPr>
            <a:r>
              <a:rPr lang="en-US" sz="2200" dirty="0">
                <a:solidFill>
                  <a:schemeClr val="tx2"/>
                </a:solidFill>
                <a:latin typeface="+mn-lt"/>
              </a:rPr>
              <a:t>Staffed by </a:t>
            </a:r>
            <a:r>
              <a:rPr lang="en-US" sz="2200" dirty="0" err="1">
                <a:solidFill>
                  <a:schemeClr val="tx2"/>
                </a:solidFill>
                <a:latin typeface="+mn-lt"/>
              </a:rPr>
              <a:t>Shahbazim</a:t>
            </a:r>
            <a:r>
              <a:rPr lang="en-US" sz="2200" dirty="0">
                <a:solidFill>
                  <a:schemeClr val="tx2"/>
                </a:solidFill>
                <a:latin typeface="+mn-lt"/>
              </a:rPr>
              <a:t> – a versatile staff position accountable for direct care, light house keeping, laundry, cooking, activity and life in the </a:t>
            </a:r>
            <a:r>
              <a:rPr lang="en-US" sz="2200" dirty="0" smtClean="0">
                <a:solidFill>
                  <a:schemeClr val="tx2"/>
                </a:solidFill>
                <a:latin typeface="+mn-lt"/>
              </a:rPr>
              <a:t>home</a:t>
            </a:r>
          </a:p>
          <a:p>
            <a:pPr marL="342900" indent="-342900" eaLnBrk="1" fontAlgn="auto" hangingPunct="1">
              <a:spcAft>
                <a:spcPts val="600"/>
              </a:spcAft>
              <a:buFont typeface="Arial" pitchFamily="34" charset="0"/>
              <a:buChar char="•"/>
              <a:defRPr/>
            </a:pPr>
            <a:r>
              <a:rPr lang="en-US" sz="2200" dirty="0" err="1" smtClean="0">
                <a:solidFill>
                  <a:schemeClr val="tx2"/>
                </a:solidFill>
                <a:latin typeface="+mn-lt"/>
              </a:rPr>
              <a:t>Shahbaz</a:t>
            </a:r>
            <a:r>
              <a:rPr lang="en-US" sz="2200" dirty="0" smtClean="0">
                <a:solidFill>
                  <a:schemeClr val="tx2"/>
                </a:solidFill>
                <a:latin typeface="+mn-lt"/>
              </a:rPr>
              <a:t> </a:t>
            </a:r>
            <a:r>
              <a:rPr lang="en-US" sz="2200" dirty="0">
                <a:solidFill>
                  <a:schemeClr val="tx2"/>
                </a:solidFill>
                <a:latin typeface="+mn-lt"/>
              </a:rPr>
              <a:t>position allows direct care staff to organize as needed to best meet elders’ preferences and needs </a:t>
            </a:r>
          </a:p>
          <a:p>
            <a:pPr marL="342900" indent="-342900" eaLnBrk="1" fontAlgn="auto" hangingPunct="1">
              <a:spcAft>
                <a:spcPts val="600"/>
              </a:spcAft>
              <a:buFont typeface="Arial" pitchFamily="34" charset="0"/>
              <a:buChar char="•"/>
              <a:defRPr/>
            </a:pPr>
            <a:r>
              <a:rPr lang="en-US" sz="2200" dirty="0">
                <a:solidFill>
                  <a:schemeClr val="tx2"/>
                </a:solidFill>
                <a:latin typeface="+mn-lt"/>
              </a:rPr>
              <a:t>Relationship focus creating the opportunity for people to be well-known</a:t>
            </a:r>
          </a:p>
          <a:p>
            <a:pPr marL="342900" indent="-342900" eaLnBrk="1" fontAlgn="auto" hangingPunct="1">
              <a:spcAft>
                <a:spcPts val="0"/>
              </a:spcAft>
              <a:buFont typeface="Arial" pitchFamily="34" charset="0"/>
              <a:buChar char="•"/>
              <a:defRPr/>
            </a:pPr>
            <a:endParaRPr lang="en-US" sz="1050" dirty="0">
              <a:latin typeface="+mn-lt"/>
            </a:endParaRPr>
          </a:p>
          <a:p>
            <a:pPr marL="342900" indent="-342900" eaLnBrk="1" fontAlgn="auto" hangingPunct="1">
              <a:spcAft>
                <a:spcPts val="0"/>
              </a:spcAft>
              <a:buFont typeface="Arial" pitchFamily="34" charset="0"/>
              <a:buChar char="•"/>
              <a:defRPr/>
            </a:pPr>
            <a:endParaRPr lang="en-US" sz="3200" dirty="0">
              <a:latin typeface="Trebuchet MS" pitchFamily="34" charset="0"/>
            </a:endParaRPr>
          </a:p>
        </p:txBody>
      </p:sp>
      <p:sp>
        <p:nvSpPr>
          <p:cNvPr id="2" name="Rectangle 1"/>
          <p:cNvSpPr/>
          <p:nvPr/>
        </p:nvSpPr>
        <p:spPr>
          <a:xfrm>
            <a:off x="7939088" y="2286000"/>
            <a:ext cx="1214437"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a:xfrm>
            <a:off x="8091488" y="1262063"/>
            <a:ext cx="1052512" cy="328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p:nvSpPr>
        <p:spPr>
          <a:xfrm>
            <a:off x="5118100" y="1692275"/>
            <a:ext cx="5969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Empowered Staff</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5685" y="1524000"/>
            <a:ext cx="3803515" cy="3886200"/>
          </a:xfrm>
          <a:prstGeom prst="rect">
            <a:avLst/>
          </a:prstGeom>
          <a:ln>
            <a:solidFill>
              <a:schemeClr val="tx1"/>
            </a:solidFill>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5954" y="1915133"/>
            <a:ext cx="4544646" cy="2828317"/>
          </a:xfrm>
          <a:prstGeom prst="rect">
            <a:avLst/>
          </a:prstGeom>
          <a:ln>
            <a:solidFill>
              <a:schemeClr val="tx1"/>
            </a:solidFill>
          </a:ln>
        </p:spPr>
      </p:pic>
    </p:spTree>
    <p:extLst>
      <p:ext uri="{BB962C8B-B14F-4D97-AF65-F5344CB8AC3E}">
        <p14:creationId xmlns:p14="http://schemas.microsoft.com/office/powerpoint/2010/main" val="1601056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0"/>
            <a:ext cx="9143999" cy="762000"/>
          </a:xfrm>
        </p:spPr>
        <p:txBody>
          <a:bodyPr/>
          <a:lstStyle/>
          <a:p>
            <a:pPr fontAlgn="auto">
              <a:spcAft>
                <a:spcPts val="0"/>
              </a:spcAft>
              <a:buClr>
                <a:srgbClr val="6600CC"/>
              </a:buClr>
              <a:defRPr/>
            </a:pPr>
            <a:r>
              <a:rPr lang="en-US" dirty="0" smtClean="0"/>
              <a:t>Empowered Staff - Training</a:t>
            </a:r>
            <a:endParaRPr lang="en-US" dirty="0"/>
          </a:p>
        </p:txBody>
      </p:sp>
      <p:sp>
        <p:nvSpPr>
          <p:cNvPr id="119811" name="Rectangle 3"/>
          <p:cNvSpPr>
            <a:spLocks noGrp="1" noChangeArrowheads="1"/>
          </p:cNvSpPr>
          <p:nvPr>
            <p:ph type="body" sz="half" idx="2"/>
          </p:nvPr>
        </p:nvSpPr>
        <p:spPr>
          <a:xfrm>
            <a:off x="228600" y="1117600"/>
            <a:ext cx="4267200" cy="5422900"/>
          </a:xfrm>
        </p:spPr>
        <p:txBody>
          <a:bodyPr/>
          <a:lstStyle/>
          <a:p>
            <a:pPr fontAlgn="auto">
              <a:lnSpc>
                <a:spcPct val="90000"/>
              </a:lnSpc>
              <a:spcAft>
                <a:spcPts val="600"/>
              </a:spcAft>
              <a:defRPr/>
            </a:pPr>
            <a:r>
              <a:rPr lang="en-US" sz="2400" dirty="0">
                <a:solidFill>
                  <a:schemeClr val="tx2"/>
                </a:solidFill>
              </a:rPr>
              <a:t>CNA – required as a foundation</a:t>
            </a:r>
          </a:p>
          <a:p>
            <a:pPr fontAlgn="auto">
              <a:lnSpc>
                <a:spcPct val="90000"/>
              </a:lnSpc>
              <a:spcAft>
                <a:spcPts val="600"/>
              </a:spcAft>
              <a:defRPr/>
            </a:pPr>
            <a:r>
              <a:rPr lang="en-US" sz="2400" dirty="0" smtClean="0">
                <a:solidFill>
                  <a:schemeClr val="tx2"/>
                </a:solidFill>
              </a:rPr>
              <a:t>128 </a:t>
            </a:r>
            <a:r>
              <a:rPr lang="en-US" sz="2400" dirty="0">
                <a:solidFill>
                  <a:schemeClr val="tx2"/>
                </a:solidFill>
              </a:rPr>
              <a:t>Hours </a:t>
            </a:r>
            <a:r>
              <a:rPr lang="en-US" sz="2400" dirty="0" err="1" smtClean="0">
                <a:solidFill>
                  <a:schemeClr val="tx2"/>
                </a:solidFill>
              </a:rPr>
              <a:t>add’l</a:t>
            </a:r>
            <a:r>
              <a:rPr lang="en-US" sz="2400" dirty="0" smtClean="0">
                <a:solidFill>
                  <a:schemeClr val="tx2"/>
                </a:solidFill>
              </a:rPr>
              <a:t> </a:t>
            </a:r>
            <a:r>
              <a:rPr lang="en-US" sz="2400" dirty="0">
                <a:solidFill>
                  <a:schemeClr val="tx2"/>
                </a:solidFill>
              </a:rPr>
              <a:t>training:</a:t>
            </a:r>
          </a:p>
          <a:p>
            <a:pPr lvl="1" fontAlgn="auto">
              <a:lnSpc>
                <a:spcPct val="90000"/>
              </a:lnSpc>
              <a:spcAft>
                <a:spcPts val="0"/>
              </a:spcAft>
              <a:defRPr/>
            </a:pPr>
            <a:r>
              <a:rPr lang="en-US" sz="2000" dirty="0" smtClean="0">
                <a:solidFill>
                  <a:schemeClr val="tx2"/>
                </a:solidFill>
              </a:rPr>
              <a:t>Safe </a:t>
            </a:r>
            <a:r>
              <a:rPr lang="en-US" sz="2000" dirty="0">
                <a:solidFill>
                  <a:schemeClr val="tx2"/>
                </a:solidFill>
              </a:rPr>
              <a:t>food handling </a:t>
            </a:r>
          </a:p>
          <a:p>
            <a:pPr lvl="1" fontAlgn="auto">
              <a:lnSpc>
                <a:spcPct val="90000"/>
              </a:lnSpc>
              <a:spcAft>
                <a:spcPts val="0"/>
              </a:spcAft>
              <a:defRPr/>
            </a:pPr>
            <a:r>
              <a:rPr lang="en-US" sz="2000" dirty="0" smtClean="0">
                <a:solidFill>
                  <a:schemeClr val="tx2"/>
                </a:solidFill>
              </a:rPr>
              <a:t>CPR / First Aid</a:t>
            </a:r>
            <a:endParaRPr lang="en-US" sz="2000" dirty="0">
              <a:solidFill>
                <a:schemeClr val="tx2"/>
              </a:solidFill>
            </a:endParaRPr>
          </a:p>
          <a:p>
            <a:pPr lvl="1" fontAlgn="auto">
              <a:lnSpc>
                <a:spcPct val="90000"/>
              </a:lnSpc>
              <a:spcAft>
                <a:spcPts val="0"/>
              </a:spcAft>
              <a:defRPr/>
            </a:pPr>
            <a:r>
              <a:rPr lang="en-US" sz="2000" dirty="0" smtClean="0">
                <a:solidFill>
                  <a:schemeClr val="tx2"/>
                </a:solidFill>
              </a:rPr>
              <a:t>Culinary </a:t>
            </a:r>
            <a:r>
              <a:rPr lang="en-US" sz="2000" dirty="0">
                <a:solidFill>
                  <a:schemeClr val="tx2"/>
                </a:solidFill>
              </a:rPr>
              <a:t>skills</a:t>
            </a:r>
          </a:p>
          <a:p>
            <a:pPr lvl="1" fontAlgn="auto">
              <a:lnSpc>
                <a:spcPct val="90000"/>
              </a:lnSpc>
              <a:spcAft>
                <a:spcPts val="0"/>
              </a:spcAft>
              <a:defRPr/>
            </a:pPr>
            <a:r>
              <a:rPr lang="en-US" sz="2000" dirty="0">
                <a:solidFill>
                  <a:schemeClr val="tx2"/>
                </a:solidFill>
              </a:rPr>
              <a:t>Home maintenance/</a:t>
            </a:r>
          </a:p>
          <a:p>
            <a:pPr lvl="1" fontAlgn="auto">
              <a:lnSpc>
                <a:spcPct val="90000"/>
              </a:lnSpc>
              <a:spcAft>
                <a:spcPts val="0"/>
              </a:spcAft>
              <a:buFontTx/>
              <a:buNone/>
              <a:defRPr/>
            </a:pPr>
            <a:r>
              <a:rPr lang="en-US" sz="2000" dirty="0">
                <a:solidFill>
                  <a:schemeClr val="tx2"/>
                </a:solidFill>
              </a:rPr>
              <a:t>	management skills</a:t>
            </a:r>
          </a:p>
          <a:p>
            <a:pPr lvl="1" fontAlgn="auto">
              <a:lnSpc>
                <a:spcPct val="90000"/>
              </a:lnSpc>
              <a:spcAft>
                <a:spcPts val="0"/>
              </a:spcAft>
              <a:defRPr/>
            </a:pPr>
            <a:r>
              <a:rPr lang="en-US" sz="2000" dirty="0" smtClean="0">
                <a:solidFill>
                  <a:schemeClr val="tx2"/>
                </a:solidFill>
              </a:rPr>
              <a:t>48 </a:t>
            </a:r>
            <a:r>
              <a:rPr lang="en-US" sz="2000" dirty="0">
                <a:solidFill>
                  <a:schemeClr val="tx2"/>
                </a:solidFill>
                <a:cs typeface="Arial" charset="0"/>
              </a:rPr>
              <a:t>hours </a:t>
            </a:r>
            <a:r>
              <a:rPr lang="en-US" sz="2000" dirty="0">
                <a:solidFill>
                  <a:schemeClr val="tx2"/>
                </a:solidFill>
              </a:rPr>
              <a:t>Green House Training:</a:t>
            </a:r>
          </a:p>
          <a:p>
            <a:pPr lvl="2" fontAlgn="auto">
              <a:lnSpc>
                <a:spcPct val="90000"/>
              </a:lnSpc>
              <a:spcBef>
                <a:spcPts val="0"/>
              </a:spcBef>
              <a:spcAft>
                <a:spcPts val="0"/>
              </a:spcAft>
              <a:defRPr/>
            </a:pPr>
            <a:r>
              <a:rPr lang="en-US" sz="1800" dirty="0">
                <a:solidFill>
                  <a:schemeClr val="tx2"/>
                </a:solidFill>
              </a:rPr>
              <a:t>Dementia care</a:t>
            </a:r>
          </a:p>
          <a:p>
            <a:pPr lvl="2" fontAlgn="auto">
              <a:lnSpc>
                <a:spcPct val="90000"/>
              </a:lnSpc>
              <a:spcBef>
                <a:spcPts val="0"/>
              </a:spcBef>
              <a:spcAft>
                <a:spcPts val="0"/>
              </a:spcAft>
              <a:defRPr/>
            </a:pPr>
            <a:r>
              <a:rPr lang="en-US" sz="1800" dirty="0">
                <a:solidFill>
                  <a:schemeClr val="tx2"/>
                </a:solidFill>
              </a:rPr>
              <a:t>Critical Thinking for Clinical Excellence</a:t>
            </a:r>
          </a:p>
          <a:p>
            <a:pPr lvl="2" fontAlgn="auto">
              <a:lnSpc>
                <a:spcPct val="90000"/>
              </a:lnSpc>
              <a:spcBef>
                <a:spcPts val="0"/>
              </a:spcBef>
              <a:spcAft>
                <a:spcPts val="0"/>
              </a:spcAft>
              <a:defRPr/>
            </a:pPr>
            <a:r>
              <a:rPr lang="en-US" sz="1800" dirty="0">
                <a:solidFill>
                  <a:schemeClr val="tx2"/>
                </a:solidFill>
              </a:rPr>
              <a:t>Communication </a:t>
            </a:r>
          </a:p>
          <a:p>
            <a:pPr lvl="2" fontAlgn="auto">
              <a:lnSpc>
                <a:spcPct val="90000"/>
              </a:lnSpc>
              <a:spcBef>
                <a:spcPts val="0"/>
              </a:spcBef>
              <a:spcAft>
                <a:spcPts val="0"/>
              </a:spcAft>
              <a:defRPr/>
            </a:pPr>
            <a:r>
              <a:rPr lang="en-US" sz="1800" dirty="0">
                <a:solidFill>
                  <a:schemeClr val="tx2"/>
                </a:solidFill>
              </a:rPr>
              <a:t>Teamwork skills</a:t>
            </a:r>
          </a:p>
          <a:p>
            <a:pPr lvl="2" fontAlgn="auto">
              <a:lnSpc>
                <a:spcPct val="90000"/>
              </a:lnSpc>
              <a:spcBef>
                <a:spcPts val="0"/>
              </a:spcBef>
              <a:spcAft>
                <a:spcPts val="0"/>
              </a:spcAft>
              <a:defRPr/>
            </a:pPr>
            <a:r>
              <a:rPr lang="en-US" sz="1800" dirty="0">
                <a:solidFill>
                  <a:schemeClr val="tx2"/>
                </a:solidFill>
              </a:rPr>
              <a:t>Policies &amp; Procedures</a:t>
            </a:r>
          </a:p>
          <a:p>
            <a:pPr lvl="1" fontAlgn="auto">
              <a:lnSpc>
                <a:spcPct val="90000"/>
              </a:lnSpc>
              <a:spcAft>
                <a:spcPts val="0"/>
              </a:spcAft>
              <a:defRPr/>
            </a:pPr>
            <a:endParaRPr lang="en-US" sz="1600" dirty="0"/>
          </a:p>
          <a:p>
            <a:pPr fontAlgn="auto">
              <a:lnSpc>
                <a:spcPct val="90000"/>
              </a:lnSpc>
              <a:spcAft>
                <a:spcPts val="0"/>
              </a:spcAft>
              <a:buFont typeface="Times" pitchFamily="18" charset="0"/>
              <a:buNone/>
              <a:defRPr/>
            </a:pPr>
            <a:r>
              <a:rPr lang="en-US" sz="1600" dirty="0"/>
              <a:t>		</a:t>
            </a:r>
          </a:p>
          <a:p>
            <a:pPr fontAlgn="auto">
              <a:lnSpc>
                <a:spcPct val="90000"/>
              </a:lnSpc>
              <a:spcAft>
                <a:spcPts val="0"/>
              </a:spcAft>
              <a:defRPr/>
            </a:pPr>
            <a:endParaRPr lang="en-US" sz="1100" dirty="0"/>
          </a:p>
        </p:txBody>
      </p:sp>
      <p:pic>
        <p:nvPicPr>
          <p:cNvPr id="119814" name="Picture 6" descr="LVBH Shabaz complete the chef traini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57663" y="1320800"/>
            <a:ext cx="4986337" cy="2565400"/>
          </a:xfrm>
          <a:prstGeom prst="rect">
            <a:avLst/>
          </a:prstGeom>
          <a:ln>
            <a:noFill/>
          </a:ln>
          <a:effectLst>
            <a:outerShdw blurRad="292100" dist="139700" dir="2700000" algn="tl" rotWithShape="0">
              <a:srgbClr val="333333">
                <a:alpha val="65000"/>
              </a:srgbClr>
            </a:outerShdw>
          </a:effectLst>
        </p:spPr>
      </p:pic>
      <p:pic>
        <p:nvPicPr>
          <p:cNvPr id="119815" name="Picture 7" descr="Whirlpool Tub Train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3962400"/>
            <a:ext cx="2693988"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bwMode="auto">
          <a:xfrm>
            <a:off x="8534400" y="6477000"/>
            <a:ext cx="533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798DE3-52BC-4889-BE96-C0F930A0BF88}" type="slidenum">
              <a:rPr lang="en-US" altLang="en-US">
                <a:solidFill>
                  <a:schemeClr val="bg1"/>
                </a:solidFill>
              </a:rPr>
              <a:pPr fontAlgn="base">
                <a:spcBef>
                  <a:spcPct val="0"/>
                </a:spcBef>
                <a:spcAft>
                  <a:spcPct val="0"/>
                </a:spcAft>
              </a:pPr>
              <a:t>26</a:t>
            </a:fld>
            <a:endParaRPr lang="en-US" altLang="en-US">
              <a:solidFill>
                <a:schemeClr val="bg1"/>
              </a:solidFill>
            </a:endParaRPr>
          </a:p>
        </p:txBody>
      </p:sp>
      <p:sp>
        <p:nvSpPr>
          <p:cNvPr id="19459" name="Rectangle 2"/>
          <p:cNvSpPr>
            <a:spLocks noGrp="1" noChangeArrowheads="1"/>
          </p:cNvSpPr>
          <p:nvPr>
            <p:ph type="title"/>
          </p:nvPr>
        </p:nvSpPr>
        <p:spPr>
          <a:xfrm>
            <a:off x="0" y="0"/>
            <a:ext cx="9144000" cy="762000"/>
          </a:xfrm>
        </p:spPr>
        <p:txBody>
          <a:bodyPr/>
          <a:lstStyle/>
          <a:p>
            <a:pPr fontAlgn="auto">
              <a:spcAft>
                <a:spcPts val="0"/>
              </a:spcAft>
              <a:defRPr/>
            </a:pPr>
            <a:r>
              <a:rPr lang="en-US" dirty="0" smtClean="0"/>
              <a:t>Direct Care Staffing</a:t>
            </a:r>
          </a:p>
        </p:txBody>
      </p:sp>
      <p:sp>
        <p:nvSpPr>
          <p:cNvPr id="19460" name="Rectangle 3"/>
          <p:cNvSpPr>
            <a:spLocks noGrp="1" noChangeArrowheads="1"/>
          </p:cNvSpPr>
          <p:nvPr>
            <p:ph type="body" idx="1"/>
          </p:nvPr>
        </p:nvSpPr>
        <p:spPr>
          <a:xfrm>
            <a:off x="152400" y="914400"/>
            <a:ext cx="4953000" cy="5216525"/>
          </a:xfrm>
        </p:spPr>
        <p:txBody>
          <a:bodyPr/>
          <a:lstStyle/>
          <a:p>
            <a:pPr fontAlgn="auto">
              <a:lnSpc>
                <a:spcPct val="90000"/>
              </a:lnSpc>
              <a:spcAft>
                <a:spcPts val="0"/>
              </a:spcAft>
              <a:buFont typeface="Times" pitchFamily="18" charset="0"/>
              <a:buNone/>
              <a:defRPr/>
            </a:pPr>
            <a:endParaRPr lang="en-US" sz="2000" dirty="0" smtClean="0">
              <a:latin typeface="Georgia" pitchFamily="18" charset="0"/>
            </a:endParaRPr>
          </a:p>
          <a:p>
            <a:pPr fontAlgn="auto">
              <a:lnSpc>
                <a:spcPct val="90000"/>
              </a:lnSpc>
              <a:spcAft>
                <a:spcPts val="0"/>
              </a:spcAft>
              <a:defRPr/>
            </a:pPr>
            <a:r>
              <a:rPr lang="en-US" sz="2200" b="1" dirty="0" smtClean="0">
                <a:solidFill>
                  <a:schemeClr val="tx2"/>
                </a:solidFill>
              </a:rPr>
              <a:t>Total hours per elder per day </a:t>
            </a:r>
            <a:r>
              <a:rPr lang="en-US" sz="2000" b="1" dirty="0" smtClean="0">
                <a:solidFill>
                  <a:schemeClr val="tx2"/>
                </a:solidFill>
              </a:rPr>
              <a:t>=</a:t>
            </a:r>
            <a:r>
              <a:rPr lang="en-US" sz="2000" dirty="0" smtClean="0">
                <a:solidFill>
                  <a:schemeClr val="tx2"/>
                </a:solidFill>
              </a:rPr>
              <a:t> </a:t>
            </a:r>
            <a:r>
              <a:rPr lang="en-US" sz="2000" b="1" dirty="0" smtClean="0">
                <a:solidFill>
                  <a:schemeClr val="tx2"/>
                </a:solidFill>
              </a:rPr>
              <a:t>5 - 5.2  </a:t>
            </a:r>
          </a:p>
          <a:p>
            <a:pPr fontAlgn="auto">
              <a:lnSpc>
                <a:spcPct val="90000"/>
              </a:lnSpc>
              <a:spcAft>
                <a:spcPts val="0"/>
              </a:spcAft>
              <a:buFont typeface="Arial" panose="020B0604020202020204" pitchFamily="34" charset="0"/>
              <a:buNone/>
              <a:defRPr/>
            </a:pPr>
            <a:r>
              <a:rPr lang="en-US" sz="2000" b="1" dirty="0" smtClean="0">
                <a:solidFill>
                  <a:schemeClr val="tx2"/>
                </a:solidFill>
              </a:rPr>
              <a:t>      </a:t>
            </a:r>
            <a:r>
              <a:rPr lang="en-US" sz="2000" dirty="0" smtClean="0">
                <a:solidFill>
                  <a:schemeClr val="tx2"/>
                </a:solidFill>
              </a:rPr>
              <a:t>(10-elder home)</a:t>
            </a:r>
          </a:p>
          <a:p>
            <a:pPr fontAlgn="auto">
              <a:lnSpc>
                <a:spcPct val="90000"/>
              </a:lnSpc>
              <a:spcAft>
                <a:spcPts val="0"/>
              </a:spcAft>
              <a:buFont typeface="Times" pitchFamily="18" charset="0"/>
              <a:buNone/>
              <a:defRPr/>
            </a:pPr>
            <a:endParaRPr lang="en-US" sz="1200" dirty="0" smtClean="0">
              <a:solidFill>
                <a:schemeClr val="tx2"/>
              </a:solidFill>
            </a:endParaRPr>
          </a:p>
          <a:p>
            <a:pPr fontAlgn="auto">
              <a:lnSpc>
                <a:spcPct val="90000"/>
              </a:lnSpc>
              <a:spcAft>
                <a:spcPts val="0"/>
              </a:spcAft>
              <a:defRPr/>
            </a:pPr>
            <a:r>
              <a:rPr lang="en-US" sz="2200" b="1" dirty="0" smtClean="0">
                <a:solidFill>
                  <a:schemeClr val="tx2"/>
                </a:solidFill>
              </a:rPr>
              <a:t>Nurses: </a:t>
            </a:r>
          </a:p>
          <a:p>
            <a:pPr lvl="1" fontAlgn="auto">
              <a:lnSpc>
                <a:spcPct val="90000"/>
              </a:lnSpc>
              <a:spcAft>
                <a:spcPts val="0"/>
              </a:spcAft>
              <a:defRPr/>
            </a:pPr>
            <a:r>
              <a:rPr lang="en-US" sz="2000" dirty="0" smtClean="0">
                <a:solidFill>
                  <a:schemeClr val="tx2"/>
                </a:solidFill>
              </a:rPr>
              <a:t>One Nurse per two houses days</a:t>
            </a:r>
          </a:p>
          <a:p>
            <a:pPr lvl="1" fontAlgn="auto">
              <a:lnSpc>
                <a:spcPct val="90000"/>
              </a:lnSpc>
              <a:spcAft>
                <a:spcPts val="0"/>
              </a:spcAft>
              <a:defRPr/>
            </a:pPr>
            <a:r>
              <a:rPr lang="en-US" sz="2000" dirty="0" smtClean="0">
                <a:solidFill>
                  <a:schemeClr val="tx2"/>
                </a:solidFill>
              </a:rPr>
              <a:t>One Nurse per two - three houses evenings and nights</a:t>
            </a:r>
          </a:p>
          <a:p>
            <a:pPr lvl="1" fontAlgn="auto">
              <a:lnSpc>
                <a:spcPct val="90000"/>
              </a:lnSpc>
              <a:spcAft>
                <a:spcPts val="0"/>
              </a:spcAft>
              <a:defRPr/>
            </a:pPr>
            <a:r>
              <a:rPr lang="en-US" sz="2000" dirty="0" smtClean="0">
                <a:solidFill>
                  <a:schemeClr val="tx2"/>
                </a:solidFill>
              </a:rPr>
              <a:t>Total: </a:t>
            </a:r>
            <a:r>
              <a:rPr lang="en-US" sz="2000" b="1" dirty="0" smtClean="0">
                <a:solidFill>
                  <a:schemeClr val="tx2"/>
                </a:solidFill>
              </a:rPr>
              <a:t>1 </a:t>
            </a:r>
            <a:r>
              <a:rPr lang="en-US" sz="2000" dirty="0" smtClean="0">
                <a:solidFill>
                  <a:schemeClr val="tx2"/>
                </a:solidFill>
              </a:rPr>
              <a:t>- </a:t>
            </a:r>
            <a:r>
              <a:rPr lang="en-US" sz="2000" b="1" dirty="0" smtClean="0">
                <a:solidFill>
                  <a:schemeClr val="tx2"/>
                </a:solidFill>
              </a:rPr>
              <a:t>1.2 hrs</a:t>
            </a:r>
            <a:r>
              <a:rPr lang="en-US" sz="2000" dirty="0" smtClean="0">
                <a:solidFill>
                  <a:schemeClr val="tx2"/>
                </a:solidFill>
              </a:rPr>
              <a:t> per elder per day</a:t>
            </a:r>
          </a:p>
          <a:p>
            <a:pPr fontAlgn="auto">
              <a:lnSpc>
                <a:spcPct val="90000"/>
              </a:lnSpc>
              <a:spcAft>
                <a:spcPts val="0"/>
              </a:spcAft>
              <a:buFont typeface="Times" pitchFamily="18" charset="0"/>
              <a:buNone/>
              <a:defRPr/>
            </a:pPr>
            <a:endParaRPr lang="en-US" sz="1200" dirty="0" smtClean="0">
              <a:solidFill>
                <a:schemeClr val="tx2"/>
              </a:solidFill>
            </a:endParaRPr>
          </a:p>
          <a:p>
            <a:pPr fontAlgn="auto">
              <a:lnSpc>
                <a:spcPct val="90000"/>
              </a:lnSpc>
              <a:spcAft>
                <a:spcPts val="0"/>
              </a:spcAft>
              <a:defRPr/>
            </a:pPr>
            <a:r>
              <a:rPr lang="en-US" sz="2200" b="1" dirty="0" smtClean="0">
                <a:solidFill>
                  <a:schemeClr val="tx2"/>
                </a:solidFill>
              </a:rPr>
              <a:t>Shahbazim:  </a:t>
            </a:r>
          </a:p>
          <a:p>
            <a:pPr lvl="1" fontAlgn="auto">
              <a:lnSpc>
                <a:spcPct val="90000"/>
              </a:lnSpc>
              <a:spcAft>
                <a:spcPts val="0"/>
              </a:spcAft>
              <a:defRPr/>
            </a:pPr>
            <a:r>
              <a:rPr lang="en-US" sz="2000" dirty="0" smtClean="0">
                <a:solidFill>
                  <a:schemeClr val="tx2"/>
                </a:solidFill>
              </a:rPr>
              <a:t>Two Shahbazim days &amp; evenings</a:t>
            </a:r>
          </a:p>
          <a:p>
            <a:pPr lvl="1" fontAlgn="auto">
              <a:lnSpc>
                <a:spcPct val="90000"/>
              </a:lnSpc>
              <a:spcAft>
                <a:spcPts val="0"/>
              </a:spcAft>
              <a:defRPr/>
            </a:pPr>
            <a:r>
              <a:rPr lang="en-US" sz="2000" dirty="0" smtClean="0">
                <a:solidFill>
                  <a:schemeClr val="tx2"/>
                </a:solidFill>
              </a:rPr>
              <a:t>One Shahbaz overnight</a:t>
            </a:r>
          </a:p>
          <a:p>
            <a:pPr lvl="1" fontAlgn="auto">
              <a:lnSpc>
                <a:spcPct val="90000"/>
              </a:lnSpc>
              <a:spcAft>
                <a:spcPts val="0"/>
              </a:spcAft>
              <a:defRPr/>
            </a:pPr>
            <a:r>
              <a:rPr lang="en-US" sz="2000" dirty="0" smtClean="0">
                <a:solidFill>
                  <a:schemeClr val="tx2"/>
                </a:solidFill>
              </a:rPr>
              <a:t>Total: 40 hrs total per day, </a:t>
            </a:r>
            <a:r>
              <a:rPr lang="en-US" sz="2000" b="1" dirty="0" smtClean="0">
                <a:solidFill>
                  <a:schemeClr val="tx2"/>
                </a:solidFill>
              </a:rPr>
              <a:t>4 hrs</a:t>
            </a:r>
            <a:r>
              <a:rPr lang="en-US" sz="2000" dirty="0" smtClean="0">
                <a:solidFill>
                  <a:schemeClr val="tx2"/>
                </a:solidFill>
              </a:rPr>
              <a:t> per elder per day</a:t>
            </a:r>
          </a:p>
          <a:p>
            <a:pPr lvl="1" indent="-4763" fontAlgn="auto">
              <a:lnSpc>
                <a:spcPct val="90000"/>
              </a:lnSpc>
              <a:spcAft>
                <a:spcPts val="0"/>
              </a:spcAft>
              <a:buFontTx/>
              <a:buNone/>
              <a:defRPr/>
            </a:pPr>
            <a:r>
              <a:rPr lang="en-US" sz="2000" dirty="0" smtClean="0">
                <a:solidFill>
                  <a:schemeClr val="tx1"/>
                </a:solidFill>
              </a:rPr>
              <a:t>  </a:t>
            </a:r>
          </a:p>
        </p:txBody>
      </p:sp>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0617" y="1447800"/>
            <a:ext cx="3974262"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19675" y="1685925"/>
            <a:ext cx="35909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200" y="1643063"/>
            <a:ext cx="3641725"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1"/>
          <p:cNvSpPr>
            <a:spLocks noGrp="1"/>
          </p:cNvSpPr>
          <p:nvPr>
            <p:ph type="title"/>
          </p:nvPr>
        </p:nvSpPr>
        <p:spPr>
          <a:xfrm>
            <a:off x="0" y="0"/>
            <a:ext cx="9144000" cy="762000"/>
          </a:xfrm>
        </p:spPr>
        <p:txBody>
          <a:bodyPr/>
          <a:lstStyle/>
          <a:p>
            <a:pPr fontAlgn="auto">
              <a:spcAft>
                <a:spcPts val="0"/>
              </a:spcAft>
              <a:defRPr/>
            </a:pPr>
            <a:r>
              <a:rPr lang="en-US" dirty="0" smtClean="0"/>
              <a:t>Total Time Per Resident Day </a:t>
            </a:r>
          </a:p>
        </p:txBody>
      </p:sp>
      <p:sp>
        <p:nvSpPr>
          <p:cNvPr id="71685" name="Slide Number Placeholder 2"/>
          <p:cNvSpPr>
            <a:spLocks noGrp="1"/>
          </p:cNvSpPr>
          <p:nvPr>
            <p:ph type="sldNum" sz="quarter" idx="10"/>
          </p:nvPr>
        </p:nvSpPr>
        <p:spPr bwMode="auto">
          <a:xfrm>
            <a:off x="8534400" y="6477000"/>
            <a:ext cx="533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schemeClr val="bg1"/>
              </a:solidFill>
              <a:latin typeface="Helvetica" panose="020B0604020202020204" pitchFamily="34" charset="0"/>
            </a:endParaRPr>
          </a:p>
        </p:txBody>
      </p:sp>
      <p:pic>
        <p:nvPicPr>
          <p:cNvPr id="55305"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29325" y="2381250"/>
            <a:ext cx="75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Box 13"/>
          <p:cNvSpPr txBox="1">
            <a:spLocks noChangeArrowheads="1"/>
          </p:cNvSpPr>
          <p:nvPr/>
        </p:nvSpPr>
        <p:spPr bwMode="auto">
          <a:xfrm>
            <a:off x="5486400" y="1695450"/>
            <a:ext cx="1219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i="1"/>
              <a:t>60 fewer minutes per day</a:t>
            </a:r>
          </a:p>
        </p:txBody>
      </p:sp>
      <p:sp>
        <p:nvSpPr>
          <p:cNvPr id="71688" name="TextBox 14"/>
          <p:cNvSpPr txBox="1">
            <a:spLocks noChangeArrowheads="1"/>
          </p:cNvSpPr>
          <p:nvPr/>
        </p:nvSpPr>
        <p:spPr bwMode="auto">
          <a:xfrm>
            <a:off x="4800600" y="1295400"/>
            <a:ext cx="342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a:t>Green House Home</a:t>
            </a:r>
          </a:p>
        </p:txBody>
      </p:sp>
      <p:sp>
        <p:nvSpPr>
          <p:cNvPr id="71689" name="TextBox 15"/>
          <p:cNvSpPr txBox="1">
            <a:spLocks noChangeArrowheads="1"/>
          </p:cNvSpPr>
          <p:nvPr/>
        </p:nvSpPr>
        <p:spPr bwMode="auto">
          <a:xfrm>
            <a:off x="974725" y="1295400"/>
            <a:ext cx="342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a:t>Traditional Nursing Home</a:t>
            </a:r>
          </a:p>
        </p:txBody>
      </p:sp>
      <p:pic>
        <p:nvPicPr>
          <p:cNvPr id="71690" name="Picture 1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9600" y="5345113"/>
            <a:ext cx="81534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5305"/>
                                        </p:tgtEl>
                                        <p:attrNameLst>
                                          <p:attrName>style.visibility</p:attrName>
                                        </p:attrNameLst>
                                      </p:cBhvr>
                                      <p:to>
                                        <p:strVal val="visible"/>
                                      </p:to>
                                    </p:set>
                                    <p:animEffect transition="in" filter="fade">
                                      <p:cBhvr>
                                        <p:cTn id="7"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Work Flow Study</a:t>
            </a:r>
          </a:p>
        </p:txBody>
      </p:sp>
      <p:sp>
        <p:nvSpPr>
          <p:cNvPr id="73731" name="Text Box 3"/>
          <p:cNvSpPr txBox="1">
            <a:spLocks noChangeArrowheads="1"/>
          </p:cNvSpPr>
          <p:nvPr/>
        </p:nvSpPr>
        <p:spPr bwMode="auto">
          <a:xfrm>
            <a:off x="228600" y="1298575"/>
            <a:ext cx="4267200" cy="460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spcBef>
                <a:spcPct val="15000"/>
              </a:spcBef>
              <a:buClr>
                <a:srgbClr val="5F6062"/>
              </a:buClr>
              <a:buFont typeface="Times" panose="02020603050405020304" pitchFamily="18" charset="0"/>
              <a:buNone/>
            </a:pPr>
            <a:endParaRPr lang="en-US" altLang="en-US" sz="1600" dirty="0">
              <a:latin typeface="Arial" panose="020B0604020202020204" pitchFamily="34" charset="0"/>
            </a:endParaRPr>
          </a:p>
          <a:p>
            <a:pPr eaLnBrk="1" hangingPunct="1">
              <a:lnSpc>
                <a:spcPct val="85000"/>
              </a:lnSpc>
              <a:spcBef>
                <a:spcPct val="15000"/>
              </a:spcBef>
              <a:buClr>
                <a:srgbClr val="5F6062"/>
              </a:buClr>
            </a:pPr>
            <a:r>
              <a:rPr lang="en-US" altLang="en-US" b="1" dirty="0">
                <a:solidFill>
                  <a:schemeClr val="tx2"/>
                </a:solidFill>
                <a:latin typeface="+mn-lt"/>
              </a:rPr>
              <a:t>Transport</a:t>
            </a:r>
            <a:r>
              <a:rPr lang="en-US" altLang="en-US" dirty="0">
                <a:solidFill>
                  <a:schemeClr val="tx2"/>
                </a:solidFill>
                <a:latin typeface="+mn-lt"/>
              </a:rPr>
              <a:t>: .77 hours </a:t>
            </a:r>
            <a:r>
              <a:rPr lang="en-US" altLang="en-US" u="sng" dirty="0">
                <a:solidFill>
                  <a:schemeClr val="tx2"/>
                </a:solidFill>
                <a:latin typeface="+mn-lt"/>
              </a:rPr>
              <a:t>less</a:t>
            </a:r>
            <a:r>
              <a:rPr lang="en-US" altLang="en-US" b="1" u="sng" dirty="0">
                <a:solidFill>
                  <a:schemeClr val="tx2"/>
                </a:solidFill>
                <a:latin typeface="+mn-lt"/>
              </a:rPr>
              <a:t> </a:t>
            </a:r>
            <a:r>
              <a:rPr lang="en-US" altLang="en-US" dirty="0">
                <a:solidFill>
                  <a:schemeClr val="tx2"/>
                </a:solidFill>
                <a:latin typeface="+mn-lt"/>
              </a:rPr>
              <a:t>transportation time per elder per day in GH homes</a:t>
            </a:r>
          </a:p>
          <a:p>
            <a:pPr eaLnBrk="1" hangingPunct="1">
              <a:lnSpc>
                <a:spcPct val="85000"/>
              </a:lnSpc>
              <a:spcBef>
                <a:spcPct val="15000"/>
              </a:spcBef>
              <a:buClr>
                <a:srgbClr val="5F6062"/>
              </a:buClr>
              <a:buFont typeface="Times" panose="02020603050405020304" pitchFamily="18" charset="0"/>
              <a:buChar char="•"/>
            </a:pPr>
            <a:endParaRPr lang="en-US" altLang="en-US" dirty="0">
              <a:solidFill>
                <a:schemeClr val="tx2"/>
              </a:solidFill>
              <a:latin typeface="+mn-lt"/>
            </a:endParaRPr>
          </a:p>
          <a:p>
            <a:pPr eaLnBrk="1" hangingPunct="1">
              <a:lnSpc>
                <a:spcPct val="85000"/>
              </a:lnSpc>
              <a:spcBef>
                <a:spcPct val="15000"/>
              </a:spcBef>
              <a:buClr>
                <a:srgbClr val="5F6062"/>
              </a:buClr>
            </a:pPr>
            <a:r>
              <a:rPr lang="en-US" altLang="en-US" b="1" dirty="0">
                <a:solidFill>
                  <a:schemeClr val="tx2"/>
                </a:solidFill>
                <a:latin typeface="+mn-lt"/>
              </a:rPr>
              <a:t>Waiting for Meals</a:t>
            </a:r>
            <a:r>
              <a:rPr lang="en-US" altLang="en-US" dirty="0">
                <a:solidFill>
                  <a:schemeClr val="tx2"/>
                </a:solidFill>
                <a:latin typeface="+mn-lt"/>
              </a:rPr>
              <a:t>: 1.1 hours </a:t>
            </a:r>
            <a:r>
              <a:rPr lang="en-US" altLang="en-US" u="sng" dirty="0">
                <a:solidFill>
                  <a:schemeClr val="tx2"/>
                </a:solidFill>
                <a:latin typeface="+mn-lt"/>
              </a:rPr>
              <a:t>less</a:t>
            </a:r>
            <a:r>
              <a:rPr lang="en-US" altLang="en-US" b="1" u="sng" dirty="0">
                <a:solidFill>
                  <a:schemeClr val="tx2"/>
                </a:solidFill>
                <a:latin typeface="+mn-lt"/>
              </a:rPr>
              <a:t> </a:t>
            </a:r>
            <a:r>
              <a:rPr lang="en-US" altLang="en-US" dirty="0">
                <a:solidFill>
                  <a:schemeClr val="tx2"/>
                </a:solidFill>
                <a:latin typeface="+mn-lt"/>
              </a:rPr>
              <a:t>waiting time for meals per elder per day in GH homes &amp; more interaction in GH homes while waiting</a:t>
            </a:r>
          </a:p>
          <a:p>
            <a:pPr eaLnBrk="1" hangingPunct="1">
              <a:lnSpc>
                <a:spcPct val="85000"/>
              </a:lnSpc>
              <a:spcBef>
                <a:spcPct val="15000"/>
              </a:spcBef>
              <a:buClr>
                <a:srgbClr val="5F6062"/>
              </a:buClr>
              <a:buFont typeface="Times" panose="02020603050405020304" pitchFamily="18" charset="0"/>
              <a:buChar char="•"/>
            </a:pPr>
            <a:endParaRPr lang="en-US" altLang="en-US" dirty="0">
              <a:solidFill>
                <a:schemeClr val="tx2"/>
              </a:solidFill>
              <a:latin typeface="+mn-lt"/>
            </a:endParaRPr>
          </a:p>
          <a:p>
            <a:pPr eaLnBrk="1" hangingPunct="1">
              <a:lnSpc>
                <a:spcPct val="85000"/>
              </a:lnSpc>
              <a:spcBef>
                <a:spcPct val="15000"/>
              </a:spcBef>
              <a:buClr>
                <a:srgbClr val="5F6062"/>
              </a:buClr>
            </a:pPr>
            <a:r>
              <a:rPr lang="en-US" altLang="en-US" b="1" dirty="0">
                <a:solidFill>
                  <a:schemeClr val="tx2"/>
                </a:solidFill>
                <a:latin typeface="+mn-lt"/>
              </a:rPr>
              <a:t>Breakfast Flexibility</a:t>
            </a:r>
            <a:r>
              <a:rPr lang="en-US" altLang="en-US" dirty="0">
                <a:solidFill>
                  <a:schemeClr val="tx2"/>
                </a:solidFill>
                <a:latin typeface="+mn-lt"/>
              </a:rPr>
              <a:t>: 1.3 hours </a:t>
            </a:r>
            <a:r>
              <a:rPr lang="en-US" altLang="en-US" u="sng" dirty="0">
                <a:solidFill>
                  <a:schemeClr val="tx2"/>
                </a:solidFill>
                <a:latin typeface="+mn-lt"/>
              </a:rPr>
              <a:t>longer</a:t>
            </a:r>
            <a:r>
              <a:rPr lang="en-US" altLang="en-US" dirty="0">
                <a:solidFill>
                  <a:schemeClr val="tx2"/>
                </a:solidFill>
                <a:latin typeface="+mn-lt"/>
              </a:rPr>
              <a:t> breakfast period in GH homes (1 hour vs. 2.3 hours) </a:t>
            </a:r>
          </a:p>
          <a:p>
            <a:pPr eaLnBrk="1" hangingPunct="1">
              <a:lnSpc>
                <a:spcPct val="85000"/>
              </a:lnSpc>
              <a:spcBef>
                <a:spcPct val="15000"/>
              </a:spcBef>
              <a:buClr>
                <a:srgbClr val="5F6062"/>
              </a:buClr>
              <a:buFont typeface="Times" panose="02020603050405020304" pitchFamily="18" charset="0"/>
              <a:buChar char="•"/>
            </a:pPr>
            <a:endParaRPr lang="en-US" altLang="en-US" dirty="0">
              <a:solidFill>
                <a:schemeClr val="tx2"/>
              </a:solidFill>
              <a:latin typeface="+mn-lt"/>
            </a:endParaRPr>
          </a:p>
          <a:p>
            <a:pPr eaLnBrk="1" hangingPunct="1">
              <a:lnSpc>
                <a:spcPct val="85000"/>
              </a:lnSpc>
              <a:spcBef>
                <a:spcPct val="15000"/>
              </a:spcBef>
              <a:buClr>
                <a:srgbClr val="5F6062"/>
              </a:buClr>
            </a:pPr>
            <a:r>
              <a:rPr lang="en-US" altLang="en-US" b="1" dirty="0">
                <a:solidFill>
                  <a:schemeClr val="tx2"/>
                </a:solidFill>
                <a:latin typeface="+mn-lt"/>
              </a:rPr>
              <a:t>Direct Engagement</a:t>
            </a:r>
            <a:r>
              <a:rPr lang="en-US" altLang="en-US" dirty="0">
                <a:solidFill>
                  <a:schemeClr val="tx2"/>
                </a:solidFill>
                <a:latin typeface="+mn-lt"/>
              </a:rPr>
              <a:t>: Over </a:t>
            </a:r>
            <a:r>
              <a:rPr lang="en-US" altLang="en-US" u="sng" dirty="0">
                <a:solidFill>
                  <a:schemeClr val="tx2"/>
                </a:solidFill>
                <a:latin typeface="+mn-lt"/>
              </a:rPr>
              <a:t>4 times</a:t>
            </a:r>
            <a:r>
              <a:rPr lang="en-US" altLang="en-US" dirty="0">
                <a:solidFill>
                  <a:schemeClr val="tx2"/>
                </a:solidFill>
                <a:latin typeface="+mn-lt"/>
              </a:rPr>
              <a:t> as much direct engagement in GH homes vs.. traditional per elder per day (23.5 </a:t>
            </a:r>
            <a:r>
              <a:rPr lang="en-US" altLang="en-US" dirty="0" err="1">
                <a:solidFill>
                  <a:schemeClr val="tx2"/>
                </a:solidFill>
                <a:latin typeface="+mn-lt"/>
              </a:rPr>
              <a:t>mins</a:t>
            </a:r>
            <a:r>
              <a:rPr lang="en-US" altLang="en-US" dirty="0">
                <a:solidFill>
                  <a:schemeClr val="tx2"/>
                </a:solidFill>
                <a:latin typeface="+mn-lt"/>
              </a:rPr>
              <a:t>. vs. 5.2 </a:t>
            </a:r>
            <a:r>
              <a:rPr lang="en-US" altLang="en-US" dirty="0" err="1">
                <a:solidFill>
                  <a:schemeClr val="tx2"/>
                </a:solidFill>
                <a:latin typeface="+mn-lt"/>
              </a:rPr>
              <a:t>mins</a:t>
            </a:r>
            <a:r>
              <a:rPr lang="en-US" altLang="en-US" dirty="0">
                <a:solidFill>
                  <a:schemeClr val="tx2"/>
                </a:solidFill>
                <a:latin typeface="+mn-lt"/>
              </a:rPr>
              <a:t>.)</a:t>
            </a:r>
          </a:p>
          <a:p>
            <a:pPr eaLnBrk="1" hangingPunct="1"/>
            <a:endParaRPr lang="en-US" altLang="en-US" sz="1600" dirty="0">
              <a:latin typeface="Arial" panose="020B0604020202020204" pitchFamily="34" charset="0"/>
            </a:endParaRPr>
          </a:p>
        </p:txBody>
      </p:sp>
      <p:pic>
        <p:nvPicPr>
          <p:cNvPr id="231428" name="Picture 4" descr="1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311262">
            <a:off x="4960476" y="1475875"/>
            <a:ext cx="3589690" cy="3543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0"/>
          </p:nvPr>
        </p:nvSpPr>
        <p:spPr bwMode="auto">
          <a:xfrm>
            <a:off x="8534400" y="6477000"/>
            <a:ext cx="533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schemeClr val="bg1"/>
              </a:solidFill>
            </a:endParaRPr>
          </a:p>
        </p:txBody>
      </p:sp>
      <p:sp>
        <p:nvSpPr>
          <p:cNvPr id="27651" name="Rectangle 2"/>
          <p:cNvSpPr>
            <a:spLocks noGrp="1" noChangeArrowheads="1"/>
          </p:cNvSpPr>
          <p:nvPr>
            <p:ph type="title"/>
          </p:nvPr>
        </p:nvSpPr>
        <p:spPr>
          <a:xfrm>
            <a:off x="0" y="0"/>
            <a:ext cx="9067800" cy="685800"/>
          </a:xfrm>
        </p:spPr>
        <p:txBody>
          <a:bodyPr/>
          <a:lstStyle/>
          <a:p>
            <a:pPr fontAlgn="auto">
              <a:spcAft>
                <a:spcPts val="0"/>
              </a:spcAft>
              <a:defRPr/>
            </a:pPr>
            <a:r>
              <a:rPr lang="en-US" sz="4000" dirty="0" smtClean="0"/>
              <a:t>Short-Term Rehab in GH Homes</a:t>
            </a:r>
          </a:p>
        </p:txBody>
      </p:sp>
      <p:sp>
        <p:nvSpPr>
          <p:cNvPr id="27652" name="Text Box 3"/>
          <p:cNvSpPr txBox="1">
            <a:spLocks noChangeArrowheads="1"/>
          </p:cNvSpPr>
          <p:nvPr/>
        </p:nvSpPr>
        <p:spPr bwMode="auto">
          <a:xfrm>
            <a:off x="228600" y="1295400"/>
            <a:ext cx="4800600" cy="4494213"/>
          </a:xfrm>
          <a:prstGeom prst="rect">
            <a:avLst/>
          </a:prstGeom>
          <a:noFill/>
          <a:ln w="9525">
            <a:noFill/>
            <a:miter lim="800000"/>
            <a:headEnd/>
            <a:tailEnd/>
          </a:ln>
        </p:spPr>
        <p:txBody>
          <a:bodyPr>
            <a:spAutoFit/>
          </a:bodyPr>
          <a:lstStyle/>
          <a:p>
            <a:pPr marL="342900" indent="-342900" eaLnBrk="1" fontAlgn="auto" hangingPunct="1">
              <a:lnSpc>
                <a:spcPct val="85000"/>
              </a:lnSpc>
              <a:spcBef>
                <a:spcPct val="15000"/>
              </a:spcBef>
              <a:spcAft>
                <a:spcPts val="0"/>
              </a:spcAft>
              <a:buClr>
                <a:srgbClr val="5F6062"/>
              </a:buClr>
              <a:buFont typeface="Times" pitchFamily="18" charset="0"/>
              <a:buNone/>
              <a:defRPr/>
            </a:pPr>
            <a:r>
              <a:rPr lang="en-US" sz="2000" b="1" dirty="0">
                <a:solidFill>
                  <a:schemeClr val="tx2"/>
                </a:solidFill>
                <a:latin typeface="+mn-lt"/>
              </a:rPr>
              <a:t>A real home is the best place to recover and get back home</a:t>
            </a:r>
            <a:r>
              <a:rPr lang="en-US" sz="2000" dirty="0">
                <a:solidFill>
                  <a:schemeClr val="tx2"/>
                </a:solidFill>
                <a:latin typeface="+mn-lt"/>
              </a:rPr>
              <a:t>:</a:t>
            </a:r>
          </a:p>
          <a:p>
            <a:pPr marL="342900" indent="-342900" eaLnBrk="1" fontAlgn="auto" hangingPunct="1">
              <a:lnSpc>
                <a:spcPct val="85000"/>
              </a:lnSpc>
              <a:spcBef>
                <a:spcPct val="15000"/>
              </a:spcBef>
              <a:spcAft>
                <a:spcPts val="0"/>
              </a:spcAft>
              <a:buClr>
                <a:srgbClr val="5F6062"/>
              </a:buClr>
              <a:buFont typeface="Times" pitchFamily="18" charset="0"/>
              <a:buNone/>
              <a:defRPr/>
            </a:pPr>
            <a:endParaRPr lang="en-US" dirty="0">
              <a:solidFill>
                <a:schemeClr val="tx2"/>
              </a:solidFill>
              <a:latin typeface="+mn-lt"/>
            </a:endParaRPr>
          </a:p>
          <a:p>
            <a:pPr marL="342900" indent="-342900" eaLnBrk="1" fontAlgn="auto" hangingPunct="1">
              <a:lnSpc>
                <a:spcPct val="85000"/>
              </a:lnSpc>
              <a:spcBef>
                <a:spcPct val="15000"/>
              </a:spcBef>
              <a:spcAft>
                <a:spcPts val="0"/>
              </a:spcAft>
              <a:buClr>
                <a:srgbClr val="5F6062"/>
              </a:buClr>
              <a:buFont typeface="Times" pitchFamily="18" charset="0"/>
              <a:buChar char="•"/>
              <a:defRPr/>
            </a:pPr>
            <a:r>
              <a:rPr lang="en-US" dirty="0">
                <a:solidFill>
                  <a:schemeClr val="tx2"/>
                </a:solidFill>
                <a:latin typeface="+mn-lt"/>
              </a:rPr>
              <a:t>Home layout</a:t>
            </a:r>
          </a:p>
          <a:p>
            <a:pPr marL="342900" indent="-342900" eaLnBrk="1" fontAlgn="auto" hangingPunct="1">
              <a:lnSpc>
                <a:spcPct val="85000"/>
              </a:lnSpc>
              <a:spcBef>
                <a:spcPct val="15000"/>
              </a:spcBef>
              <a:spcAft>
                <a:spcPts val="0"/>
              </a:spcAft>
              <a:buClr>
                <a:srgbClr val="5F6062"/>
              </a:buClr>
              <a:buFont typeface="Times" pitchFamily="18" charset="0"/>
              <a:buChar char="•"/>
              <a:defRPr/>
            </a:pPr>
            <a:r>
              <a:rPr lang="en-US" dirty="0">
                <a:solidFill>
                  <a:schemeClr val="tx2"/>
                </a:solidFill>
                <a:latin typeface="+mn-lt"/>
              </a:rPr>
              <a:t>Medication management</a:t>
            </a:r>
          </a:p>
          <a:p>
            <a:pPr marL="342900" indent="-342900" eaLnBrk="1" fontAlgn="auto" hangingPunct="1">
              <a:lnSpc>
                <a:spcPct val="85000"/>
              </a:lnSpc>
              <a:spcBef>
                <a:spcPct val="15000"/>
              </a:spcBef>
              <a:spcAft>
                <a:spcPts val="0"/>
              </a:spcAft>
              <a:buClr>
                <a:srgbClr val="5F6062"/>
              </a:buClr>
              <a:buFont typeface="Times" pitchFamily="18" charset="0"/>
              <a:buChar char="•"/>
              <a:defRPr/>
            </a:pPr>
            <a:r>
              <a:rPr lang="en-US" dirty="0">
                <a:solidFill>
                  <a:schemeClr val="tx2"/>
                </a:solidFill>
                <a:latin typeface="+mn-lt"/>
              </a:rPr>
              <a:t>Private rooms with private bathrooms</a:t>
            </a:r>
          </a:p>
          <a:p>
            <a:pPr marL="342900" indent="-342900" eaLnBrk="1" fontAlgn="auto" hangingPunct="1">
              <a:lnSpc>
                <a:spcPct val="85000"/>
              </a:lnSpc>
              <a:spcBef>
                <a:spcPct val="15000"/>
              </a:spcBef>
              <a:spcAft>
                <a:spcPts val="0"/>
              </a:spcAft>
              <a:buClr>
                <a:srgbClr val="5F6062"/>
              </a:buClr>
              <a:buFont typeface="Times" pitchFamily="18" charset="0"/>
              <a:buChar char="•"/>
              <a:defRPr/>
            </a:pPr>
            <a:r>
              <a:rPr lang="en-US" dirty="0">
                <a:solidFill>
                  <a:schemeClr val="tx2"/>
                </a:solidFill>
                <a:latin typeface="+mn-lt"/>
              </a:rPr>
              <a:t>Home cooked meals</a:t>
            </a:r>
          </a:p>
          <a:p>
            <a:pPr marL="342900" indent="-342900" eaLnBrk="1" fontAlgn="auto" hangingPunct="1">
              <a:lnSpc>
                <a:spcPct val="85000"/>
              </a:lnSpc>
              <a:spcBef>
                <a:spcPct val="15000"/>
              </a:spcBef>
              <a:spcAft>
                <a:spcPts val="0"/>
              </a:spcAft>
              <a:buClr>
                <a:srgbClr val="5F6062"/>
              </a:buClr>
              <a:buFont typeface="Times" pitchFamily="18" charset="0"/>
              <a:buChar char="•"/>
              <a:defRPr/>
            </a:pPr>
            <a:r>
              <a:rPr lang="en-US" dirty="0">
                <a:solidFill>
                  <a:schemeClr val="tx2"/>
                </a:solidFill>
                <a:latin typeface="+mn-lt"/>
              </a:rPr>
              <a:t>Access to fresh air and sunlight</a:t>
            </a:r>
          </a:p>
          <a:p>
            <a:pPr marL="342900" indent="-342900" eaLnBrk="1" fontAlgn="auto" hangingPunct="1">
              <a:lnSpc>
                <a:spcPct val="85000"/>
              </a:lnSpc>
              <a:spcBef>
                <a:spcPct val="15000"/>
              </a:spcBef>
              <a:spcAft>
                <a:spcPts val="0"/>
              </a:spcAft>
              <a:buClr>
                <a:srgbClr val="5F6062"/>
              </a:buClr>
              <a:buFont typeface="Times" pitchFamily="18" charset="0"/>
              <a:buChar char="•"/>
              <a:defRPr/>
            </a:pPr>
            <a:r>
              <a:rPr lang="en-US" dirty="0">
                <a:solidFill>
                  <a:schemeClr val="tx2"/>
                </a:solidFill>
                <a:latin typeface="+mn-lt"/>
              </a:rPr>
              <a:t>Rehab in a real home</a:t>
            </a:r>
          </a:p>
          <a:p>
            <a:pPr marL="342900" indent="-342900" eaLnBrk="1" fontAlgn="auto" hangingPunct="1">
              <a:lnSpc>
                <a:spcPct val="85000"/>
              </a:lnSpc>
              <a:spcBef>
                <a:spcPct val="15000"/>
              </a:spcBef>
              <a:spcAft>
                <a:spcPts val="0"/>
              </a:spcAft>
              <a:buClr>
                <a:srgbClr val="5F6062"/>
              </a:buClr>
              <a:buFont typeface="Times" pitchFamily="18" charset="0"/>
              <a:buChar char="•"/>
              <a:defRPr/>
            </a:pPr>
            <a:r>
              <a:rPr lang="en-US" dirty="0">
                <a:solidFill>
                  <a:schemeClr val="tx2"/>
                </a:solidFill>
                <a:latin typeface="+mn-lt"/>
              </a:rPr>
              <a:t>Lower ratios and consistent assignment</a:t>
            </a:r>
          </a:p>
          <a:p>
            <a:pPr marL="342900" indent="-342900" eaLnBrk="1" fontAlgn="auto" hangingPunct="1">
              <a:lnSpc>
                <a:spcPct val="85000"/>
              </a:lnSpc>
              <a:spcBef>
                <a:spcPct val="15000"/>
              </a:spcBef>
              <a:spcAft>
                <a:spcPts val="0"/>
              </a:spcAft>
              <a:buClr>
                <a:srgbClr val="5F6062"/>
              </a:buClr>
              <a:defRPr/>
            </a:pPr>
            <a:endParaRPr lang="en-US" dirty="0">
              <a:solidFill>
                <a:schemeClr val="tx2"/>
              </a:solidFill>
              <a:latin typeface="+mn-lt"/>
            </a:endParaRPr>
          </a:p>
          <a:p>
            <a:pPr marL="342900" indent="-342900" eaLnBrk="1" fontAlgn="auto" hangingPunct="1">
              <a:spcBef>
                <a:spcPts val="0"/>
              </a:spcBef>
              <a:spcAft>
                <a:spcPts val="0"/>
              </a:spcAft>
              <a:defRPr/>
            </a:pPr>
            <a:r>
              <a:rPr lang="en-US" b="1" i="1" dirty="0">
                <a:solidFill>
                  <a:schemeClr val="tx2"/>
                </a:solidFill>
                <a:latin typeface="+mn-lt"/>
              </a:rPr>
              <a:t>Leonard Florence Center for Living</a:t>
            </a:r>
          </a:p>
          <a:p>
            <a:pPr marL="342900" indent="-342900" eaLnBrk="1" fontAlgn="auto" hangingPunct="1">
              <a:spcBef>
                <a:spcPts val="0"/>
              </a:spcBef>
              <a:spcAft>
                <a:spcPts val="0"/>
              </a:spcAft>
              <a:buFont typeface="Arial" pitchFamily="34" charset="0"/>
              <a:buChar char="•"/>
              <a:defRPr/>
            </a:pPr>
            <a:r>
              <a:rPr lang="en-US" i="1" dirty="0">
                <a:solidFill>
                  <a:schemeClr val="tx2"/>
                </a:solidFill>
                <a:latin typeface="+mn-lt"/>
              </a:rPr>
              <a:t>Length of stay – 19.2 days</a:t>
            </a:r>
          </a:p>
          <a:p>
            <a:pPr marL="342900" indent="-342900" eaLnBrk="1" fontAlgn="auto" hangingPunct="1">
              <a:spcBef>
                <a:spcPts val="0"/>
              </a:spcBef>
              <a:spcAft>
                <a:spcPts val="0"/>
              </a:spcAft>
              <a:buFont typeface="Arial" pitchFamily="34" charset="0"/>
              <a:buChar char="•"/>
              <a:defRPr/>
            </a:pPr>
            <a:r>
              <a:rPr lang="en-US" i="1" dirty="0">
                <a:solidFill>
                  <a:schemeClr val="tx2"/>
                </a:solidFill>
                <a:latin typeface="+mn-lt"/>
              </a:rPr>
              <a:t>Re-hospitalization rate – 9.6%</a:t>
            </a:r>
          </a:p>
          <a:p>
            <a:pPr marL="342900" indent="-342900" eaLnBrk="1" fontAlgn="auto" hangingPunct="1">
              <a:spcBef>
                <a:spcPts val="0"/>
              </a:spcBef>
              <a:spcAft>
                <a:spcPts val="0"/>
              </a:spcAft>
              <a:buFont typeface="Arial" pitchFamily="34" charset="0"/>
              <a:buChar char="•"/>
              <a:defRPr/>
            </a:pPr>
            <a:r>
              <a:rPr lang="en-US" i="1" dirty="0">
                <a:solidFill>
                  <a:schemeClr val="tx2"/>
                </a:solidFill>
                <a:latin typeface="+mn-lt"/>
              </a:rPr>
              <a:t>Medicare rates - $325 - $570+/day</a:t>
            </a:r>
          </a:p>
          <a:p>
            <a:pPr marL="342900" indent="-342900" eaLnBrk="1" fontAlgn="auto" hangingPunct="1">
              <a:spcBef>
                <a:spcPts val="0"/>
              </a:spcBef>
              <a:spcAft>
                <a:spcPts val="0"/>
              </a:spcAft>
              <a:buFont typeface="Arial" pitchFamily="34" charset="0"/>
              <a:buChar char="•"/>
              <a:defRPr/>
            </a:pPr>
            <a:endParaRPr lang="en-US" i="1" dirty="0">
              <a:latin typeface="+mj-lt"/>
            </a:endParaRPr>
          </a:p>
        </p:txBody>
      </p:sp>
      <p:pic>
        <p:nvPicPr>
          <p:cNvPr id="9" name="Picture 8" descr="Helping elder.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40000">
            <a:off x="5172075" y="776288"/>
            <a:ext cx="3838575" cy="2547937"/>
          </a:xfrm>
          <a:prstGeom prst="rect">
            <a:avLst/>
          </a:prstGeom>
          <a:ln>
            <a:noFill/>
          </a:ln>
          <a:effectLst>
            <a:outerShdw blurRad="292100" dist="139700" dir="2700000" algn="tl" rotWithShape="0">
              <a:srgbClr val="333333">
                <a:alpha val="65000"/>
              </a:srgbClr>
            </a:outerShdw>
          </a:effectLst>
        </p:spPr>
      </p:pic>
      <p:pic>
        <p:nvPicPr>
          <p:cNvPr id="10" name="Picture 9" descr="DiMellaShaffer_LeonardFlorence_0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60000">
            <a:off x="4953000" y="3352800"/>
            <a:ext cx="4022725" cy="31083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Dr. Bill Thomas, Geriatrician</a:t>
            </a:r>
            <a:endParaRPr lang="en-US" dirty="0"/>
          </a:p>
        </p:txBody>
      </p:sp>
      <p:sp>
        <p:nvSpPr>
          <p:cNvPr id="3" name="Content Placeholder 2"/>
          <p:cNvSpPr>
            <a:spLocks noGrp="1"/>
          </p:cNvSpPr>
          <p:nvPr>
            <p:ph idx="1"/>
          </p:nvPr>
        </p:nvSpPr>
        <p:spPr>
          <a:xfrm>
            <a:off x="152400" y="1295400"/>
            <a:ext cx="8229600" cy="4267200"/>
          </a:xfrm>
        </p:spPr>
        <p:txBody>
          <a:bodyPr/>
          <a:lstStyle/>
          <a:p>
            <a:pPr fontAlgn="auto">
              <a:spcAft>
                <a:spcPts val="0"/>
              </a:spcAft>
              <a:defRPr/>
            </a:pPr>
            <a:r>
              <a:rPr lang="en-US" sz="2800" dirty="0" smtClean="0"/>
              <a:t>What Afflicts Elders is not Medical</a:t>
            </a:r>
          </a:p>
          <a:p>
            <a:pPr marL="742950" lvl="2" indent="-342900" fontAlgn="auto">
              <a:spcAft>
                <a:spcPts val="0"/>
              </a:spcAft>
              <a:defRPr/>
            </a:pPr>
            <a:r>
              <a:rPr lang="en-US" dirty="0" smtClean="0"/>
              <a:t>Loneliness</a:t>
            </a:r>
            <a:r>
              <a:rPr lang="en-US" dirty="0"/>
              <a:t>, </a:t>
            </a:r>
            <a:r>
              <a:rPr lang="en-US" dirty="0" smtClean="0"/>
              <a:t>Helplessness </a:t>
            </a:r>
            <a:r>
              <a:rPr lang="en-US" dirty="0"/>
              <a:t>and </a:t>
            </a:r>
            <a:r>
              <a:rPr lang="en-US" dirty="0" smtClean="0"/>
              <a:t>Boredom</a:t>
            </a:r>
            <a:endParaRPr lang="en-US" dirty="0"/>
          </a:p>
          <a:p>
            <a:pPr fontAlgn="auto">
              <a:spcAft>
                <a:spcPts val="0"/>
              </a:spcAft>
              <a:defRPr/>
            </a:pPr>
            <a:r>
              <a:rPr lang="en-US" sz="2800" dirty="0" smtClean="0"/>
              <a:t>Eden Alternative Founder</a:t>
            </a:r>
          </a:p>
          <a:p>
            <a:pPr lvl="1" fontAlgn="auto">
              <a:spcAft>
                <a:spcPts val="0"/>
              </a:spcAft>
              <a:defRPr/>
            </a:pPr>
            <a:r>
              <a:rPr lang="en-US" sz="2400" dirty="0" smtClean="0"/>
              <a:t>Replace institutional care with person-centered care</a:t>
            </a:r>
          </a:p>
          <a:p>
            <a:pPr lvl="1" fontAlgn="auto">
              <a:spcAft>
                <a:spcPts val="0"/>
              </a:spcAft>
              <a:defRPr/>
            </a:pPr>
            <a:r>
              <a:rPr lang="en-US" sz="2400" dirty="0" smtClean="0"/>
              <a:t>Create a more home-like environment</a:t>
            </a:r>
          </a:p>
          <a:p>
            <a:pPr fontAlgn="auto">
              <a:spcAft>
                <a:spcPts val="0"/>
              </a:spcAft>
              <a:defRPr/>
            </a:pPr>
            <a:r>
              <a:rPr lang="en-US" sz="2800" dirty="0" smtClean="0"/>
              <a:t>The Next Step</a:t>
            </a:r>
          </a:p>
          <a:p>
            <a:pPr lvl="1" fontAlgn="auto">
              <a:spcAft>
                <a:spcPts val="0"/>
              </a:spcAft>
              <a:defRPr/>
            </a:pPr>
            <a:r>
              <a:rPr lang="en-US" sz="2400" dirty="0" smtClean="0"/>
              <a:t>Recognized the limitations of existing structures</a:t>
            </a:r>
            <a:endParaRPr lang="en-US" sz="2000" dirty="0" smtClean="0"/>
          </a:p>
          <a:p>
            <a:pPr lvl="1" fontAlgn="auto">
              <a:spcAft>
                <a:spcPts val="0"/>
              </a:spcAft>
              <a:defRPr/>
            </a:pPr>
            <a:r>
              <a:rPr lang="en-US" sz="2400" dirty="0" smtClean="0"/>
              <a:t>Green House Model</a:t>
            </a:r>
          </a:p>
          <a:p>
            <a:pPr lvl="1" fontAlgn="auto">
              <a:spcAft>
                <a:spcPts val="0"/>
              </a:spcAft>
              <a:defRPr/>
            </a:pPr>
            <a:r>
              <a:rPr lang="en-US" sz="2400" dirty="0" smtClean="0"/>
              <a:t>Founded The Green House Project</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91400" y="914400"/>
            <a:ext cx="15240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Consumer Demand</a:t>
            </a:r>
          </a:p>
        </p:txBody>
      </p:sp>
      <p:grpSp>
        <p:nvGrpSpPr>
          <p:cNvPr id="78851" name="Group 2"/>
          <p:cNvGrpSpPr>
            <a:grpSpLocks/>
          </p:cNvGrpSpPr>
          <p:nvPr/>
        </p:nvGrpSpPr>
        <p:grpSpPr bwMode="auto">
          <a:xfrm>
            <a:off x="381000" y="1866900"/>
            <a:ext cx="4038600" cy="3490913"/>
            <a:chOff x="381000" y="1866902"/>
            <a:chExt cx="4038599" cy="3490146"/>
          </a:xfrm>
        </p:grpSpPr>
        <p:pic>
          <p:nvPicPr>
            <p:cNvPr id="78857" name="Shape 177"/>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2016949"/>
              <a:ext cx="4038599" cy="334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Shape 179"/>
            <p:cNvSpPr>
              <a:spLocks noChangeArrowheads="1"/>
            </p:cNvSpPr>
            <p:nvPr/>
          </p:nvSpPr>
          <p:spPr bwMode="auto">
            <a:xfrm>
              <a:off x="738657" y="1866902"/>
              <a:ext cx="2666999" cy="571498"/>
            </a:xfrm>
            <a:prstGeom prst="rect">
              <a:avLst/>
            </a:prstGeom>
            <a:solidFill>
              <a:srgbClr val="1290B8"/>
            </a:solidFill>
            <a:ln>
              <a:noFill/>
            </a:ln>
            <a:extLst>
              <a:ext uri="{91240B29-F687-4F45-9708-019B960494DF}">
                <a14:hiddenLine xmlns:a14="http://schemas.microsoft.com/office/drawing/2010/main" w="38100">
                  <a:solidFill>
                    <a:srgbClr val="000000"/>
                  </a:solidFill>
                  <a:round/>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25000"/>
              </a:pPr>
              <a:r>
                <a:rPr lang="en-US" altLang="en-US">
                  <a:solidFill>
                    <a:schemeClr val="bg1"/>
                  </a:solidFill>
                  <a:ea typeface="Calibri" panose="020F0502020204030204" pitchFamily="34" charset="0"/>
                  <a:cs typeface="Calibri" panose="020F0502020204030204" pitchFamily="34" charset="0"/>
                  <a:sym typeface="Calibri" panose="020F0502020204030204" pitchFamily="34" charset="0"/>
                </a:rPr>
                <a:t>60% of Caregivers would Pay More</a:t>
              </a:r>
            </a:p>
          </p:txBody>
        </p:sp>
      </p:grpSp>
      <p:pic>
        <p:nvPicPr>
          <p:cNvPr id="78852" name="Shape 1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2035175"/>
            <a:ext cx="4038600" cy="3314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8853" name="Shape 182"/>
          <p:cNvSpPr>
            <a:spLocks noChangeArrowheads="1"/>
          </p:cNvSpPr>
          <p:nvPr/>
        </p:nvSpPr>
        <p:spPr bwMode="auto">
          <a:xfrm>
            <a:off x="6032500" y="1866900"/>
            <a:ext cx="2819400" cy="571500"/>
          </a:xfrm>
          <a:prstGeom prst="rect">
            <a:avLst/>
          </a:prstGeom>
          <a:solidFill>
            <a:srgbClr val="1290B8"/>
          </a:solidFill>
          <a:ln>
            <a:noFill/>
          </a:ln>
          <a:extLst>
            <a:ext uri="{91240B29-F687-4F45-9708-019B960494DF}">
              <a14:hiddenLine xmlns:a14="http://schemas.microsoft.com/office/drawing/2010/main" w="25400">
                <a:solidFill>
                  <a:srgbClr val="000000"/>
                </a:solidFill>
                <a:round/>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25000"/>
            </a:pPr>
            <a:r>
              <a:rPr lang="en-US" altLang="en-US">
                <a:solidFill>
                  <a:srgbClr val="FFFFFF"/>
                </a:solidFill>
                <a:ea typeface="Calibri" panose="020F0502020204030204" pitchFamily="34" charset="0"/>
                <a:cs typeface="Calibri" panose="020F0502020204030204" pitchFamily="34" charset="0"/>
                <a:sym typeface="Calibri" panose="020F0502020204030204" pitchFamily="34" charset="0"/>
              </a:rPr>
              <a:t>75% of Caregivers would Drive Further</a:t>
            </a:r>
          </a:p>
        </p:txBody>
      </p:sp>
      <p:sp>
        <p:nvSpPr>
          <p:cNvPr id="78854" name="Shape 178"/>
          <p:cNvSpPr>
            <a:spLocks/>
          </p:cNvSpPr>
          <p:nvPr/>
        </p:nvSpPr>
        <p:spPr bwMode="auto">
          <a:xfrm rot="-5400000">
            <a:off x="1409700" y="1562100"/>
            <a:ext cx="482600" cy="2387600"/>
          </a:xfrm>
          <a:prstGeom prst="rightBrace">
            <a:avLst>
              <a:gd name="adj1" fmla="val 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4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8855" name="Shape 181"/>
          <p:cNvSpPr>
            <a:spLocks/>
          </p:cNvSpPr>
          <p:nvPr/>
        </p:nvSpPr>
        <p:spPr bwMode="auto">
          <a:xfrm rot="-5400000">
            <a:off x="7200900" y="1508125"/>
            <a:ext cx="482600" cy="2387600"/>
          </a:xfrm>
          <a:prstGeom prst="rightBrace">
            <a:avLst>
              <a:gd name="adj1" fmla="val 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4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 name="TextBox 10"/>
          <p:cNvSpPr txBox="1"/>
          <p:nvPr/>
        </p:nvSpPr>
        <p:spPr>
          <a:xfrm rot="-840000">
            <a:off x="-84081" y="2405869"/>
            <a:ext cx="9301367" cy="707886"/>
          </a:xfrm>
          <a:prstGeom prst="rect">
            <a:avLst/>
          </a:prstGeom>
          <a:solidFill>
            <a:schemeClr val="bg1"/>
          </a:solidFill>
          <a:ln>
            <a:solidFill>
              <a:schemeClr val="tx1"/>
            </a:solidFill>
          </a:ln>
        </p:spPr>
        <p:txBody>
          <a:bodyPr>
            <a:spAutoFit/>
            <a:scene3d>
              <a:camera prst="orthographicFront">
                <a:rot lat="0" lon="0" rev="0"/>
              </a:camera>
              <a:lightRig rig="threePt" dir="t"/>
            </a:scene3d>
          </a:bodyPr>
          <a:lstStyle/>
          <a:p>
            <a:pPr eaLnBrk="1" fontAlgn="auto" hangingPunct="1">
              <a:spcBef>
                <a:spcPts val="0"/>
              </a:spcBef>
              <a:spcAft>
                <a:spcPts val="0"/>
              </a:spcAft>
              <a:defRPr/>
            </a:pPr>
            <a:r>
              <a:rPr lang="en-US" sz="4000" b="1" dirty="0">
                <a:latin typeface="+mn-lt"/>
              </a:rPr>
              <a:t>Average National Occupancy of 98%+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bwMode="auto">
          <a:xfrm>
            <a:off x="228600" y="0"/>
            <a:ext cx="8686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Research on the Green House Model</a:t>
            </a:r>
          </a:p>
        </p:txBody>
      </p:sp>
      <p:sp>
        <p:nvSpPr>
          <p:cNvPr id="4" name="Content Placeholder 3"/>
          <p:cNvSpPr>
            <a:spLocks noGrp="1"/>
          </p:cNvSpPr>
          <p:nvPr>
            <p:ph idx="1"/>
          </p:nvPr>
        </p:nvSpPr>
        <p:spPr>
          <a:xfrm>
            <a:off x="342900" y="1027113"/>
            <a:ext cx="8229600" cy="2979737"/>
          </a:xfrm>
        </p:spPr>
        <p:txBody>
          <a:bodyPr wrap="square">
            <a:spAutoFit/>
          </a:bodyPr>
          <a:lstStyle/>
          <a:p>
            <a:pPr marL="457200" indent="-457200" fontAlgn="auto">
              <a:spcAft>
                <a:spcPts val="600"/>
              </a:spcAft>
              <a:buClr>
                <a:srgbClr val="366092"/>
              </a:buClr>
              <a:buSzPct val="100000"/>
              <a:defRPr/>
            </a:pPr>
            <a:r>
              <a:rPr lang="en-US" sz="2800" dirty="0">
                <a:solidFill>
                  <a:srgbClr val="006699"/>
                </a:solidFill>
                <a:ea typeface="Calibri"/>
                <a:cs typeface="Calibri"/>
                <a:sym typeface="Calibri"/>
              </a:rPr>
              <a:t>The Green House model is the only </a:t>
            </a:r>
            <a:r>
              <a:rPr lang="en-US" sz="2800" dirty="0" smtClean="0">
                <a:solidFill>
                  <a:srgbClr val="006699"/>
                </a:solidFill>
                <a:ea typeface="Calibri"/>
                <a:cs typeface="Calibri"/>
                <a:sym typeface="Calibri"/>
              </a:rPr>
              <a:t>evidence-based </a:t>
            </a:r>
            <a:r>
              <a:rPr lang="en-US" sz="2800" dirty="0">
                <a:solidFill>
                  <a:srgbClr val="006699"/>
                </a:solidFill>
                <a:ea typeface="Calibri"/>
                <a:cs typeface="Calibri"/>
                <a:sym typeface="Calibri"/>
              </a:rPr>
              <a:t>c</a:t>
            </a:r>
            <a:r>
              <a:rPr lang="en-US" sz="2800" dirty="0" smtClean="0">
                <a:solidFill>
                  <a:srgbClr val="006699"/>
                </a:solidFill>
                <a:ea typeface="Calibri"/>
                <a:cs typeface="Calibri"/>
                <a:sym typeface="Calibri"/>
              </a:rPr>
              <a:t>ulture </a:t>
            </a:r>
            <a:r>
              <a:rPr lang="en-US" sz="2800" dirty="0">
                <a:solidFill>
                  <a:srgbClr val="006699"/>
                </a:solidFill>
                <a:ea typeface="Calibri"/>
                <a:cs typeface="Calibri"/>
                <a:sym typeface="Calibri"/>
              </a:rPr>
              <a:t>c</a:t>
            </a:r>
            <a:r>
              <a:rPr lang="en-US" sz="2800" dirty="0" smtClean="0">
                <a:solidFill>
                  <a:srgbClr val="006699"/>
                </a:solidFill>
                <a:ea typeface="Calibri"/>
                <a:cs typeface="Calibri"/>
                <a:sym typeface="Calibri"/>
              </a:rPr>
              <a:t>hange </a:t>
            </a:r>
            <a:r>
              <a:rPr lang="en-US" sz="2800" dirty="0">
                <a:solidFill>
                  <a:srgbClr val="006699"/>
                </a:solidFill>
                <a:ea typeface="Calibri"/>
                <a:cs typeface="Calibri"/>
                <a:sym typeface="Calibri"/>
              </a:rPr>
              <a:t>model </a:t>
            </a:r>
          </a:p>
          <a:p>
            <a:pPr marL="457200" indent="-457200" fontAlgn="auto">
              <a:spcAft>
                <a:spcPts val="0"/>
              </a:spcAft>
              <a:defRPr/>
            </a:pPr>
            <a:r>
              <a:rPr lang="en-US" sz="2800" dirty="0">
                <a:solidFill>
                  <a:srgbClr val="006699"/>
                </a:solidFill>
                <a:ea typeface="Calibri"/>
                <a:cs typeface="Calibri"/>
                <a:sym typeface="Calibri"/>
              </a:rPr>
              <a:t>Research team from: </a:t>
            </a:r>
            <a:r>
              <a:rPr lang="en-US" sz="2800" dirty="0" smtClean="0">
                <a:solidFill>
                  <a:srgbClr val="006699"/>
                </a:solidFill>
                <a:ea typeface="Calibri"/>
                <a:cs typeface="Calibri"/>
                <a:sym typeface="Calibri"/>
              </a:rPr>
              <a:t>Harvard</a:t>
            </a:r>
            <a:r>
              <a:rPr lang="en-US" sz="2800" dirty="0">
                <a:solidFill>
                  <a:srgbClr val="006699"/>
                </a:solidFill>
                <a:ea typeface="Calibri"/>
                <a:cs typeface="Calibri"/>
                <a:sym typeface="Calibri"/>
              </a:rPr>
              <a:t>, University </a:t>
            </a:r>
            <a:r>
              <a:rPr lang="en-US" sz="2800" dirty="0" smtClean="0">
                <a:solidFill>
                  <a:srgbClr val="006699"/>
                </a:solidFill>
                <a:ea typeface="Calibri"/>
                <a:cs typeface="Calibri"/>
                <a:sym typeface="Calibri"/>
              </a:rPr>
              <a:t>of Wisconsin-Madison</a:t>
            </a:r>
            <a:r>
              <a:rPr lang="en-US" sz="2800" dirty="0">
                <a:solidFill>
                  <a:srgbClr val="006699"/>
                </a:solidFill>
                <a:ea typeface="Calibri"/>
                <a:cs typeface="Calibri"/>
                <a:sym typeface="Calibri"/>
              </a:rPr>
              <a:t>, Pioneer Network, University of </a:t>
            </a:r>
            <a:r>
              <a:rPr lang="en-US" sz="2800" dirty="0" smtClean="0">
                <a:solidFill>
                  <a:srgbClr val="006699"/>
                </a:solidFill>
                <a:ea typeface="Calibri"/>
                <a:cs typeface="Calibri"/>
                <a:sym typeface="Calibri"/>
              </a:rPr>
              <a:t>North Carolina</a:t>
            </a:r>
            <a:r>
              <a:rPr lang="en-US" sz="2800" dirty="0">
                <a:solidFill>
                  <a:srgbClr val="006699"/>
                </a:solidFill>
                <a:ea typeface="Calibri"/>
                <a:cs typeface="Calibri"/>
                <a:sym typeface="Calibri"/>
              </a:rPr>
              <a:t>, and Health Management Strategies</a:t>
            </a:r>
            <a:endParaRPr lang="en-US" sz="2800" dirty="0"/>
          </a:p>
          <a:p>
            <a:pPr indent="-139700" fontAlgn="auto">
              <a:spcBef>
                <a:spcPts val="640"/>
              </a:spcBef>
              <a:spcAft>
                <a:spcPts val="0"/>
              </a:spcAft>
              <a:buClr>
                <a:srgbClr val="366092"/>
              </a:buClr>
              <a:defRPr/>
            </a:pPr>
            <a:endParaRPr lang="en-US" dirty="0">
              <a:solidFill>
                <a:srgbClr val="366092"/>
              </a:solidFill>
              <a:ea typeface="Calibri"/>
              <a:cs typeface="Calibri"/>
              <a:sym typeface="Calibri"/>
            </a:endParaRPr>
          </a:p>
        </p:txBody>
      </p:sp>
      <p:pic>
        <p:nvPicPr>
          <p:cNvPr id="5" name="Picture 4"/>
          <p:cNvPicPr>
            <a:picLocks noChangeAspect="1"/>
          </p:cNvPicPr>
          <p:nvPr/>
        </p:nvPicPr>
        <p:blipFill>
          <a:blip r:embed="rId2"/>
          <a:stretch>
            <a:fillRect/>
          </a:stretch>
        </p:blipFill>
        <p:spPr>
          <a:xfrm>
            <a:off x="609600" y="4062413"/>
            <a:ext cx="3667125" cy="1247775"/>
          </a:xfrm>
          <a:prstGeom prst="rect">
            <a:avLst/>
          </a:prstGeom>
          <a:ln>
            <a:noFill/>
          </a:ln>
          <a:effectLst>
            <a:outerShdw blurRad="292100" dist="139700" dir="2700000" algn="tl" rotWithShape="0">
              <a:srgbClr val="333333">
                <a:alpha val="65000"/>
              </a:srgbClr>
            </a:outerShdw>
          </a:effectLst>
        </p:spPr>
      </p:pic>
      <p:pic>
        <p:nvPicPr>
          <p:cNvPr id="6" name="Shape 189"/>
          <p:cNvPicPr preferRelativeResize="0"/>
          <p:nvPr/>
        </p:nvPicPr>
        <p:blipFill rotWithShape="1">
          <a:blip r:embed="rId3"/>
          <a:srcRect/>
          <a:stretch/>
        </p:blipFill>
        <p:spPr>
          <a:xfrm>
            <a:off x="5348288" y="4005263"/>
            <a:ext cx="3224212" cy="129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56546" y="1752600"/>
            <a:ext cx="3830909" cy="3467764"/>
            <a:chOff x="2656546" y="1695118"/>
            <a:chExt cx="3830909" cy="3467764"/>
          </a:xfrm>
        </p:grpSpPr>
        <p:sp>
          <p:nvSpPr>
            <p:cNvPr id="3" name="Oval 2"/>
            <p:cNvSpPr/>
            <p:nvPr/>
          </p:nvSpPr>
          <p:spPr>
            <a:xfrm>
              <a:off x="3682748" y="2358369"/>
              <a:ext cx="2057400" cy="2057400"/>
            </a:xfrm>
            <a:prstGeom prst="ellipse">
              <a:avLst/>
            </a:prstGeom>
            <a:gradFill>
              <a:gsLst>
                <a:gs pos="0">
                  <a:srgbClr val="00B0F0"/>
                </a:gs>
                <a:gs pos="100000">
                  <a:srgbClr val="00518E"/>
                </a:gs>
              </a:gsLst>
              <a:path path="circle">
                <a:fillToRect l="50000" t="50000" r="50000" b="50000"/>
              </a:path>
            </a:gradFill>
            <a:ln>
              <a:noFill/>
            </a:ln>
            <a:effectLst>
              <a:outerShdw blurRad="63500" sx="102000" sy="102000" algn="ctr" rotWithShape="0">
                <a:prstClr val="black">
                  <a:alpha val="40000"/>
                </a:prstClr>
              </a:outerShdw>
            </a:effectLst>
            <a:scene3d>
              <a:camera prst="orthographicFront"/>
              <a:lightRig rig="threePt" dir="t"/>
            </a:scene3d>
            <a:sp3d>
              <a:bevelT w="330200" h="260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nut 13"/>
            <p:cNvSpPr/>
            <p:nvPr/>
          </p:nvSpPr>
          <p:spPr>
            <a:xfrm rot="267487">
              <a:off x="4622038" y="1695118"/>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solidFill>
              <a:schemeClr val="accent6">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13"/>
            <p:cNvSpPr/>
            <p:nvPr/>
          </p:nvSpPr>
          <p:spPr>
            <a:xfrm rot="10680000">
              <a:off x="2993653" y="3059643"/>
              <a:ext cx="1903797" cy="2103239"/>
            </a:xfrm>
            <a:custGeom>
              <a:avLst/>
              <a:gdLst/>
              <a:ahLst/>
              <a:cxnLst/>
              <a:rect l="l" t="t" r="r" b="b"/>
              <a:pathLst>
                <a:path w="1903797" h="2103239">
                  <a:moveTo>
                    <a:pt x="1651489" y="1817409"/>
                  </a:moveTo>
                  <a:lnTo>
                    <a:pt x="1408194" y="1573498"/>
                  </a:lnTo>
                  <a:cubicBezTo>
                    <a:pt x="1322635" y="960503"/>
                    <a:pt x="795860" y="489291"/>
                    <a:pt x="159028" y="489291"/>
                  </a:cubicBezTo>
                  <a:cubicBezTo>
                    <a:pt x="108852" y="489291"/>
                    <a:pt x="59358" y="492216"/>
                    <a:pt x="10805" y="498722"/>
                  </a:cubicBezTo>
                  <a:lnTo>
                    <a:pt x="237769" y="259080"/>
                  </a:lnTo>
                  <a:lnTo>
                    <a:pt x="0" y="8030"/>
                  </a:lnTo>
                  <a:lnTo>
                    <a:pt x="159028" y="0"/>
                  </a:lnTo>
                  <a:cubicBezTo>
                    <a:pt x="1074672" y="0"/>
                    <a:pt x="1826314" y="702176"/>
                    <a:pt x="1903797" y="1597521"/>
                  </a:cubicBezTo>
                  <a:close/>
                  <a:moveTo>
                    <a:pt x="1374645" y="2103239"/>
                  </a:moveTo>
                  <a:lnTo>
                    <a:pt x="1371400" y="2092516"/>
                  </a:lnTo>
                  <a:lnTo>
                    <a:pt x="1375661" y="2074150"/>
                  </a:lnTo>
                  <a:close/>
                </a:path>
              </a:pathLst>
            </a:custGeom>
            <a:solidFill>
              <a:schemeClr val="tx1">
                <a:lumMod val="65000"/>
                <a:lumOff val="3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13"/>
            <p:cNvSpPr/>
            <p:nvPr/>
          </p:nvSpPr>
          <p:spPr>
            <a:xfrm rot="14667487">
              <a:off x="3180234" y="1420094"/>
              <a:ext cx="1260828" cy="2308204"/>
            </a:xfrm>
            <a:custGeom>
              <a:avLst/>
              <a:gdLst/>
              <a:ahLst/>
              <a:cxnLst/>
              <a:rect l="l" t="t" r="r" b="b"/>
              <a:pathLst>
                <a:path w="1260828" h="2308204">
                  <a:moveTo>
                    <a:pt x="1146334" y="2234615"/>
                  </a:moveTo>
                  <a:lnTo>
                    <a:pt x="838482" y="2308204"/>
                  </a:lnTo>
                  <a:lnTo>
                    <a:pt x="728791" y="1939226"/>
                  </a:lnTo>
                  <a:cubicBezTo>
                    <a:pt x="757047" y="1836418"/>
                    <a:pt x="771537" y="1728126"/>
                    <a:pt x="771537" y="1616449"/>
                  </a:cubicBezTo>
                  <a:cubicBezTo>
                    <a:pt x="771537" y="1093183"/>
                    <a:pt x="453402" y="644221"/>
                    <a:pt x="0" y="452434"/>
                  </a:cubicBezTo>
                  <a:lnTo>
                    <a:pt x="292806" y="337768"/>
                  </a:lnTo>
                  <a:lnTo>
                    <a:pt x="186110" y="0"/>
                  </a:lnTo>
                  <a:cubicBezTo>
                    <a:pt x="817477" y="264850"/>
                    <a:pt x="1260828" y="888875"/>
                    <a:pt x="1260828" y="1616449"/>
                  </a:cubicBezTo>
                  <a:cubicBezTo>
                    <a:pt x="1260828" y="1834342"/>
                    <a:pt x="1221065" y="2042949"/>
                    <a:pt x="1146334" y="2234615"/>
                  </a:cubicBezTo>
                  <a:close/>
                </a:path>
              </a:pathLst>
            </a:custGeom>
            <a:solidFill>
              <a:srgbClr val="00B05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13"/>
            <p:cNvSpPr/>
            <p:nvPr/>
          </p:nvSpPr>
          <p:spPr>
            <a:xfrm rot="5460000">
              <a:off x="4700905" y="3378379"/>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solidFill>
              <a:srgbClr val="D6000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806529" y="2734323"/>
              <a:ext cx="1801406" cy="1323439"/>
            </a:xfrm>
            <a:prstGeom prst="rect">
              <a:avLst/>
            </a:prstGeom>
            <a:noFill/>
          </p:spPr>
          <p:txBody>
            <a:bodyPr wrap="square" rtlCol="0">
              <a:spAutoFit/>
            </a:bodyPr>
            <a:lstStyle/>
            <a:p>
              <a:pPr algn="ctr"/>
              <a:r>
                <a:rPr lang="en-US" sz="2000" b="1" dirty="0" smtClean="0">
                  <a:solidFill>
                    <a:schemeClr val="bg1"/>
                  </a:solidFill>
                  <a:effectLst>
                    <a:outerShdw blurRad="63500" sx="102000" sy="102000" algn="ctr" rotWithShape="0">
                      <a:prstClr val="black">
                        <a:alpha val="40000"/>
                      </a:prstClr>
                    </a:outerShdw>
                  </a:effectLst>
                </a:rPr>
                <a:t>SUBSTANTIVE AND SUSTAINABLE CHANGE</a:t>
              </a:r>
              <a:endParaRPr lang="en-US" sz="2000" b="1" dirty="0">
                <a:solidFill>
                  <a:schemeClr val="bg1"/>
                </a:solidFill>
                <a:effectLst>
                  <a:outerShdw blurRad="63500" sx="102000" sy="102000" algn="ctr" rotWithShape="0">
                    <a:prstClr val="black">
                      <a:alpha val="40000"/>
                    </a:prstClr>
                  </a:outerShdw>
                </a:effectLst>
              </a:endParaRPr>
            </a:p>
          </p:txBody>
        </p:sp>
      </p:grpSp>
      <p:cxnSp>
        <p:nvCxnSpPr>
          <p:cNvPr id="10" name="Elbow Connector 9"/>
          <p:cNvCxnSpPr/>
          <p:nvPr/>
        </p:nvCxnSpPr>
        <p:spPr>
          <a:xfrm flipV="1">
            <a:off x="644013" y="1752600"/>
            <a:ext cx="2937387" cy="535838"/>
          </a:xfrm>
          <a:prstGeom prst="bentConnector3">
            <a:avLst>
              <a:gd name="adj1" fmla="val 68577"/>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1447800"/>
            <a:ext cx="2111091" cy="830997"/>
          </a:xfrm>
          <a:prstGeom prst="rect">
            <a:avLst/>
          </a:prstGeom>
          <a:noFill/>
        </p:spPr>
        <p:txBody>
          <a:bodyPr wrap="none" rtlCol="0">
            <a:spAutoFit/>
          </a:bodyPr>
          <a:lstStyle/>
          <a:p>
            <a:pPr algn="r"/>
            <a:r>
              <a:rPr lang="en-US" sz="2400" dirty="0" smtClean="0">
                <a:solidFill>
                  <a:schemeClr val="accent5">
                    <a:lumMod val="50000"/>
                  </a:schemeClr>
                </a:solidFill>
              </a:rPr>
              <a:t>Conditions for</a:t>
            </a:r>
          </a:p>
          <a:p>
            <a:r>
              <a:rPr lang="en-US" sz="2400" dirty="0" smtClean="0">
                <a:solidFill>
                  <a:schemeClr val="accent5">
                    <a:lumMod val="50000"/>
                  </a:schemeClr>
                </a:solidFill>
              </a:rPr>
              <a:t> Empowerment</a:t>
            </a:r>
            <a:endParaRPr lang="en-US" sz="2400" dirty="0">
              <a:solidFill>
                <a:schemeClr val="accent5">
                  <a:lumMod val="50000"/>
                </a:schemeClr>
              </a:solidFill>
            </a:endParaRPr>
          </a:p>
        </p:txBody>
      </p:sp>
      <p:sp>
        <p:nvSpPr>
          <p:cNvPr id="12" name="TextBox 11"/>
          <p:cNvSpPr txBox="1"/>
          <p:nvPr/>
        </p:nvSpPr>
        <p:spPr>
          <a:xfrm>
            <a:off x="722673" y="2362200"/>
            <a:ext cx="1981200" cy="923330"/>
          </a:xfrm>
          <a:prstGeom prst="rect">
            <a:avLst/>
          </a:prstGeom>
          <a:noFill/>
        </p:spPr>
        <p:txBody>
          <a:bodyPr wrap="square" rtlCol="0">
            <a:spAutoFit/>
          </a:bodyPr>
          <a:lstStyle/>
          <a:p>
            <a:pPr algn="r"/>
            <a:r>
              <a:rPr lang="en-US" sz="1600" dirty="0" smtClean="0"/>
              <a:t>…</a:t>
            </a:r>
            <a:r>
              <a:rPr lang="en-US" dirty="0" smtClean="0"/>
              <a:t>necessary for an empowered workforce</a:t>
            </a:r>
            <a:endParaRPr lang="en-US" dirty="0"/>
          </a:p>
        </p:txBody>
      </p:sp>
      <p:cxnSp>
        <p:nvCxnSpPr>
          <p:cNvPr id="17" name="Elbow Connector 16"/>
          <p:cNvCxnSpPr/>
          <p:nvPr/>
        </p:nvCxnSpPr>
        <p:spPr>
          <a:xfrm>
            <a:off x="5943600" y="1752600"/>
            <a:ext cx="2751428" cy="523220"/>
          </a:xfrm>
          <a:prstGeom prst="bentConnector3">
            <a:avLst>
              <a:gd name="adj1" fmla="val 20518"/>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29400" y="1447800"/>
            <a:ext cx="2202206" cy="830997"/>
          </a:xfrm>
          <a:prstGeom prst="rect">
            <a:avLst/>
          </a:prstGeom>
          <a:noFill/>
        </p:spPr>
        <p:txBody>
          <a:bodyPr wrap="none" rtlCol="0">
            <a:spAutoFit/>
          </a:bodyPr>
          <a:lstStyle/>
          <a:p>
            <a:r>
              <a:rPr lang="en-US" sz="2400" dirty="0" smtClean="0">
                <a:solidFill>
                  <a:schemeClr val="accent5">
                    <a:lumMod val="50000"/>
                  </a:schemeClr>
                </a:solidFill>
              </a:rPr>
              <a:t>Comprehensive </a:t>
            </a:r>
          </a:p>
          <a:p>
            <a:r>
              <a:rPr lang="en-US" sz="2400" dirty="0" smtClean="0">
                <a:solidFill>
                  <a:schemeClr val="accent5">
                    <a:lumMod val="50000"/>
                  </a:schemeClr>
                </a:solidFill>
              </a:rPr>
              <a:t>Change</a:t>
            </a:r>
          </a:p>
        </p:txBody>
      </p:sp>
      <p:sp>
        <p:nvSpPr>
          <p:cNvPr id="19" name="TextBox 18"/>
          <p:cNvSpPr txBox="1"/>
          <p:nvPr/>
        </p:nvSpPr>
        <p:spPr>
          <a:xfrm>
            <a:off x="6767371" y="2362200"/>
            <a:ext cx="1981200" cy="646331"/>
          </a:xfrm>
          <a:prstGeom prst="rect">
            <a:avLst/>
          </a:prstGeom>
          <a:noFill/>
        </p:spPr>
        <p:txBody>
          <a:bodyPr wrap="square" rtlCol="0">
            <a:spAutoFit/>
          </a:bodyPr>
          <a:lstStyle/>
          <a:p>
            <a:r>
              <a:rPr lang="en-US" dirty="0" smtClean="0"/>
              <a:t>…creates opportunities</a:t>
            </a:r>
            <a:endParaRPr lang="en-US" dirty="0"/>
          </a:p>
        </p:txBody>
      </p:sp>
      <p:cxnSp>
        <p:nvCxnSpPr>
          <p:cNvPr id="28" name="Elbow Connector 27"/>
          <p:cNvCxnSpPr/>
          <p:nvPr/>
        </p:nvCxnSpPr>
        <p:spPr>
          <a:xfrm flipV="1">
            <a:off x="644013" y="4191000"/>
            <a:ext cx="2175387" cy="482660"/>
          </a:xfrm>
          <a:prstGeom prst="bentConnector3">
            <a:avLst>
              <a:gd name="adj1" fmla="val 88951"/>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01175" y="3810000"/>
            <a:ext cx="1337225" cy="830997"/>
          </a:xfrm>
          <a:prstGeom prst="rect">
            <a:avLst/>
          </a:prstGeom>
          <a:noFill/>
        </p:spPr>
        <p:txBody>
          <a:bodyPr wrap="none" rtlCol="0">
            <a:spAutoFit/>
          </a:bodyPr>
          <a:lstStyle/>
          <a:p>
            <a:pPr algn="r"/>
            <a:r>
              <a:rPr lang="en-US" sz="2400" dirty="0" smtClean="0">
                <a:solidFill>
                  <a:schemeClr val="accent5">
                    <a:lumMod val="50000"/>
                  </a:schemeClr>
                </a:solidFill>
              </a:rPr>
              <a:t>Decision-</a:t>
            </a:r>
          </a:p>
          <a:p>
            <a:pPr algn="r"/>
            <a:r>
              <a:rPr lang="en-US" sz="2400" dirty="0" smtClean="0">
                <a:solidFill>
                  <a:schemeClr val="accent5">
                    <a:lumMod val="50000"/>
                  </a:schemeClr>
                </a:solidFill>
              </a:rPr>
              <a:t>making</a:t>
            </a:r>
            <a:endParaRPr lang="en-US" sz="2400" dirty="0">
              <a:solidFill>
                <a:schemeClr val="accent5">
                  <a:lumMod val="50000"/>
                </a:schemeClr>
              </a:solidFill>
            </a:endParaRPr>
          </a:p>
        </p:txBody>
      </p:sp>
      <p:sp>
        <p:nvSpPr>
          <p:cNvPr id="30" name="TextBox 29"/>
          <p:cNvSpPr txBox="1"/>
          <p:nvPr/>
        </p:nvSpPr>
        <p:spPr>
          <a:xfrm>
            <a:off x="722673" y="4648200"/>
            <a:ext cx="1981200" cy="1118255"/>
          </a:xfrm>
          <a:prstGeom prst="rect">
            <a:avLst/>
          </a:prstGeom>
          <a:noFill/>
        </p:spPr>
        <p:txBody>
          <a:bodyPr wrap="square" rtlCol="0">
            <a:spAutoFit/>
          </a:bodyPr>
          <a:lstStyle/>
          <a:p>
            <a:pPr algn="r">
              <a:lnSpc>
                <a:spcPts val="2000"/>
              </a:lnSpc>
            </a:pPr>
            <a:r>
              <a:rPr lang="en-US" dirty="0" smtClean="0"/>
              <a:t>…erodes or reinforces change – one decision at a time</a:t>
            </a:r>
            <a:endParaRPr lang="en-US" dirty="0"/>
          </a:p>
        </p:txBody>
      </p:sp>
      <p:cxnSp>
        <p:nvCxnSpPr>
          <p:cNvPr id="40" name="Elbow Connector 39"/>
          <p:cNvCxnSpPr/>
          <p:nvPr/>
        </p:nvCxnSpPr>
        <p:spPr>
          <a:xfrm>
            <a:off x="6452379" y="4267200"/>
            <a:ext cx="2242649" cy="523220"/>
          </a:xfrm>
          <a:prstGeom prst="bentConnector3">
            <a:avLst>
              <a:gd name="adj1" fmla="val 9884"/>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826125" y="3962400"/>
            <a:ext cx="1734129" cy="830997"/>
          </a:xfrm>
          <a:prstGeom prst="rect">
            <a:avLst/>
          </a:prstGeom>
          <a:noFill/>
        </p:spPr>
        <p:txBody>
          <a:bodyPr wrap="none" rtlCol="0">
            <a:spAutoFit/>
          </a:bodyPr>
          <a:lstStyle/>
          <a:p>
            <a:r>
              <a:rPr lang="en-US" sz="2400" dirty="0" smtClean="0">
                <a:solidFill>
                  <a:schemeClr val="accent5">
                    <a:lumMod val="50000"/>
                  </a:schemeClr>
                </a:solidFill>
              </a:rPr>
              <a:t>Intention </a:t>
            </a:r>
          </a:p>
          <a:p>
            <a:r>
              <a:rPr lang="en-US" sz="2400" dirty="0" smtClean="0">
                <a:solidFill>
                  <a:schemeClr val="accent5">
                    <a:lumMod val="50000"/>
                  </a:schemeClr>
                </a:solidFill>
              </a:rPr>
              <a:t>and Systems</a:t>
            </a:r>
          </a:p>
        </p:txBody>
      </p:sp>
      <p:sp>
        <p:nvSpPr>
          <p:cNvPr id="42" name="TextBox 41"/>
          <p:cNvSpPr txBox="1"/>
          <p:nvPr/>
        </p:nvSpPr>
        <p:spPr>
          <a:xfrm>
            <a:off x="6767371" y="4800600"/>
            <a:ext cx="1981200" cy="646331"/>
          </a:xfrm>
          <a:prstGeom prst="rect">
            <a:avLst/>
          </a:prstGeom>
          <a:noFill/>
        </p:spPr>
        <p:txBody>
          <a:bodyPr wrap="square" rtlCol="0">
            <a:spAutoFit/>
          </a:bodyPr>
          <a:lstStyle/>
          <a:p>
            <a:r>
              <a:rPr lang="en-US" dirty="0" smtClean="0"/>
              <a:t>…to monitor and manage success</a:t>
            </a:r>
            <a:endParaRPr lang="en-US" dirty="0"/>
          </a:p>
        </p:txBody>
      </p:sp>
      <p:sp>
        <p:nvSpPr>
          <p:cNvPr id="21" name="Title 1"/>
          <p:cNvSpPr txBox="1">
            <a:spLocks/>
          </p:cNvSpPr>
          <p:nvPr/>
        </p:nvSpPr>
        <p:spPr>
          <a:xfrm>
            <a:off x="0" y="0"/>
            <a:ext cx="9144000" cy="762000"/>
          </a:xfrm>
          <a:prstGeom prst="rect">
            <a:avLst/>
          </a:prstGeom>
        </p:spPr>
        <p:txBody>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en-US" sz="3000" dirty="0" smtClean="0">
                <a:solidFill>
                  <a:schemeClr val="bg1"/>
                </a:solidFill>
              </a:rPr>
              <a:t>Factors Influencing Substantive and Sustainable Change</a:t>
            </a:r>
            <a:endParaRPr lang="en-US" sz="3000" dirty="0">
              <a:solidFill>
                <a:schemeClr val="bg1"/>
              </a:solidFill>
            </a:endParaRPr>
          </a:p>
        </p:txBody>
      </p:sp>
    </p:spTree>
    <p:extLst>
      <p:ext uri="{BB962C8B-B14F-4D97-AF65-F5344CB8AC3E}">
        <p14:creationId xmlns:p14="http://schemas.microsoft.com/office/powerpoint/2010/main" val="195258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Evaluating the Green House Model</a:t>
            </a:r>
          </a:p>
        </p:txBody>
      </p:sp>
      <p:sp>
        <p:nvSpPr>
          <p:cNvPr id="3" name="Content Placeholder 2"/>
          <p:cNvSpPr>
            <a:spLocks noGrp="1"/>
          </p:cNvSpPr>
          <p:nvPr>
            <p:ph idx="1"/>
          </p:nvPr>
        </p:nvSpPr>
        <p:spPr>
          <a:xfrm>
            <a:off x="457200" y="1219200"/>
            <a:ext cx="8229600" cy="4648200"/>
          </a:xfrm>
        </p:spPr>
        <p:txBody>
          <a:bodyPr/>
          <a:lstStyle/>
          <a:p>
            <a:pPr fontAlgn="auto">
              <a:spcAft>
                <a:spcPts val="0"/>
              </a:spcAft>
              <a:defRPr/>
            </a:pPr>
            <a:r>
              <a:rPr lang="en-US" sz="2400" dirty="0" smtClean="0"/>
              <a:t>Residents and Family Satisfaction</a:t>
            </a:r>
          </a:p>
          <a:p>
            <a:pPr lvl="1" fontAlgn="auto">
              <a:spcAft>
                <a:spcPts val="0"/>
              </a:spcAft>
              <a:defRPr/>
            </a:pPr>
            <a:r>
              <a:rPr lang="en-US" sz="2000" dirty="0" smtClean="0"/>
              <a:t>Improved quality of resident life </a:t>
            </a:r>
          </a:p>
          <a:p>
            <a:pPr lvl="1" fontAlgn="auto">
              <a:spcAft>
                <a:spcPts val="0"/>
              </a:spcAft>
              <a:defRPr/>
            </a:pPr>
            <a:r>
              <a:rPr lang="en-US" sz="2000" dirty="0" smtClean="0"/>
              <a:t>Improved quality of care</a:t>
            </a:r>
          </a:p>
          <a:p>
            <a:pPr lvl="1" fontAlgn="auto">
              <a:spcAft>
                <a:spcPts val="0"/>
              </a:spcAft>
              <a:defRPr/>
            </a:pPr>
            <a:r>
              <a:rPr lang="en-US" sz="2000" dirty="0" smtClean="0"/>
              <a:t>Improved family satisfaction</a:t>
            </a:r>
          </a:p>
          <a:p>
            <a:pPr fontAlgn="auto">
              <a:spcAft>
                <a:spcPts val="0"/>
              </a:spcAft>
              <a:defRPr/>
            </a:pPr>
            <a:r>
              <a:rPr lang="en-US" sz="2400" dirty="0" smtClean="0"/>
              <a:t>Engagement &amp; Quality of Care</a:t>
            </a:r>
          </a:p>
          <a:p>
            <a:pPr lvl="1" fontAlgn="auto">
              <a:spcAft>
                <a:spcPts val="0"/>
              </a:spcAft>
              <a:defRPr/>
            </a:pPr>
            <a:r>
              <a:rPr lang="en-US" sz="2000" dirty="0" smtClean="0"/>
              <a:t>Higher direct care time</a:t>
            </a:r>
          </a:p>
          <a:p>
            <a:pPr lvl="1" fontAlgn="auto">
              <a:spcAft>
                <a:spcPts val="0"/>
              </a:spcAft>
              <a:defRPr/>
            </a:pPr>
            <a:r>
              <a:rPr lang="en-US" sz="2000" dirty="0" smtClean="0"/>
              <a:t>Increased engagement with elders</a:t>
            </a:r>
          </a:p>
          <a:p>
            <a:pPr lvl="1" fontAlgn="auto">
              <a:spcAft>
                <a:spcPts val="0"/>
              </a:spcAft>
              <a:defRPr/>
            </a:pPr>
            <a:r>
              <a:rPr lang="en-US" sz="2000" dirty="0" smtClean="0"/>
              <a:t>Improved care outcomes</a:t>
            </a:r>
          </a:p>
          <a:p>
            <a:pPr fontAlgn="auto">
              <a:spcAft>
                <a:spcPts val="0"/>
              </a:spcAft>
              <a:defRPr/>
            </a:pPr>
            <a:r>
              <a:rPr lang="en-US" sz="2400" dirty="0" smtClean="0"/>
              <a:t>Staff</a:t>
            </a:r>
          </a:p>
          <a:p>
            <a:pPr lvl="1" fontAlgn="auto">
              <a:spcAft>
                <a:spcPts val="0"/>
              </a:spcAft>
              <a:defRPr/>
            </a:pPr>
            <a:r>
              <a:rPr lang="en-US" sz="2000" dirty="0" smtClean="0"/>
              <a:t>Improved staff satisfaction</a:t>
            </a:r>
          </a:p>
          <a:p>
            <a:pPr lvl="1" fontAlgn="auto">
              <a:spcAft>
                <a:spcPts val="0"/>
              </a:spcAft>
              <a:defRPr/>
            </a:pPr>
            <a:r>
              <a:rPr lang="en-US" sz="2000" dirty="0" smtClean="0"/>
              <a:t>Less job-related stress</a:t>
            </a:r>
          </a:p>
          <a:p>
            <a:pPr lvl="1" fontAlgn="auto">
              <a:spcAft>
                <a:spcPts val="0"/>
              </a:spcAft>
              <a:defRPr/>
            </a:pPr>
            <a:endParaRPr lang="en-US" sz="2000" dirty="0"/>
          </a:p>
        </p:txBody>
      </p:sp>
      <p:pic>
        <p:nvPicPr>
          <p:cNvPr id="4" name="Picture 5"/>
          <p:cNvPicPr>
            <a:picLocks noChangeAspect="1" noChangeArrowheads="1"/>
          </p:cNvPicPr>
          <p:nvPr/>
        </p:nvPicPr>
        <p:blipFill>
          <a:blip r:embed="rId2"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rot="407798">
            <a:off x="5384585" y="940944"/>
            <a:ext cx="3298664" cy="462360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rot="21163221">
            <a:off x="5386699" y="2243568"/>
            <a:ext cx="3233966" cy="46456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0"/>
          </p:nvPr>
        </p:nvSpPr>
        <p:spPr bwMode="auto">
          <a:xfrm>
            <a:off x="457200" y="6243638"/>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898ABF-E214-4AFB-B3D4-6DC33961CCCA}" type="slidenum">
              <a:rPr lang="en-US" altLang="en-US">
                <a:solidFill>
                  <a:schemeClr val="bg1"/>
                </a:solidFill>
              </a:rPr>
              <a:pPr fontAlgn="base">
                <a:spcBef>
                  <a:spcPct val="0"/>
                </a:spcBef>
                <a:spcAft>
                  <a:spcPct val="0"/>
                </a:spcAft>
              </a:pPr>
              <a:t>34</a:t>
            </a:fld>
            <a:endParaRPr lang="en-US" altLang="en-US">
              <a:solidFill>
                <a:schemeClr val="bg1"/>
              </a:solidFill>
            </a:endParaRPr>
          </a:p>
        </p:txBody>
      </p:sp>
      <p:sp>
        <p:nvSpPr>
          <p:cNvPr id="26627" name="Rectangle 2"/>
          <p:cNvSpPr>
            <a:spLocks noGrp="1" noChangeArrowheads="1"/>
          </p:cNvSpPr>
          <p:nvPr>
            <p:ph type="title"/>
          </p:nvPr>
        </p:nvSpPr>
        <p:spPr>
          <a:xfrm>
            <a:off x="0" y="0"/>
            <a:ext cx="9012238" cy="685800"/>
          </a:xfrm>
        </p:spPr>
        <p:txBody>
          <a:bodyPr/>
          <a:lstStyle/>
          <a:p>
            <a:pPr fontAlgn="auto">
              <a:spcAft>
                <a:spcPts val="0"/>
              </a:spcAft>
              <a:defRPr/>
            </a:pPr>
            <a:r>
              <a:rPr lang="en-US" sz="3400" dirty="0" smtClean="0"/>
              <a:t>Seniors Housing &amp; Care Journal*- Financial Impact</a:t>
            </a:r>
            <a:br>
              <a:rPr lang="en-US" sz="3400" dirty="0" smtClean="0"/>
            </a:br>
            <a:r>
              <a:rPr lang="en-US" sz="2800" dirty="0" smtClean="0"/>
              <a:t/>
            </a:r>
            <a:br>
              <a:rPr lang="en-US" sz="2800" dirty="0" smtClean="0"/>
            </a:br>
            <a:endParaRPr lang="en-US" sz="2800" dirty="0" smtClean="0"/>
          </a:p>
        </p:txBody>
      </p:sp>
      <p:sp>
        <p:nvSpPr>
          <p:cNvPr id="26628" name="Rectangle 3"/>
          <p:cNvSpPr>
            <a:spLocks noGrp="1" noChangeArrowheads="1"/>
          </p:cNvSpPr>
          <p:nvPr>
            <p:ph sz="half" idx="1"/>
          </p:nvPr>
        </p:nvSpPr>
        <p:spPr>
          <a:xfrm>
            <a:off x="457200" y="1447800"/>
            <a:ext cx="3581400" cy="2057400"/>
          </a:xfrm>
        </p:spPr>
        <p:txBody>
          <a:bodyPr/>
          <a:lstStyle/>
          <a:p>
            <a:pPr fontAlgn="auto">
              <a:spcAft>
                <a:spcPts val="0"/>
              </a:spcAft>
              <a:defRPr/>
            </a:pPr>
            <a:endParaRPr lang="en-US" sz="700" dirty="0" smtClean="0"/>
          </a:p>
          <a:p>
            <a:pPr fontAlgn="auto">
              <a:spcAft>
                <a:spcPts val="0"/>
              </a:spcAft>
              <a:buFont typeface="Times" pitchFamily="18" charset="0"/>
              <a:buNone/>
              <a:defRPr/>
            </a:pPr>
            <a:r>
              <a:rPr lang="en-US" sz="1400" dirty="0" smtClean="0"/>
              <a:t>	</a:t>
            </a:r>
            <a:endParaRPr lang="en-US" sz="700" dirty="0" smtClean="0"/>
          </a:p>
          <a:p>
            <a:pPr fontAlgn="auto">
              <a:spcAft>
                <a:spcPts val="0"/>
              </a:spcAft>
              <a:defRPr/>
            </a:pPr>
            <a:endParaRPr lang="en-US" sz="700" dirty="0" smtClean="0"/>
          </a:p>
          <a:p>
            <a:pPr fontAlgn="auto">
              <a:spcAft>
                <a:spcPts val="0"/>
              </a:spcAft>
              <a:defRPr/>
            </a:pPr>
            <a:endParaRPr lang="en-US" sz="1400" dirty="0" smtClean="0"/>
          </a:p>
          <a:p>
            <a:pPr fontAlgn="auto">
              <a:spcAft>
                <a:spcPts val="0"/>
              </a:spcAft>
              <a:defRPr/>
            </a:pPr>
            <a:endParaRPr lang="en-US" sz="1400" dirty="0" smtClean="0"/>
          </a:p>
          <a:p>
            <a:pPr fontAlgn="auto">
              <a:spcAft>
                <a:spcPts val="0"/>
              </a:spcAft>
              <a:defRPr/>
            </a:pPr>
            <a:endParaRPr lang="en-US" sz="1600" dirty="0" smtClean="0"/>
          </a:p>
          <a:p>
            <a:pPr fontAlgn="auto">
              <a:spcAft>
                <a:spcPts val="0"/>
              </a:spcAft>
              <a:defRPr/>
            </a:pPr>
            <a:endParaRPr lang="en-US" sz="1600" dirty="0" smtClean="0"/>
          </a:p>
          <a:p>
            <a:pPr fontAlgn="auto">
              <a:spcAft>
                <a:spcPts val="0"/>
              </a:spcAft>
              <a:defRPr/>
            </a:pPr>
            <a:endParaRPr lang="en-US" sz="1600" dirty="0" smtClean="0"/>
          </a:p>
          <a:p>
            <a:pPr fontAlgn="auto">
              <a:spcAft>
                <a:spcPts val="0"/>
              </a:spcAft>
              <a:defRPr/>
            </a:pPr>
            <a:endParaRPr lang="en-US" sz="1600" dirty="0" smtClean="0"/>
          </a:p>
          <a:p>
            <a:pPr fontAlgn="auto">
              <a:spcAft>
                <a:spcPts val="0"/>
              </a:spcAft>
              <a:defRPr/>
            </a:pPr>
            <a:endParaRPr lang="en-US" sz="1600" dirty="0" smtClean="0"/>
          </a:p>
        </p:txBody>
      </p:sp>
      <p:sp>
        <p:nvSpPr>
          <p:cNvPr id="12293" name="Rectangle 4"/>
          <p:cNvSpPr>
            <a:spLocks noChangeArrowheads="1"/>
          </p:cNvSpPr>
          <p:nvPr/>
        </p:nvSpPr>
        <p:spPr bwMode="auto">
          <a:xfrm>
            <a:off x="130175" y="947738"/>
            <a:ext cx="5762625" cy="4302125"/>
          </a:xfrm>
          <a:prstGeom prst="rect">
            <a:avLst/>
          </a:prstGeom>
          <a:noFill/>
          <a:ln w="9525">
            <a:noFill/>
            <a:miter lim="800000"/>
            <a:headEnd/>
            <a:tailEnd/>
          </a:ln>
        </p:spPr>
        <p:txBody>
          <a:bodyPr lIns="0" tIns="0" rIns="0" bIns="0">
            <a:spAutoFit/>
          </a:bodyPr>
          <a:lstStyle/>
          <a:p>
            <a:pPr marL="342900" indent="-342900" eaLnBrk="1" fontAlgn="auto" hangingPunct="1">
              <a:lnSpc>
                <a:spcPct val="85000"/>
              </a:lnSpc>
              <a:spcBef>
                <a:spcPct val="15000"/>
              </a:spcBef>
              <a:spcAft>
                <a:spcPts val="0"/>
              </a:spcAft>
              <a:buClr>
                <a:srgbClr val="5F6062"/>
              </a:buClr>
              <a:buFont typeface="Times" pitchFamily="1" charset="0"/>
              <a:buNone/>
              <a:defRPr/>
            </a:pPr>
            <a:endParaRPr lang="en-US" sz="400" dirty="0">
              <a:latin typeface="+mn-lt"/>
            </a:endParaRPr>
          </a:p>
          <a:p>
            <a:pPr eaLnBrk="1" fontAlgn="auto" hangingPunct="1">
              <a:spcBef>
                <a:spcPts val="0"/>
              </a:spcBef>
              <a:spcAft>
                <a:spcPts val="0"/>
              </a:spcAft>
              <a:buFont typeface="Times" pitchFamily="18" charset="0"/>
              <a:buChar char="•"/>
              <a:defRPr/>
            </a:pPr>
            <a:endParaRPr lang="en-US" sz="100" dirty="0">
              <a:latin typeface="+mn-lt"/>
            </a:endParaRPr>
          </a:p>
          <a:p>
            <a:pPr marL="342900" indent="-342900" eaLnBrk="1" fontAlgn="auto" hangingPunct="1">
              <a:lnSpc>
                <a:spcPct val="85000"/>
              </a:lnSpc>
              <a:spcBef>
                <a:spcPct val="15000"/>
              </a:spcBef>
              <a:spcAft>
                <a:spcPts val="0"/>
              </a:spcAft>
              <a:buClr>
                <a:srgbClr val="5F6062"/>
              </a:buClr>
              <a:buFont typeface="Times" pitchFamily="1" charset="0"/>
              <a:buNone/>
              <a:defRPr/>
            </a:pPr>
            <a:endParaRPr lang="en-US" sz="400" dirty="0">
              <a:latin typeface="+mn-lt"/>
            </a:endParaRPr>
          </a:p>
          <a:p>
            <a:pPr marL="342900" indent="-342900" eaLnBrk="1" fontAlgn="auto" hangingPunct="1">
              <a:lnSpc>
                <a:spcPct val="85000"/>
              </a:lnSpc>
              <a:spcBef>
                <a:spcPct val="15000"/>
              </a:spcBef>
              <a:spcAft>
                <a:spcPts val="0"/>
              </a:spcAft>
              <a:buClr>
                <a:srgbClr val="5F6062"/>
              </a:buClr>
              <a:buFont typeface="Times" pitchFamily="1" charset="0"/>
              <a:buNone/>
              <a:defRPr/>
            </a:pPr>
            <a:endParaRPr lang="en-US" sz="400" dirty="0">
              <a:latin typeface="+mn-lt"/>
            </a:endParaRPr>
          </a:p>
          <a:p>
            <a:pPr marL="342900" indent="-342900" eaLnBrk="1" fontAlgn="auto" hangingPunct="1">
              <a:lnSpc>
                <a:spcPct val="85000"/>
              </a:lnSpc>
              <a:spcBef>
                <a:spcPct val="15000"/>
              </a:spcBef>
              <a:spcAft>
                <a:spcPts val="0"/>
              </a:spcAft>
              <a:buClr>
                <a:srgbClr val="5F6062"/>
              </a:buClr>
              <a:buFont typeface="Times" pitchFamily="1" charset="0"/>
              <a:buChar char="•"/>
              <a:defRPr/>
            </a:pPr>
            <a:r>
              <a:rPr lang="en-US" sz="2400" dirty="0">
                <a:solidFill>
                  <a:schemeClr val="tx2"/>
                </a:solidFill>
                <a:latin typeface="+mn-lt"/>
              </a:rPr>
              <a:t>Operating Costs:</a:t>
            </a:r>
          </a:p>
          <a:p>
            <a:pPr marL="800100" lvl="1" indent="-342900" eaLnBrk="1" fontAlgn="auto" hangingPunct="1">
              <a:lnSpc>
                <a:spcPct val="85000"/>
              </a:lnSpc>
              <a:spcBef>
                <a:spcPct val="15000"/>
              </a:spcBef>
              <a:spcAft>
                <a:spcPts val="0"/>
              </a:spcAft>
              <a:buClr>
                <a:srgbClr val="5F6062"/>
              </a:buClr>
              <a:buFont typeface="Times" pitchFamily="1" charset="0"/>
              <a:buChar char="•"/>
              <a:defRPr/>
            </a:pPr>
            <a:r>
              <a:rPr lang="en-US" dirty="0">
                <a:solidFill>
                  <a:schemeClr val="tx2"/>
                </a:solidFill>
                <a:latin typeface="+mn-lt"/>
              </a:rPr>
              <a:t>Comparable in costs to traditional nursing homes</a:t>
            </a:r>
          </a:p>
          <a:p>
            <a:pPr marL="342900" indent="-342900" eaLnBrk="1" fontAlgn="auto" hangingPunct="1">
              <a:lnSpc>
                <a:spcPct val="85000"/>
              </a:lnSpc>
              <a:spcBef>
                <a:spcPct val="15000"/>
              </a:spcBef>
              <a:spcAft>
                <a:spcPts val="0"/>
              </a:spcAft>
              <a:buClr>
                <a:srgbClr val="5F6062"/>
              </a:buClr>
              <a:buFont typeface="Times" pitchFamily="1" charset="0"/>
              <a:buChar char="•"/>
              <a:defRPr/>
            </a:pPr>
            <a:r>
              <a:rPr lang="en-US" sz="2400" dirty="0">
                <a:solidFill>
                  <a:schemeClr val="tx2"/>
                </a:solidFill>
                <a:latin typeface="+mn-lt"/>
              </a:rPr>
              <a:t>Occupancy increases: </a:t>
            </a:r>
          </a:p>
          <a:p>
            <a:pPr marL="800100" lvl="1" indent="-342900" eaLnBrk="1" fontAlgn="auto" hangingPunct="1">
              <a:lnSpc>
                <a:spcPct val="85000"/>
              </a:lnSpc>
              <a:spcBef>
                <a:spcPct val="15000"/>
              </a:spcBef>
              <a:spcAft>
                <a:spcPts val="0"/>
              </a:spcAft>
              <a:buClr>
                <a:srgbClr val="5F6062"/>
              </a:buClr>
              <a:buFont typeface="Times" pitchFamily="1" charset="0"/>
              <a:buChar char="•"/>
              <a:defRPr/>
            </a:pPr>
            <a:r>
              <a:rPr lang="en-US" dirty="0">
                <a:solidFill>
                  <a:schemeClr val="tx2"/>
                </a:solidFill>
                <a:latin typeface="+mn-lt"/>
              </a:rPr>
              <a:t>GH homes average 96% </a:t>
            </a:r>
          </a:p>
          <a:p>
            <a:pPr marL="800100" lvl="1" indent="-342900" eaLnBrk="1" fontAlgn="auto" hangingPunct="1">
              <a:lnSpc>
                <a:spcPct val="85000"/>
              </a:lnSpc>
              <a:spcBef>
                <a:spcPct val="15000"/>
              </a:spcBef>
              <a:spcAft>
                <a:spcPts val="0"/>
              </a:spcAft>
              <a:buClr>
                <a:srgbClr val="5F6062"/>
              </a:buClr>
              <a:buFont typeface="Times" pitchFamily="1" charset="0"/>
              <a:buChar char="•"/>
              <a:defRPr/>
            </a:pPr>
            <a:r>
              <a:rPr lang="en-US" dirty="0">
                <a:solidFill>
                  <a:schemeClr val="tx2"/>
                </a:solidFill>
                <a:latin typeface="+mn-lt"/>
              </a:rPr>
              <a:t>National average 85% and falling</a:t>
            </a:r>
          </a:p>
          <a:p>
            <a:pPr marL="342900" indent="-342900" eaLnBrk="1" fontAlgn="auto" hangingPunct="1">
              <a:lnSpc>
                <a:spcPct val="85000"/>
              </a:lnSpc>
              <a:spcBef>
                <a:spcPct val="15000"/>
              </a:spcBef>
              <a:spcAft>
                <a:spcPts val="0"/>
              </a:spcAft>
              <a:buClr>
                <a:srgbClr val="5F6062"/>
              </a:buClr>
              <a:buFont typeface="Times" pitchFamily="1" charset="0"/>
              <a:buChar char="•"/>
              <a:defRPr/>
            </a:pPr>
            <a:r>
              <a:rPr lang="en-US" sz="2400" dirty="0">
                <a:solidFill>
                  <a:schemeClr val="tx2"/>
                </a:solidFill>
                <a:latin typeface="+mn-lt"/>
              </a:rPr>
              <a:t>Private pay occupancy increases: </a:t>
            </a:r>
          </a:p>
          <a:p>
            <a:pPr marL="800100" lvl="1" indent="-342900" eaLnBrk="1" fontAlgn="auto" hangingPunct="1">
              <a:lnSpc>
                <a:spcPct val="85000"/>
              </a:lnSpc>
              <a:spcBef>
                <a:spcPct val="15000"/>
              </a:spcBef>
              <a:spcAft>
                <a:spcPts val="0"/>
              </a:spcAft>
              <a:buClr>
                <a:srgbClr val="5F6062"/>
              </a:buClr>
              <a:buFont typeface="Times" pitchFamily="1" charset="0"/>
              <a:buChar char="•"/>
              <a:defRPr/>
            </a:pPr>
            <a:r>
              <a:rPr lang="en-US" dirty="0">
                <a:solidFill>
                  <a:schemeClr val="tx2"/>
                </a:solidFill>
                <a:latin typeface="+mn-lt"/>
              </a:rPr>
              <a:t>GH homes increased private pay days by 24% </a:t>
            </a:r>
          </a:p>
          <a:p>
            <a:pPr marL="800100" lvl="1" indent="-342900" eaLnBrk="1" fontAlgn="auto" hangingPunct="1">
              <a:lnSpc>
                <a:spcPct val="85000"/>
              </a:lnSpc>
              <a:spcBef>
                <a:spcPct val="15000"/>
              </a:spcBef>
              <a:spcAft>
                <a:spcPts val="0"/>
              </a:spcAft>
              <a:buClr>
                <a:srgbClr val="5F6062"/>
              </a:buClr>
              <a:buFont typeface="Times" pitchFamily="1" charset="0"/>
              <a:buChar char="•"/>
              <a:defRPr/>
            </a:pPr>
            <a:r>
              <a:rPr lang="en-US" dirty="0">
                <a:solidFill>
                  <a:schemeClr val="tx2"/>
                </a:solidFill>
                <a:latin typeface="+mn-lt"/>
              </a:rPr>
              <a:t>Nationally, NHs lost 8% private pay days in same period </a:t>
            </a:r>
          </a:p>
          <a:p>
            <a:pPr marL="342900" indent="-342900" eaLnBrk="1" fontAlgn="auto" hangingPunct="1">
              <a:lnSpc>
                <a:spcPct val="85000"/>
              </a:lnSpc>
              <a:spcBef>
                <a:spcPct val="15000"/>
              </a:spcBef>
              <a:spcAft>
                <a:spcPts val="0"/>
              </a:spcAft>
              <a:buClr>
                <a:srgbClr val="5F6062"/>
              </a:buClr>
              <a:buFont typeface="Times" pitchFamily="1" charset="0"/>
              <a:buChar char="•"/>
              <a:defRPr/>
            </a:pPr>
            <a:r>
              <a:rPr lang="en-US" sz="2400" dirty="0">
                <a:solidFill>
                  <a:schemeClr val="tx2"/>
                </a:solidFill>
                <a:latin typeface="+mn-lt"/>
              </a:rPr>
              <a:t>Private pay rates increase with private rooms</a:t>
            </a:r>
          </a:p>
          <a:p>
            <a:pPr marL="342900" indent="-342900" eaLnBrk="1" fontAlgn="auto" hangingPunct="1">
              <a:lnSpc>
                <a:spcPct val="85000"/>
              </a:lnSpc>
              <a:spcBef>
                <a:spcPct val="15000"/>
              </a:spcBef>
              <a:spcAft>
                <a:spcPts val="0"/>
              </a:spcAft>
              <a:buClr>
                <a:srgbClr val="5F6062"/>
              </a:buClr>
              <a:buFont typeface="Times" pitchFamily="1" charset="0"/>
              <a:buChar char="•"/>
              <a:defRPr/>
            </a:pPr>
            <a:r>
              <a:rPr lang="en-US" sz="2400" dirty="0">
                <a:solidFill>
                  <a:schemeClr val="tx2"/>
                </a:solidFill>
                <a:latin typeface="+mn-lt"/>
              </a:rPr>
              <a:t>Short-term Medicare, HMO occupancy increases with all private rooms</a:t>
            </a:r>
            <a:r>
              <a:rPr lang="sv-SE" sz="1600" dirty="0">
                <a:solidFill>
                  <a:schemeClr val="tx2"/>
                </a:solidFill>
                <a:latin typeface="+mn-lt"/>
              </a:rPr>
              <a:t> </a:t>
            </a:r>
            <a:endParaRPr lang="en-US" sz="1600" dirty="0">
              <a:solidFill>
                <a:schemeClr val="tx2"/>
              </a:solidFill>
              <a:latin typeface="+mn-l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6150" y="1219200"/>
            <a:ext cx="2986088" cy="4479925"/>
          </a:xfrm>
          <a:prstGeom prst="rect">
            <a:avLst/>
          </a:prstGeom>
          <a:ln>
            <a:noFill/>
          </a:ln>
          <a:effectLst>
            <a:outerShdw blurRad="292100" dist="139700" dir="2700000" algn="tl" rotWithShape="0">
              <a:srgbClr val="333333">
                <a:alpha val="65000"/>
              </a:srgbClr>
            </a:outerShdw>
          </a:effectLst>
        </p:spPr>
      </p:pic>
      <p:sp>
        <p:nvSpPr>
          <p:cNvPr id="81927" name="TextBox 2"/>
          <p:cNvSpPr txBox="1">
            <a:spLocks noChangeArrowheads="1"/>
          </p:cNvSpPr>
          <p:nvPr/>
        </p:nvSpPr>
        <p:spPr bwMode="auto">
          <a:xfrm>
            <a:off x="3200400" y="6151563"/>
            <a:ext cx="5811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Financial Implications of The GREEN HOUSE Model. </a:t>
            </a:r>
            <a:r>
              <a:rPr lang="en-US" altLang="en-US" i="1"/>
              <a:t>Seniors Housing &amp; Care Journal</a:t>
            </a:r>
            <a:r>
              <a:rPr lang="en-US" altLang="en-US"/>
              <a:t>, 2011 Volume 19 Number 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30FD5C-223C-4F52-B083-9626C3C93A70}" type="slidenum">
              <a:rPr lang="en-US" altLang="en-US" smtClean="0">
                <a:solidFill>
                  <a:schemeClr val="bg1"/>
                </a:solidFill>
              </a:rPr>
              <a:pPr fontAlgn="base">
                <a:spcBef>
                  <a:spcPct val="0"/>
                </a:spcBef>
                <a:spcAft>
                  <a:spcPct val="0"/>
                </a:spcAft>
              </a:pPr>
              <a:t>35</a:t>
            </a:fld>
            <a:endParaRPr lang="en-US" altLang="en-US" smtClean="0">
              <a:solidFill>
                <a:schemeClr val="bg1"/>
              </a:solidFill>
            </a:endParaRPr>
          </a:p>
        </p:txBody>
      </p:sp>
      <p:sp>
        <p:nvSpPr>
          <p:cNvPr id="38915" name="Rectangle 3"/>
          <p:cNvSpPr>
            <a:spLocks noGrp="1" noChangeArrowheads="1"/>
          </p:cNvSpPr>
          <p:nvPr>
            <p:ph type="title"/>
          </p:nvPr>
        </p:nvSpPr>
        <p:spPr>
          <a:xfrm>
            <a:off x="0" y="0"/>
            <a:ext cx="9144000" cy="677863"/>
          </a:xfrm>
        </p:spPr>
        <p:txBody>
          <a:bodyPr/>
          <a:lstStyle/>
          <a:p>
            <a:pPr fontAlgn="auto">
              <a:spcAft>
                <a:spcPts val="0"/>
              </a:spcAft>
              <a:defRPr/>
            </a:pPr>
            <a:r>
              <a:rPr lang="en-US" dirty="0" smtClean="0">
                <a:solidFill>
                  <a:schemeClr val="bg2"/>
                </a:solidFill>
              </a:rPr>
              <a:t>Momentum</a:t>
            </a:r>
          </a:p>
        </p:txBody>
      </p:sp>
      <p:sp>
        <p:nvSpPr>
          <p:cNvPr id="92164" name="Rectangle 4"/>
          <p:cNvSpPr>
            <a:spLocks noChangeArrowheads="1"/>
          </p:cNvSpPr>
          <p:nvPr/>
        </p:nvSpPr>
        <p:spPr bwMode="auto">
          <a:xfrm>
            <a:off x="304800" y="1295400"/>
            <a:ext cx="31575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10000"/>
              </a:spcBef>
            </a:pPr>
            <a:r>
              <a:rPr lang="en-US" altLang="en-US" b="1" dirty="0" smtClean="0">
                <a:solidFill>
                  <a:schemeClr val="tx2"/>
                </a:solidFill>
              </a:rPr>
              <a:t>Operating</a:t>
            </a:r>
          </a:p>
          <a:p>
            <a:pPr eaLnBrk="1" hangingPunct="1">
              <a:spcBef>
                <a:spcPct val="10000"/>
              </a:spcBef>
            </a:pPr>
            <a:endParaRPr lang="en-US" altLang="en-US" sz="800" b="1" dirty="0">
              <a:solidFill>
                <a:schemeClr val="tx2"/>
              </a:solidFill>
            </a:endParaRPr>
          </a:p>
          <a:p>
            <a:pPr eaLnBrk="1" hangingPunct="1">
              <a:lnSpc>
                <a:spcPct val="80000"/>
              </a:lnSpc>
              <a:spcBef>
                <a:spcPct val="10000"/>
              </a:spcBef>
              <a:buFontTx/>
              <a:buChar char="•"/>
            </a:pPr>
            <a:r>
              <a:rPr lang="en-US" altLang="en-US" dirty="0" smtClean="0">
                <a:solidFill>
                  <a:schemeClr val="tx2"/>
                </a:solidFill>
              </a:rPr>
              <a:t>185 </a:t>
            </a:r>
            <a:r>
              <a:rPr lang="en-US" altLang="en-US" dirty="0">
                <a:solidFill>
                  <a:schemeClr val="tx2"/>
                </a:solidFill>
              </a:rPr>
              <a:t>homes</a:t>
            </a:r>
          </a:p>
          <a:p>
            <a:pPr eaLnBrk="1" hangingPunct="1">
              <a:lnSpc>
                <a:spcPct val="80000"/>
              </a:lnSpc>
              <a:spcBef>
                <a:spcPct val="10000"/>
              </a:spcBef>
              <a:buFontTx/>
              <a:buChar char="•"/>
            </a:pPr>
            <a:r>
              <a:rPr lang="en-US" altLang="en-US" dirty="0">
                <a:solidFill>
                  <a:schemeClr val="tx2"/>
                </a:solidFill>
              </a:rPr>
              <a:t>On 40 campuses</a:t>
            </a:r>
          </a:p>
          <a:p>
            <a:pPr eaLnBrk="1" hangingPunct="1">
              <a:lnSpc>
                <a:spcPct val="80000"/>
              </a:lnSpc>
              <a:spcBef>
                <a:spcPct val="10000"/>
              </a:spcBef>
              <a:buFontTx/>
              <a:buChar char="•"/>
            </a:pPr>
            <a:r>
              <a:rPr lang="en-US" altLang="en-US" dirty="0">
                <a:solidFill>
                  <a:schemeClr val="tx2"/>
                </a:solidFill>
              </a:rPr>
              <a:t>In </a:t>
            </a:r>
            <a:r>
              <a:rPr lang="en-US" altLang="en-US" dirty="0" smtClean="0">
                <a:solidFill>
                  <a:schemeClr val="tx2"/>
                </a:solidFill>
              </a:rPr>
              <a:t>28 </a:t>
            </a:r>
            <a:r>
              <a:rPr lang="en-US" altLang="en-US" dirty="0">
                <a:solidFill>
                  <a:schemeClr val="tx2"/>
                </a:solidFill>
              </a:rPr>
              <a:t>states (AK, AL, </a:t>
            </a:r>
          </a:p>
          <a:p>
            <a:pPr eaLnBrk="1" hangingPunct="1">
              <a:lnSpc>
                <a:spcPct val="80000"/>
              </a:lnSpc>
              <a:spcBef>
                <a:spcPct val="10000"/>
              </a:spcBef>
            </a:pPr>
            <a:r>
              <a:rPr lang="en-US" altLang="en-US" dirty="0">
                <a:solidFill>
                  <a:schemeClr val="tx2"/>
                </a:solidFill>
              </a:rPr>
              <a:t>       AR, AZ, CA, CO, FL, GA, IL, KS, </a:t>
            </a:r>
          </a:p>
          <a:p>
            <a:pPr eaLnBrk="1" hangingPunct="1">
              <a:lnSpc>
                <a:spcPct val="80000"/>
              </a:lnSpc>
              <a:spcBef>
                <a:spcPct val="10000"/>
              </a:spcBef>
            </a:pPr>
            <a:r>
              <a:rPr lang="en-US" altLang="en-US" dirty="0">
                <a:solidFill>
                  <a:schemeClr val="tx2"/>
                </a:solidFill>
              </a:rPr>
              <a:t>	KY, MA, MD, MI, MN, MS, MT, </a:t>
            </a:r>
          </a:p>
          <a:p>
            <a:pPr eaLnBrk="1" hangingPunct="1">
              <a:lnSpc>
                <a:spcPct val="80000"/>
              </a:lnSpc>
              <a:spcBef>
                <a:spcPct val="10000"/>
              </a:spcBef>
            </a:pPr>
            <a:r>
              <a:rPr lang="en-US" altLang="en-US" dirty="0">
                <a:solidFill>
                  <a:schemeClr val="tx2"/>
                </a:solidFill>
              </a:rPr>
              <a:t>	NE, NJ, NY, OH, PA, TN, </a:t>
            </a:r>
          </a:p>
          <a:p>
            <a:pPr eaLnBrk="1" hangingPunct="1">
              <a:lnSpc>
                <a:spcPct val="80000"/>
              </a:lnSpc>
              <a:spcBef>
                <a:spcPct val="10000"/>
              </a:spcBef>
            </a:pPr>
            <a:r>
              <a:rPr lang="en-US" altLang="en-US" dirty="0">
                <a:solidFill>
                  <a:schemeClr val="tx2"/>
                </a:solidFill>
              </a:rPr>
              <a:t>	TX, VA, WA, WI, WY)</a:t>
            </a:r>
          </a:p>
          <a:p>
            <a:pPr eaLnBrk="1" hangingPunct="1">
              <a:spcBef>
                <a:spcPct val="10000"/>
              </a:spcBef>
            </a:pPr>
            <a:endParaRPr lang="en-US" altLang="en-US" sz="1050" b="1" dirty="0">
              <a:solidFill>
                <a:schemeClr val="tx2"/>
              </a:solidFill>
            </a:endParaRPr>
          </a:p>
          <a:p>
            <a:pPr eaLnBrk="1" hangingPunct="1">
              <a:spcBef>
                <a:spcPct val="10000"/>
              </a:spcBef>
            </a:pPr>
            <a:r>
              <a:rPr lang="en-US" altLang="en-US" b="1" dirty="0">
                <a:solidFill>
                  <a:schemeClr val="tx2"/>
                </a:solidFill>
              </a:rPr>
              <a:t>In </a:t>
            </a:r>
            <a:r>
              <a:rPr lang="en-US" altLang="en-US" b="1" dirty="0" smtClean="0">
                <a:solidFill>
                  <a:schemeClr val="tx2"/>
                </a:solidFill>
              </a:rPr>
              <a:t>Development</a:t>
            </a:r>
          </a:p>
          <a:p>
            <a:pPr eaLnBrk="1" hangingPunct="1">
              <a:spcBef>
                <a:spcPct val="10000"/>
              </a:spcBef>
            </a:pPr>
            <a:endParaRPr lang="en-US" altLang="en-US" sz="800" b="1" dirty="0">
              <a:solidFill>
                <a:schemeClr val="tx2"/>
              </a:solidFill>
            </a:endParaRPr>
          </a:p>
          <a:p>
            <a:pPr eaLnBrk="1" hangingPunct="1">
              <a:lnSpc>
                <a:spcPct val="80000"/>
              </a:lnSpc>
              <a:spcBef>
                <a:spcPct val="10000"/>
              </a:spcBef>
              <a:buFontTx/>
              <a:buChar char="•"/>
            </a:pPr>
            <a:r>
              <a:rPr lang="en-US" altLang="en-US" dirty="0" smtClean="0">
                <a:solidFill>
                  <a:schemeClr val="tx2"/>
                </a:solidFill>
              </a:rPr>
              <a:t>150</a:t>
            </a:r>
            <a:r>
              <a:rPr lang="en-US" altLang="en-US" dirty="0">
                <a:solidFill>
                  <a:schemeClr val="tx2"/>
                </a:solidFill>
              </a:rPr>
              <a:t>+ homes</a:t>
            </a:r>
          </a:p>
          <a:p>
            <a:pPr eaLnBrk="1" hangingPunct="1">
              <a:lnSpc>
                <a:spcPct val="80000"/>
              </a:lnSpc>
              <a:spcBef>
                <a:spcPct val="10000"/>
              </a:spcBef>
              <a:buFontTx/>
              <a:buChar char="•"/>
            </a:pPr>
            <a:r>
              <a:rPr lang="en-US" altLang="en-US" dirty="0">
                <a:solidFill>
                  <a:schemeClr val="tx2"/>
                </a:solidFill>
              </a:rPr>
              <a:t>On 25 campuses</a:t>
            </a:r>
          </a:p>
          <a:p>
            <a:pPr eaLnBrk="1" hangingPunct="1">
              <a:lnSpc>
                <a:spcPct val="80000"/>
              </a:lnSpc>
              <a:spcBef>
                <a:spcPct val="10000"/>
              </a:spcBef>
              <a:buFontTx/>
              <a:buChar char="•"/>
            </a:pPr>
            <a:r>
              <a:rPr lang="en-US" altLang="en-US" dirty="0">
                <a:solidFill>
                  <a:schemeClr val="tx2"/>
                </a:solidFill>
              </a:rPr>
              <a:t>In 5 additional states </a:t>
            </a:r>
          </a:p>
          <a:p>
            <a:pPr eaLnBrk="1" hangingPunct="1">
              <a:lnSpc>
                <a:spcPct val="80000"/>
              </a:lnSpc>
              <a:spcBef>
                <a:spcPct val="10000"/>
              </a:spcBef>
            </a:pPr>
            <a:r>
              <a:rPr lang="en-US" altLang="en-US" dirty="0">
                <a:solidFill>
                  <a:schemeClr val="tx2"/>
                </a:solidFill>
              </a:rPr>
              <a:t>	(IN, MO, NC, NH, RI)</a:t>
            </a:r>
          </a:p>
          <a:p>
            <a:pPr lvl="1" eaLnBrk="1" hangingPunct="1">
              <a:lnSpc>
                <a:spcPct val="80000"/>
              </a:lnSpc>
              <a:spcBef>
                <a:spcPct val="10000"/>
              </a:spcBef>
            </a:pPr>
            <a:endParaRPr lang="en-US" altLang="en-US" sz="800" dirty="0"/>
          </a:p>
        </p:txBody>
      </p:sp>
      <p:pic>
        <p:nvPicPr>
          <p:cNvPr id="30726"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97751">
            <a:off x="3394075" y="1122363"/>
            <a:ext cx="5808663" cy="43068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Contact Information</a:t>
            </a:r>
            <a:endParaRPr lang="en-US" dirty="0"/>
          </a:p>
        </p:txBody>
      </p:sp>
      <p:sp>
        <p:nvSpPr>
          <p:cNvPr id="95235"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fontAlgn="base">
              <a:spcBef>
                <a:spcPct val="0"/>
              </a:spcBef>
              <a:spcAft>
                <a:spcPct val="0"/>
              </a:spcAft>
            </a:pPr>
            <a:fld id="{17334168-ECA8-4CAE-B00D-B420F249D471}" type="slidenum">
              <a:rPr lang="en-US" altLang="en-US">
                <a:solidFill>
                  <a:schemeClr val="bg1"/>
                </a:solidFill>
              </a:rPr>
              <a:pPr algn="r" fontAlgn="base">
                <a:spcBef>
                  <a:spcPct val="0"/>
                </a:spcBef>
                <a:spcAft>
                  <a:spcPct val="0"/>
                </a:spcAft>
              </a:pPr>
              <a:t>36</a:t>
            </a:fld>
            <a:endParaRPr lang="en-US" altLang="en-US" dirty="0">
              <a:solidFill>
                <a:schemeClr val="bg1"/>
              </a:solidFill>
            </a:endParaRPr>
          </a:p>
        </p:txBody>
      </p:sp>
      <p:sp>
        <p:nvSpPr>
          <p:cNvPr id="34821" name="Rectangle 4"/>
          <p:cNvSpPr>
            <a:spLocks noGrp="1" noChangeArrowheads="1"/>
          </p:cNvSpPr>
          <p:nvPr>
            <p:ph type="body" sz="half" idx="4294967295"/>
          </p:nvPr>
        </p:nvSpPr>
        <p:spPr>
          <a:xfrm>
            <a:off x="57946" y="3395532"/>
            <a:ext cx="8821738" cy="609600"/>
          </a:xfrm>
          <a:prstGeom prst="rect">
            <a:avLst/>
          </a:prstGeom>
        </p:spPr>
        <p:txBody>
          <a:bodyPr lIns="90488" tIns="44450" rIns="90488" bIns="44450"/>
          <a:lstStyle/>
          <a:p>
            <a:pPr algn="ctr" fontAlgn="auto">
              <a:spcAft>
                <a:spcPts val="0"/>
              </a:spcAft>
              <a:buFont typeface="Times" pitchFamily="18" charset="0"/>
              <a:buNone/>
              <a:defRPr/>
            </a:pPr>
            <a:r>
              <a:rPr lang="en-US" sz="1800" dirty="0" smtClean="0">
                <a:solidFill>
                  <a:schemeClr val="tx1">
                    <a:lumMod val="75000"/>
                    <a:lumOff val="25000"/>
                  </a:schemeClr>
                </a:solidFill>
                <a:latin typeface="+mj-lt"/>
              </a:rPr>
              <a:t>We did the best we could with what we knew.  And when we knew better, we did better.</a:t>
            </a:r>
          </a:p>
          <a:p>
            <a:pPr algn="ctr" fontAlgn="auto">
              <a:spcAft>
                <a:spcPts val="0"/>
              </a:spcAft>
              <a:buFont typeface="Times" pitchFamily="18" charset="0"/>
              <a:buNone/>
              <a:defRPr/>
            </a:pPr>
            <a:r>
              <a:rPr lang="en-US" sz="1800" dirty="0">
                <a:solidFill>
                  <a:schemeClr val="tx1">
                    <a:lumMod val="75000"/>
                    <a:lumOff val="25000"/>
                  </a:schemeClr>
                </a:solidFill>
                <a:latin typeface="+mj-lt"/>
              </a:rPr>
              <a:t> </a:t>
            </a:r>
            <a:r>
              <a:rPr lang="en-US" sz="1800" dirty="0" smtClean="0">
                <a:solidFill>
                  <a:schemeClr val="tx1">
                    <a:lumMod val="75000"/>
                    <a:lumOff val="25000"/>
                  </a:schemeClr>
                </a:solidFill>
                <a:latin typeface="+mj-lt"/>
              </a:rPr>
              <a:t>                                                                                                                               -Maya Angelou</a:t>
            </a:r>
          </a:p>
          <a:p>
            <a:pPr fontAlgn="auto">
              <a:spcAft>
                <a:spcPts val="0"/>
              </a:spcAft>
              <a:buFont typeface="Times" pitchFamily="18" charset="0"/>
              <a:buNone/>
              <a:defRPr/>
            </a:pPr>
            <a:endParaRPr lang="en-US" sz="2400" dirty="0" smtClean="0">
              <a:latin typeface="+mj-lt"/>
            </a:endParaRPr>
          </a:p>
          <a:p>
            <a:pPr fontAlgn="auto">
              <a:spcAft>
                <a:spcPts val="0"/>
              </a:spcAft>
              <a:buFont typeface="Times" pitchFamily="18" charset="0"/>
              <a:buNone/>
              <a:defRPr/>
            </a:pPr>
            <a:r>
              <a:rPr lang="en-US" dirty="0" smtClean="0">
                <a:latin typeface="+mj-lt"/>
              </a:rPr>
              <a:t>                                                                                   </a:t>
            </a:r>
            <a:endParaRPr lang="en-US" i="1" dirty="0" smtClean="0">
              <a:latin typeface="+mj-lt"/>
            </a:endParaRPr>
          </a:p>
        </p:txBody>
      </p:sp>
      <p:grpSp>
        <p:nvGrpSpPr>
          <p:cNvPr id="95237" name="Group 7"/>
          <p:cNvGrpSpPr>
            <a:grpSpLocks/>
          </p:cNvGrpSpPr>
          <p:nvPr/>
        </p:nvGrpSpPr>
        <p:grpSpPr bwMode="auto">
          <a:xfrm>
            <a:off x="468313" y="4191000"/>
            <a:ext cx="8412162" cy="1755775"/>
            <a:chOff x="121544" y="3419266"/>
            <a:chExt cx="8412125" cy="1755215"/>
          </a:xfrm>
        </p:grpSpPr>
        <p:pic>
          <p:nvPicPr>
            <p:cNvPr id="27545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1308832">
              <a:off x="121544" y="3419266"/>
              <a:ext cx="2322502" cy="1563189"/>
            </a:xfrm>
            <a:prstGeom prst="rect">
              <a:avLst/>
            </a:prstGeom>
            <a:ln>
              <a:noFill/>
            </a:ln>
            <a:effectLst>
              <a:outerShdw blurRad="292100" dist="139700" dir="2700000" algn="tl" rotWithShape="0">
                <a:srgbClr val="333333">
                  <a:alpha val="65000"/>
                </a:srgbClr>
              </a:outerShdw>
            </a:effectLst>
          </p:spPr>
        </p:pic>
        <p:pic>
          <p:nvPicPr>
            <p:cNvPr id="275459" name="Picture 3" descr="1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996418">
              <a:off x="2159885" y="3577965"/>
              <a:ext cx="2251065" cy="1513992"/>
            </a:xfrm>
            <a:prstGeom prst="rect">
              <a:avLst/>
            </a:prstGeom>
            <a:ln>
              <a:noFill/>
            </a:ln>
            <a:effectLst>
              <a:outerShdw blurRad="292100" dist="139700" dir="2700000" algn="tl" rotWithShape="0">
                <a:srgbClr val="333333">
                  <a:alpha val="65000"/>
                </a:srgbClr>
              </a:outerShdw>
            </a:effectLst>
          </p:spPr>
        </p:pic>
        <p:pic>
          <p:nvPicPr>
            <p:cNvPr id="275461" name="Picture 5" descr="1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693128">
              <a:off x="4096627" y="3481159"/>
              <a:ext cx="2324090" cy="1563188"/>
            </a:xfrm>
            <a:prstGeom prst="rect">
              <a:avLst/>
            </a:prstGeom>
            <a:ln>
              <a:noFill/>
            </a:ln>
            <a:effectLst>
              <a:outerShdw blurRad="292100" dist="139700" dir="2700000" algn="tl" rotWithShape="0">
                <a:srgbClr val="333333">
                  <a:alpha val="65000"/>
                </a:srgbClr>
              </a:outerShdw>
            </a:effectLst>
          </p:spPr>
        </p:pic>
        <p:pic>
          <p:nvPicPr>
            <p:cNvPr id="275462" name="Picture 6" descr="1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132094">
              <a:off x="6228629" y="3625575"/>
              <a:ext cx="2305040" cy="1548906"/>
            </a:xfrm>
            <a:prstGeom prst="rect">
              <a:avLst/>
            </a:prstGeom>
            <a:ln>
              <a:noFill/>
            </a:ln>
            <a:effectLst>
              <a:outerShdw blurRad="292100" dist="139700" dir="2700000" algn="tl" rotWithShape="0">
                <a:srgbClr val="333333">
                  <a:alpha val="65000"/>
                </a:srgbClr>
              </a:outerShdw>
            </a:effectLst>
          </p:spPr>
        </p:pic>
      </p:grpSp>
      <p:graphicFrame>
        <p:nvGraphicFramePr>
          <p:cNvPr id="2" name="Table 1"/>
          <p:cNvGraphicFramePr>
            <a:graphicFrameLocks noGrp="1"/>
          </p:cNvGraphicFramePr>
          <p:nvPr>
            <p:extLst>
              <p:ext uri="{D42A27DB-BD31-4B8C-83A1-F6EECF244321}">
                <p14:modId xmlns:p14="http://schemas.microsoft.com/office/powerpoint/2010/main" val="398655949"/>
              </p:ext>
            </p:extLst>
          </p:nvPr>
        </p:nvGraphicFramePr>
        <p:xfrm>
          <a:off x="762000" y="1199942"/>
          <a:ext cx="7924800" cy="1757648"/>
        </p:xfrm>
        <a:graphic>
          <a:graphicData uri="http://schemas.openxmlformats.org/drawingml/2006/table">
            <a:tbl>
              <a:tblPr firstRow="1" bandRow="1">
                <a:tableStyleId>{5C22544A-7EE6-4342-B048-85BDC9FD1C3A}</a:tableStyleId>
              </a:tblPr>
              <a:tblGrid>
                <a:gridCol w="3962400"/>
                <a:gridCol w="3962400"/>
              </a:tblGrid>
              <a:tr h="4043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latin typeface="+mn-lt"/>
                          <a:ea typeface="ＭＳ Ｐゴシック" pitchFamily="1" charset="-128"/>
                          <a:cs typeface="Arial" charset="0"/>
                        </a:rPr>
                        <a:t>Marla DeVries</a:t>
                      </a:r>
                      <a:endParaRPr lang="en-US" dirty="0"/>
                    </a:p>
                  </a:txBody>
                  <a:tcPr/>
                </a:tc>
                <a:tc>
                  <a:txBody>
                    <a:bodyPr/>
                    <a:lstStyle/>
                    <a:p>
                      <a:r>
                        <a:rPr lang="en-US" dirty="0" smtClean="0"/>
                        <a:t>Cheryl VanBemden</a:t>
                      </a:r>
                      <a:endParaRPr lang="en-US" dirty="0"/>
                    </a:p>
                  </a:txBody>
                  <a:tcPr/>
                </a:tc>
              </a:tr>
              <a:tr h="773668">
                <a:tc>
                  <a:txBody>
                    <a:bodyPr/>
                    <a:lstStyle/>
                    <a:p>
                      <a:pPr algn="ctr" eaLnBrk="1" fontAlgn="auto" hangingPunct="1">
                        <a:lnSpc>
                          <a:spcPct val="90000"/>
                        </a:lnSpc>
                        <a:spcBef>
                          <a:spcPts val="0"/>
                        </a:spcBef>
                        <a:spcAft>
                          <a:spcPts val="0"/>
                        </a:spcAft>
                        <a:defRPr/>
                      </a:pPr>
                      <a:r>
                        <a:rPr lang="en-US" sz="1800" kern="1200" dirty="0" smtClean="0">
                          <a:solidFill>
                            <a:schemeClr val="tx2"/>
                          </a:solidFill>
                          <a:latin typeface="+mn-lt"/>
                          <a:ea typeface="ＭＳ Ｐゴシック" pitchFamily="1" charset="-128"/>
                          <a:cs typeface="Arial" charset="0"/>
                        </a:rPr>
                        <a:t>Director of Resource Development</a:t>
                      </a:r>
                    </a:p>
                    <a:p>
                      <a:pPr algn="ctr" eaLnBrk="1" fontAlgn="auto" hangingPunct="1">
                        <a:lnSpc>
                          <a:spcPct val="90000"/>
                        </a:lnSpc>
                        <a:spcBef>
                          <a:spcPts val="0"/>
                        </a:spcBef>
                        <a:spcAft>
                          <a:spcPts val="0"/>
                        </a:spcAft>
                        <a:defRPr/>
                      </a:pPr>
                      <a:r>
                        <a:rPr lang="en-US" sz="1800" kern="1200" dirty="0" smtClean="0">
                          <a:solidFill>
                            <a:schemeClr val="tx2"/>
                          </a:solidFill>
                          <a:latin typeface="+mn-lt"/>
                          <a:ea typeface="ＭＳ Ｐゴシック" pitchFamily="1" charset="-128"/>
                          <a:cs typeface="Arial" charset="0"/>
                        </a:rPr>
                        <a:t>THE GREEN HOUSE Project</a:t>
                      </a:r>
                    </a:p>
                    <a:p>
                      <a:pPr algn="ctr" eaLnBrk="1" fontAlgn="auto" hangingPunct="1">
                        <a:lnSpc>
                          <a:spcPct val="90000"/>
                        </a:lnSpc>
                        <a:spcBef>
                          <a:spcPts val="0"/>
                        </a:spcBef>
                        <a:spcAft>
                          <a:spcPts val="0"/>
                        </a:spcAft>
                        <a:defRPr/>
                      </a:pPr>
                      <a:r>
                        <a:rPr lang="en-US" sz="1800" kern="1200" dirty="0" err="1" smtClean="0">
                          <a:solidFill>
                            <a:schemeClr val="tx2"/>
                          </a:solidFill>
                          <a:latin typeface="+mn-lt"/>
                          <a:ea typeface="ＭＳ Ｐゴシック" pitchFamily="1" charset="-128"/>
                          <a:cs typeface="Arial" charset="0"/>
                        </a:rPr>
                        <a:t>Ph</a:t>
                      </a:r>
                      <a:r>
                        <a:rPr lang="en-US" sz="1800" kern="1200" dirty="0" smtClean="0">
                          <a:solidFill>
                            <a:schemeClr val="tx2"/>
                          </a:solidFill>
                          <a:latin typeface="+mn-lt"/>
                          <a:ea typeface="ＭＳ Ｐゴシック" pitchFamily="1" charset="-128"/>
                          <a:cs typeface="Arial" charset="0"/>
                        </a:rPr>
                        <a:t>: 571-345-6485</a:t>
                      </a:r>
                    </a:p>
                    <a:p>
                      <a:pPr algn="ctr" eaLnBrk="1" fontAlgn="auto" hangingPunct="1">
                        <a:lnSpc>
                          <a:spcPct val="90000"/>
                        </a:lnSpc>
                        <a:spcBef>
                          <a:spcPts val="0"/>
                        </a:spcBef>
                        <a:spcAft>
                          <a:spcPts val="0"/>
                        </a:spcAft>
                        <a:defRPr/>
                      </a:pPr>
                      <a:r>
                        <a:rPr lang="en-US" sz="1800" kern="1200" dirty="0" smtClean="0">
                          <a:solidFill>
                            <a:schemeClr val="tx2"/>
                          </a:solidFill>
                          <a:latin typeface="+mn-lt"/>
                          <a:ea typeface="ＭＳ Ｐゴシック" pitchFamily="1" charset="-128"/>
                          <a:cs typeface="Arial" charset="0"/>
                        </a:rPr>
                        <a:t>mdevries@thegreenhouseproject.org</a:t>
                      </a:r>
                    </a:p>
                    <a:p>
                      <a:endParaRPr lang="en-US" dirty="0"/>
                    </a:p>
                  </a:txBody>
                  <a:tcPr/>
                </a:tc>
                <a:tc>
                  <a:txBody>
                    <a:bodyPr/>
                    <a:lstStyle/>
                    <a:p>
                      <a:pPr algn="ctr" eaLnBrk="1" fontAlgn="auto" hangingPunct="1">
                        <a:lnSpc>
                          <a:spcPct val="90000"/>
                        </a:lnSpc>
                        <a:spcBef>
                          <a:spcPts val="0"/>
                        </a:spcBef>
                        <a:spcAft>
                          <a:spcPts val="0"/>
                        </a:spcAft>
                        <a:defRPr/>
                      </a:pPr>
                      <a:r>
                        <a:rPr lang="en-US" sz="1800" kern="1200" dirty="0" smtClean="0">
                          <a:solidFill>
                            <a:schemeClr val="tx2"/>
                          </a:solidFill>
                          <a:latin typeface="+mn-lt"/>
                          <a:ea typeface="ＭＳ Ｐゴシック" pitchFamily="1" charset="-128"/>
                          <a:cs typeface="Arial" charset="0"/>
                        </a:rPr>
                        <a:t>Director of Residential Living</a:t>
                      </a:r>
                    </a:p>
                    <a:p>
                      <a:pPr algn="ctr" eaLnBrk="1" fontAlgn="auto" hangingPunct="1">
                        <a:lnSpc>
                          <a:spcPct val="90000"/>
                        </a:lnSpc>
                        <a:spcBef>
                          <a:spcPts val="0"/>
                        </a:spcBef>
                        <a:spcAft>
                          <a:spcPts val="0"/>
                        </a:spcAft>
                        <a:defRPr/>
                      </a:pPr>
                      <a:r>
                        <a:rPr lang="en-US" sz="1800" kern="1200" dirty="0" smtClean="0">
                          <a:solidFill>
                            <a:schemeClr val="tx2"/>
                          </a:solidFill>
                          <a:latin typeface="+mn-lt"/>
                          <a:ea typeface="ＭＳ Ｐゴシック" pitchFamily="1" charset="-128"/>
                          <a:cs typeface="Arial" charset="0"/>
                        </a:rPr>
                        <a:t>Porter</a:t>
                      </a:r>
                      <a:r>
                        <a:rPr lang="en-US" sz="1800" kern="1200" baseline="0" dirty="0" smtClean="0">
                          <a:solidFill>
                            <a:schemeClr val="tx2"/>
                          </a:solidFill>
                          <a:latin typeface="+mn-lt"/>
                          <a:ea typeface="ＭＳ Ｐゴシック" pitchFamily="1" charset="-128"/>
                          <a:cs typeface="Arial" charset="0"/>
                        </a:rPr>
                        <a:t> Hills</a:t>
                      </a:r>
                      <a:endParaRPr lang="en-US" sz="1800" kern="1200" dirty="0" smtClean="0">
                        <a:solidFill>
                          <a:schemeClr val="tx2"/>
                        </a:solidFill>
                        <a:latin typeface="+mn-lt"/>
                        <a:ea typeface="ＭＳ Ｐゴシック" pitchFamily="1" charset="-128"/>
                        <a:cs typeface="Arial" charset="0"/>
                      </a:endParaRPr>
                    </a:p>
                    <a:p>
                      <a:pPr algn="ctr" eaLnBrk="1" fontAlgn="auto" hangingPunct="1">
                        <a:lnSpc>
                          <a:spcPct val="90000"/>
                        </a:lnSpc>
                        <a:spcBef>
                          <a:spcPts val="0"/>
                        </a:spcBef>
                        <a:spcAft>
                          <a:spcPts val="0"/>
                        </a:spcAft>
                        <a:defRPr/>
                      </a:pPr>
                      <a:r>
                        <a:rPr lang="en-US" sz="1800" kern="1200" dirty="0" err="1" smtClean="0">
                          <a:solidFill>
                            <a:schemeClr val="tx2"/>
                          </a:solidFill>
                          <a:latin typeface="+mn-lt"/>
                          <a:ea typeface="ＭＳ Ｐゴシック" pitchFamily="1" charset="-128"/>
                          <a:cs typeface="Arial" charset="0"/>
                        </a:rPr>
                        <a:t>Ph</a:t>
                      </a:r>
                      <a:r>
                        <a:rPr lang="en-US" sz="1800" kern="1200" smtClean="0">
                          <a:solidFill>
                            <a:schemeClr val="tx2"/>
                          </a:solidFill>
                          <a:latin typeface="+mn-lt"/>
                          <a:ea typeface="ＭＳ Ｐゴシック" pitchFamily="1" charset="-128"/>
                          <a:cs typeface="Arial" charset="0"/>
                        </a:rPr>
                        <a:t>: 616-942-5975</a:t>
                      </a:r>
                      <a:endParaRPr lang="en-US" sz="1800" kern="1200" dirty="0" smtClean="0">
                        <a:solidFill>
                          <a:schemeClr val="tx2"/>
                        </a:solidFill>
                        <a:latin typeface="+mn-lt"/>
                        <a:ea typeface="ＭＳ Ｐゴシック" pitchFamily="1" charset="-128"/>
                        <a:cs typeface="Arial" charset="0"/>
                      </a:endParaRPr>
                    </a:p>
                    <a:p>
                      <a:pPr algn="ctr" eaLnBrk="1" fontAlgn="auto" hangingPunct="1">
                        <a:lnSpc>
                          <a:spcPct val="90000"/>
                        </a:lnSpc>
                        <a:spcBef>
                          <a:spcPts val="0"/>
                        </a:spcBef>
                        <a:spcAft>
                          <a:spcPts val="0"/>
                        </a:spcAft>
                        <a:defRPr/>
                      </a:pPr>
                      <a:r>
                        <a:rPr lang="en-US" sz="1800" kern="1200" dirty="0" smtClean="0">
                          <a:solidFill>
                            <a:schemeClr val="tx2"/>
                          </a:solidFill>
                          <a:latin typeface="+mn-lt"/>
                          <a:ea typeface="ＭＳ Ｐゴシック" pitchFamily="1" charset="-128"/>
                          <a:cs typeface="Arial" charset="0"/>
                        </a:rPr>
                        <a:t>cvanbemden@porterhills.org</a:t>
                      </a:r>
                    </a:p>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bwMode="auto">
          <a:xfrm>
            <a:off x="8534400" y="6477000"/>
            <a:ext cx="533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AF9858-B983-4B4B-B577-D6058BB0A2C8}" type="slidenum">
              <a:rPr lang="en-US" altLang="en-US">
                <a:solidFill>
                  <a:schemeClr val="bg1"/>
                </a:solidFill>
              </a:rPr>
              <a:pPr fontAlgn="base">
                <a:spcBef>
                  <a:spcPct val="0"/>
                </a:spcBef>
                <a:spcAft>
                  <a:spcPct val="0"/>
                </a:spcAft>
              </a:pPr>
              <a:t>4</a:t>
            </a:fld>
            <a:endParaRPr lang="en-US" altLang="en-US">
              <a:solidFill>
                <a:schemeClr val="bg1"/>
              </a:solidFill>
            </a:endParaRPr>
          </a:p>
        </p:txBody>
      </p:sp>
      <p:sp>
        <p:nvSpPr>
          <p:cNvPr id="9219" name="Rectangle 3"/>
          <p:cNvSpPr>
            <a:spLocks noGrp="1" noChangeArrowheads="1"/>
          </p:cNvSpPr>
          <p:nvPr>
            <p:ph type="title"/>
          </p:nvPr>
        </p:nvSpPr>
        <p:spPr>
          <a:xfrm>
            <a:off x="0" y="76200"/>
            <a:ext cx="5638800" cy="533400"/>
          </a:xfrm>
        </p:spPr>
        <p:txBody>
          <a:bodyPr/>
          <a:lstStyle/>
          <a:p>
            <a:pPr fontAlgn="auto">
              <a:spcAft>
                <a:spcPts val="0"/>
              </a:spcAft>
              <a:defRPr/>
            </a:pPr>
            <a:r>
              <a:rPr lang="en-US" sz="4000" dirty="0" smtClean="0"/>
              <a:t>The Green House Model</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smtClean="0">
              <a:effectLst>
                <a:outerShdw blurRad="38100" dist="38100" dir="2700000" algn="tl">
                  <a:srgbClr val="000000">
                    <a:alpha val="43137"/>
                  </a:srgbClr>
                </a:outerShdw>
              </a:effectLst>
            </a:endParaRPr>
          </a:p>
        </p:txBody>
      </p:sp>
      <p:sp>
        <p:nvSpPr>
          <p:cNvPr id="22532" name="Rectangle 7"/>
          <p:cNvSpPr>
            <a:spLocks noChangeArrowheads="1"/>
          </p:cNvSpPr>
          <p:nvPr/>
        </p:nvSpPr>
        <p:spPr bwMode="auto">
          <a:xfrm>
            <a:off x="457200" y="1524000"/>
            <a:ext cx="47942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6538" indent="-236538">
              <a:defRPr>
                <a:solidFill>
                  <a:schemeClr val="tx1"/>
                </a:solidFill>
                <a:latin typeface="Calibri" panose="020F0502020204030204" pitchFamily="34" charset="0"/>
              </a:defRPr>
            </a:lvl1pPr>
            <a:lvl2pPr marL="517525" indent="-166688">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buClr>
                <a:schemeClr val="tx1"/>
              </a:buClr>
            </a:pPr>
            <a:r>
              <a:rPr lang="en-US" altLang="en-US" sz="2000"/>
              <a:t> </a:t>
            </a:r>
          </a:p>
          <a:p>
            <a:pPr eaLnBrk="1" hangingPunct="1">
              <a:buClr>
                <a:schemeClr val="tx1"/>
              </a:buClr>
              <a:buFontTx/>
              <a:buChar char="•"/>
            </a:pPr>
            <a:endParaRPr lang="en-US" altLang="en-US">
              <a:latin typeface="Trebuchet MS" panose="020B0603020202020204" pitchFamily="34" charset="0"/>
            </a:endParaRPr>
          </a:p>
          <a:p>
            <a:pPr eaLnBrk="1" hangingPunct="1">
              <a:buClr>
                <a:schemeClr val="tx1"/>
              </a:buClr>
            </a:pPr>
            <a:endParaRPr lang="en-US" altLang="en-US">
              <a:latin typeface="Trebuchet MS" panose="020B0603020202020204" pitchFamily="34" charset="0"/>
            </a:endParaRPr>
          </a:p>
          <a:p>
            <a:pPr eaLnBrk="1" hangingPunct="1">
              <a:buClr>
                <a:schemeClr val="tx1"/>
              </a:buClr>
              <a:buFontTx/>
              <a:buChar char="•"/>
            </a:pPr>
            <a:endParaRPr lang="en-US" altLang="en-US" sz="1600">
              <a:latin typeface="Trebuchet MS" panose="020B0603020202020204" pitchFamily="34" charset="0"/>
            </a:endParaRPr>
          </a:p>
          <a:p>
            <a:pPr eaLnBrk="1" hangingPunct="1">
              <a:buClr>
                <a:schemeClr val="tx1"/>
              </a:buClr>
              <a:buFontTx/>
              <a:buChar char="•"/>
            </a:pPr>
            <a:endParaRPr lang="en-US" altLang="en-US" sz="1600">
              <a:latin typeface="Trebuchet MS" panose="020B0603020202020204" pitchFamily="34" charset="0"/>
            </a:endParaRPr>
          </a:p>
          <a:p>
            <a:pPr eaLnBrk="1" hangingPunct="1">
              <a:spcBef>
                <a:spcPct val="50000"/>
              </a:spcBef>
              <a:buClr>
                <a:schemeClr val="tx1"/>
              </a:buClr>
            </a:pPr>
            <a:endParaRPr lang="en-US" altLang="en-US" sz="1600">
              <a:solidFill>
                <a:srgbClr val="455568"/>
              </a:solidFill>
              <a:latin typeface="Trebuchet MS" panose="020B0603020202020204" pitchFamily="34" charset="0"/>
            </a:endParaRPr>
          </a:p>
          <a:p>
            <a:pPr eaLnBrk="1" hangingPunct="1">
              <a:spcBef>
                <a:spcPct val="20000"/>
              </a:spcBef>
              <a:buClr>
                <a:schemeClr val="tx1"/>
              </a:buClr>
            </a:pPr>
            <a:endParaRPr lang="en-US" altLang="en-US" sz="1600">
              <a:solidFill>
                <a:srgbClr val="5F5F5F"/>
              </a:solidFill>
              <a:latin typeface="Trebuchet MS" panose="020B0603020202020204" pitchFamily="34" charset="0"/>
            </a:endParaRPr>
          </a:p>
          <a:p>
            <a:pPr eaLnBrk="1" hangingPunct="1">
              <a:spcBef>
                <a:spcPct val="20000"/>
              </a:spcBef>
              <a:buClr>
                <a:schemeClr val="tx1"/>
              </a:buClr>
              <a:buFont typeface="Arial" panose="020B0604020202020204" pitchFamily="34" charset="0"/>
              <a:buChar char="•"/>
            </a:pPr>
            <a:endParaRPr lang="en-US" altLang="en-US" sz="1600">
              <a:solidFill>
                <a:srgbClr val="5F5F5F"/>
              </a:solidFill>
              <a:latin typeface="Trebuchet MS" panose="020B0603020202020204" pitchFamily="34" charset="0"/>
            </a:endParaRPr>
          </a:p>
          <a:p>
            <a:pPr eaLnBrk="1" hangingPunct="1">
              <a:spcBef>
                <a:spcPct val="20000"/>
              </a:spcBef>
              <a:buClr>
                <a:schemeClr val="tx1"/>
              </a:buClr>
              <a:buFont typeface="Arial" panose="020B0604020202020204" pitchFamily="34" charset="0"/>
              <a:buChar char="•"/>
            </a:pPr>
            <a:endParaRPr lang="en-US" altLang="en-US" sz="1600">
              <a:solidFill>
                <a:srgbClr val="5F5F5F"/>
              </a:solidFill>
              <a:latin typeface="Trebuchet MS" panose="020B0603020202020204" pitchFamily="34" charset="0"/>
            </a:endParaRPr>
          </a:p>
        </p:txBody>
      </p:sp>
      <p:grpSp>
        <p:nvGrpSpPr>
          <p:cNvPr id="6" name="Group 5"/>
          <p:cNvGrpSpPr/>
          <p:nvPr/>
        </p:nvGrpSpPr>
        <p:grpSpPr>
          <a:xfrm>
            <a:off x="5476656" y="2682786"/>
            <a:ext cx="3286344" cy="3106569"/>
            <a:chOff x="5102224" y="2682786"/>
            <a:chExt cx="3286344" cy="3106569"/>
          </a:xfrm>
        </p:grpSpPr>
        <p:sp>
          <p:nvSpPr>
            <p:cNvPr id="3" name="Freeform 2"/>
            <p:cNvSpPr/>
            <p:nvPr/>
          </p:nvSpPr>
          <p:spPr>
            <a:xfrm>
              <a:off x="5788947" y="2682786"/>
              <a:ext cx="1903155" cy="1903155"/>
            </a:xfrm>
            <a:custGeom>
              <a:avLst/>
              <a:gdLst>
                <a:gd name="connsiteX0" fmla="*/ 0 w 1903155"/>
                <a:gd name="connsiteY0" fmla="*/ 951578 h 1903155"/>
                <a:gd name="connsiteX1" fmla="*/ 951578 w 1903155"/>
                <a:gd name="connsiteY1" fmla="*/ 0 h 1903155"/>
                <a:gd name="connsiteX2" fmla="*/ 1903156 w 1903155"/>
                <a:gd name="connsiteY2" fmla="*/ 951578 h 1903155"/>
                <a:gd name="connsiteX3" fmla="*/ 951578 w 1903155"/>
                <a:gd name="connsiteY3" fmla="*/ 1903156 h 1903155"/>
                <a:gd name="connsiteX4" fmla="*/ 0 w 1903155"/>
                <a:gd name="connsiteY4" fmla="*/ 951578 h 19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55" h="1903155">
                  <a:moveTo>
                    <a:pt x="0" y="951578"/>
                  </a:moveTo>
                  <a:cubicBezTo>
                    <a:pt x="0" y="426036"/>
                    <a:pt x="426036" y="0"/>
                    <a:pt x="951578" y="0"/>
                  </a:cubicBezTo>
                  <a:cubicBezTo>
                    <a:pt x="1477120" y="0"/>
                    <a:pt x="1903156" y="426036"/>
                    <a:pt x="1903156" y="951578"/>
                  </a:cubicBezTo>
                  <a:cubicBezTo>
                    <a:pt x="1903156" y="1477120"/>
                    <a:pt x="1477120" y="1903156"/>
                    <a:pt x="951578" y="1903156"/>
                  </a:cubicBezTo>
                  <a:cubicBezTo>
                    <a:pt x="426036" y="1903156"/>
                    <a:pt x="0" y="1477120"/>
                    <a:pt x="0" y="951578"/>
                  </a:cubicBezTo>
                  <a:close/>
                </a:path>
              </a:pathLst>
            </a:cu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effectLst>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tx1"/>
            </a:fontRef>
          </p:style>
          <p:txBody>
            <a:bodyPr spcFirstLastPara="0" vert="horz" wrap="square" lIns="253754" tIns="333053" rIns="253754" bIns="713682"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solidFill>
                </a:rPr>
                <a:t>Physical Environment</a:t>
              </a:r>
              <a:endParaRPr lang="en-US" sz="1800" kern="1200" dirty="0">
                <a:solidFill>
                  <a:schemeClr val="tx2"/>
                </a:solidFill>
              </a:endParaRPr>
            </a:p>
          </p:txBody>
        </p:sp>
        <p:sp>
          <p:nvSpPr>
            <p:cNvPr id="5" name="Freeform 4"/>
            <p:cNvSpPr/>
            <p:nvPr/>
          </p:nvSpPr>
          <p:spPr>
            <a:xfrm>
              <a:off x="5102224" y="3872259"/>
              <a:ext cx="1903155" cy="1903155"/>
            </a:xfrm>
            <a:custGeom>
              <a:avLst/>
              <a:gdLst>
                <a:gd name="connsiteX0" fmla="*/ 0 w 1903155"/>
                <a:gd name="connsiteY0" fmla="*/ 951578 h 1903155"/>
                <a:gd name="connsiteX1" fmla="*/ 951578 w 1903155"/>
                <a:gd name="connsiteY1" fmla="*/ 0 h 1903155"/>
                <a:gd name="connsiteX2" fmla="*/ 1903156 w 1903155"/>
                <a:gd name="connsiteY2" fmla="*/ 951578 h 1903155"/>
                <a:gd name="connsiteX3" fmla="*/ 951578 w 1903155"/>
                <a:gd name="connsiteY3" fmla="*/ 1903156 h 1903155"/>
                <a:gd name="connsiteX4" fmla="*/ 0 w 1903155"/>
                <a:gd name="connsiteY4" fmla="*/ 951578 h 19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55" h="1903155">
                  <a:moveTo>
                    <a:pt x="0" y="951578"/>
                  </a:moveTo>
                  <a:cubicBezTo>
                    <a:pt x="0" y="426036"/>
                    <a:pt x="426036" y="0"/>
                    <a:pt x="951578" y="0"/>
                  </a:cubicBezTo>
                  <a:cubicBezTo>
                    <a:pt x="1477120" y="0"/>
                    <a:pt x="1903156" y="426036"/>
                    <a:pt x="1903156" y="951578"/>
                  </a:cubicBezTo>
                  <a:cubicBezTo>
                    <a:pt x="1903156" y="1477120"/>
                    <a:pt x="1477120" y="1903156"/>
                    <a:pt x="951578" y="1903156"/>
                  </a:cubicBezTo>
                  <a:cubicBezTo>
                    <a:pt x="426036" y="1903156"/>
                    <a:pt x="0" y="1477120"/>
                    <a:pt x="0" y="951578"/>
                  </a:cubicBezTo>
                  <a:close/>
                </a:path>
              </a:pathLst>
            </a:custGeom>
            <a:solidFill>
              <a:srgbClr val="0070C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tx1"/>
            </a:fontRef>
          </p:style>
          <p:txBody>
            <a:bodyPr spcFirstLastPara="0" vert="horz" wrap="square" lIns="179214" tIns="491648" rIns="582048" bIns="364772"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solidFill>
                </a:rPr>
                <a:t>Philosophy of Care</a:t>
              </a:r>
              <a:endParaRPr lang="en-US" sz="1800" kern="1200" dirty="0">
                <a:solidFill>
                  <a:schemeClr val="tx2"/>
                </a:solidFill>
              </a:endParaRPr>
            </a:p>
          </p:txBody>
        </p:sp>
        <p:sp>
          <p:nvSpPr>
            <p:cNvPr id="4" name="Freeform 3"/>
            <p:cNvSpPr/>
            <p:nvPr/>
          </p:nvSpPr>
          <p:spPr>
            <a:xfrm>
              <a:off x="6485413" y="3886200"/>
              <a:ext cx="1903155" cy="1903155"/>
            </a:xfrm>
            <a:custGeom>
              <a:avLst/>
              <a:gdLst>
                <a:gd name="connsiteX0" fmla="*/ 0 w 1903155"/>
                <a:gd name="connsiteY0" fmla="*/ 951578 h 1903155"/>
                <a:gd name="connsiteX1" fmla="*/ 951578 w 1903155"/>
                <a:gd name="connsiteY1" fmla="*/ 0 h 1903155"/>
                <a:gd name="connsiteX2" fmla="*/ 1903156 w 1903155"/>
                <a:gd name="connsiteY2" fmla="*/ 951578 h 1903155"/>
                <a:gd name="connsiteX3" fmla="*/ 951578 w 1903155"/>
                <a:gd name="connsiteY3" fmla="*/ 1903156 h 1903155"/>
                <a:gd name="connsiteX4" fmla="*/ 0 w 1903155"/>
                <a:gd name="connsiteY4" fmla="*/ 951578 h 19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55" h="1903155">
                  <a:moveTo>
                    <a:pt x="0" y="951578"/>
                  </a:moveTo>
                  <a:cubicBezTo>
                    <a:pt x="0" y="426036"/>
                    <a:pt x="426036" y="0"/>
                    <a:pt x="951578" y="0"/>
                  </a:cubicBezTo>
                  <a:cubicBezTo>
                    <a:pt x="1477120" y="0"/>
                    <a:pt x="1903156" y="426036"/>
                    <a:pt x="1903156" y="951578"/>
                  </a:cubicBezTo>
                  <a:cubicBezTo>
                    <a:pt x="1903156" y="1477120"/>
                    <a:pt x="1477120" y="1903156"/>
                    <a:pt x="951578" y="1903156"/>
                  </a:cubicBezTo>
                  <a:cubicBezTo>
                    <a:pt x="426036" y="1903156"/>
                    <a:pt x="0" y="1477120"/>
                    <a:pt x="0" y="951578"/>
                  </a:cubicBezTo>
                  <a:close/>
                </a:path>
              </a:pathLst>
            </a:custGeom>
            <a:solidFill>
              <a:srgbClr val="A80E19">
                <a:alpha val="4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tx1"/>
            </a:fontRef>
          </p:style>
          <p:txBody>
            <a:bodyPr spcFirstLastPara="0" vert="horz" wrap="square" lIns="274320" tIns="491648" rIns="179214" bIns="364772" numCol="1" spcCol="1270" anchor="ctr" anchorCtr="0">
              <a:noAutofit/>
            </a:bodyPr>
            <a:lstStyle/>
            <a:p>
              <a:pPr lvl="0" algn="ctr" defTabSz="800100">
                <a:lnSpc>
                  <a:spcPct val="90000"/>
                </a:lnSpc>
                <a:spcBef>
                  <a:spcPct val="0"/>
                </a:spcBef>
                <a:spcAft>
                  <a:spcPct val="35000"/>
                </a:spcAft>
              </a:pPr>
              <a:r>
                <a:rPr lang="en-US" kern="1200" dirty="0" smtClean="0">
                  <a:solidFill>
                    <a:schemeClr val="tx2"/>
                  </a:solidFill>
                </a:rPr>
                <a:t>Organizational </a:t>
              </a:r>
              <a:r>
                <a:rPr lang="en-US" sz="1800" kern="1200" dirty="0" smtClean="0">
                  <a:solidFill>
                    <a:schemeClr val="tx2"/>
                  </a:solidFill>
                </a:rPr>
                <a:t>Practices</a:t>
              </a:r>
              <a:endParaRPr lang="en-US" sz="1800" kern="1200" dirty="0">
                <a:solidFill>
                  <a:schemeClr val="tx2"/>
                </a:solidFill>
              </a:endParaRPr>
            </a:p>
          </p:txBody>
        </p:sp>
      </p:grpSp>
      <p:sp>
        <p:nvSpPr>
          <p:cNvPr id="14" name="Rectangle 3"/>
          <p:cNvSpPr>
            <a:spLocks noGrp="1" noChangeArrowheads="1"/>
          </p:cNvSpPr>
          <p:nvPr>
            <p:ph idx="1"/>
          </p:nvPr>
        </p:nvSpPr>
        <p:spPr>
          <a:xfrm>
            <a:off x="228600" y="1119763"/>
            <a:ext cx="5238313" cy="5029200"/>
          </a:xfrm>
        </p:spPr>
        <p:txBody>
          <a:bodyPr/>
          <a:lstStyle/>
          <a:p>
            <a:pPr fontAlgn="auto">
              <a:spcAft>
                <a:spcPts val="0"/>
              </a:spcAft>
              <a:defRPr/>
            </a:pPr>
            <a:r>
              <a:rPr lang="en-US" sz="2200" dirty="0" smtClean="0">
                <a:solidFill>
                  <a:schemeClr val="tx2"/>
                </a:solidFill>
              </a:rPr>
              <a:t>Changes </a:t>
            </a:r>
            <a:r>
              <a:rPr lang="en-US" sz="2200" dirty="0">
                <a:solidFill>
                  <a:schemeClr val="tx2"/>
                </a:solidFill>
              </a:rPr>
              <a:t>three </a:t>
            </a:r>
            <a:r>
              <a:rPr lang="en-US" sz="2200" dirty="0" smtClean="0">
                <a:solidFill>
                  <a:schemeClr val="tx2"/>
                </a:solidFill>
              </a:rPr>
              <a:t>things:</a:t>
            </a:r>
            <a:endParaRPr lang="en-US" sz="2200" dirty="0">
              <a:solidFill>
                <a:schemeClr val="tx2"/>
              </a:solidFill>
            </a:endParaRPr>
          </a:p>
          <a:p>
            <a:pPr lvl="1" fontAlgn="auto">
              <a:spcAft>
                <a:spcPts val="0"/>
              </a:spcAft>
              <a:defRPr/>
            </a:pPr>
            <a:r>
              <a:rPr lang="en-US" sz="2000" dirty="0">
                <a:solidFill>
                  <a:schemeClr val="tx2"/>
                </a:solidFill>
              </a:rPr>
              <a:t>Architecture</a:t>
            </a:r>
          </a:p>
          <a:p>
            <a:pPr lvl="1" fontAlgn="auto">
              <a:spcAft>
                <a:spcPts val="0"/>
              </a:spcAft>
              <a:defRPr/>
            </a:pPr>
            <a:r>
              <a:rPr lang="en-US" sz="2000" dirty="0" smtClean="0">
                <a:solidFill>
                  <a:schemeClr val="tx2"/>
                </a:solidFill>
              </a:rPr>
              <a:t>Philosophy of care</a:t>
            </a:r>
            <a:endParaRPr lang="en-US" sz="2000" dirty="0">
              <a:solidFill>
                <a:schemeClr val="tx2"/>
              </a:solidFill>
            </a:endParaRPr>
          </a:p>
          <a:p>
            <a:pPr lvl="1" fontAlgn="auto">
              <a:spcAft>
                <a:spcPts val="0"/>
              </a:spcAft>
              <a:defRPr/>
            </a:pPr>
            <a:r>
              <a:rPr lang="en-US" sz="2000" dirty="0" smtClean="0">
                <a:solidFill>
                  <a:schemeClr val="tx2"/>
                </a:solidFill>
              </a:rPr>
              <a:t>Organizational </a:t>
            </a:r>
            <a:r>
              <a:rPr lang="en-US" sz="2000" dirty="0">
                <a:solidFill>
                  <a:schemeClr val="tx2"/>
                </a:solidFill>
              </a:rPr>
              <a:t>structure</a:t>
            </a:r>
            <a:endParaRPr lang="en-US" sz="2200" dirty="0">
              <a:solidFill>
                <a:schemeClr val="tx2"/>
              </a:solidFill>
            </a:endParaRPr>
          </a:p>
          <a:p>
            <a:pPr fontAlgn="auto">
              <a:spcAft>
                <a:spcPts val="0"/>
              </a:spcAft>
              <a:defRPr/>
            </a:pPr>
            <a:r>
              <a:rPr lang="en-US" sz="2200" dirty="0" smtClean="0">
                <a:solidFill>
                  <a:schemeClr val="tx2"/>
                </a:solidFill>
              </a:rPr>
              <a:t>Improves </a:t>
            </a:r>
          </a:p>
          <a:p>
            <a:pPr lvl="1" fontAlgn="auto">
              <a:spcAft>
                <a:spcPts val="0"/>
              </a:spcAft>
              <a:defRPr/>
            </a:pPr>
            <a:r>
              <a:rPr lang="en-US" sz="2000" dirty="0">
                <a:solidFill>
                  <a:schemeClr val="tx2"/>
                </a:solidFill>
              </a:rPr>
              <a:t>Q</a:t>
            </a:r>
            <a:r>
              <a:rPr lang="en-US" sz="2000" dirty="0" smtClean="0">
                <a:solidFill>
                  <a:schemeClr val="tx2"/>
                </a:solidFill>
              </a:rPr>
              <a:t>uality </a:t>
            </a:r>
            <a:r>
              <a:rPr lang="en-US" sz="2000" dirty="0">
                <a:solidFill>
                  <a:schemeClr val="tx2"/>
                </a:solidFill>
              </a:rPr>
              <a:t>of life for </a:t>
            </a:r>
            <a:r>
              <a:rPr lang="en-US" sz="2000" dirty="0" smtClean="0">
                <a:solidFill>
                  <a:schemeClr val="tx2"/>
                </a:solidFill>
              </a:rPr>
              <a:t>residents</a:t>
            </a:r>
          </a:p>
          <a:p>
            <a:pPr lvl="1" fontAlgn="auto">
              <a:spcAft>
                <a:spcPts val="0"/>
              </a:spcAft>
              <a:defRPr/>
            </a:pPr>
            <a:r>
              <a:rPr lang="en-US" sz="2000" dirty="0" smtClean="0">
                <a:solidFill>
                  <a:schemeClr val="tx2"/>
                </a:solidFill>
              </a:rPr>
              <a:t>Quality of care</a:t>
            </a:r>
          </a:p>
          <a:p>
            <a:pPr lvl="1" fontAlgn="auto">
              <a:spcAft>
                <a:spcPts val="0"/>
              </a:spcAft>
              <a:defRPr/>
            </a:pPr>
            <a:r>
              <a:rPr lang="en-US" sz="2000" dirty="0" smtClean="0">
                <a:solidFill>
                  <a:schemeClr val="tx2"/>
                </a:solidFill>
              </a:rPr>
              <a:t>Family satisfaction</a:t>
            </a:r>
          </a:p>
          <a:p>
            <a:pPr lvl="1" fontAlgn="auto">
              <a:spcAft>
                <a:spcPts val="1200"/>
              </a:spcAft>
              <a:defRPr/>
            </a:pPr>
            <a:r>
              <a:rPr lang="en-US" sz="2000" dirty="0" smtClean="0">
                <a:solidFill>
                  <a:schemeClr val="tx2"/>
                </a:solidFill>
              </a:rPr>
              <a:t>Staff satisfaction</a:t>
            </a:r>
          </a:p>
          <a:p>
            <a:pPr fontAlgn="auto">
              <a:spcAft>
                <a:spcPts val="0"/>
              </a:spcAft>
              <a:defRPr/>
            </a:pPr>
            <a:r>
              <a:rPr lang="en-US" sz="2200" dirty="0">
                <a:cs typeface="Arial" pitchFamily="34" charset="0"/>
              </a:rPr>
              <a:t>Radical paradigm shift about </a:t>
            </a:r>
            <a:r>
              <a:rPr lang="en-US" sz="2200" dirty="0" smtClean="0">
                <a:cs typeface="Arial" pitchFamily="34" charset="0"/>
              </a:rPr>
              <a:t>how </a:t>
            </a:r>
            <a:r>
              <a:rPr lang="en-US" sz="2200" dirty="0">
                <a:cs typeface="Arial" pitchFamily="34" charset="0"/>
              </a:rPr>
              <a:t>we think about care, within current regulatory and reimbursement structures</a:t>
            </a:r>
          </a:p>
          <a:p>
            <a:pPr fontAlgn="auto">
              <a:spcAft>
                <a:spcPts val="0"/>
              </a:spcAft>
              <a:defRPr/>
            </a:pPr>
            <a:endParaRPr lang="en-US" sz="800" dirty="0">
              <a:latin typeface="+mj-lt"/>
            </a:endParaRPr>
          </a:p>
          <a:p>
            <a:pPr fontAlgn="auto">
              <a:spcAft>
                <a:spcPts val="0"/>
              </a:spcAft>
              <a:defRPr/>
            </a:pPr>
            <a:endParaRPr lang="en-US" sz="1600" dirty="0"/>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p:txBody>
      </p:sp>
      <p:pic>
        <p:nvPicPr>
          <p:cNvPr id="114690" name="Picture 2" descr="C:\Users\sbrown\Documents\Policy\VSO\Danville VAMC Exterio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1200" y="282146"/>
            <a:ext cx="3163175" cy="2108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2498" cy="685800"/>
          </a:xfrm>
        </p:spPr>
        <p:txBody>
          <a:bodyPr/>
          <a:lstStyle/>
          <a:p>
            <a:pPr fontAlgn="auto">
              <a:spcAft>
                <a:spcPts val="0"/>
              </a:spcAft>
              <a:defRPr/>
            </a:pPr>
            <a:r>
              <a:rPr lang="en-US" dirty="0" smtClean="0">
                <a:solidFill>
                  <a:schemeClr val="bg1"/>
                </a:solidFill>
              </a:rPr>
              <a:t>Meaningful Life</a:t>
            </a:r>
            <a:endParaRPr lang="en-US" dirty="0">
              <a:solidFill>
                <a:schemeClr val="bg1"/>
              </a:solidFill>
            </a:endParaRPr>
          </a:p>
        </p:txBody>
      </p:sp>
      <p:sp>
        <p:nvSpPr>
          <p:cNvPr id="3" name="Text Placeholder 2"/>
          <p:cNvSpPr>
            <a:spLocks noGrp="1"/>
          </p:cNvSpPr>
          <p:nvPr>
            <p:ph type="body" sz="half" idx="1"/>
          </p:nvPr>
        </p:nvSpPr>
        <p:spPr>
          <a:xfrm>
            <a:off x="457200" y="1371600"/>
            <a:ext cx="8534400" cy="4419600"/>
          </a:xfrm>
        </p:spPr>
        <p:txBody>
          <a:bodyPr/>
          <a:lstStyle/>
          <a:p>
            <a:pPr fontAlgn="auto">
              <a:spcAft>
                <a:spcPts val="0"/>
              </a:spcAft>
              <a:defRPr/>
            </a:pPr>
            <a:r>
              <a:rPr lang="en-US" sz="2400" dirty="0" smtClean="0">
                <a:solidFill>
                  <a:schemeClr val="tx2"/>
                </a:solidFill>
              </a:rPr>
              <a:t>Living, growing, thriving</a:t>
            </a:r>
          </a:p>
          <a:p>
            <a:pPr fontAlgn="auto">
              <a:spcAft>
                <a:spcPts val="0"/>
              </a:spcAft>
              <a:defRPr/>
            </a:pPr>
            <a:r>
              <a:rPr lang="en-US" sz="2400" dirty="0" smtClean="0">
                <a:solidFill>
                  <a:schemeClr val="tx2"/>
                </a:solidFill>
              </a:rPr>
              <a:t>Choice, autonomy and control</a:t>
            </a:r>
          </a:p>
          <a:p>
            <a:pPr fontAlgn="auto">
              <a:spcAft>
                <a:spcPts val="0"/>
              </a:spcAft>
              <a:defRPr/>
            </a:pPr>
            <a:r>
              <a:rPr lang="en-US" sz="2400" dirty="0" smtClean="0">
                <a:solidFill>
                  <a:schemeClr val="tx2"/>
                </a:solidFill>
              </a:rPr>
              <a:t>Place decisions with elders or as close</a:t>
            </a:r>
          </a:p>
          <a:p>
            <a:pPr marL="0" indent="0" fontAlgn="auto">
              <a:spcBef>
                <a:spcPts val="0"/>
              </a:spcBef>
              <a:spcAft>
                <a:spcPts val="600"/>
              </a:spcAft>
              <a:buFont typeface="Arial" panose="020B0604020202020204" pitchFamily="34" charset="0"/>
              <a:buNone/>
              <a:defRPr/>
            </a:pPr>
            <a:r>
              <a:rPr lang="en-US" sz="2400" dirty="0">
                <a:solidFill>
                  <a:schemeClr val="tx2"/>
                </a:solidFill>
              </a:rPr>
              <a:t> </a:t>
            </a:r>
            <a:r>
              <a:rPr lang="en-US" sz="2400" dirty="0" smtClean="0">
                <a:solidFill>
                  <a:schemeClr val="tx2"/>
                </a:solidFill>
              </a:rPr>
              <a:t>    to them as possible</a:t>
            </a:r>
          </a:p>
          <a:p>
            <a:pPr fontAlgn="auto">
              <a:spcBef>
                <a:spcPts val="0"/>
              </a:spcBef>
              <a:spcAft>
                <a:spcPts val="600"/>
              </a:spcAft>
              <a:defRPr/>
            </a:pPr>
            <a:r>
              <a:rPr lang="en-US" sz="2400" dirty="0" smtClean="0">
                <a:solidFill>
                  <a:schemeClr val="tx2"/>
                </a:solidFill>
              </a:rPr>
              <a:t>Facilitate deep knowing &amp; reciprocity</a:t>
            </a:r>
          </a:p>
          <a:p>
            <a:pPr fontAlgn="auto">
              <a:spcBef>
                <a:spcPts val="0"/>
              </a:spcBef>
              <a:spcAft>
                <a:spcPts val="600"/>
              </a:spcAft>
              <a:defRPr/>
            </a:pPr>
            <a:r>
              <a:rPr lang="en-US" sz="2400" dirty="0" smtClean="0">
                <a:solidFill>
                  <a:schemeClr val="tx2"/>
                </a:solidFill>
              </a:rPr>
              <a:t>Support a life worth living: </a:t>
            </a:r>
          </a:p>
          <a:p>
            <a:pPr lvl="1" fontAlgn="auto">
              <a:spcBef>
                <a:spcPts val="0"/>
              </a:spcBef>
              <a:spcAft>
                <a:spcPts val="600"/>
              </a:spcAft>
              <a:defRPr/>
            </a:pPr>
            <a:r>
              <a:rPr lang="en-US" sz="2000" dirty="0" smtClean="0">
                <a:solidFill>
                  <a:schemeClr val="tx2"/>
                </a:solidFill>
              </a:rPr>
              <a:t>Engagement</a:t>
            </a:r>
          </a:p>
          <a:p>
            <a:pPr lvl="1" fontAlgn="auto">
              <a:spcBef>
                <a:spcPts val="0"/>
              </a:spcBef>
              <a:spcAft>
                <a:spcPts val="600"/>
              </a:spcAft>
              <a:defRPr/>
            </a:pPr>
            <a:r>
              <a:rPr lang="en-US" sz="2000" dirty="0" smtClean="0">
                <a:solidFill>
                  <a:schemeClr val="tx2"/>
                </a:solidFill>
              </a:rPr>
              <a:t>Enjoyment</a:t>
            </a:r>
          </a:p>
          <a:p>
            <a:pPr lvl="1" fontAlgn="auto">
              <a:spcBef>
                <a:spcPts val="0"/>
              </a:spcBef>
              <a:spcAft>
                <a:spcPts val="600"/>
              </a:spcAft>
              <a:defRPr/>
            </a:pPr>
            <a:r>
              <a:rPr lang="en-US" sz="2000" dirty="0" smtClean="0">
                <a:solidFill>
                  <a:schemeClr val="tx2"/>
                </a:solidFill>
              </a:rPr>
              <a:t>Purpose</a:t>
            </a:r>
          </a:p>
          <a:p>
            <a:pPr lvl="1" fontAlgn="auto">
              <a:spcBef>
                <a:spcPts val="0"/>
              </a:spcBef>
              <a:spcAft>
                <a:spcPts val="600"/>
              </a:spcAft>
              <a:defRPr/>
            </a:pPr>
            <a:r>
              <a:rPr lang="en-US" sz="2000" dirty="0" smtClean="0">
                <a:solidFill>
                  <a:schemeClr val="tx2"/>
                </a:solidFill>
              </a:rPr>
              <a:t>Continued growth</a:t>
            </a:r>
            <a:endParaRPr lang="en-US" sz="2400" dirty="0" smtClean="0">
              <a:solidFill>
                <a:schemeClr val="tx2"/>
              </a:solidFill>
            </a:endParaRPr>
          </a:p>
        </p:txBody>
      </p:sp>
      <p:pic>
        <p:nvPicPr>
          <p:cNvPr id="6" name="Picture 5" descr="LFCL House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80000">
            <a:off x="5727151" y="3648898"/>
            <a:ext cx="3314530" cy="2209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20000">
            <a:off x="5713413" y="1335088"/>
            <a:ext cx="329565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Life</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944" y="1066800"/>
            <a:ext cx="3435456" cy="2286000"/>
          </a:xfrm>
          <a:prstGeom prst="rect">
            <a:avLst/>
          </a:prstGeom>
          <a:ln>
            <a:solidFill>
              <a:schemeClr val="tx1"/>
            </a:solidFill>
          </a:ln>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6144" y="3505200"/>
            <a:ext cx="3435456" cy="2286000"/>
          </a:xfrm>
          <a:prstGeom prst="rect">
            <a:avLst/>
          </a:prstGeom>
          <a:ln>
            <a:solidFill>
              <a:schemeClr val="tx1"/>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0199" y="1014144"/>
            <a:ext cx="3178717" cy="4777055"/>
          </a:xfrm>
          <a:prstGeom prst="rect">
            <a:avLst/>
          </a:prstGeom>
          <a:ln>
            <a:solidFill>
              <a:schemeClr val="tx1"/>
            </a:solidFill>
          </a:ln>
        </p:spPr>
      </p:pic>
    </p:spTree>
    <p:extLst>
      <p:ext uri="{BB962C8B-B14F-4D97-AF65-F5344CB8AC3E}">
        <p14:creationId xmlns:p14="http://schemas.microsoft.com/office/powerpoint/2010/main" val="2056278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Life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1181100"/>
            <a:ext cx="4419600" cy="3314700"/>
          </a:xfrm>
          <a:prstGeom prst="rect">
            <a:avLst/>
          </a:prstGeom>
          <a:ln>
            <a:solidFill>
              <a:schemeClr val="tx1"/>
            </a:solidFill>
          </a:ln>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1" y="2362200"/>
            <a:ext cx="4483095" cy="3319272"/>
          </a:xfrm>
          <a:prstGeom prst="rect">
            <a:avLst/>
          </a:prstGeom>
          <a:ln>
            <a:solidFill>
              <a:schemeClr val="tx1"/>
            </a:solidFill>
          </a:ln>
        </p:spPr>
      </p:pic>
    </p:spTree>
    <p:extLst>
      <p:ext uri="{BB962C8B-B14F-4D97-AF65-F5344CB8AC3E}">
        <p14:creationId xmlns:p14="http://schemas.microsoft.com/office/powerpoint/2010/main" val="188672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Life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00" y="1028700"/>
            <a:ext cx="2489200" cy="1866900"/>
          </a:xfrm>
          <a:prstGeom prst="rect">
            <a:avLst/>
          </a:prstGeom>
          <a:ln>
            <a:solidFill>
              <a:schemeClr val="tx1"/>
            </a:solidFill>
          </a:ln>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4431" y="1028699"/>
            <a:ext cx="2487169" cy="1865376"/>
          </a:xfrm>
          <a:prstGeom prst="rect">
            <a:avLst/>
          </a:prstGeom>
          <a:ln>
            <a:solidFill>
              <a:schemeClr val="tx1"/>
            </a:solidFill>
          </a:ln>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199" y="2986625"/>
            <a:ext cx="3733801" cy="2804575"/>
          </a:xfrm>
          <a:prstGeom prst="rect">
            <a:avLst/>
          </a:prstGeom>
          <a:ln>
            <a:solidFill>
              <a:schemeClr val="tx1"/>
            </a:solidFill>
          </a:ln>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4683124" y="1635123"/>
            <a:ext cx="4749802" cy="3562351"/>
          </a:xfrm>
          <a:prstGeom prst="rect">
            <a:avLst/>
          </a:prstGeom>
          <a:ln>
            <a:solidFill>
              <a:schemeClr val="tx1"/>
            </a:solidFill>
          </a:ln>
        </p:spPr>
      </p:pic>
    </p:spTree>
    <p:extLst>
      <p:ext uri="{BB962C8B-B14F-4D97-AF65-F5344CB8AC3E}">
        <p14:creationId xmlns:p14="http://schemas.microsoft.com/office/powerpoint/2010/main" val="1002932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Life</a:t>
            </a:r>
            <a:endParaRPr lang="en-US"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7982" y="1295400"/>
            <a:ext cx="3859306" cy="3200400"/>
          </a:xfrm>
          <a:prstGeom prst="rect">
            <a:avLst/>
          </a:prstGeom>
          <a:ln>
            <a:solidFill>
              <a:schemeClr val="tx1"/>
            </a:solidFill>
          </a:ln>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2434648"/>
            <a:ext cx="4267200" cy="3200400"/>
          </a:xfrm>
          <a:prstGeom prst="rect">
            <a:avLst/>
          </a:prstGeom>
          <a:ln>
            <a:solidFill>
              <a:schemeClr val="tx1"/>
            </a:solidFill>
          </a:ln>
        </p:spPr>
      </p:pic>
    </p:spTree>
    <p:extLst>
      <p:ext uri="{BB962C8B-B14F-4D97-AF65-F5344CB8AC3E}">
        <p14:creationId xmlns:p14="http://schemas.microsoft.com/office/powerpoint/2010/main" val="617372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Don't Delete Unless 100% S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3960</TotalTime>
  <Words>1923</Words>
  <Application>Microsoft Office PowerPoint</Application>
  <PresentationFormat>On-screen Show (4:3)</PresentationFormat>
  <Paragraphs>373</Paragraphs>
  <Slides>36</Slides>
  <Notes>19</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Title Slide [Don't Delete Unless 100% Sure]</vt:lpstr>
      <vt:lpstr>Body</vt:lpstr>
      <vt:lpstr>1_Body</vt:lpstr>
      <vt:lpstr>THE GREEN HOUSE® Project:   A Proven Prescription for Success </vt:lpstr>
      <vt:lpstr>PowerPoint Presentation</vt:lpstr>
      <vt:lpstr>Dr. Bill Thomas, Geriatrician</vt:lpstr>
      <vt:lpstr>The Green House Model </vt:lpstr>
      <vt:lpstr>Meaningful Life</vt:lpstr>
      <vt:lpstr>Meaningful Life</vt:lpstr>
      <vt:lpstr>Meaningful Life</vt:lpstr>
      <vt:lpstr>Meaningful Life</vt:lpstr>
      <vt:lpstr>Meaningful Life</vt:lpstr>
      <vt:lpstr>Meaningful Life</vt:lpstr>
      <vt:lpstr>PowerPoint Presentation</vt:lpstr>
      <vt:lpstr>PowerPoint Presentation</vt:lpstr>
      <vt:lpstr>Real Home – Kitchen and Hearth</vt:lpstr>
      <vt:lpstr>Real Home - Convivium</vt:lpstr>
      <vt:lpstr>PowerPoint Presentation</vt:lpstr>
      <vt:lpstr>Real Home – Private Bedrooms</vt:lpstr>
      <vt:lpstr>Real Home - Private Baths</vt:lpstr>
      <vt:lpstr>Real Home – Medicine Cabinets and Spa</vt:lpstr>
      <vt:lpstr>Real Home – Easy Access to Outdoors</vt:lpstr>
      <vt:lpstr>Empowered Staff  </vt:lpstr>
      <vt:lpstr>Traditional Nursing Home Organization</vt:lpstr>
      <vt:lpstr>Organizational Transformation</vt:lpstr>
      <vt:lpstr>Empowered Staff: Self Managed Teams</vt:lpstr>
      <vt:lpstr>Empowered Staff</vt:lpstr>
      <vt:lpstr>Empowered Staff - Training</vt:lpstr>
      <vt:lpstr>Direct Care Staffing</vt:lpstr>
      <vt:lpstr>Total Time Per Resident Day </vt:lpstr>
      <vt:lpstr>Work Flow Study</vt:lpstr>
      <vt:lpstr>Short-Term Rehab in GH Homes</vt:lpstr>
      <vt:lpstr>Consumer Demand</vt:lpstr>
      <vt:lpstr>Research on the Green House Model</vt:lpstr>
      <vt:lpstr>PowerPoint Presentation</vt:lpstr>
      <vt:lpstr>Evaluating the Green House Model</vt:lpstr>
      <vt:lpstr>Seniors Housing &amp; Care Journal*- Financial Impact  </vt:lpstr>
      <vt:lpstr>Momentum</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usummers</dc:creator>
  <cp:lastModifiedBy>Zuzanna Zapiorkowska</cp:lastModifiedBy>
  <cp:revision>140</cp:revision>
  <cp:lastPrinted>2015-03-08T21:21:03Z</cp:lastPrinted>
  <dcterms:created xsi:type="dcterms:W3CDTF">2013-04-22T15:19:18Z</dcterms:created>
  <dcterms:modified xsi:type="dcterms:W3CDTF">2016-03-03T21:59:18Z</dcterms:modified>
</cp:coreProperties>
</file>