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9" r:id="rId1"/>
  </p:sldMasterIdLst>
  <p:notesMasterIdLst>
    <p:notesMasterId r:id="rId54"/>
  </p:notesMasterIdLst>
  <p:handoutMasterIdLst>
    <p:handoutMasterId r:id="rId55"/>
  </p:handoutMasterIdLst>
  <p:sldIdLst>
    <p:sldId id="258" r:id="rId2"/>
    <p:sldId id="265" r:id="rId3"/>
    <p:sldId id="266" r:id="rId4"/>
    <p:sldId id="268" r:id="rId5"/>
    <p:sldId id="302" r:id="rId6"/>
    <p:sldId id="269" r:id="rId7"/>
    <p:sldId id="271" r:id="rId8"/>
    <p:sldId id="272" r:id="rId9"/>
    <p:sldId id="257" r:id="rId10"/>
    <p:sldId id="259" r:id="rId11"/>
    <p:sldId id="261" r:id="rId12"/>
    <p:sldId id="260" r:id="rId13"/>
    <p:sldId id="262" r:id="rId14"/>
    <p:sldId id="270" r:id="rId15"/>
    <p:sldId id="274" r:id="rId16"/>
    <p:sldId id="286" r:id="rId17"/>
    <p:sldId id="273" r:id="rId18"/>
    <p:sldId id="275" r:id="rId19"/>
    <p:sldId id="296" r:id="rId20"/>
    <p:sldId id="284" r:id="rId21"/>
    <p:sldId id="285" r:id="rId22"/>
    <p:sldId id="287" r:id="rId23"/>
    <p:sldId id="263" r:id="rId24"/>
    <p:sldId id="264" r:id="rId25"/>
    <p:sldId id="289" r:id="rId26"/>
    <p:sldId id="276" r:id="rId27"/>
    <p:sldId id="277" r:id="rId28"/>
    <p:sldId id="278" r:id="rId29"/>
    <p:sldId id="279" r:id="rId30"/>
    <p:sldId id="280" r:id="rId31"/>
    <p:sldId id="281" r:id="rId32"/>
    <p:sldId id="282" r:id="rId33"/>
    <p:sldId id="283" r:id="rId34"/>
    <p:sldId id="297" r:id="rId35"/>
    <p:sldId id="299" r:id="rId36"/>
    <p:sldId id="300" r:id="rId37"/>
    <p:sldId id="298" r:id="rId38"/>
    <p:sldId id="292" r:id="rId39"/>
    <p:sldId id="290" r:id="rId40"/>
    <p:sldId id="301" r:id="rId41"/>
    <p:sldId id="308" r:id="rId42"/>
    <p:sldId id="309" r:id="rId43"/>
    <p:sldId id="310" r:id="rId44"/>
    <p:sldId id="293" r:id="rId45"/>
    <p:sldId id="294" r:id="rId46"/>
    <p:sldId id="295" r:id="rId47"/>
    <p:sldId id="291" r:id="rId48"/>
    <p:sldId id="303" r:id="rId49"/>
    <p:sldId id="304" r:id="rId50"/>
    <p:sldId id="305" r:id="rId51"/>
    <p:sldId id="306" r:id="rId52"/>
    <p:sldId id="30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8809BA-91EB-3841-B715-ECE59F44478A}">
          <p14:sldIdLst>
            <p14:sldId id="258"/>
            <p14:sldId id="265"/>
            <p14:sldId id="266"/>
            <p14:sldId id="268"/>
            <p14:sldId id="302"/>
            <p14:sldId id="269"/>
            <p14:sldId id="271"/>
            <p14:sldId id="272"/>
            <p14:sldId id="257"/>
            <p14:sldId id="259"/>
            <p14:sldId id="261"/>
            <p14:sldId id="260"/>
            <p14:sldId id="262"/>
            <p14:sldId id="270"/>
            <p14:sldId id="274"/>
            <p14:sldId id="286"/>
            <p14:sldId id="273"/>
            <p14:sldId id="275"/>
            <p14:sldId id="296"/>
            <p14:sldId id="284"/>
            <p14:sldId id="285"/>
            <p14:sldId id="287"/>
            <p14:sldId id="263"/>
            <p14:sldId id="264"/>
            <p14:sldId id="289"/>
            <p14:sldId id="276"/>
            <p14:sldId id="277"/>
            <p14:sldId id="278"/>
            <p14:sldId id="279"/>
            <p14:sldId id="280"/>
            <p14:sldId id="281"/>
            <p14:sldId id="282"/>
            <p14:sldId id="283"/>
            <p14:sldId id="297"/>
            <p14:sldId id="299"/>
            <p14:sldId id="300"/>
            <p14:sldId id="298"/>
            <p14:sldId id="292"/>
            <p14:sldId id="290"/>
            <p14:sldId id="301"/>
            <p14:sldId id="308"/>
            <p14:sldId id="309"/>
            <p14:sldId id="310"/>
            <p14:sldId id="293"/>
            <p14:sldId id="294"/>
            <p14:sldId id="295"/>
            <p14:sldId id="291"/>
            <p14:sldId id="303"/>
            <p14:sldId id="304"/>
            <p14:sldId id="305"/>
            <p14:sldId id="306"/>
            <p14:sldId id="30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0" autoAdjust="0"/>
    <p:restoredTop sz="94660"/>
  </p:normalViewPr>
  <p:slideViewPr>
    <p:cSldViewPr snapToGrid="0" snapToObjects="1">
      <p:cViewPr>
        <p:scale>
          <a:sx n="100" d="100"/>
          <a:sy n="100" d="100"/>
        </p:scale>
        <p:origin x="-91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A5B013-E598-C047-B96A-B130B73476D5}" type="datetimeFigureOut">
              <a:rPr lang="en-US" smtClean="0"/>
              <a:t>2/6/13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D1F615-CCED-4646-808E-1447BE174748}" type="slidenum">
              <a:rPr lang="en-US" smtClean="0"/>
              <a:t>‹#›</a:t>
            </a:fld>
            <a:endParaRPr lang="en-US"/>
          </a:p>
        </p:txBody>
      </p:sp>
    </p:spTree>
    <p:extLst>
      <p:ext uri="{BB962C8B-B14F-4D97-AF65-F5344CB8AC3E}">
        <p14:creationId xmlns:p14="http://schemas.microsoft.com/office/powerpoint/2010/main" val="676737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2894A-7CE9-C642-BF20-1A96666112AF}" type="datetimeFigureOut">
              <a:rPr lang="en-US" smtClean="0"/>
              <a:t>2/6/13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9F064B-728C-094D-8FD6-67574B72F3B5}" type="slidenum">
              <a:rPr lang="en-US" smtClean="0"/>
              <a:t>‹#›</a:t>
            </a:fld>
            <a:endParaRPr lang="en-US"/>
          </a:p>
        </p:txBody>
      </p:sp>
    </p:spTree>
    <p:extLst>
      <p:ext uri="{BB962C8B-B14F-4D97-AF65-F5344CB8AC3E}">
        <p14:creationId xmlns:p14="http://schemas.microsoft.com/office/powerpoint/2010/main" val="4616795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F064B-728C-094D-8FD6-67574B72F3B5}" type="slidenum">
              <a:rPr lang="en-US" smtClean="0"/>
              <a:t>25</a:t>
            </a:fld>
            <a:endParaRPr lang="en-US"/>
          </a:p>
        </p:txBody>
      </p:sp>
    </p:spTree>
    <p:extLst>
      <p:ext uri="{BB962C8B-B14F-4D97-AF65-F5344CB8AC3E}">
        <p14:creationId xmlns:p14="http://schemas.microsoft.com/office/powerpoint/2010/main" val="120120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Inspired to get started – by Gary Taubes</a:t>
            </a:r>
            <a:r>
              <a:rPr lang="en-US" baseline="0" dirty="0" smtClean="0"/>
              <a:t> Book…Had been diagnosed as pre-diabetic, had begun to feel the Brain Fog, lack of energy and focus that insulin resistance causes…</a:t>
            </a:r>
          </a:p>
          <a:p>
            <a:r>
              <a:rPr lang="en-US" baseline="0" dirty="0" smtClean="0"/>
              <a:t>Caring for my husband with dementia &amp; diabetes</a:t>
            </a:r>
          </a:p>
          <a:p>
            <a:endParaRPr lang="en-US" dirty="0"/>
          </a:p>
        </p:txBody>
      </p:sp>
      <p:sp>
        <p:nvSpPr>
          <p:cNvPr id="4" name="Slide Number Placeholder 3"/>
          <p:cNvSpPr>
            <a:spLocks noGrp="1"/>
          </p:cNvSpPr>
          <p:nvPr>
            <p:ph type="sldNum" sz="quarter" idx="10"/>
          </p:nvPr>
        </p:nvSpPr>
        <p:spPr/>
        <p:txBody>
          <a:bodyPr/>
          <a:lstStyle/>
          <a:p>
            <a:fld id="{B69F064B-728C-094D-8FD6-67574B72F3B5}" type="slidenum">
              <a:rPr lang="en-US" smtClean="0"/>
              <a:t>38</a:t>
            </a:fld>
            <a:endParaRPr lang="en-US"/>
          </a:p>
        </p:txBody>
      </p:sp>
    </p:spTree>
    <p:extLst>
      <p:ext uri="{BB962C8B-B14F-4D97-AF65-F5344CB8AC3E}">
        <p14:creationId xmlns:p14="http://schemas.microsoft.com/office/powerpoint/2010/main" val="129484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2008</a:t>
            </a:r>
            <a:r>
              <a:rPr lang="en-US" baseline="0" dirty="0" smtClean="0"/>
              <a:t>  - Public meeting</a:t>
            </a:r>
            <a:endParaRPr lang="en-US" dirty="0"/>
          </a:p>
        </p:txBody>
      </p:sp>
      <p:sp>
        <p:nvSpPr>
          <p:cNvPr id="4" name="Slide Number Placeholder 3"/>
          <p:cNvSpPr>
            <a:spLocks noGrp="1"/>
          </p:cNvSpPr>
          <p:nvPr>
            <p:ph type="sldNum" sz="quarter" idx="10"/>
          </p:nvPr>
        </p:nvSpPr>
        <p:spPr/>
        <p:txBody>
          <a:bodyPr/>
          <a:lstStyle/>
          <a:p>
            <a:fld id="{B69F064B-728C-094D-8FD6-67574B72F3B5}" type="slidenum">
              <a:rPr lang="en-US" smtClean="0"/>
              <a:t>40</a:t>
            </a:fld>
            <a:endParaRPr lang="en-US"/>
          </a:p>
        </p:txBody>
      </p:sp>
    </p:spTree>
    <p:extLst>
      <p:ext uri="{BB962C8B-B14F-4D97-AF65-F5344CB8AC3E}">
        <p14:creationId xmlns:p14="http://schemas.microsoft.com/office/powerpoint/2010/main" val="61800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Followed for  – Aug 1, 2011 to April 30,  2012 – weight loss = 23 pounds, with Atkins philosophy that allowed fats, bacon, but significantly</a:t>
            </a:r>
            <a:r>
              <a:rPr lang="en-US" baseline="0" dirty="0" smtClean="0"/>
              <a:t> restricted carbohydrates – no sugars, breads, or grains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smtClean="0"/>
              <a:t>Bought </a:t>
            </a:r>
            <a:r>
              <a:rPr lang="en-US" baseline="0" dirty="0" smtClean="0"/>
              <a:t>eggs from local organic farm – free range, fed organic grains; bought grass fed beef, chickens, pork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Still OBESE – waist size, waist to height ratio; Series of tests through work:  still had blood pressure, blood sugar, and related issues;  many risk factors, sleep disruptions,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Husband on it as well, reduced the amount of carbs, but did not reduce the fruits – he ate great amounts of fruit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69F064B-728C-094D-8FD6-67574B72F3B5}" type="slidenum">
              <a:rPr lang="en-US" smtClean="0"/>
              <a:t>44</a:t>
            </a:fld>
            <a:endParaRPr lang="en-US"/>
          </a:p>
        </p:txBody>
      </p:sp>
    </p:spTree>
    <p:extLst>
      <p:ext uri="{BB962C8B-B14F-4D97-AF65-F5344CB8AC3E}">
        <p14:creationId xmlns:p14="http://schemas.microsoft.com/office/powerpoint/2010/main" val="1181420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Followed now</a:t>
            </a:r>
            <a:r>
              <a:rPr lang="en-US" baseline="0" dirty="0" smtClean="0"/>
              <a:t> for 9 months – weight loss another 45 pounds…Total weight loss is 68 pounds</a:t>
            </a:r>
          </a:p>
          <a:p>
            <a:r>
              <a:rPr lang="en-US" baseline="0" dirty="0" smtClean="0"/>
              <a:t>Other changes:</a:t>
            </a:r>
          </a:p>
          <a:p>
            <a:r>
              <a:rPr lang="en-US" baseline="0" dirty="0" smtClean="0"/>
              <a:t>	A1C is in normal range (no longer </a:t>
            </a:r>
            <a:r>
              <a:rPr lang="en-US" baseline="0" dirty="0" err="1" smtClean="0"/>
              <a:t>prediabetic</a:t>
            </a:r>
            <a:r>
              <a:rPr lang="en-US" baseline="0" dirty="0" smtClean="0"/>
              <a:t>)</a:t>
            </a:r>
          </a:p>
          <a:p>
            <a:r>
              <a:rPr lang="en-US" baseline="0" dirty="0" smtClean="0"/>
              <a:t>	Cholesterol is in normal range</a:t>
            </a:r>
          </a:p>
          <a:p>
            <a:r>
              <a:rPr lang="en-US" baseline="0" dirty="0" smtClean="0"/>
              <a:t>	Blood pressure is in normal range</a:t>
            </a:r>
          </a:p>
          <a:p>
            <a:r>
              <a:rPr lang="en-US" baseline="0" dirty="0" smtClean="0"/>
              <a:t>Husband on the same program – </a:t>
            </a:r>
          </a:p>
          <a:p>
            <a:r>
              <a:rPr lang="en-US" baseline="0" dirty="0" smtClean="0"/>
              <a:t>	His A1C now less than 8 (which doctor had set as goal)</a:t>
            </a:r>
          </a:p>
          <a:p>
            <a:r>
              <a:rPr lang="en-US" baseline="0" dirty="0" smtClean="0"/>
              <a:t>	He has loss about 30 pounds </a:t>
            </a:r>
          </a:p>
          <a:p>
            <a:r>
              <a:rPr lang="en-US" baseline="0" dirty="0" smtClean="0"/>
              <a:t>	</a:t>
            </a:r>
          </a:p>
        </p:txBody>
      </p:sp>
      <p:sp>
        <p:nvSpPr>
          <p:cNvPr id="4" name="Slide Number Placeholder 3"/>
          <p:cNvSpPr>
            <a:spLocks noGrp="1"/>
          </p:cNvSpPr>
          <p:nvPr>
            <p:ph type="sldNum" sz="quarter" idx="10"/>
          </p:nvPr>
        </p:nvSpPr>
        <p:spPr/>
        <p:txBody>
          <a:bodyPr/>
          <a:lstStyle/>
          <a:p>
            <a:fld id="{B69F064B-728C-094D-8FD6-67574B72F3B5}" type="slidenum">
              <a:rPr lang="en-US" smtClean="0"/>
              <a:t>45</a:t>
            </a:fld>
            <a:endParaRPr lang="en-US"/>
          </a:p>
        </p:txBody>
      </p:sp>
    </p:spTree>
    <p:extLst>
      <p:ext uri="{BB962C8B-B14F-4D97-AF65-F5344CB8AC3E}">
        <p14:creationId xmlns:p14="http://schemas.microsoft.com/office/powerpoint/2010/main" val="310789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now</a:t>
            </a:r>
            <a:endParaRPr lang="en-US" dirty="0"/>
          </a:p>
        </p:txBody>
      </p:sp>
      <p:sp>
        <p:nvSpPr>
          <p:cNvPr id="4" name="Slide Number Placeholder 3"/>
          <p:cNvSpPr>
            <a:spLocks noGrp="1"/>
          </p:cNvSpPr>
          <p:nvPr>
            <p:ph type="sldNum" sz="quarter" idx="10"/>
          </p:nvPr>
        </p:nvSpPr>
        <p:spPr/>
        <p:txBody>
          <a:bodyPr/>
          <a:lstStyle/>
          <a:p>
            <a:fld id="{B69F064B-728C-094D-8FD6-67574B72F3B5}" type="slidenum">
              <a:rPr lang="en-US" smtClean="0"/>
              <a:t>46</a:t>
            </a:fld>
            <a:endParaRPr lang="en-US"/>
          </a:p>
        </p:txBody>
      </p:sp>
    </p:spTree>
    <p:extLst>
      <p:ext uri="{BB962C8B-B14F-4D97-AF65-F5344CB8AC3E}">
        <p14:creationId xmlns:p14="http://schemas.microsoft.com/office/powerpoint/2010/main" val="197259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4AF466F-BDA4-4F18-9C7B-FF0A9A1B0E80}" type="datetime1">
              <a:rPr lang="en-US" smtClean="0"/>
              <a:pPr/>
              <a:t>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EB412-E790-42EA-81FE-2925D3A43D91}" type="datetime2">
              <a:rPr lang="en-US" smtClean="0"/>
              <a:t>Wednesday, February 6, 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56EEE0E-EDB0-4D84-86B0-50833DF22902}" type="datetime2">
              <a:rPr lang="en-US" smtClean="0"/>
              <a:t>Wednesday, February 6, 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114372C-B5AB-4C39-B273-B99224EB4DD5}" type="datetime2">
              <a:rPr lang="en-US" smtClean="0"/>
              <a:t>Wednesday, February 6, 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4CB1CAA-32CD-4B55-B92A-B8F0843CACF4}" type="datetime2">
              <a:rPr lang="en-US" smtClean="0"/>
              <a:t>Wednesday, February 6, 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B385921-A91A-409C-921C-0E0EC1E750EC}" type="datetime2">
              <a:rPr lang="en-US" smtClean="0"/>
              <a:t>Wednesday, February 6, 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2/6/13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4B82477-D5D3-4181-8C11-75D0F2433A87}" type="datetime2">
              <a:rPr lang="en-US" smtClean="0"/>
              <a:t>Wednesday, February 6, 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13E253B-1893-4367-8BAE-DF4BC10DC578}" type="datetime2">
              <a:rPr lang="en-US" smtClean="0"/>
              <a:t>Wednesday, February 6, 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B62300D-25B3-4603-86C9-4CB776489F00}" type="datetime2">
              <a:rPr lang="en-US" smtClean="0"/>
              <a:t>Wednesday, February 6, 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4AD9-FCC8-48B7-B85B-012A91320DFF}" type="datetime2">
              <a:rPr lang="en-US" smtClean="0"/>
              <a:t>Wednesday, February 6, 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2DC50-D5DB-4F94-B367-9876CD2C4012}" type="datetime2">
              <a:rPr lang="en-US" smtClean="0"/>
              <a:t>Wednesday, February 6, 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0B385921-A91A-409C-921C-0E0EC1E750EC}" type="datetime2">
              <a:rPr lang="en-US" smtClean="0"/>
              <a:t>Wednesday, February 6, 13</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789C0F2-17E0-497A-9BBE-0C73201AAFE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Lst>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webmd.com/vitamins0and-supplements/new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g"/><Relationship Id="rId3" Type="http://schemas.openxmlformats.org/officeDocument/2006/relationships/image" Target="../media/image2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dBnniua6-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Food Matters:  Healthy Choices for Body &amp; Brain</a:t>
            </a:r>
            <a:endParaRPr lang="en-US" dirty="0"/>
          </a:p>
        </p:txBody>
      </p:sp>
      <p:sp>
        <p:nvSpPr>
          <p:cNvPr id="2" name="Text Placeholder 1"/>
          <p:cNvSpPr>
            <a:spLocks noGrp="1"/>
          </p:cNvSpPr>
          <p:nvPr>
            <p:ph type="body" idx="1"/>
          </p:nvPr>
        </p:nvSpPr>
        <p:spPr>
          <a:xfrm>
            <a:off x="4667872" y="4453782"/>
            <a:ext cx="3637927" cy="874262"/>
          </a:xfrm>
        </p:spPr>
        <p:txBody>
          <a:bodyPr>
            <a:normAutofit fontScale="85000" lnSpcReduction="10000"/>
          </a:bodyPr>
          <a:lstStyle/>
          <a:p>
            <a:r>
              <a:rPr lang="en-US" dirty="0" smtClean="0">
                <a:solidFill>
                  <a:srgbClr val="404040"/>
                </a:solidFill>
              </a:rPr>
              <a:t>Priscilla J. Kimboko, Ph.D.</a:t>
            </a:r>
          </a:p>
          <a:p>
            <a:r>
              <a:rPr lang="en-US" smtClean="0">
                <a:solidFill>
                  <a:srgbClr val="404040"/>
                </a:solidFill>
              </a:rPr>
              <a:t>Art </a:t>
            </a:r>
            <a:r>
              <a:rPr lang="en-US" smtClean="0">
                <a:solidFill>
                  <a:srgbClr val="404040"/>
                </a:solidFill>
              </a:rPr>
              <a:t>&amp; </a:t>
            </a:r>
            <a:r>
              <a:rPr lang="en-US" dirty="0" smtClean="0">
                <a:solidFill>
                  <a:srgbClr val="404040"/>
                </a:solidFill>
              </a:rPr>
              <a:t>Science of Aging Conference</a:t>
            </a:r>
          </a:p>
          <a:p>
            <a:r>
              <a:rPr lang="en-US" dirty="0" smtClean="0">
                <a:solidFill>
                  <a:srgbClr val="404040"/>
                </a:solidFill>
              </a:rPr>
              <a:t>February 8, 2013</a:t>
            </a:r>
            <a:endParaRPr lang="en-US" dirty="0">
              <a:solidFill>
                <a:srgbClr val="404040"/>
              </a:solidFill>
            </a:endParaRPr>
          </a:p>
        </p:txBody>
      </p:sp>
    </p:spTree>
    <p:extLst>
      <p:ext uri="{BB962C8B-B14F-4D97-AF65-F5344CB8AC3E}">
        <p14:creationId xmlns:p14="http://schemas.microsoft.com/office/powerpoint/2010/main" val="19238850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7240" y="4622800"/>
            <a:ext cx="7543800" cy="1422400"/>
          </a:xfrm>
        </p:spPr>
        <p:txBody>
          <a:bodyPr>
            <a:normAutofit fontScale="90000"/>
          </a:bodyPr>
          <a:lstStyle/>
          <a:p>
            <a:r>
              <a:rPr lang="en-US" dirty="0"/>
              <a:t>Too much food, too little exercise?</a:t>
            </a:r>
          </a:p>
        </p:txBody>
      </p:sp>
      <p:sp>
        <p:nvSpPr>
          <p:cNvPr id="6" name="Text Placeholder 5"/>
          <p:cNvSpPr>
            <a:spLocks noGrp="1"/>
          </p:cNvSpPr>
          <p:nvPr>
            <p:ph type="body" idx="1"/>
          </p:nvPr>
        </p:nvSpPr>
        <p:spPr>
          <a:xfrm>
            <a:off x="1341120" y="756310"/>
            <a:ext cx="2809767" cy="447521"/>
          </a:xfrm>
        </p:spPr>
        <p:txBody>
          <a:bodyPr>
            <a:normAutofit lnSpcReduction="10000"/>
          </a:bodyPr>
          <a:lstStyle/>
          <a:p>
            <a:r>
              <a:rPr lang="en-US" dirty="0" smtClean="0"/>
              <a:t>Calories IN</a:t>
            </a:r>
            <a:endParaRPr lang="en-US" dirty="0"/>
          </a:p>
        </p:txBody>
      </p:sp>
      <p:pic>
        <p:nvPicPr>
          <p:cNvPr id="10" name="Content Placeholder 9" descr="Big bite.jpeg"/>
          <p:cNvPicPr>
            <a:picLocks noGrp="1" noChangeAspect="1"/>
          </p:cNvPicPr>
          <p:nvPr>
            <p:ph sz="half" idx="2"/>
          </p:nvPr>
        </p:nvPicPr>
        <p:blipFill>
          <a:blip r:embed="rId2">
            <a:extLst>
              <a:ext uri="{28A0092B-C50C-407E-A947-70E740481C1C}">
                <a14:useLocalDpi xmlns:a14="http://schemas.microsoft.com/office/drawing/2010/main" val="0"/>
              </a:ext>
            </a:extLst>
          </a:blip>
          <a:srcRect l="4861" r="4861"/>
          <a:stretch>
            <a:fillRect/>
          </a:stretch>
        </p:blipFill>
        <p:spPr>
          <a:xfrm>
            <a:off x="1344168" y="1371600"/>
            <a:ext cx="2812383" cy="2354553"/>
          </a:xfrm>
        </p:spPr>
      </p:pic>
      <p:sp>
        <p:nvSpPr>
          <p:cNvPr id="8" name="Text Placeholder 7"/>
          <p:cNvSpPr>
            <a:spLocks noGrp="1"/>
          </p:cNvSpPr>
          <p:nvPr>
            <p:ph type="body" sz="quarter" idx="3"/>
          </p:nvPr>
        </p:nvSpPr>
        <p:spPr>
          <a:xfrm>
            <a:off x="4751070" y="310224"/>
            <a:ext cx="3840480" cy="750887"/>
          </a:xfrm>
        </p:spPr>
        <p:txBody>
          <a:bodyPr/>
          <a:lstStyle/>
          <a:p>
            <a:r>
              <a:rPr lang="en-US" dirty="0" smtClean="0"/>
              <a:t>Calories OUT</a:t>
            </a:r>
            <a:endParaRPr lang="en-US" dirty="0"/>
          </a:p>
        </p:txBody>
      </p:sp>
      <p:pic>
        <p:nvPicPr>
          <p:cNvPr id="11" name="Content Placeholder 10" descr="exercise02c.jpg"/>
          <p:cNvPicPr>
            <a:picLocks noGrp="1" noChangeAspect="1"/>
          </p:cNvPicPr>
          <p:nvPr>
            <p:ph sz="quarter" idx="4"/>
          </p:nvPr>
        </p:nvPicPr>
        <p:blipFill>
          <a:blip r:embed="rId3">
            <a:extLst>
              <a:ext uri="{28A0092B-C50C-407E-A947-70E740481C1C}">
                <a14:useLocalDpi xmlns:a14="http://schemas.microsoft.com/office/drawing/2010/main" val="0"/>
              </a:ext>
            </a:extLst>
          </a:blip>
          <a:srcRect t="-1857" b="-1857"/>
          <a:stretch>
            <a:fillRect/>
          </a:stretch>
        </p:blipFill>
        <p:spPr>
          <a:xfrm>
            <a:off x="4751070" y="1140915"/>
            <a:ext cx="3840480" cy="3596185"/>
          </a:xfrm>
        </p:spPr>
      </p:pic>
    </p:spTree>
    <p:extLst>
      <p:ext uri="{BB962C8B-B14F-4D97-AF65-F5344CB8AC3E}">
        <p14:creationId xmlns:p14="http://schemas.microsoft.com/office/powerpoint/2010/main" val="4325762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77240" y="4876800"/>
            <a:ext cx="7543800" cy="1282700"/>
          </a:xfrm>
        </p:spPr>
        <p:txBody>
          <a:bodyPr/>
          <a:lstStyle/>
          <a:p>
            <a:r>
              <a:rPr lang="en-US" sz="4400" dirty="0" smtClean="0"/>
              <a:t>COMFORT foods!</a:t>
            </a:r>
            <a:endParaRPr lang="en-US" sz="4400" dirty="0"/>
          </a:p>
        </p:txBody>
      </p:sp>
      <p:sp>
        <p:nvSpPr>
          <p:cNvPr id="2" name="Text Placeholder 1"/>
          <p:cNvSpPr>
            <a:spLocks noGrp="1"/>
          </p:cNvSpPr>
          <p:nvPr>
            <p:ph type="body" idx="1"/>
          </p:nvPr>
        </p:nvSpPr>
        <p:spPr>
          <a:xfrm>
            <a:off x="549274" y="284824"/>
            <a:ext cx="3840480" cy="750887"/>
          </a:xfrm>
        </p:spPr>
        <p:txBody>
          <a:bodyPr/>
          <a:lstStyle/>
          <a:p>
            <a:r>
              <a:rPr lang="en-US" dirty="0" smtClean="0"/>
              <a:t>Bran muffins?</a:t>
            </a:r>
            <a:endParaRPr lang="en-US" dirty="0"/>
          </a:p>
        </p:txBody>
      </p:sp>
      <p:pic>
        <p:nvPicPr>
          <p:cNvPr id="7" name="Content Placeholder 6" descr="bran_muffins.jpg"/>
          <p:cNvPicPr>
            <a:picLocks noGrp="1" noChangeAspect="1"/>
          </p:cNvPicPr>
          <p:nvPr>
            <p:ph sz="half" idx="2"/>
          </p:nvPr>
        </p:nvPicPr>
        <p:blipFill>
          <a:blip r:embed="rId2">
            <a:extLst>
              <a:ext uri="{28A0092B-C50C-407E-A947-70E740481C1C}">
                <a14:useLocalDpi xmlns:a14="http://schemas.microsoft.com/office/drawing/2010/main" val="0"/>
              </a:ext>
            </a:extLst>
          </a:blip>
          <a:srcRect t="-18902" b="-18902"/>
          <a:stretch>
            <a:fillRect/>
          </a:stretch>
        </p:blipFill>
        <p:spPr>
          <a:xfrm>
            <a:off x="549274" y="1509215"/>
            <a:ext cx="3840480" cy="3596185"/>
          </a:xfrm>
        </p:spPr>
      </p:pic>
      <p:sp>
        <p:nvSpPr>
          <p:cNvPr id="4" name="Text Placeholder 3"/>
          <p:cNvSpPr>
            <a:spLocks noGrp="1"/>
          </p:cNvSpPr>
          <p:nvPr>
            <p:ph type="body" sz="quarter" idx="3"/>
          </p:nvPr>
        </p:nvSpPr>
        <p:spPr>
          <a:xfrm>
            <a:off x="4751070" y="234024"/>
            <a:ext cx="3840480" cy="750887"/>
          </a:xfrm>
        </p:spPr>
        <p:txBody>
          <a:bodyPr/>
          <a:lstStyle/>
          <a:p>
            <a:r>
              <a:rPr lang="en-US" dirty="0" smtClean="0"/>
              <a:t>Fatty foods?</a:t>
            </a:r>
            <a:endParaRPr lang="en-US" dirty="0"/>
          </a:p>
        </p:txBody>
      </p:sp>
      <p:pic>
        <p:nvPicPr>
          <p:cNvPr id="11" name="Content Placeholder 10" descr="junk-food-collection_~k4550693.jpg"/>
          <p:cNvPicPr>
            <a:picLocks noGrp="1" noChangeAspect="1"/>
          </p:cNvPicPr>
          <p:nvPr>
            <p:ph sz="quarter" idx="4"/>
          </p:nvPr>
        </p:nvPicPr>
        <p:blipFill>
          <a:blip r:embed="rId3">
            <a:extLst>
              <a:ext uri="{28A0092B-C50C-407E-A947-70E740481C1C}">
                <a14:useLocalDpi xmlns:a14="http://schemas.microsoft.com/office/drawing/2010/main" val="0"/>
              </a:ext>
            </a:extLst>
          </a:blip>
          <a:srcRect l="-6448" r="-6448"/>
          <a:stretch>
            <a:fillRect/>
          </a:stretch>
        </p:blipFill>
        <p:spPr>
          <a:xfrm>
            <a:off x="4751070" y="1521915"/>
            <a:ext cx="3840480" cy="3596185"/>
          </a:xfrm>
        </p:spPr>
      </p:pic>
    </p:spTree>
    <p:extLst>
      <p:ext uri="{BB962C8B-B14F-4D97-AF65-F5344CB8AC3E}">
        <p14:creationId xmlns:p14="http://schemas.microsoft.com/office/powerpoint/2010/main" val="1141301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399" y="2743200"/>
            <a:ext cx="3429000" cy="1066800"/>
          </a:xfrm>
        </p:spPr>
        <p:txBody>
          <a:bodyPr/>
          <a:lstStyle/>
          <a:p>
            <a:r>
              <a:rPr lang="en-US" dirty="0" smtClean="0"/>
              <a:t>SWEET, SALT, FAT </a:t>
            </a:r>
            <a:endParaRPr lang="en-US" dirty="0"/>
          </a:p>
        </p:txBody>
      </p:sp>
      <p:pic>
        <p:nvPicPr>
          <p:cNvPr id="6" name="Content Placeholder 5" descr="desert pyramid.jpg"/>
          <p:cNvPicPr>
            <a:picLocks noGrp="1" noChangeAspect="1"/>
          </p:cNvPicPr>
          <p:nvPr>
            <p:ph idx="1"/>
          </p:nvPr>
        </p:nvPicPr>
        <p:blipFill>
          <a:blip r:embed="rId2">
            <a:extLst>
              <a:ext uri="{28A0092B-C50C-407E-A947-70E740481C1C}">
                <a14:useLocalDpi xmlns:a14="http://schemas.microsoft.com/office/drawing/2010/main" val="0"/>
              </a:ext>
            </a:extLst>
          </a:blip>
          <a:srcRect l="-1762" r="-1762"/>
          <a:stretch>
            <a:fillRect/>
          </a:stretch>
        </p:blipFill>
        <p:spPr/>
      </p:pic>
      <p:sp>
        <p:nvSpPr>
          <p:cNvPr id="3" name="Text Placeholder 2"/>
          <p:cNvSpPr>
            <a:spLocks noGrp="1"/>
          </p:cNvSpPr>
          <p:nvPr>
            <p:ph type="body" sz="half" idx="2"/>
          </p:nvPr>
        </p:nvSpPr>
        <p:spPr>
          <a:xfrm>
            <a:off x="5804206" y="520846"/>
            <a:ext cx="2590800" cy="3429000"/>
          </a:xfrm>
        </p:spPr>
        <p:txBody>
          <a:bodyPr/>
          <a:lstStyle/>
          <a:p>
            <a:r>
              <a:rPr lang="en-US" dirty="0" smtClean="0"/>
              <a:t> </a:t>
            </a:r>
            <a:endParaRPr lang="en-US" dirty="0"/>
          </a:p>
        </p:txBody>
      </p:sp>
      <p:sp>
        <p:nvSpPr>
          <p:cNvPr id="2" name="TextBox 1"/>
          <p:cNvSpPr txBox="1"/>
          <p:nvPr/>
        </p:nvSpPr>
        <p:spPr>
          <a:xfrm>
            <a:off x="7327900" y="1852619"/>
            <a:ext cx="1327895" cy="1754327"/>
          </a:xfrm>
          <a:prstGeom prst="rect">
            <a:avLst/>
          </a:prstGeom>
          <a:noFill/>
        </p:spPr>
        <p:txBody>
          <a:bodyPr wrap="none" rtlCol="0">
            <a:spAutoFit/>
          </a:bodyPr>
          <a:lstStyle/>
          <a:p>
            <a:r>
              <a:rPr lang="en-US" dirty="0" smtClean="0"/>
              <a:t>Standard</a:t>
            </a:r>
          </a:p>
          <a:p>
            <a:r>
              <a:rPr lang="en-US" dirty="0" smtClean="0"/>
              <a:t>American</a:t>
            </a:r>
          </a:p>
          <a:p>
            <a:r>
              <a:rPr lang="en-US" dirty="0" smtClean="0"/>
              <a:t>Diet</a:t>
            </a:r>
          </a:p>
          <a:p>
            <a:r>
              <a:rPr lang="en-US" dirty="0" smtClean="0"/>
              <a:t> enshrined!</a:t>
            </a:r>
          </a:p>
          <a:p>
            <a:endParaRPr lang="en-US" dirty="0"/>
          </a:p>
          <a:p>
            <a:endParaRPr lang="en-US" dirty="0"/>
          </a:p>
        </p:txBody>
      </p:sp>
    </p:spTree>
    <p:extLst>
      <p:ext uri="{BB962C8B-B14F-4D97-AF65-F5344CB8AC3E}">
        <p14:creationId xmlns:p14="http://schemas.microsoft.com/office/powerpoint/2010/main" val="32686263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381000"/>
            <a:ext cx="7543800" cy="1206500"/>
          </a:xfrm>
        </p:spPr>
        <p:txBody>
          <a:bodyPr/>
          <a:lstStyle/>
          <a:p>
            <a:r>
              <a:rPr lang="en-US" dirty="0" smtClean="0"/>
              <a:t>HEALTH RISKS WITH S.A.D.</a:t>
            </a:r>
            <a:endParaRPr lang="en-US" dirty="0"/>
          </a:p>
        </p:txBody>
      </p:sp>
      <p:sp>
        <p:nvSpPr>
          <p:cNvPr id="2" name="Content Placeholder 1"/>
          <p:cNvSpPr>
            <a:spLocks noGrp="1"/>
          </p:cNvSpPr>
          <p:nvPr>
            <p:ph idx="1"/>
          </p:nvPr>
        </p:nvSpPr>
        <p:spPr/>
        <p:txBody>
          <a:bodyPr>
            <a:normAutofit/>
          </a:bodyPr>
          <a:lstStyle/>
          <a:p>
            <a:r>
              <a:rPr lang="en-US" sz="2000" dirty="0" smtClean="0"/>
              <a:t>HEART DISEASE</a:t>
            </a:r>
          </a:p>
          <a:p>
            <a:r>
              <a:rPr lang="en-US" sz="2000" dirty="0" smtClean="0"/>
              <a:t>DIABETES</a:t>
            </a:r>
          </a:p>
          <a:p>
            <a:r>
              <a:rPr lang="en-US" sz="2000" dirty="0" smtClean="0"/>
              <a:t>HIGH BLOOD PRESSURE</a:t>
            </a:r>
          </a:p>
          <a:p>
            <a:r>
              <a:rPr lang="en-US" sz="2000" dirty="0" smtClean="0"/>
              <a:t>OBESITY</a:t>
            </a:r>
          </a:p>
          <a:p>
            <a:r>
              <a:rPr lang="en-US" sz="2000" dirty="0" smtClean="0"/>
              <a:t>HIGH CHOLESTEROL </a:t>
            </a:r>
          </a:p>
          <a:p>
            <a:r>
              <a:rPr lang="en-US" sz="2000" dirty="0" smtClean="0"/>
              <a:t>ARTHRITIS/JOINT PROBLEMS</a:t>
            </a:r>
          </a:p>
          <a:p>
            <a:r>
              <a:rPr lang="en-US" sz="2000" dirty="0" smtClean="0"/>
              <a:t>DEPRESSION/STRESS</a:t>
            </a:r>
          </a:p>
          <a:p>
            <a:r>
              <a:rPr lang="en-US" sz="2000" dirty="0" smtClean="0"/>
              <a:t>DEMENTIAS ?</a:t>
            </a:r>
          </a:p>
        </p:txBody>
      </p:sp>
    </p:spTree>
    <p:extLst>
      <p:ext uri="{BB962C8B-B14F-4D97-AF65-F5344CB8AC3E}">
        <p14:creationId xmlns:p14="http://schemas.microsoft.com/office/powerpoint/2010/main" val="23798564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6128" y="484572"/>
            <a:ext cx="8260672" cy="1039427"/>
          </a:xfrm>
        </p:spPr>
        <p:txBody>
          <a:bodyPr/>
          <a:lstStyle/>
          <a:p>
            <a:r>
              <a:rPr lang="en-US" dirty="0" smtClean="0"/>
              <a:t>Health Risks with Obesity</a:t>
            </a:r>
            <a:endParaRPr lang="en-US" dirty="0"/>
          </a:p>
        </p:txBody>
      </p:sp>
      <p:sp>
        <p:nvSpPr>
          <p:cNvPr id="2" name="Content Placeholder 1"/>
          <p:cNvSpPr>
            <a:spLocks noGrp="1"/>
          </p:cNvSpPr>
          <p:nvPr>
            <p:ph idx="1"/>
          </p:nvPr>
        </p:nvSpPr>
        <p:spPr>
          <a:xfrm>
            <a:off x="1968500" y="1955801"/>
            <a:ext cx="6096000" cy="3657599"/>
          </a:xfrm>
        </p:spPr>
        <p:txBody>
          <a:bodyPr>
            <a:normAutofit fontScale="85000" lnSpcReduction="20000"/>
          </a:bodyPr>
          <a:lstStyle/>
          <a:p>
            <a:r>
              <a:rPr lang="en-US" dirty="0" smtClean="0"/>
              <a:t>TYPE 2 DIABETES</a:t>
            </a:r>
          </a:p>
          <a:p>
            <a:r>
              <a:rPr lang="en-US" dirty="0" smtClean="0"/>
              <a:t>HEART DISEASE</a:t>
            </a:r>
          </a:p>
          <a:p>
            <a:r>
              <a:rPr lang="en-US" dirty="0" smtClean="0"/>
              <a:t>HIGH BLOOD PRESSURE</a:t>
            </a:r>
          </a:p>
          <a:p>
            <a:r>
              <a:rPr lang="en-US" dirty="0" smtClean="0"/>
              <a:t>NONALCOHOLIC FATTY LIVER DISEASE</a:t>
            </a:r>
          </a:p>
          <a:p>
            <a:r>
              <a:rPr lang="en-US" dirty="0" smtClean="0"/>
              <a:t>OSTEOARTHRITIS</a:t>
            </a:r>
          </a:p>
          <a:p>
            <a:r>
              <a:rPr lang="en-US" dirty="0" smtClean="0"/>
              <a:t>SOME CANCERS (BREAST, COLON, ENDOMETRIAL, KIDNEY)</a:t>
            </a:r>
          </a:p>
          <a:p>
            <a:r>
              <a:rPr lang="en-US" dirty="0" smtClean="0"/>
              <a:t>STROKE</a:t>
            </a:r>
            <a:endParaRPr lang="en-US" dirty="0"/>
          </a:p>
        </p:txBody>
      </p:sp>
    </p:spTree>
    <p:extLst>
      <p:ext uri="{BB962C8B-B14F-4D97-AF65-F5344CB8AC3E}">
        <p14:creationId xmlns:p14="http://schemas.microsoft.com/office/powerpoint/2010/main" val="29535518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See the Similarities?</a:t>
            </a:r>
            <a:endParaRPr lang="en-US" dirty="0"/>
          </a:p>
        </p:txBody>
      </p:sp>
      <p:sp>
        <p:nvSpPr>
          <p:cNvPr id="2" name="Text Placeholder 1"/>
          <p:cNvSpPr>
            <a:spLocks noGrp="1"/>
          </p:cNvSpPr>
          <p:nvPr>
            <p:ph type="body" idx="1"/>
          </p:nvPr>
        </p:nvSpPr>
        <p:spPr/>
        <p:txBody>
          <a:bodyPr/>
          <a:lstStyle/>
          <a:p>
            <a:r>
              <a:rPr lang="en-US" dirty="0" smtClean="0"/>
              <a:t>Risks of SAD	</a:t>
            </a:r>
            <a:endParaRPr lang="en-US" dirty="0"/>
          </a:p>
        </p:txBody>
      </p:sp>
      <p:sp>
        <p:nvSpPr>
          <p:cNvPr id="3" name="Content Placeholder 2"/>
          <p:cNvSpPr>
            <a:spLocks noGrp="1"/>
          </p:cNvSpPr>
          <p:nvPr>
            <p:ph sz="half" idx="2"/>
          </p:nvPr>
        </p:nvSpPr>
        <p:spPr/>
        <p:txBody>
          <a:bodyPr>
            <a:normAutofit fontScale="85000" lnSpcReduction="10000"/>
          </a:bodyPr>
          <a:lstStyle/>
          <a:p>
            <a:r>
              <a:rPr lang="en-US" dirty="0"/>
              <a:t>HEART DISEASE</a:t>
            </a:r>
          </a:p>
          <a:p>
            <a:r>
              <a:rPr lang="en-US" dirty="0"/>
              <a:t>DIABETES</a:t>
            </a:r>
          </a:p>
          <a:p>
            <a:r>
              <a:rPr lang="en-US" dirty="0"/>
              <a:t>HIGH BLOOD PRESSURE</a:t>
            </a:r>
          </a:p>
          <a:p>
            <a:r>
              <a:rPr lang="en-US" dirty="0"/>
              <a:t>OBESITY</a:t>
            </a:r>
          </a:p>
          <a:p>
            <a:r>
              <a:rPr lang="en-US" dirty="0"/>
              <a:t>HIGH CHOLESTEROL </a:t>
            </a:r>
          </a:p>
          <a:p>
            <a:r>
              <a:rPr lang="en-US" dirty="0"/>
              <a:t>ARTHRITIS/JOINT PROBLEMS</a:t>
            </a:r>
          </a:p>
          <a:p>
            <a:r>
              <a:rPr lang="en-US" dirty="0"/>
              <a:t>DEPRESSION/STRESS</a:t>
            </a:r>
          </a:p>
          <a:p>
            <a:r>
              <a:rPr lang="en-US" dirty="0"/>
              <a:t>DEMENTIAS ?</a:t>
            </a:r>
          </a:p>
          <a:p>
            <a:endParaRPr lang="en-US" dirty="0"/>
          </a:p>
        </p:txBody>
      </p:sp>
      <p:sp>
        <p:nvSpPr>
          <p:cNvPr id="4" name="Text Placeholder 3"/>
          <p:cNvSpPr>
            <a:spLocks noGrp="1"/>
          </p:cNvSpPr>
          <p:nvPr>
            <p:ph type="body" sz="quarter" idx="3"/>
          </p:nvPr>
        </p:nvSpPr>
        <p:spPr/>
        <p:txBody>
          <a:bodyPr/>
          <a:lstStyle/>
          <a:p>
            <a:r>
              <a:rPr lang="en-US" dirty="0" smtClean="0"/>
              <a:t>Risks of OBESITY</a:t>
            </a:r>
            <a:endParaRPr lang="en-US" dirty="0"/>
          </a:p>
        </p:txBody>
      </p:sp>
      <p:sp>
        <p:nvSpPr>
          <p:cNvPr id="5" name="Content Placeholder 4"/>
          <p:cNvSpPr>
            <a:spLocks noGrp="1"/>
          </p:cNvSpPr>
          <p:nvPr>
            <p:ph sz="quarter" idx="4"/>
          </p:nvPr>
        </p:nvSpPr>
        <p:spPr/>
        <p:txBody>
          <a:bodyPr>
            <a:normAutofit fontScale="85000" lnSpcReduction="20000"/>
          </a:bodyPr>
          <a:lstStyle/>
          <a:p>
            <a:r>
              <a:rPr lang="en-US" dirty="0"/>
              <a:t>TYPE 2 DIABETES</a:t>
            </a:r>
          </a:p>
          <a:p>
            <a:r>
              <a:rPr lang="en-US" dirty="0"/>
              <a:t>HEART DISEASE</a:t>
            </a:r>
          </a:p>
          <a:p>
            <a:r>
              <a:rPr lang="en-US" dirty="0"/>
              <a:t>HIGH BLOOD PRESSURE</a:t>
            </a:r>
          </a:p>
          <a:p>
            <a:r>
              <a:rPr lang="en-US" dirty="0"/>
              <a:t>NONALCOHOLIC FATTY LIVER DISEASE</a:t>
            </a:r>
          </a:p>
          <a:p>
            <a:r>
              <a:rPr lang="en-US" dirty="0"/>
              <a:t>OSTEOARTHRITIS</a:t>
            </a:r>
          </a:p>
          <a:p>
            <a:r>
              <a:rPr lang="en-US" dirty="0"/>
              <a:t>SOME CANCERS (BREAST, COLON, ENDOMETRIAL, KIDNEY)</a:t>
            </a:r>
          </a:p>
          <a:p>
            <a:r>
              <a:rPr lang="en-US" dirty="0"/>
              <a:t>STROKE</a:t>
            </a:r>
          </a:p>
          <a:p>
            <a:endParaRPr lang="en-US" dirty="0"/>
          </a:p>
        </p:txBody>
      </p:sp>
    </p:spTree>
    <p:extLst>
      <p:ext uri="{BB962C8B-B14F-4D97-AF65-F5344CB8AC3E}">
        <p14:creationId xmlns:p14="http://schemas.microsoft.com/office/powerpoint/2010/main" val="40993656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398" y="611872"/>
            <a:ext cx="3975101" cy="1788428"/>
          </a:xfrm>
        </p:spPr>
        <p:txBody>
          <a:bodyPr/>
          <a:lstStyle/>
          <a:p>
            <a:r>
              <a:rPr lang="en-US" dirty="0" smtClean="0"/>
              <a:t>Getting Fatter &amp; Sicker</a:t>
            </a:r>
            <a:endParaRPr lang="en-US" dirty="0"/>
          </a:p>
        </p:txBody>
      </p:sp>
      <p:sp>
        <p:nvSpPr>
          <p:cNvPr id="2" name="Content Placeholder 1"/>
          <p:cNvSpPr>
            <a:spLocks noGrp="1"/>
          </p:cNvSpPr>
          <p:nvPr>
            <p:ph idx="1"/>
          </p:nvPr>
        </p:nvSpPr>
        <p:spPr>
          <a:xfrm>
            <a:off x="5212724" y="876300"/>
            <a:ext cx="3728076" cy="4292600"/>
          </a:xfrm>
        </p:spPr>
        <p:txBody>
          <a:bodyPr>
            <a:normAutofit/>
          </a:bodyPr>
          <a:lstStyle/>
          <a:p>
            <a:r>
              <a:rPr lang="en-US" dirty="0" smtClean="0"/>
              <a:t>Other comorbidities:</a:t>
            </a:r>
          </a:p>
          <a:p>
            <a:pPr lvl="1"/>
            <a:r>
              <a:rPr lang="en-US" dirty="0" smtClean="0"/>
              <a:t>Fatty liver disease</a:t>
            </a:r>
          </a:p>
          <a:p>
            <a:pPr lvl="1"/>
            <a:r>
              <a:rPr lang="en-US" dirty="0" smtClean="0"/>
              <a:t>Kidney disease</a:t>
            </a:r>
          </a:p>
          <a:p>
            <a:pPr lvl="1"/>
            <a:r>
              <a:rPr lang="en-US" dirty="0" smtClean="0"/>
              <a:t>Polycystic ovarian syndrome</a:t>
            </a:r>
          </a:p>
          <a:p>
            <a:pPr lvl="1"/>
            <a:r>
              <a:rPr lang="en-US" dirty="0" smtClean="0"/>
              <a:t>Orthopedic problems</a:t>
            </a:r>
          </a:p>
          <a:p>
            <a:pPr lvl="1"/>
            <a:r>
              <a:rPr lang="en-US" dirty="0" smtClean="0"/>
              <a:t>Sleep apnea</a:t>
            </a:r>
          </a:p>
          <a:p>
            <a:pPr lvl="1"/>
            <a:r>
              <a:rPr lang="en-US" dirty="0" smtClean="0"/>
              <a:t>Gallstones</a:t>
            </a:r>
          </a:p>
          <a:p>
            <a:pPr lvl="1"/>
            <a:r>
              <a:rPr lang="en-US" dirty="0" smtClean="0"/>
              <a:t>depression</a:t>
            </a:r>
            <a:endParaRPr lang="en-US" dirty="0"/>
          </a:p>
        </p:txBody>
      </p:sp>
    </p:spTree>
    <p:extLst>
      <p:ext uri="{BB962C8B-B14F-4D97-AF65-F5344CB8AC3E}">
        <p14:creationId xmlns:p14="http://schemas.microsoft.com/office/powerpoint/2010/main" val="32294024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Diabesity</a:t>
            </a:r>
            <a:r>
              <a:rPr lang="en-US" dirty="0"/>
              <a:t> </a:t>
            </a:r>
          </a:p>
        </p:txBody>
      </p:sp>
      <p:sp>
        <p:nvSpPr>
          <p:cNvPr id="2" name="Content Placeholder 1"/>
          <p:cNvSpPr>
            <a:spLocks noGrp="1"/>
          </p:cNvSpPr>
          <p:nvPr>
            <p:ph idx="1"/>
          </p:nvPr>
        </p:nvSpPr>
        <p:spPr/>
        <p:txBody>
          <a:bodyPr>
            <a:normAutofit/>
          </a:bodyPr>
          <a:lstStyle/>
          <a:p>
            <a:r>
              <a:rPr lang="en-US" dirty="0">
                <a:effectLst/>
              </a:rPr>
              <a:t>"Our ancient genes and our modern environment have collided." Our bodies store excess calories as fat. In ancient times calories were hard to come by. Today, fast food and junk food are everywhere. Coupled with our increasingly inactive lifestyle, the result is obesity</a:t>
            </a:r>
            <a:r>
              <a:rPr lang="en-US" dirty="0" smtClean="0">
                <a:effectLst/>
              </a:rPr>
              <a:t>.”</a:t>
            </a:r>
          </a:p>
          <a:p>
            <a:endParaRPr lang="en-US" dirty="0">
              <a:effectLst/>
            </a:endParaRPr>
          </a:p>
          <a:p>
            <a:r>
              <a:rPr lang="en-US" sz="1800" dirty="0"/>
              <a:t>Francine Kaufman, </a:t>
            </a:r>
            <a:r>
              <a:rPr lang="en-US" sz="1800" dirty="0" smtClean="0"/>
              <a:t>M.D, Director</a:t>
            </a:r>
            <a:r>
              <a:rPr lang="en-US" sz="1800" dirty="0"/>
              <a:t>, Center for Diabetes, Endocrinology, and Metabolism at Children's Hospital in Los Angeles</a:t>
            </a:r>
          </a:p>
        </p:txBody>
      </p:sp>
    </p:spTree>
    <p:extLst>
      <p:ext uri="{BB962C8B-B14F-4D97-AF65-F5344CB8AC3E}">
        <p14:creationId xmlns:p14="http://schemas.microsoft.com/office/powerpoint/2010/main" val="15150045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Diabesity further defined…</a:t>
            </a:r>
            <a:endParaRPr lang="en-US" dirty="0"/>
          </a:p>
        </p:txBody>
      </p:sp>
      <p:sp>
        <p:nvSpPr>
          <p:cNvPr id="2" name="Content Placeholder 1"/>
          <p:cNvSpPr>
            <a:spLocks noGrp="1"/>
          </p:cNvSpPr>
          <p:nvPr>
            <p:ph idx="1"/>
          </p:nvPr>
        </p:nvSpPr>
        <p:spPr/>
        <p:txBody>
          <a:bodyPr>
            <a:normAutofit lnSpcReduction="10000"/>
          </a:bodyPr>
          <a:lstStyle/>
          <a:p>
            <a:r>
              <a:rPr lang="en-US" sz="3000" dirty="0" smtClean="0"/>
              <a:t>Continuum of abnormal biology that ranges from mild insulin resistance to full-blown diabetes</a:t>
            </a:r>
          </a:p>
          <a:p>
            <a:r>
              <a:rPr lang="en-US" sz="3000" dirty="0" smtClean="0"/>
              <a:t>Downstream symptoms that result from problems with diet, lifestyle, and environmental toxins interacting with our unique genetic susceptibilities</a:t>
            </a:r>
          </a:p>
          <a:p>
            <a:endParaRPr lang="en-US" dirty="0" smtClean="0"/>
          </a:p>
          <a:p>
            <a:pPr lvl="8"/>
            <a:r>
              <a:rPr lang="en-US" sz="2200" dirty="0" smtClean="0"/>
              <a:t>Mark Hyman, MD, 2011</a:t>
            </a:r>
            <a:endParaRPr lang="en-US" sz="2200" dirty="0"/>
          </a:p>
        </p:txBody>
      </p:sp>
    </p:spTree>
    <p:extLst>
      <p:ext uri="{BB962C8B-B14F-4D97-AF65-F5344CB8AC3E}">
        <p14:creationId xmlns:p14="http://schemas.microsoft.com/office/powerpoint/2010/main" val="34606184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Diabesity – Dementia Connection</a:t>
            </a:r>
            <a:endParaRPr lang="en-US" dirty="0"/>
          </a:p>
        </p:txBody>
      </p:sp>
      <p:sp>
        <p:nvSpPr>
          <p:cNvPr id="2" name="Content Placeholder 1"/>
          <p:cNvSpPr>
            <a:spLocks noGrp="1"/>
          </p:cNvSpPr>
          <p:nvPr>
            <p:ph idx="1"/>
          </p:nvPr>
        </p:nvSpPr>
        <p:spPr/>
        <p:txBody>
          <a:bodyPr>
            <a:normAutofit fontScale="85000" lnSpcReduction="10000"/>
          </a:bodyPr>
          <a:lstStyle/>
          <a:p>
            <a:r>
              <a:rPr lang="en-US" dirty="0" smtClean="0"/>
              <a:t>Recent studies show that type 2 diabetes is a risk factor for Alzheimer’s disease, vascular dementia, and other types of dementia because cardiovascular problems associated with diabetes are also associated with dementia</a:t>
            </a:r>
          </a:p>
          <a:p>
            <a:r>
              <a:rPr lang="en-US" dirty="0" smtClean="0"/>
              <a:t>Glucose is not used properly in the brains of people with Alzheimer’s disease</a:t>
            </a:r>
          </a:p>
          <a:p>
            <a:r>
              <a:rPr lang="en-US" dirty="0" smtClean="0"/>
              <a:t>Beta amyloid plaques which build up in the brains of people with AD have been shown to prevent insulin receptors in the brain from doing their job.</a:t>
            </a:r>
          </a:p>
          <a:p>
            <a:r>
              <a:rPr lang="en-US" dirty="0" smtClean="0"/>
              <a:t>Some have suggested that Alzheimer’s is ‘type 3 diabetes’</a:t>
            </a:r>
          </a:p>
          <a:p>
            <a:pPr algn="r"/>
            <a:r>
              <a:rPr lang="en-US" sz="1900" dirty="0" smtClean="0"/>
              <a:t>Alzheimer’s Society of Canada, 2011.</a:t>
            </a:r>
          </a:p>
        </p:txBody>
      </p:sp>
    </p:spTree>
    <p:extLst>
      <p:ext uri="{BB962C8B-B14F-4D97-AF65-F5344CB8AC3E}">
        <p14:creationId xmlns:p14="http://schemas.microsoft.com/office/powerpoint/2010/main" val="4452968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Tsunami of Obesity in US</a:t>
            </a:r>
            <a:endParaRPr lang="en-US" dirty="0"/>
          </a:p>
        </p:txBody>
      </p:sp>
      <p:pic>
        <p:nvPicPr>
          <p:cNvPr id="4" name="Content Placeholder 3" descr="tsunami.jpg"/>
          <p:cNvPicPr>
            <a:picLocks noGrp="1" noChangeAspect="1"/>
          </p:cNvPicPr>
          <p:nvPr>
            <p:ph idx="1"/>
          </p:nvPr>
        </p:nvPicPr>
        <p:blipFill>
          <a:blip r:embed="rId2">
            <a:extLst>
              <a:ext uri="{28A0092B-C50C-407E-A947-70E740481C1C}">
                <a14:useLocalDpi xmlns:a14="http://schemas.microsoft.com/office/drawing/2010/main" val="0"/>
              </a:ext>
            </a:extLst>
          </a:blip>
          <a:srcRect l="-11303" r="-11303"/>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42001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is at Fault?</a:t>
            </a:r>
            <a:endParaRPr lang="en-US" dirty="0"/>
          </a:p>
        </p:txBody>
      </p:sp>
      <p:sp>
        <p:nvSpPr>
          <p:cNvPr id="2" name="Content Placeholder 1"/>
          <p:cNvSpPr>
            <a:spLocks noGrp="1"/>
          </p:cNvSpPr>
          <p:nvPr>
            <p:ph idx="1"/>
          </p:nvPr>
        </p:nvSpPr>
        <p:spPr/>
        <p:txBody>
          <a:bodyPr>
            <a:normAutofit lnSpcReduction="10000"/>
          </a:bodyPr>
          <a:lstStyle/>
          <a:p>
            <a:r>
              <a:rPr lang="en-US" dirty="0" smtClean="0"/>
              <a:t>The current formulation of gluttony, sloth, diet and exercise, while accepted by virtually everyone, is based on faulty premises and myths that have taken hold in the world’s consciousness.</a:t>
            </a:r>
            <a:r>
              <a:rPr lang="en-US" dirty="0"/>
              <a:t> </a:t>
            </a:r>
            <a:r>
              <a:rPr lang="en-US" b="1" dirty="0"/>
              <a:t>Obesity is not a behavioral aberration, a character flaw, or an error of omission. </a:t>
            </a:r>
          </a:p>
          <a:p>
            <a:r>
              <a:rPr lang="en-US" dirty="0" smtClean="0"/>
              <a:t>Our current thinking is based upon correlation, supposition and conjecture.</a:t>
            </a:r>
          </a:p>
          <a:p>
            <a:endParaRPr lang="en-US" dirty="0" smtClean="0"/>
          </a:p>
          <a:p>
            <a:pPr lvl="1" algn="r"/>
            <a:r>
              <a:rPr lang="en-US" sz="1500" dirty="0" smtClean="0"/>
              <a:t>Robert H. Lustig, M.D.  Fat Chance:  Beating the Odds Against Sugar, Processed food, Obesity and Disease.  2012</a:t>
            </a:r>
            <a:endParaRPr lang="en-US" sz="1500" dirty="0"/>
          </a:p>
        </p:txBody>
      </p:sp>
    </p:spTree>
    <p:extLst>
      <p:ext uri="{BB962C8B-B14F-4D97-AF65-F5344CB8AC3E}">
        <p14:creationId xmlns:p14="http://schemas.microsoft.com/office/powerpoint/2010/main" val="22302168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CAUSES of Obesity</a:t>
            </a:r>
            <a:endParaRPr lang="en-US" dirty="0"/>
          </a:p>
        </p:txBody>
      </p:sp>
      <p:pic>
        <p:nvPicPr>
          <p:cNvPr id="4" name="Content Placeholder 3" descr="quake.jpg"/>
          <p:cNvPicPr>
            <a:picLocks noGrp="1" noChangeAspect="1"/>
          </p:cNvPicPr>
          <p:nvPr>
            <p:ph idx="1"/>
          </p:nvPr>
        </p:nvPicPr>
        <p:blipFill>
          <a:blip r:embed="rId2">
            <a:extLst>
              <a:ext uri="{28A0092B-C50C-407E-A947-70E740481C1C}">
                <a14:useLocalDpi xmlns:a14="http://schemas.microsoft.com/office/drawing/2010/main" val="0"/>
              </a:ext>
            </a:extLst>
          </a:blip>
          <a:srcRect t="13995" b="13995"/>
          <a:stretch>
            <a:fillRect/>
          </a:stretch>
        </p:blipFill>
        <p:spPr/>
      </p:pic>
    </p:spTree>
    <p:extLst>
      <p:ext uri="{BB962C8B-B14F-4D97-AF65-F5344CB8AC3E}">
        <p14:creationId xmlns:p14="http://schemas.microsoft.com/office/powerpoint/2010/main" val="6981788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2300" y="5226052"/>
            <a:ext cx="7698740" cy="831847"/>
          </a:xfrm>
        </p:spPr>
        <p:txBody>
          <a:bodyPr>
            <a:normAutofit fontScale="90000"/>
          </a:bodyPr>
          <a:lstStyle/>
          <a:p>
            <a:r>
              <a:rPr lang="en-US" dirty="0" smtClean="0"/>
              <a:t>Consider Standard American Diet – industrial food </a:t>
            </a:r>
            <a:endParaRPr lang="en-US" dirty="0"/>
          </a:p>
        </p:txBody>
      </p:sp>
      <p:pic>
        <p:nvPicPr>
          <p:cNvPr id="5" name="Content Placeholder 4" descr="preparation-of-ice-cream-on-factory.jpg"/>
          <p:cNvPicPr>
            <a:picLocks noGrp="1" noChangeAspect="1"/>
          </p:cNvPicPr>
          <p:nvPr>
            <p:ph idx="1"/>
          </p:nvPr>
        </p:nvPicPr>
        <p:blipFill>
          <a:blip r:embed="rId2">
            <a:extLst>
              <a:ext uri="{28A0092B-C50C-407E-A947-70E740481C1C}">
                <a14:useLocalDpi xmlns:a14="http://schemas.microsoft.com/office/drawing/2010/main" val="0"/>
              </a:ext>
            </a:extLst>
          </a:blip>
          <a:srcRect l="20978" r="20978"/>
          <a:stretch>
            <a:fillRect/>
          </a:stretch>
        </p:blipFill>
        <p:spPr>
          <a:xfrm>
            <a:off x="4940300" y="685801"/>
            <a:ext cx="3517900" cy="4045587"/>
          </a:xfrm>
        </p:spPr>
      </p:pic>
      <p:sp>
        <p:nvSpPr>
          <p:cNvPr id="3" name="Text Placeholder 2"/>
          <p:cNvSpPr>
            <a:spLocks noGrp="1"/>
          </p:cNvSpPr>
          <p:nvPr>
            <p:ph type="body" sz="half" idx="2"/>
          </p:nvPr>
        </p:nvSpPr>
        <p:spPr>
          <a:xfrm>
            <a:off x="769000" y="2476500"/>
            <a:ext cx="2298634" cy="2082800"/>
          </a:xfrm>
        </p:spPr>
        <p:txBody>
          <a:bodyPr>
            <a:normAutofit/>
          </a:bodyPr>
          <a:lstStyle/>
          <a:p>
            <a:r>
              <a:rPr lang="en-US" sz="1600" dirty="0" smtClean="0"/>
              <a:t>The Standard American Diet - now the Industrial Global Diet -  is killing us all…slowly.</a:t>
            </a:r>
          </a:p>
          <a:p>
            <a:endParaRPr lang="en-US" dirty="0" smtClean="0"/>
          </a:p>
          <a:p>
            <a:r>
              <a:rPr lang="en-US" dirty="0" smtClean="0"/>
              <a:t> Robert Lustig</a:t>
            </a:r>
            <a:endParaRPr lang="en-US" dirty="0"/>
          </a:p>
        </p:txBody>
      </p:sp>
    </p:spTree>
    <p:extLst>
      <p:ext uri="{BB962C8B-B14F-4D97-AF65-F5344CB8AC3E}">
        <p14:creationId xmlns:p14="http://schemas.microsoft.com/office/powerpoint/2010/main" val="27634846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NEW/OLD Answers</a:t>
            </a:r>
            <a:endParaRPr lang="en-US" dirty="0"/>
          </a:p>
        </p:txBody>
      </p:sp>
      <p:pic>
        <p:nvPicPr>
          <p:cNvPr id="5" name="Content Placeholder 4" descr="sugar.jpeg"/>
          <p:cNvPicPr>
            <a:picLocks noGrp="1" noChangeAspect="1"/>
          </p:cNvPicPr>
          <p:nvPr>
            <p:ph sz="half" idx="1"/>
          </p:nvPr>
        </p:nvPicPr>
        <p:blipFill>
          <a:blip r:embed="rId2">
            <a:extLst>
              <a:ext uri="{28A0092B-C50C-407E-A947-70E740481C1C}">
                <a14:useLocalDpi xmlns:a14="http://schemas.microsoft.com/office/drawing/2010/main" val="0"/>
              </a:ext>
            </a:extLst>
          </a:blip>
          <a:srcRect t="12161" b="12161"/>
          <a:stretch>
            <a:fillRect/>
          </a:stretch>
        </p:blipFill>
        <p:spPr/>
      </p:pic>
      <p:pic>
        <p:nvPicPr>
          <p:cNvPr id="6" name="Content Placeholder 5" descr="sweet_bread.jpg"/>
          <p:cNvPicPr>
            <a:picLocks noGrp="1" noChangeAspect="1"/>
          </p:cNvPicPr>
          <p:nvPr>
            <p:ph sz="half" idx="2"/>
          </p:nvPr>
        </p:nvPicPr>
        <p:blipFill>
          <a:blip r:embed="rId3">
            <a:extLst>
              <a:ext uri="{28A0092B-C50C-407E-A947-70E740481C1C}">
                <a14:useLocalDpi xmlns:a14="http://schemas.microsoft.com/office/drawing/2010/main" val="0"/>
              </a:ext>
            </a:extLst>
          </a:blip>
          <a:srcRect l="19961" r="19961"/>
          <a:stretch>
            <a:fillRect/>
          </a:stretch>
        </p:blipFill>
        <p:spPr/>
      </p:pic>
    </p:spTree>
    <p:extLst>
      <p:ext uri="{BB962C8B-B14F-4D97-AF65-F5344CB8AC3E}">
        <p14:creationId xmlns:p14="http://schemas.microsoft.com/office/powerpoint/2010/main" val="4656739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5104" y="1114428"/>
            <a:ext cx="2757566" cy="4076555"/>
          </a:xfrm>
        </p:spPr>
        <p:txBody>
          <a:bodyPr/>
          <a:lstStyle/>
          <a:p>
            <a:r>
              <a:rPr lang="en-US" dirty="0" smtClean="0"/>
              <a:t>Consider:   Insulin</a:t>
            </a:r>
            <a:endParaRPr lang="en-US" dirty="0"/>
          </a:p>
        </p:txBody>
      </p:sp>
      <p:sp>
        <p:nvSpPr>
          <p:cNvPr id="2" name="Content Placeholder 1"/>
          <p:cNvSpPr>
            <a:spLocks noGrp="1"/>
          </p:cNvSpPr>
          <p:nvPr>
            <p:ph idx="1"/>
          </p:nvPr>
        </p:nvSpPr>
        <p:spPr>
          <a:xfrm>
            <a:off x="838199" y="609600"/>
            <a:ext cx="3162301" cy="5092700"/>
          </a:xfrm>
        </p:spPr>
        <p:txBody>
          <a:bodyPr>
            <a:normAutofit fontScale="55000" lnSpcReduction="20000"/>
          </a:bodyPr>
          <a:lstStyle/>
          <a:p>
            <a:r>
              <a:rPr lang="en-US" dirty="0"/>
              <a:t>Obesity is a disorder of excess fat accumulation, not voluntary overeating or inactivity, caused by an imbalance in hormonal regulation of adipose tissue and fat metabolism.</a:t>
            </a:r>
          </a:p>
          <a:p>
            <a:r>
              <a:rPr lang="en-US" dirty="0"/>
              <a:t>Insulin is the primary regulator of fat storage.  When insulin levels are elevated–either chronically or after a meal–we accumulate fat in </a:t>
            </a:r>
            <a:r>
              <a:rPr lang="en-US" dirty="0" smtClean="0"/>
              <a:t>adipose </a:t>
            </a:r>
            <a:r>
              <a:rPr lang="en-US" dirty="0"/>
              <a:t>tissue.  When insulin levels fall, we release fat and oxidize it for fuel.</a:t>
            </a:r>
          </a:p>
          <a:p>
            <a:r>
              <a:rPr lang="en-US" dirty="0"/>
              <a:t>Elevated blood insulin levels increase hunger and the drive to eat, while decreasing energy expenditure and activity</a:t>
            </a:r>
          </a:p>
          <a:p>
            <a:r>
              <a:rPr lang="en-US" dirty="0"/>
              <a:t>By stimulating insulin secretion, carbohydrates make us fat and ultimately cause obesity</a:t>
            </a:r>
          </a:p>
          <a:p>
            <a:r>
              <a:rPr lang="en-US" sz="2500" b="1" dirty="0">
                <a:effectLst/>
              </a:rPr>
              <a:t>In short: Carbohydrates drives insulin, which drives fat</a:t>
            </a:r>
            <a:r>
              <a:rPr lang="en-US" sz="2500" b="1" dirty="0" smtClean="0">
                <a:effectLst/>
              </a:rPr>
              <a:t>.</a:t>
            </a:r>
            <a:endParaRPr lang="en-US" sz="2500" b="1" dirty="0">
              <a:effectLst/>
            </a:endParaRPr>
          </a:p>
        </p:txBody>
      </p:sp>
      <p:sp>
        <p:nvSpPr>
          <p:cNvPr id="3" name="Text Placeholder 2"/>
          <p:cNvSpPr>
            <a:spLocks noGrp="1"/>
          </p:cNvSpPr>
          <p:nvPr>
            <p:ph type="body" sz="half" idx="2"/>
          </p:nvPr>
        </p:nvSpPr>
        <p:spPr>
          <a:xfrm>
            <a:off x="4845104" y="1752601"/>
            <a:ext cx="2749496" cy="3733799"/>
          </a:xfrm>
        </p:spPr>
        <p:txBody>
          <a:bodyPr/>
          <a:lstStyle/>
          <a:p>
            <a:r>
              <a:rPr lang="en-US" dirty="0" smtClean="0"/>
              <a:t>Source:  Gary Taubes:  Why We Get Fat and What to Do About It.</a:t>
            </a:r>
            <a:endParaRPr lang="en-US" dirty="0"/>
          </a:p>
        </p:txBody>
      </p:sp>
    </p:spTree>
    <p:extLst>
      <p:ext uri="{BB962C8B-B14F-4D97-AF65-F5344CB8AC3E}">
        <p14:creationId xmlns:p14="http://schemas.microsoft.com/office/powerpoint/2010/main" val="27477073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Apple vs. Pear  * Belly Fat</a:t>
            </a:r>
            <a:endParaRPr lang="en-US" dirty="0"/>
          </a:p>
        </p:txBody>
      </p:sp>
      <p:pic>
        <p:nvPicPr>
          <p:cNvPr id="5" name="Content Placeholder 4" descr="applevspear.jpg"/>
          <p:cNvPicPr>
            <a:picLocks noGrp="1" noChangeAspect="1"/>
          </p:cNvPicPr>
          <p:nvPr>
            <p:ph idx="1"/>
          </p:nvPr>
        </p:nvPicPr>
        <p:blipFill>
          <a:blip r:embed="rId3">
            <a:extLst>
              <a:ext uri="{28A0092B-C50C-407E-A947-70E740481C1C}">
                <a14:useLocalDpi xmlns:a14="http://schemas.microsoft.com/office/drawing/2010/main" val="0"/>
              </a:ext>
            </a:extLst>
          </a:blip>
          <a:srcRect t="-38373" b="-38373"/>
          <a:stretch>
            <a:fillRect/>
          </a:stretch>
        </p:blipFill>
        <p:spPr>
          <a:xfrm>
            <a:off x="4743450" y="368300"/>
            <a:ext cx="3840163" cy="5575300"/>
          </a:xfrm>
        </p:spPr>
      </p:pic>
      <p:sp>
        <p:nvSpPr>
          <p:cNvPr id="3" name="Text Placeholder 2"/>
          <p:cNvSpPr>
            <a:spLocks noGrp="1"/>
          </p:cNvSpPr>
          <p:nvPr>
            <p:ph type="body" sz="half" idx="2"/>
          </p:nvPr>
        </p:nvSpPr>
        <p:spPr/>
        <p:txBody>
          <a:bodyPr>
            <a:normAutofit/>
          </a:bodyPr>
          <a:lstStyle/>
          <a:p>
            <a:r>
              <a:rPr lang="en-US" dirty="0"/>
              <a:t>People with abdominal obesity (the characteristic “apple” or pot belly shape, rather than those with “pear” shaped backsides or extra subcutaneous fat)  tend to secrete more insulin after eating and have high basal insulin levels, ultimately leading to elevated blood glucose, triglycerides, elevated blood pressure, unfavorable cholesterol ratios, and a host of other issues</a:t>
            </a:r>
          </a:p>
          <a:p>
            <a:endParaRPr lang="en-US" dirty="0"/>
          </a:p>
        </p:txBody>
      </p:sp>
    </p:spTree>
    <p:extLst>
      <p:ext uri="{BB962C8B-B14F-4D97-AF65-F5344CB8AC3E}">
        <p14:creationId xmlns:p14="http://schemas.microsoft.com/office/powerpoint/2010/main" val="8266189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Consider FAST FOOD</a:t>
            </a:r>
            <a:endParaRPr lang="en-US" dirty="0"/>
          </a:p>
        </p:txBody>
      </p:sp>
      <p:pic>
        <p:nvPicPr>
          <p:cNvPr id="5" name="Content Placeholder 4" descr="junk-food-collection_~k4550693.jpg"/>
          <p:cNvPicPr>
            <a:picLocks noGrp="1" noChangeAspect="1"/>
          </p:cNvPicPr>
          <p:nvPr>
            <p:ph idx="1"/>
          </p:nvPr>
        </p:nvPicPr>
        <p:blipFill>
          <a:blip r:embed="rId2">
            <a:extLst>
              <a:ext uri="{28A0092B-C50C-407E-A947-70E740481C1C}">
                <a14:useLocalDpi xmlns:a14="http://schemas.microsoft.com/office/drawing/2010/main" val="0"/>
              </a:ext>
            </a:extLst>
          </a:blip>
          <a:srcRect t="-18662" b="-18662"/>
          <a:stretch>
            <a:fillRect/>
          </a:stretch>
        </p:blipFill>
        <p:spPr/>
      </p:pic>
      <p:sp>
        <p:nvSpPr>
          <p:cNvPr id="3" name="Text Placeholder 2"/>
          <p:cNvSpPr>
            <a:spLocks noGrp="1"/>
          </p:cNvSpPr>
          <p:nvPr>
            <p:ph type="body" sz="half" idx="2"/>
          </p:nvPr>
        </p:nvSpPr>
        <p:spPr/>
        <p:txBody>
          <a:bodyPr/>
          <a:lstStyle/>
          <a:p>
            <a:r>
              <a:rPr lang="en-US" dirty="0" smtClean="0"/>
              <a:t>Our bodies have not kept up with the high fructose, salt and fat laden foods that industry produces cheaply!</a:t>
            </a:r>
            <a:endParaRPr lang="en-US" dirty="0"/>
          </a:p>
        </p:txBody>
      </p:sp>
    </p:spTree>
    <p:extLst>
      <p:ext uri="{BB962C8B-B14F-4D97-AF65-F5344CB8AC3E}">
        <p14:creationId xmlns:p14="http://schemas.microsoft.com/office/powerpoint/2010/main" val="18468266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Consider Sleep Deprivation</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t="-38394" b="-38394"/>
          <a:stretch>
            <a:fillRect/>
          </a:stretch>
        </p:blipFill>
        <p:spPr/>
      </p:pic>
      <p:sp>
        <p:nvSpPr>
          <p:cNvPr id="3" name="Text Placeholder 2"/>
          <p:cNvSpPr>
            <a:spLocks noGrp="1"/>
          </p:cNvSpPr>
          <p:nvPr>
            <p:ph type="body" sz="half" idx="2"/>
          </p:nvPr>
        </p:nvSpPr>
        <p:spPr>
          <a:xfrm>
            <a:off x="914398" y="3031130"/>
            <a:ext cx="3563938" cy="2569570"/>
          </a:xfrm>
        </p:spPr>
        <p:txBody>
          <a:bodyPr>
            <a:normAutofit fontScale="85000" lnSpcReduction="10000"/>
          </a:bodyPr>
          <a:lstStyle/>
          <a:p>
            <a:pPr marL="285750" indent="-285750">
              <a:buFont typeface="Arial"/>
              <a:buChar char="•"/>
            </a:pPr>
            <a:r>
              <a:rPr lang="en-US" dirty="0" smtClean="0"/>
              <a:t>Normal sleep needs of adults is six hours</a:t>
            </a:r>
          </a:p>
          <a:p>
            <a:pPr marL="285750" indent="-285750">
              <a:buFont typeface="Arial"/>
              <a:buChar char="•"/>
            </a:pPr>
            <a:r>
              <a:rPr lang="en-US" dirty="0" smtClean="0"/>
              <a:t>Sleep deprived people eat more simple carbohydrates than people who get adequate sleep</a:t>
            </a:r>
          </a:p>
          <a:p>
            <a:pPr marL="285750" indent="-285750">
              <a:buFont typeface="Arial"/>
              <a:buChar char="•"/>
            </a:pPr>
            <a:r>
              <a:rPr lang="en-US" dirty="0" smtClean="0"/>
              <a:t>Hormones Ghrelin increases with less sleep, triggering hunger feelings</a:t>
            </a:r>
          </a:p>
          <a:p>
            <a:pPr marL="285750" indent="-285750">
              <a:buFont typeface="Arial"/>
              <a:buChar char="•"/>
            </a:pPr>
            <a:r>
              <a:rPr lang="en-US" dirty="0" smtClean="0"/>
              <a:t>May also be more likely to skip breakfast</a:t>
            </a:r>
            <a:endParaRPr lang="en-US" dirty="0"/>
          </a:p>
        </p:txBody>
      </p:sp>
    </p:spTree>
    <p:extLst>
      <p:ext uri="{BB962C8B-B14F-4D97-AF65-F5344CB8AC3E}">
        <p14:creationId xmlns:p14="http://schemas.microsoft.com/office/powerpoint/2010/main" val="20561475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Consider Diet Sweeteners</a:t>
            </a:r>
            <a:endParaRPr lang="en-US" dirty="0"/>
          </a:p>
        </p:txBody>
      </p:sp>
      <p:pic>
        <p:nvPicPr>
          <p:cNvPr id="5" name="Content Placeholder 4" descr="sweetners.jpg"/>
          <p:cNvPicPr>
            <a:picLocks noGrp="1" noChangeAspect="1"/>
          </p:cNvPicPr>
          <p:nvPr>
            <p:ph idx="1"/>
          </p:nvPr>
        </p:nvPicPr>
        <p:blipFill>
          <a:blip r:embed="rId2">
            <a:extLst>
              <a:ext uri="{28A0092B-C50C-407E-A947-70E740481C1C}">
                <a14:useLocalDpi xmlns:a14="http://schemas.microsoft.com/office/drawing/2010/main" val="0"/>
              </a:ext>
            </a:extLst>
          </a:blip>
          <a:srcRect l="27082" r="27082"/>
          <a:stretch>
            <a:fillRect/>
          </a:stretch>
        </p:blipFill>
        <p:spPr/>
      </p:pic>
      <p:sp>
        <p:nvSpPr>
          <p:cNvPr id="3" name="Text Placeholder 2"/>
          <p:cNvSpPr>
            <a:spLocks noGrp="1"/>
          </p:cNvSpPr>
          <p:nvPr>
            <p:ph type="body" sz="half" idx="2"/>
          </p:nvPr>
        </p:nvSpPr>
        <p:spPr>
          <a:xfrm>
            <a:off x="914398" y="2866030"/>
            <a:ext cx="3563938" cy="3129958"/>
          </a:xfrm>
        </p:spPr>
        <p:txBody>
          <a:bodyPr>
            <a:normAutofit fontScale="85000" lnSpcReduction="20000"/>
          </a:bodyPr>
          <a:lstStyle/>
          <a:p>
            <a:r>
              <a:rPr lang="en-US" dirty="0"/>
              <a:t>Artificial sweeteners disrupt the normal hormonal and neurological signals that control hunger and satiety…preferred taste sweetness is potentially addictive…</a:t>
            </a:r>
          </a:p>
          <a:p>
            <a:r>
              <a:rPr lang="en-US" dirty="0"/>
              <a:t>Give up stevia, aspartame, sucralose, sugar alcohols unless you want to slow down your metabolism, gain wait, and become an addict.</a:t>
            </a:r>
          </a:p>
          <a:p>
            <a:r>
              <a:rPr lang="en-US" dirty="0"/>
              <a:t>They make you hungrier, slow your metabolism, give you bad gas, and make you store fat</a:t>
            </a:r>
          </a:p>
          <a:p>
            <a:endParaRPr lang="en-US" dirty="0" smtClean="0"/>
          </a:p>
          <a:p>
            <a:r>
              <a:rPr lang="en-US" dirty="0" smtClean="0"/>
              <a:t>Dr.  Mark Hyman</a:t>
            </a:r>
            <a:endParaRPr lang="en-US" dirty="0"/>
          </a:p>
        </p:txBody>
      </p:sp>
    </p:spTree>
    <p:extLst>
      <p:ext uri="{BB962C8B-B14F-4D97-AF65-F5344CB8AC3E}">
        <p14:creationId xmlns:p14="http://schemas.microsoft.com/office/powerpoint/2010/main" val="191162684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Consider Processed Grains</a:t>
            </a:r>
            <a:endParaRPr lang="en-US" dirty="0"/>
          </a:p>
        </p:txBody>
      </p:sp>
      <p:pic>
        <p:nvPicPr>
          <p:cNvPr id="5" name="Content Placeholder 4" descr="wheat-flour1.jpg"/>
          <p:cNvPicPr>
            <a:picLocks noGrp="1" noChangeAspect="1"/>
          </p:cNvPicPr>
          <p:nvPr>
            <p:ph idx="1"/>
          </p:nvPr>
        </p:nvPicPr>
        <p:blipFill>
          <a:blip r:embed="rId2">
            <a:extLst>
              <a:ext uri="{28A0092B-C50C-407E-A947-70E740481C1C}">
                <a14:useLocalDpi xmlns:a14="http://schemas.microsoft.com/office/drawing/2010/main" val="0"/>
              </a:ext>
            </a:extLst>
          </a:blip>
          <a:srcRect l="27924" r="27924"/>
          <a:stretch>
            <a:fillRect/>
          </a:stretch>
        </p:blipFill>
        <p:spPr/>
      </p:pic>
      <p:sp>
        <p:nvSpPr>
          <p:cNvPr id="3" name="Text Placeholder 2"/>
          <p:cNvSpPr>
            <a:spLocks noGrp="1"/>
          </p:cNvSpPr>
          <p:nvPr>
            <p:ph type="body" sz="half" idx="2"/>
          </p:nvPr>
        </p:nvSpPr>
        <p:spPr/>
        <p:txBody>
          <a:bodyPr>
            <a:normAutofit/>
          </a:bodyPr>
          <a:lstStyle/>
          <a:p>
            <a:r>
              <a:rPr lang="en-US" dirty="0"/>
              <a:t>White rice and white flour act like sugar in the body</a:t>
            </a:r>
          </a:p>
          <a:p>
            <a:r>
              <a:rPr lang="en-US" dirty="0"/>
              <a:t>If you have ‘diabesity’ you can’t easily handle any </a:t>
            </a:r>
            <a:r>
              <a:rPr lang="en-US" dirty="0" smtClean="0"/>
              <a:t>flour, </a:t>
            </a:r>
            <a:r>
              <a:rPr lang="en-US" dirty="0"/>
              <a:t>even whole grain</a:t>
            </a:r>
          </a:p>
          <a:p>
            <a:endParaRPr lang="en-US" dirty="0"/>
          </a:p>
        </p:txBody>
      </p:sp>
    </p:spTree>
    <p:extLst>
      <p:ext uri="{BB962C8B-B14F-4D97-AF65-F5344CB8AC3E}">
        <p14:creationId xmlns:p14="http://schemas.microsoft.com/office/powerpoint/2010/main" val="33769298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Obesity Statistics</a:t>
            </a:r>
            <a:endParaRPr lang="en-US" dirty="0"/>
          </a:p>
        </p:txBody>
      </p:sp>
      <p:sp>
        <p:nvSpPr>
          <p:cNvPr id="2" name="Text Placeholder 1"/>
          <p:cNvSpPr>
            <a:spLocks noGrp="1"/>
          </p:cNvSpPr>
          <p:nvPr>
            <p:ph type="body" idx="1"/>
          </p:nvPr>
        </p:nvSpPr>
        <p:spPr/>
        <p:txBody>
          <a:bodyPr>
            <a:normAutofit/>
          </a:bodyPr>
          <a:lstStyle/>
          <a:p>
            <a:r>
              <a:rPr lang="en-US" dirty="0" smtClean="0">
                <a:solidFill>
                  <a:srgbClr val="404040"/>
                </a:solidFill>
              </a:rPr>
              <a:t>World Health Organization</a:t>
            </a:r>
          </a:p>
          <a:p>
            <a:r>
              <a:rPr lang="en-US" dirty="0" smtClean="0">
                <a:solidFill>
                  <a:srgbClr val="404040"/>
                </a:solidFill>
              </a:rPr>
              <a:t>&amp; US DHHS. NIH.NIDDK</a:t>
            </a:r>
            <a:endParaRPr lang="en-US" dirty="0">
              <a:solidFill>
                <a:srgbClr val="404040"/>
              </a:solidFill>
            </a:endParaRPr>
          </a:p>
        </p:txBody>
      </p:sp>
    </p:spTree>
    <p:extLst>
      <p:ext uri="{BB962C8B-B14F-4D97-AF65-F5344CB8AC3E}">
        <p14:creationId xmlns:p14="http://schemas.microsoft.com/office/powerpoint/2010/main" val="9095464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Consider Inflammation</a:t>
            </a:r>
            <a:endParaRPr lang="en-US" dirty="0"/>
          </a:p>
        </p:txBody>
      </p:sp>
      <p:sp>
        <p:nvSpPr>
          <p:cNvPr id="2" name="Content Placeholder 1"/>
          <p:cNvSpPr>
            <a:spLocks noGrp="1"/>
          </p:cNvSpPr>
          <p:nvPr>
            <p:ph idx="1"/>
          </p:nvPr>
        </p:nvSpPr>
        <p:spPr/>
        <p:txBody>
          <a:bodyPr>
            <a:normAutofit fontScale="92500" lnSpcReduction="10000"/>
          </a:bodyPr>
          <a:lstStyle/>
          <a:p>
            <a:r>
              <a:rPr lang="en-US" dirty="0" smtClean="0"/>
              <a:t>Belly fat is more metabolically active…and drives inflammation, which in turn promotes diabetes, cardiovascular disease, dementia and aging – </a:t>
            </a:r>
          </a:p>
          <a:p>
            <a:r>
              <a:rPr lang="en-US" dirty="0" smtClean="0"/>
              <a:t>visceral/[belly] fat kills you…</a:t>
            </a:r>
          </a:p>
          <a:p>
            <a:r>
              <a:rPr lang="en-US" dirty="0" smtClean="0"/>
              <a:t>Studies of humans have demonstrated that sucrose consumption correlates with the degree of liver inflammation</a:t>
            </a:r>
          </a:p>
          <a:p>
            <a:r>
              <a:rPr lang="en-US" dirty="0" smtClean="0"/>
              <a:t>Inflammation can be measured by C-reactive protein (CRP) test</a:t>
            </a:r>
            <a:endParaRPr lang="en-US" dirty="0"/>
          </a:p>
        </p:txBody>
      </p:sp>
      <p:sp>
        <p:nvSpPr>
          <p:cNvPr id="3" name="Text Placeholder 2"/>
          <p:cNvSpPr>
            <a:spLocks noGrp="1"/>
          </p:cNvSpPr>
          <p:nvPr>
            <p:ph type="body" sz="half" idx="2"/>
          </p:nvPr>
        </p:nvSpPr>
        <p:spPr/>
        <p:txBody>
          <a:bodyPr/>
          <a:lstStyle/>
          <a:p>
            <a:r>
              <a:rPr lang="en-US" dirty="0" smtClean="0"/>
              <a:t>Robert Lustig:  Fat Chance:  Beating the Odds Against Sugar, Processed Food, Obesity, and Disease.</a:t>
            </a:r>
            <a:endParaRPr lang="en-US" dirty="0"/>
          </a:p>
        </p:txBody>
      </p:sp>
    </p:spTree>
    <p:extLst>
      <p:ext uri="{BB962C8B-B14F-4D97-AF65-F5344CB8AC3E}">
        <p14:creationId xmlns:p14="http://schemas.microsoft.com/office/powerpoint/2010/main" val="13366280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40300" y="4725348"/>
            <a:ext cx="3563938" cy="875352"/>
          </a:xfrm>
        </p:spPr>
        <p:txBody>
          <a:bodyPr/>
          <a:lstStyle/>
          <a:p>
            <a:r>
              <a:rPr lang="en-US" dirty="0" smtClean="0"/>
              <a:t>Consider Stress</a:t>
            </a:r>
            <a:endParaRPr lang="en-US" dirty="0"/>
          </a:p>
        </p:txBody>
      </p:sp>
      <p:sp>
        <p:nvSpPr>
          <p:cNvPr id="2" name="Content Placeholder 1"/>
          <p:cNvSpPr>
            <a:spLocks noGrp="1"/>
          </p:cNvSpPr>
          <p:nvPr>
            <p:ph idx="1"/>
          </p:nvPr>
        </p:nvSpPr>
        <p:spPr>
          <a:xfrm>
            <a:off x="508000" y="762001"/>
            <a:ext cx="4114800" cy="4838699"/>
          </a:xfrm>
        </p:spPr>
        <p:txBody>
          <a:bodyPr>
            <a:normAutofit fontScale="40000" lnSpcReduction="20000"/>
          </a:bodyPr>
          <a:lstStyle/>
          <a:p>
            <a:r>
              <a:rPr lang="en-US" sz="4900" b="1" dirty="0"/>
              <a:t>Emotional hunger comes on </a:t>
            </a:r>
            <a:r>
              <a:rPr lang="en-US" sz="4900" b="1" dirty="0" smtClean="0"/>
              <a:t>suddenly</a:t>
            </a:r>
            <a:endParaRPr lang="en-US" sz="4900" b="1" dirty="0"/>
          </a:p>
          <a:p>
            <a:r>
              <a:rPr lang="en-US" sz="4900" b="1" dirty="0" smtClean="0"/>
              <a:t>Emotional </a:t>
            </a:r>
            <a:r>
              <a:rPr lang="en-US" sz="4900" b="1" dirty="0"/>
              <a:t>hunger craves specific comfort </a:t>
            </a:r>
            <a:r>
              <a:rPr lang="en-US" sz="4900" b="1" dirty="0" smtClean="0"/>
              <a:t>foods</a:t>
            </a:r>
            <a:endParaRPr lang="en-US" sz="4900" dirty="0" smtClean="0"/>
          </a:p>
          <a:p>
            <a:r>
              <a:rPr lang="en-US" sz="4900" b="1" dirty="0" smtClean="0"/>
              <a:t>Emotional </a:t>
            </a:r>
            <a:r>
              <a:rPr lang="en-US" sz="4900" b="1" dirty="0"/>
              <a:t>hunger often leads to mindless </a:t>
            </a:r>
            <a:r>
              <a:rPr lang="en-US" sz="4900" b="1" dirty="0" smtClean="0"/>
              <a:t>eating</a:t>
            </a:r>
          </a:p>
          <a:p>
            <a:r>
              <a:rPr lang="en-US" sz="4900" b="1" dirty="0" smtClean="0"/>
              <a:t>Emotional </a:t>
            </a:r>
            <a:r>
              <a:rPr lang="en-US" sz="4900" b="1" dirty="0"/>
              <a:t>hunger isn’t satisfied once you’re </a:t>
            </a:r>
            <a:r>
              <a:rPr lang="en-US" sz="4900" b="1" dirty="0" smtClean="0"/>
              <a:t>full</a:t>
            </a:r>
          </a:p>
          <a:p>
            <a:r>
              <a:rPr lang="en-US" sz="4900" b="1" dirty="0" smtClean="0"/>
              <a:t>Emotional </a:t>
            </a:r>
            <a:r>
              <a:rPr lang="en-US" sz="4900" b="1" dirty="0"/>
              <a:t>hunger isn’t located in the </a:t>
            </a:r>
            <a:r>
              <a:rPr lang="en-US" sz="4900" b="1" dirty="0" smtClean="0"/>
              <a:t>stomach</a:t>
            </a:r>
            <a:endParaRPr lang="en-US" sz="4900" dirty="0" smtClean="0"/>
          </a:p>
          <a:p>
            <a:r>
              <a:rPr lang="en-US" sz="4900" b="1" dirty="0" smtClean="0"/>
              <a:t>Emotional </a:t>
            </a:r>
            <a:r>
              <a:rPr lang="en-US" sz="4900" b="1" dirty="0"/>
              <a:t>hunger often leads to regret, guilt, or shame.</a:t>
            </a:r>
            <a:r>
              <a:rPr lang="en-US" sz="4900" dirty="0"/>
              <a:t> </a:t>
            </a:r>
            <a:endParaRPr lang="en-US" sz="4900" dirty="0" smtClean="0"/>
          </a:p>
          <a:p>
            <a:endParaRPr lang="en-US" dirty="0"/>
          </a:p>
        </p:txBody>
      </p:sp>
      <p:sp>
        <p:nvSpPr>
          <p:cNvPr id="3" name="Text Placeholder 2"/>
          <p:cNvSpPr>
            <a:spLocks noGrp="1"/>
          </p:cNvSpPr>
          <p:nvPr>
            <p:ph type="body" sz="half" idx="2"/>
          </p:nvPr>
        </p:nvSpPr>
        <p:spPr>
          <a:xfrm>
            <a:off x="5524500" y="685800"/>
            <a:ext cx="2628900" cy="3987799"/>
          </a:xfrm>
        </p:spPr>
        <p:txBody>
          <a:bodyPr/>
          <a:lstStyle/>
          <a:p>
            <a:r>
              <a:rPr lang="en-US" dirty="0" smtClean="0"/>
              <a:t>From: </a:t>
            </a:r>
          </a:p>
          <a:p>
            <a:r>
              <a:rPr lang="en-US" dirty="0" err="1" smtClean="0"/>
              <a:t>Helpguide.org</a:t>
            </a:r>
            <a:r>
              <a:rPr lang="en-US" dirty="0" smtClean="0"/>
              <a:t>: Emotional eating:  How to recognize and stop emotional eating. http://</a:t>
            </a:r>
            <a:r>
              <a:rPr lang="en-US" dirty="0" err="1" smtClean="0"/>
              <a:t>www.helgpuide.org</a:t>
            </a:r>
            <a:r>
              <a:rPr lang="en-US" dirty="0" smtClean="0"/>
              <a:t>/life/</a:t>
            </a:r>
            <a:r>
              <a:rPr lang="en-US" dirty="0" err="1" smtClean="0"/>
              <a:t>emotional_eating_stress_cravings.htm</a:t>
            </a:r>
            <a:endParaRPr lang="en-US" dirty="0"/>
          </a:p>
        </p:txBody>
      </p:sp>
    </p:spTree>
    <p:extLst>
      <p:ext uri="{BB962C8B-B14F-4D97-AF65-F5344CB8AC3E}">
        <p14:creationId xmlns:p14="http://schemas.microsoft.com/office/powerpoint/2010/main" val="39505592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Consider CAFO</a:t>
            </a:r>
            <a:endParaRPr lang="en-US" dirty="0"/>
          </a:p>
        </p:txBody>
      </p:sp>
      <p:pic>
        <p:nvPicPr>
          <p:cNvPr id="5" name="Content Placeholder 4" descr="Feedlot.cattle.jpg"/>
          <p:cNvPicPr>
            <a:picLocks noGrp="1" noChangeAspect="1"/>
          </p:cNvPicPr>
          <p:nvPr>
            <p:ph idx="1"/>
          </p:nvPr>
        </p:nvPicPr>
        <p:blipFill>
          <a:blip r:embed="rId2">
            <a:extLst>
              <a:ext uri="{28A0092B-C50C-407E-A947-70E740481C1C}">
                <a14:useLocalDpi xmlns:a14="http://schemas.microsoft.com/office/drawing/2010/main" val="0"/>
              </a:ext>
            </a:extLst>
          </a:blip>
          <a:srcRect l="27781" r="27781"/>
          <a:stretch>
            <a:fillRect/>
          </a:stretch>
        </p:blipFill>
        <p:spPr/>
      </p:pic>
      <p:sp>
        <p:nvSpPr>
          <p:cNvPr id="3" name="Text Placeholder 2"/>
          <p:cNvSpPr>
            <a:spLocks noGrp="1"/>
          </p:cNvSpPr>
          <p:nvPr>
            <p:ph type="body" sz="half" idx="2"/>
          </p:nvPr>
        </p:nvSpPr>
        <p:spPr>
          <a:xfrm>
            <a:off x="914398" y="2866030"/>
            <a:ext cx="3563938" cy="3129958"/>
          </a:xfrm>
        </p:spPr>
        <p:txBody>
          <a:bodyPr>
            <a:normAutofit fontScale="62500" lnSpcReduction="20000"/>
          </a:bodyPr>
          <a:lstStyle/>
          <a:p>
            <a:r>
              <a:rPr lang="en-US" sz="2400" dirty="0" smtClean="0"/>
              <a:t>Concentrated Animal Feeding Operations = CAFO</a:t>
            </a:r>
          </a:p>
          <a:p>
            <a:endParaRPr lang="en-US" sz="2400" dirty="0" smtClean="0"/>
          </a:p>
          <a:p>
            <a:r>
              <a:rPr lang="en-US" sz="2400" dirty="0" smtClean="0">
                <a:effectLst/>
              </a:rPr>
              <a:t>a </a:t>
            </a:r>
            <a:r>
              <a:rPr lang="en-US" sz="2400" dirty="0">
                <a:effectLst/>
              </a:rPr>
              <a:t>significant contributor to diet-related diseases, and the spread of food-borne illnesses. The intensive concentrations of animals in such crammed and filthy conditions dependent on antibiotic medicines and steady streams of subsidized industrial feeds poses serious moral and ethical considerations for all of us. </a:t>
            </a:r>
            <a:endParaRPr lang="en-US" sz="2400" dirty="0"/>
          </a:p>
        </p:txBody>
      </p:sp>
    </p:spTree>
    <p:extLst>
      <p:ext uri="{BB962C8B-B14F-4D97-AF65-F5344CB8AC3E}">
        <p14:creationId xmlns:p14="http://schemas.microsoft.com/office/powerpoint/2010/main" val="125550436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Consider Low Vitamin D</a:t>
            </a:r>
            <a:endParaRPr lang="en-US" dirty="0"/>
          </a:p>
        </p:txBody>
      </p:sp>
      <p:sp>
        <p:nvSpPr>
          <p:cNvPr id="2" name="Content Placeholder 1"/>
          <p:cNvSpPr>
            <a:spLocks noGrp="1"/>
          </p:cNvSpPr>
          <p:nvPr>
            <p:ph idx="1"/>
          </p:nvPr>
        </p:nvSpPr>
        <p:spPr/>
        <p:txBody>
          <a:bodyPr>
            <a:normAutofit lnSpcReduction="10000"/>
          </a:bodyPr>
          <a:lstStyle/>
          <a:p>
            <a:r>
              <a:rPr lang="en-US" dirty="0" smtClean="0"/>
              <a:t>Studies show that persons who are obese are also low in Vitamin D.</a:t>
            </a:r>
          </a:p>
          <a:p>
            <a:r>
              <a:rPr lang="en-US" dirty="0" smtClean="0"/>
              <a:t>People who are obese may be less able to convert vitamin D into its hormonally active form</a:t>
            </a:r>
          </a:p>
          <a:p>
            <a:r>
              <a:rPr lang="en-US" dirty="0" smtClean="0"/>
              <a:t>Because Vitamin D is fat-soluble, it is likely that the Vitamin D obese people take in is distributed in fat tissue and not in the blood</a:t>
            </a:r>
            <a:endParaRPr lang="en-US" dirty="0"/>
          </a:p>
        </p:txBody>
      </p:sp>
      <p:sp>
        <p:nvSpPr>
          <p:cNvPr id="3" name="Text Placeholder 2"/>
          <p:cNvSpPr>
            <a:spLocks noGrp="1"/>
          </p:cNvSpPr>
          <p:nvPr>
            <p:ph type="body" sz="half" idx="2"/>
          </p:nvPr>
        </p:nvSpPr>
        <p:spPr>
          <a:xfrm>
            <a:off x="914398" y="3348630"/>
            <a:ext cx="3563938" cy="2163171"/>
          </a:xfrm>
        </p:spPr>
        <p:txBody>
          <a:bodyPr>
            <a:normAutofit fontScale="85000" lnSpcReduction="10000"/>
          </a:bodyPr>
          <a:lstStyle/>
          <a:p>
            <a:r>
              <a:rPr lang="en-US" dirty="0" smtClean="0">
                <a:solidFill>
                  <a:srgbClr val="404040"/>
                </a:solidFill>
              </a:rPr>
              <a:t>Web MD:  </a:t>
            </a:r>
            <a:r>
              <a:rPr lang="en-US" dirty="0" err="1" smtClean="0">
                <a:solidFill>
                  <a:srgbClr val="404040"/>
                </a:solidFill>
              </a:rPr>
              <a:t>Salynn</a:t>
            </a:r>
            <a:r>
              <a:rPr lang="en-US" dirty="0" smtClean="0">
                <a:solidFill>
                  <a:srgbClr val="404040"/>
                </a:solidFill>
              </a:rPr>
              <a:t> Boyles, Obesity linked to lower vitamin D levels:  researchers say obese people may need more Vitamin D in their diet.</a:t>
            </a:r>
          </a:p>
          <a:p>
            <a:r>
              <a:rPr lang="en-US" dirty="0" smtClean="0">
                <a:solidFill>
                  <a:srgbClr val="404040"/>
                </a:solidFill>
              </a:rPr>
              <a:t>From </a:t>
            </a:r>
            <a:r>
              <a:rPr lang="en-US" dirty="0" smtClean="0">
                <a:solidFill>
                  <a:srgbClr val="404040"/>
                </a:solidFill>
                <a:hlinkClick r:id="rId2"/>
              </a:rPr>
              <a:t>http://www.webmd.com/vitamins0and-supplements/news</a:t>
            </a:r>
            <a:r>
              <a:rPr lang="en-US" dirty="0" smtClean="0">
                <a:solidFill>
                  <a:srgbClr val="404040"/>
                </a:solidFill>
              </a:rPr>
              <a:t>  20101217/obesity-linked-lower-vitamin-d-levels.</a:t>
            </a:r>
            <a:endParaRPr lang="en-US" dirty="0">
              <a:solidFill>
                <a:srgbClr val="404040"/>
              </a:solidFill>
            </a:endParaRPr>
          </a:p>
        </p:txBody>
      </p:sp>
    </p:spTree>
    <p:extLst>
      <p:ext uri="{BB962C8B-B14F-4D97-AF65-F5344CB8AC3E}">
        <p14:creationId xmlns:p14="http://schemas.microsoft.com/office/powerpoint/2010/main" val="361372018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Conclusions?  Food Matters</a:t>
            </a:r>
            <a:endParaRPr lang="en-US" dirty="0"/>
          </a:p>
        </p:txBody>
      </p:sp>
      <p:pic>
        <p:nvPicPr>
          <p:cNvPr id="5" name="Content Placeholder 4" descr="organic fuits.farmersmarket.jpg"/>
          <p:cNvPicPr>
            <a:picLocks noGrp="1" noChangeAspect="1"/>
          </p:cNvPicPr>
          <p:nvPr>
            <p:ph idx="1"/>
          </p:nvPr>
        </p:nvPicPr>
        <p:blipFill>
          <a:blip r:embed="rId2">
            <a:extLst>
              <a:ext uri="{28A0092B-C50C-407E-A947-70E740481C1C}">
                <a14:useLocalDpi xmlns:a14="http://schemas.microsoft.com/office/drawing/2010/main" val="0"/>
              </a:ext>
            </a:extLst>
          </a:blip>
          <a:srcRect t="-59564" b="-59564"/>
          <a:stretch>
            <a:fillRect/>
          </a:stretch>
        </p:blipFill>
        <p:spPr/>
      </p:pic>
      <p:sp>
        <p:nvSpPr>
          <p:cNvPr id="3" name="Text Placeholder 2"/>
          <p:cNvSpPr>
            <a:spLocks noGrp="1"/>
          </p:cNvSpPr>
          <p:nvPr>
            <p:ph type="body" sz="half" idx="2"/>
          </p:nvPr>
        </p:nvSpPr>
        <p:spPr/>
        <p:txBody>
          <a:bodyPr>
            <a:normAutofit/>
          </a:bodyPr>
          <a:lstStyle/>
          <a:p>
            <a:r>
              <a:rPr lang="en-US" dirty="0" smtClean="0"/>
              <a:t>Your daily food choices matter….otherwise your body must struggle to overcome bad choices, and diabesity occurs…with all its negative consequences for your brain and body!</a:t>
            </a:r>
          </a:p>
          <a:p>
            <a:endParaRPr lang="en-US" dirty="0"/>
          </a:p>
        </p:txBody>
      </p:sp>
    </p:spTree>
    <p:extLst>
      <p:ext uri="{BB962C8B-B14F-4D97-AF65-F5344CB8AC3E}">
        <p14:creationId xmlns:p14="http://schemas.microsoft.com/office/powerpoint/2010/main" val="830323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Diabesity prevention</a:t>
            </a:r>
            <a:endParaRPr lang="en-US" dirty="0"/>
          </a:p>
        </p:txBody>
      </p:sp>
      <p:pic>
        <p:nvPicPr>
          <p:cNvPr id="5" name="Content Placeholder 4" descr="Sparkpeoplehealthyfoods.jpg"/>
          <p:cNvPicPr>
            <a:picLocks noGrp="1" noChangeAspect="1"/>
          </p:cNvPicPr>
          <p:nvPr>
            <p:ph idx="1"/>
          </p:nvPr>
        </p:nvPicPr>
        <p:blipFill>
          <a:blip r:embed="rId2">
            <a:extLst>
              <a:ext uri="{28A0092B-C50C-407E-A947-70E740481C1C}">
                <a14:useLocalDpi xmlns:a14="http://schemas.microsoft.com/office/drawing/2010/main" val="0"/>
              </a:ext>
            </a:extLst>
          </a:blip>
          <a:srcRect t="-61451" b="-61451"/>
          <a:stretch>
            <a:fillRect/>
          </a:stretch>
        </p:blipFill>
        <p:spPr/>
      </p:pic>
      <p:sp>
        <p:nvSpPr>
          <p:cNvPr id="3" name="Text Placeholder 2"/>
          <p:cNvSpPr>
            <a:spLocks noGrp="1"/>
          </p:cNvSpPr>
          <p:nvPr>
            <p:ph type="body" sz="half" idx="2"/>
          </p:nvPr>
        </p:nvSpPr>
        <p:spPr/>
        <p:txBody>
          <a:bodyPr/>
          <a:lstStyle/>
          <a:p>
            <a:r>
              <a:rPr lang="en-US" dirty="0" smtClean="0"/>
              <a:t>Fresh, organic “green” vegetables, and fresh grass fed meats such as beef, pork, free range chickens, lots of fish that provide Omega 3 oils…</a:t>
            </a:r>
            <a:endParaRPr lang="en-US" dirty="0"/>
          </a:p>
        </p:txBody>
      </p:sp>
    </p:spTree>
    <p:extLst>
      <p:ext uri="{BB962C8B-B14F-4D97-AF65-F5344CB8AC3E}">
        <p14:creationId xmlns:p14="http://schemas.microsoft.com/office/powerpoint/2010/main" val="56278708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Low Carb Fresh Food KEY</a:t>
            </a:r>
            <a:endParaRPr lang="en-US" dirty="0"/>
          </a:p>
        </p:txBody>
      </p:sp>
      <p:pic>
        <p:nvPicPr>
          <p:cNvPr id="5" name="Content Placeholder 4" descr="fruits_vegitables-wahls.jpg"/>
          <p:cNvPicPr>
            <a:picLocks noGrp="1" noChangeAspect="1"/>
          </p:cNvPicPr>
          <p:nvPr>
            <p:ph idx="1"/>
          </p:nvPr>
        </p:nvPicPr>
        <p:blipFill>
          <a:blip r:embed="rId2">
            <a:extLst>
              <a:ext uri="{28A0092B-C50C-407E-A947-70E740481C1C}">
                <a14:useLocalDpi xmlns:a14="http://schemas.microsoft.com/office/drawing/2010/main" val="0"/>
              </a:ext>
            </a:extLst>
          </a:blip>
          <a:srcRect t="-30651" b="-30651"/>
          <a:stretch>
            <a:fillRect/>
          </a:stretch>
        </p:blipFill>
        <p:spPr/>
      </p:pic>
      <p:sp>
        <p:nvSpPr>
          <p:cNvPr id="3" name="Text Placeholder 2"/>
          <p:cNvSpPr>
            <a:spLocks noGrp="1"/>
          </p:cNvSpPr>
          <p:nvPr>
            <p:ph type="body" sz="half" idx="2"/>
          </p:nvPr>
        </p:nvSpPr>
        <p:spPr>
          <a:xfrm>
            <a:off x="914398" y="3208930"/>
            <a:ext cx="3563938" cy="2163171"/>
          </a:xfrm>
        </p:spPr>
        <p:txBody>
          <a:bodyPr/>
          <a:lstStyle/>
          <a:p>
            <a:r>
              <a:rPr lang="en-US" dirty="0" smtClean="0"/>
              <a:t>Farmer’s market and/or raise your own – even in small spaces you can grow some fresh vegetables and fruits</a:t>
            </a:r>
          </a:p>
          <a:p>
            <a:endParaRPr lang="en-US" dirty="0"/>
          </a:p>
        </p:txBody>
      </p:sp>
    </p:spTree>
    <p:extLst>
      <p:ext uri="{BB962C8B-B14F-4D97-AF65-F5344CB8AC3E}">
        <p14:creationId xmlns:p14="http://schemas.microsoft.com/office/powerpoint/2010/main" val="250457818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Stave off Dementia with Food</a:t>
            </a:r>
            <a:endParaRPr lang="en-US" dirty="0"/>
          </a:p>
        </p:txBody>
      </p:sp>
      <p:pic>
        <p:nvPicPr>
          <p:cNvPr id="5" name="Content Placeholder 4" descr="baked_salmon.jpg"/>
          <p:cNvPicPr>
            <a:picLocks noGrp="1" noChangeAspect="1"/>
          </p:cNvPicPr>
          <p:nvPr>
            <p:ph idx="1"/>
          </p:nvPr>
        </p:nvPicPr>
        <p:blipFill>
          <a:blip r:embed="rId2">
            <a:extLst>
              <a:ext uri="{28A0092B-C50C-407E-A947-70E740481C1C}">
                <a14:useLocalDpi xmlns:a14="http://schemas.microsoft.com/office/drawing/2010/main" val="0"/>
              </a:ext>
            </a:extLst>
          </a:blip>
          <a:srcRect l="26598" r="26598"/>
          <a:stretch>
            <a:fillRect/>
          </a:stretch>
        </p:blipFill>
        <p:spPr/>
      </p:pic>
      <p:sp>
        <p:nvSpPr>
          <p:cNvPr id="3" name="Text Placeholder 2"/>
          <p:cNvSpPr>
            <a:spLocks noGrp="1"/>
          </p:cNvSpPr>
          <p:nvPr>
            <p:ph type="body" sz="half" idx="2"/>
          </p:nvPr>
        </p:nvSpPr>
        <p:spPr>
          <a:xfrm>
            <a:off x="571500" y="3107330"/>
            <a:ext cx="3703636" cy="2429870"/>
          </a:xfrm>
        </p:spPr>
        <p:txBody>
          <a:bodyPr>
            <a:normAutofit fontScale="62500" lnSpcReduction="20000"/>
          </a:bodyPr>
          <a:lstStyle/>
          <a:p>
            <a:pPr marL="285750" indent="-285750">
              <a:buFont typeface="Wingdings" charset="2"/>
              <a:buChar char="v"/>
            </a:pPr>
            <a:r>
              <a:rPr lang="en-US" dirty="0" smtClean="0"/>
              <a:t>…. </a:t>
            </a:r>
            <a:r>
              <a:rPr lang="en-US" dirty="0"/>
              <a:t>green leafy vegetables and cruciferous vegetables </a:t>
            </a:r>
            <a:r>
              <a:rPr lang="en-US" dirty="0" smtClean="0"/>
              <a:t> like broccoli</a:t>
            </a:r>
            <a:r>
              <a:rPr lang="en-US" dirty="0"/>
              <a:t>, is associated with a reduced rate of cognitive decline.</a:t>
            </a:r>
          </a:p>
          <a:p>
            <a:endParaRPr lang="en-US" dirty="0" smtClean="0"/>
          </a:p>
          <a:p>
            <a:pPr marL="285750" indent="-285750">
              <a:buFont typeface="Wingdings" charset="2"/>
              <a:buChar char="v"/>
            </a:pPr>
            <a:r>
              <a:rPr lang="en-US" dirty="0" smtClean="0"/>
              <a:t>“</a:t>
            </a:r>
            <a:r>
              <a:rPr lang="en-US" dirty="0"/>
              <a:t>Mediterranean diet” had a 28 percent lower risk of </a:t>
            </a:r>
            <a:r>
              <a:rPr lang="en-US" dirty="0" smtClean="0"/>
              <a:t>developing MCI </a:t>
            </a:r>
            <a:r>
              <a:rPr lang="en-US" dirty="0"/>
              <a:t>and a 48 percent lower risk of </a:t>
            </a:r>
            <a:r>
              <a:rPr lang="en-US" dirty="0" smtClean="0"/>
              <a:t>progressing from MCI to Alzheimer’s disease</a:t>
            </a:r>
          </a:p>
          <a:p>
            <a:endParaRPr lang="en-US" dirty="0" smtClean="0"/>
          </a:p>
          <a:p>
            <a:pPr marL="285750" indent="-285750">
              <a:buFont typeface="Wingdings" charset="2"/>
              <a:buChar char="v"/>
            </a:pPr>
            <a:r>
              <a:rPr lang="en-US" dirty="0" smtClean="0"/>
              <a:t>Eat </a:t>
            </a:r>
            <a:r>
              <a:rPr lang="en-US" dirty="0"/>
              <a:t>v</a:t>
            </a:r>
            <a:r>
              <a:rPr lang="en-US" dirty="0" smtClean="0"/>
              <a:t>egetables, legumes</a:t>
            </a:r>
            <a:r>
              <a:rPr lang="en-US" dirty="0"/>
              <a:t>, fruits, </a:t>
            </a:r>
            <a:r>
              <a:rPr lang="en-US" dirty="0" smtClean="0"/>
              <a:t>, </a:t>
            </a:r>
            <a:r>
              <a:rPr lang="en-US" b="1" dirty="0"/>
              <a:t>fish</a:t>
            </a:r>
            <a:r>
              <a:rPr lang="en-US" dirty="0"/>
              <a:t>, olive oil, </a:t>
            </a:r>
            <a:r>
              <a:rPr lang="en-US" dirty="0" smtClean="0"/>
              <a:t>moderate amounts </a:t>
            </a:r>
            <a:r>
              <a:rPr lang="en-US" dirty="0"/>
              <a:t>of alcohol, </a:t>
            </a:r>
            <a:r>
              <a:rPr lang="en-US" dirty="0" smtClean="0"/>
              <a:t>dairy products, </a:t>
            </a:r>
            <a:r>
              <a:rPr lang="en-US" b="1" dirty="0" smtClean="0"/>
              <a:t>lean </a:t>
            </a:r>
            <a:r>
              <a:rPr lang="en-US" b="1" dirty="0"/>
              <a:t>meat, and poultry</a:t>
            </a:r>
            <a:r>
              <a:rPr lang="en-US" b="1" dirty="0" smtClean="0"/>
              <a:t>.</a:t>
            </a:r>
          </a:p>
          <a:p>
            <a:pPr marL="285750" indent="-285750">
              <a:buFont typeface="Wingdings" charset="2"/>
              <a:buChar char="v"/>
            </a:pPr>
            <a:endParaRPr lang="en-US" b="1" dirty="0"/>
          </a:p>
          <a:p>
            <a:pPr marL="285750" indent="-285750">
              <a:buFont typeface="Wingdings" charset="2"/>
              <a:buChar char="v"/>
            </a:pPr>
            <a:r>
              <a:rPr lang="en-US" b="1" dirty="0" smtClean="0"/>
              <a:t>Daniel Amen</a:t>
            </a:r>
            <a:endParaRPr lang="en-US" b="1" dirty="0"/>
          </a:p>
        </p:txBody>
      </p:sp>
    </p:spTree>
    <p:extLst>
      <p:ext uri="{BB962C8B-B14F-4D97-AF65-F5344CB8AC3E}">
        <p14:creationId xmlns:p14="http://schemas.microsoft.com/office/powerpoint/2010/main" val="41979107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Low Carb Diet – historically prescribed</a:t>
            </a:r>
            <a:endParaRPr lang="en-US" dirty="0"/>
          </a:p>
        </p:txBody>
      </p:sp>
      <p:sp>
        <p:nvSpPr>
          <p:cNvPr id="2" name="Content Placeholder 1"/>
          <p:cNvSpPr>
            <a:spLocks noGrp="1"/>
          </p:cNvSpPr>
          <p:nvPr>
            <p:ph idx="1"/>
          </p:nvPr>
        </p:nvSpPr>
        <p:spPr/>
        <p:txBody>
          <a:bodyPr>
            <a:normAutofit fontScale="92500"/>
          </a:bodyPr>
          <a:lstStyle/>
          <a:p>
            <a:r>
              <a:rPr lang="en-US" dirty="0" smtClean="0">
                <a:solidFill>
                  <a:schemeClr val="tx1"/>
                </a:solidFill>
              </a:rPr>
              <a:t>Exclude rice, bread, potato, macaroni, pies, cakes, sweet desserts, free sugar, candy, cream, etc.</a:t>
            </a:r>
          </a:p>
          <a:p>
            <a:r>
              <a:rPr lang="en-US" dirty="0" smtClean="0">
                <a:solidFill>
                  <a:schemeClr val="tx1"/>
                </a:solidFill>
              </a:rPr>
              <a:t>Eat moderate amounts of lean meat, fish, fowl, eggs, cheese, coarse grains, skimmed milk</a:t>
            </a:r>
          </a:p>
          <a:p>
            <a:r>
              <a:rPr lang="en-US" dirty="0" smtClean="0">
                <a:solidFill>
                  <a:schemeClr val="tx1"/>
                </a:solidFill>
              </a:rPr>
              <a:t>Avoid carbohydrates, particularly sweets, starches, and refined carbohydrates</a:t>
            </a:r>
          </a:p>
          <a:p>
            <a:r>
              <a:rPr lang="en-US" dirty="0" smtClean="0">
                <a:solidFill>
                  <a:schemeClr val="tx1"/>
                </a:solidFill>
              </a:rPr>
              <a:t>Include small servings of fruit, lots of green vegetables</a:t>
            </a:r>
          </a:p>
          <a:p>
            <a:endParaRPr lang="en-US" dirty="0">
              <a:solidFill>
                <a:schemeClr val="tx1"/>
              </a:solidFill>
            </a:endParaRPr>
          </a:p>
          <a:p>
            <a:pPr lvl="1"/>
            <a:r>
              <a:rPr lang="en-US" sz="1600" dirty="0" smtClean="0">
                <a:solidFill>
                  <a:schemeClr val="tx1"/>
                </a:solidFill>
              </a:rPr>
              <a:t>Robert </a:t>
            </a:r>
            <a:r>
              <a:rPr lang="en-US" sz="1600" dirty="0" err="1" smtClean="0">
                <a:solidFill>
                  <a:schemeClr val="tx1"/>
                </a:solidFill>
              </a:rPr>
              <a:t>Melchionna</a:t>
            </a:r>
            <a:r>
              <a:rPr lang="en-US" sz="1600" dirty="0" smtClean="0">
                <a:solidFill>
                  <a:schemeClr val="tx1"/>
                </a:solidFill>
              </a:rPr>
              <a:t>, early 1950’s reducing diet prescribed at New York hospital (as quoted in Gary Taubes:  Good Calories, Bad Calories, 2007</a:t>
            </a:r>
            <a:endParaRPr lang="en-US" sz="1600" dirty="0">
              <a:solidFill>
                <a:schemeClr val="tx1"/>
              </a:solidFill>
            </a:endParaRPr>
          </a:p>
        </p:txBody>
      </p:sp>
    </p:spTree>
    <p:extLst>
      <p:ext uri="{BB962C8B-B14F-4D97-AF65-F5344CB8AC3E}">
        <p14:creationId xmlns:p14="http://schemas.microsoft.com/office/powerpoint/2010/main" val="187569393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to do about Obesity?</a:t>
            </a:r>
            <a:endParaRPr lang="en-US" dirty="0"/>
          </a:p>
        </p:txBody>
      </p:sp>
      <p:sp>
        <p:nvSpPr>
          <p:cNvPr id="2" name="Text Placeholder 1"/>
          <p:cNvSpPr>
            <a:spLocks noGrp="1"/>
          </p:cNvSpPr>
          <p:nvPr>
            <p:ph type="body" idx="1"/>
          </p:nvPr>
        </p:nvSpPr>
        <p:spPr/>
        <p:txBody>
          <a:bodyPr/>
          <a:lstStyle/>
          <a:p>
            <a:r>
              <a:rPr lang="en-US" dirty="0" smtClean="0"/>
              <a:t>A Personal Journey</a:t>
            </a:r>
          </a:p>
        </p:txBody>
      </p:sp>
    </p:spTree>
    <p:extLst>
      <p:ext uri="{BB962C8B-B14F-4D97-AF65-F5344CB8AC3E}">
        <p14:creationId xmlns:p14="http://schemas.microsoft.com/office/powerpoint/2010/main" val="7795729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International Data</a:t>
            </a:r>
            <a:endParaRPr lang="en-US" dirty="0"/>
          </a:p>
        </p:txBody>
      </p:sp>
      <p:sp>
        <p:nvSpPr>
          <p:cNvPr id="2" name="Content Placeholder 1"/>
          <p:cNvSpPr>
            <a:spLocks noGrp="1"/>
          </p:cNvSpPr>
          <p:nvPr>
            <p:ph idx="1"/>
          </p:nvPr>
        </p:nvSpPr>
        <p:spPr/>
        <p:txBody>
          <a:bodyPr>
            <a:normAutofit/>
          </a:bodyPr>
          <a:lstStyle/>
          <a:p>
            <a:r>
              <a:rPr lang="en-US" dirty="0" smtClean="0">
                <a:solidFill>
                  <a:srgbClr val="404040"/>
                </a:solidFill>
              </a:rPr>
              <a:t>Global Problem (2005)</a:t>
            </a:r>
          </a:p>
          <a:p>
            <a:pPr lvl="1"/>
            <a:r>
              <a:rPr lang="en-US" dirty="0" smtClean="0">
                <a:solidFill>
                  <a:srgbClr val="404040"/>
                </a:solidFill>
              </a:rPr>
              <a:t>1.6 billion adults overweight (age 15+)</a:t>
            </a:r>
          </a:p>
          <a:p>
            <a:pPr lvl="1"/>
            <a:r>
              <a:rPr lang="en-US" dirty="0" smtClean="0">
                <a:solidFill>
                  <a:srgbClr val="404040"/>
                </a:solidFill>
              </a:rPr>
              <a:t>400 million adults obese</a:t>
            </a:r>
          </a:p>
          <a:p>
            <a:pPr lvl="1"/>
            <a:r>
              <a:rPr lang="en-US" dirty="0" smtClean="0">
                <a:solidFill>
                  <a:srgbClr val="404040"/>
                </a:solidFill>
              </a:rPr>
              <a:t>20 million children under age 5 overweight</a:t>
            </a:r>
          </a:p>
          <a:p>
            <a:r>
              <a:rPr lang="en-US" dirty="0" smtClean="0">
                <a:solidFill>
                  <a:srgbClr val="404040"/>
                </a:solidFill>
              </a:rPr>
              <a:t>Current Trends – by 2015</a:t>
            </a:r>
          </a:p>
          <a:p>
            <a:pPr lvl="1"/>
            <a:r>
              <a:rPr lang="en-US" dirty="0" smtClean="0">
                <a:solidFill>
                  <a:srgbClr val="404040"/>
                </a:solidFill>
              </a:rPr>
              <a:t>2.3 billion adults overweight</a:t>
            </a:r>
          </a:p>
          <a:p>
            <a:pPr lvl="1"/>
            <a:r>
              <a:rPr lang="en-US" dirty="0" smtClean="0">
                <a:solidFill>
                  <a:srgbClr val="404040"/>
                </a:solidFill>
              </a:rPr>
              <a:t>700 million - obese</a:t>
            </a:r>
          </a:p>
          <a:p>
            <a:pPr marL="384048" lvl="1" indent="0">
              <a:buNone/>
            </a:pPr>
            <a:endParaRPr lang="en-US" dirty="0" smtClean="0"/>
          </a:p>
        </p:txBody>
      </p:sp>
    </p:spTree>
    <p:extLst>
      <p:ext uri="{BB962C8B-B14F-4D97-AF65-F5344CB8AC3E}">
        <p14:creationId xmlns:p14="http://schemas.microsoft.com/office/powerpoint/2010/main" val="187498206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Personal Story</a:t>
            </a:r>
            <a:endParaRPr lang="en-US" dirty="0"/>
          </a:p>
        </p:txBody>
      </p:sp>
      <p:pic>
        <p:nvPicPr>
          <p:cNvPr id="8" name="Content Placeholder 7" descr="Pris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399" r="62183" b="-3597"/>
          <a:stretch/>
        </p:blipFill>
        <p:spPr>
          <a:xfrm>
            <a:off x="2133600" y="1663701"/>
            <a:ext cx="3467100" cy="3657599"/>
          </a:xfrm>
        </p:spPr>
      </p:pic>
      <p:sp>
        <p:nvSpPr>
          <p:cNvPr id="2" name="TextBox 1"/>
          <p:cNvSpPr txBox="1"/>
          <p:nvPr/>
        </p:nvSpPr>
        <p:spPr>
          <a:xfrm>
            <a:off x="1587500" y="535940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08555755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UltraHealth</a:t>
            </a:r>
            <a:endParaRPr lang="en-US" dirty="0"/>
          </a:p>
        </p:txBody>
      </p:sp>
      <p:sp>
        <p:nvSpPr>
          <p:cNvPr id="3" name="Content Placeholder 2"/>
          <p:cNvSpPr>
            <a:spLocks noGrp="1"/>
          </p:cNvSpPr>
          <p:nvPr>
            <p:ph idx="1"/>
          </p:nvPr>
        </p:nvSpPr>
        <p:spPr/>
        <p:txBody>
          <a:bodyPr/>
          <a:lstStyle/>
          <a:p>
            <a:r>
              <a:rPr lang="en-US" dirty="0" smtClean="0"/>
              <a:t>Seven Steps to treating Diabesity </a:t>
            </a:r>
          </a:p>
          <a:p>
            <a:pPr lvl="1"/>
            <a:r>
              <a:rPr lang="en-US" dirty="0" smtClean="0"/>
              <a:t>Step 1 -  Boost your nutrition</a:t>
            </a:r>
          </a:p>
          <a:p>
            <a:pPr lvl="1"/>
            <a:r>
              <a:rPr lang="en-US" dirty="0" smtClean="0"/>
              <a:t>Step 2 – Regulate your hormones</a:t>
            </a:r>
          </a:p>
          <a:p>
            <a:pPr lvl="1"/>
            <a:r>
              <a:rPr lang="en-US" dirty="0" smtClean="0"/>
              <a:t>Step 3 – Reduce Inflammation</a:t>
            </a:r>
          </a:p>
          <a:p>
            <a:pPr lvl="1"/>
            <a:r>
              <a:rPr lang="en-US" dirty="0" smtClean="0"/>
              <a:t>Step 4 – Improve Digestion</a:t>
            </a:r>
          </a:p>
          <a:p>
            <a:pPr lvl="1"/>
            <a:r>
              <a:rPr lang="en-US" dirty="0" smtClean="0"/>
              <a:t>Step 5 – Maximize Detoxification</a:t>
            </a:r>
          </a:p>
          <a:p>
            <a:pPr lvl="1"/>
            <a:r>
              <a:rPr lang="en-US" dirty="0" smtClean="0"/>
              <a:t>Step 6 – Enhance Energy Metabolism</a:t>
            </a:r>
          </a:p>
          <a:p>
            <a:pPr lvl="1"/>
            <a:r>
              <a:rPr lang="en-US" dirty="0" smtClean="0"/>
              <a:t>Step 7 – Soothe Your Mind</a:t>
            </a:r>
          </a:p>
          <a:p>
            <a:pPr lvl="6"/>
            <a:r>
              <a:rPr lang="en-US" dirty="0" smtClean="0"/>
              <a:t>Mark Hyman, The Blood Sugar Solution:  The </a:t>
            </a:r>
            <a:r>
              <a:rPr lang="en-US" dirty="0" err="1" smtClean="0"/>
              <a:t>UltraHealthy</a:t>
            </a:r>
            <a:r>
              <a:rPr lang="en-US" dirty="0" smtClean="0"/>
              <a:t> Program for Losing Weight, Preventing Disease and Feeling Great Now!</a:t>
            </a:r>
            <a:endParaRPr lang="en-US" dirty="0"/>
          </a:p>
          <a:p>
            <a:pPr lvl="1"/>
            <a:endParaRPr lang="en-US" dirty="0"/>
          </a:p>
        </p:txBody>
      </p:sp>
    </p:spTree>
    <p:extLst>
      <p:ext uri="{BB962C8B-B14F-4D97-AF65-F5344CB8AC3E}">
        <p14:creationId xmlns:p14="http://schemas.microsoft.com/office/powerpoint/2010/main" val="29819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can do	</a:t>
            </a:r>
            <a:endParaRPr lang="en-US" dirty="0"/>
          </a:p>
        </p:txBody>
      </p:sp>
      <p:sp>
        <p:nvSpPr>
          <p:cNvPr id="3" name="Content Placeholder 2"/>
          <p:cNvSpPr>
            <a:spLocks noGrp="1"/>
          </p:cNvSpPr>
          <p:nvPr>
            <p:ph idx="1"/>
          </p:nvPr>
        </p:nvSpPr>
        <p:spPr/>
        <p:txBody>
          <a:bodyPr/>
          <a:lstStyle/>
          <a:p>
            <a:r>
              <a:rPr lang="en-US" dirty="0" smtClean="0"/>
              <a:t>Replace fattening carbohydrates with animal products high in fat</a:t>
            </a:r>
          </a:p>
          <a:p>
            <a:pPr lvl="1"/>
            <a:r>
              <a:rPr lang="en-US" dirty="0" smtClean="0"/>
              <a:t>Eat as much fat and protein as you want, but avoid </a:t>
            </a:r>
            <a:r>
              <a:rPr lang="en-US" dirty="0" err="1" smtClean="0"/>
              <a:t>carbohydraytes</a:t>
            </a:r>
            <a:endParaRPr lang="en-US" dirty="0" smtClean="0"/>
          </a:p>
          <a:p>
            <a:pPr lvl="2"/>
            <a:r>
              <a:rPr lang="en-US" dirty="0" smtClean="0"/>
              <a:t>Lose weight</a:t>
            </a:r>
          </a:p>
          <a:p>
            <a:pPr lvl="2"/>
            <a:r>
              <a:rPr lang="en-US" dirty="0" smtClean="0"/>
              <a:t>HDL (good) cholesterol up</a:t>
            </a:r>
          </a:p>
          <a:p>
            <a:pPr lvl="2"/>
            <a:r>
              <a:rPr lang="en-US" dirty="0" smtClean="0"/>
              <a:t>Triglycerides down</a:t>
            </a:r>
          </a:p>
          <a:p>
            <a:pPr lvl="2"/>
            <a:r>
              <a:rPr lang="en-US" dirty="0" smtClean="0"/>
              <a:t>Blood pressure down</a:t>
            </a:r>
          </a:p>
          <a:p>
            <a:pPr lvl="2"/>
            <a:r>
              <a:rPr lang="en-US" dirty="0" smtClean="0"/>
              <a:t>Total cholesterol stays about the same</a:t>
            </a:r>
          </a:p>
          <a:p>
            <a:pPr lvl="2"/>
            <a:r>
              <a:rPr lang="en-US" dirty="0" smtClean="0"/>
              <a:t>LDL cholesterol went up slightly</a:t>
            </a:r>
          </a:p>
          <a:p>
            <a:pPr lvl="2"/>
            <a:r>
              <a:rPr lang="en-US" dirty="0" smtClean="0"/>
              <a:t>Risk of heart attach decrease (Taubes)</a:t>
            </a:r>
            <a:endParaRPr lang="en-US" dirty="0"/>
          </a:p>
        </p:txBody>
      </p:sp>
    </p:spTree>
    <p:extLst>
      <p:ext uri="{BB962C8B-B14F-4D97-AF65-F5344CB8AC3E}">
        <p14:creationId xmlns:p14="http://schemas.microsoft.com/office/powerpoint/2010/main" val="3030129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Diets that work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Many good ones that work – because they restrict fattening carbohydrates – sugars, starches, grains and moderate fruits</a:t>
            </a:r>
          </a:p>
          <a:p>
            <a:r>
              <a:rPr lang="en-US" dirty="0" smtClean="0"/>
              <a:t>They look like the guidance offered in the 40’s and 50’s </a:t>
            </a:r>
          </a:p>
          <a:p>
            <a:r>
              <a:rPr lang="en-US" dirty="0" smtClean="0"/>
              <a:t>Avoid starches, grains, sugars, anything made from them (bread, pastries, candies, juices, sodas) and monitor how much fruit and </a:t>
            </a:r>
            <a:r>
              <a:rPr lang="en-US" dirty="0" err="1" smtClean="0"/>
              <a:t>nonstarchy</a:t>
            </a:r>
            <a:r>
              <a:rPr lang="en-US" dirty="0" smtClean="0"/>
              <a:t> vegetables you body can tolerate</a:t>
            </a:r>
          </a:p>
          <a:p>
            <a:r>
              <a:rPr lang="en-US" dirty="0" smtClean="0"/>
              <a:t>Avoid artificial sweeteners which trigger insulin  - which triggers fat storage</a:t>
            </a:r>
          </a:p>
          <a:p>
            <a:r>
              <a:rPr lang="en-US" dirty="0" smtClean="0"/>
              <a:t>Stick to leafy green vegetables which have a very low glycemic index</a:t>
            </a:r>
          </a:p>
          <a:p>
            <a:pPr lvl="1"/>
            <a:r>
              <a:rPr lang="en-US" dirty="0" smtClean="0"/>
              <a:t>Sugars are addictive in the brain in the same way as cocaine, heroin, nicotine.  </a:t>
            </a:r>
            <a:r>
              <a:rPr lang="en-US" dirty="0"/>
              <a:t/>
            </a:r>
            <a:br>
              <a:rPr lang="en-US" dirty="0"/>
            </a:br>
            <a:r>
              <a:rPr lang="en-US" dirty="0" smtClean="0"/>
              <a:t>(Taubes)</a:t>
            </a:r>
            <a:endParaRPr lang="en-US" dirty="0"/>
          </a:p>
        </p:txBody>
      </p:sp>
    </p:spTree>
    <p:extLst>
      <p:ext uri="{BB962C8B-B14F-4D97-AF65-F5344CB8AC3E}">
        <p14:creationId xmlns:p14="http://schemas.microsoft.com/office/powerpoint/2010/main" val="3569357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Atkins Diet  - 9 months</a:t>
            </a:r>
            <a:endParaRPr lang="en-US" dirty="0"/>
          </a:p>
        </p:txBody>
      </p:sp>
      <p:sp>
        <p:nvSpPr>
          <p:cNvPr id="2" name="Content Placeholder 1"/>
          <p:cNvSpPr>
            <a:spLocks noGrp="1"/>
          </p:cNvSpPr>
          <p:nvPr>
            <p:ph idx="1"/>
          </p:nvPr>
        </p:nvSpPr>
        <p:spPr/>
        <p:txBody>
          <a:bodyPr>
            <a:normAutofit fontScale="92500" lnSpcReduction="20000"/>
          </a:bodyPr>
          <a:lstStyle/>
          <a:p>
            <a:r>
              <a:rPr lang="en-US" dirty="0"/>
              <a:t>Sets few limits on the </a:t>
            </a:r>
            <a:r>
              <a:rPr lang="en-US" b="1" dirty="0"/>
              <a:t>amoun</a:t>
            </a:r>
            <a:r>
              <a:rPr lang="en-US" dirty="0"/>
              <a:t>t of food you eat but </a:t>
            </a:r>
            <a:r>
              <a:rPr lang="en-US" dirty="0" smtClean="0"/>
              <a:t>severely </a:t>
            </a:r>
            <a:r>
              <a:rPr lang="en-US" dirty="0"/>
              <a:t>restricts the </a:t>
            </a:r>
            <a:r>
              <a:rPr lang="en-US" b="1" dirty="0"/>
              <a:t>kinds of food </a:t>
            </a:r>
            <a:r>
              <a:rPr lang="en-US" dirty="0"/>
              <a:t>allowed on your plate: no refined sugar, milk, white rice, or white </a:t>
            </a:r>
            <a:r>
              <a:rPr lang="en-US" dirty="0" smtClean="0"/>
              <a:t>flour products</a:t>
            </a:r>
            <a:endParaRPr lang="en-US" dirty="0"/>
          </a:p>
          <a:p>
            <a:r>
              <a:rPr lang="en-US" dirty="0"/>
              <a:t>Allows you to eat foods traditionally regarded as "rich": meat, eggs, cheese, and more</a:t>
            </a:r>
          </a:p>
          <a:p>
            <a:r>
              <a:rPr lang="en-US" dirty="0" smtClean="0"/>
              <a:t>Reduces your </a:t>
            </a:r>
            <a:r>
              <a:rPr lang="en-US" dirty="0"/>
              <a:t>appetite in the process</a:t>
            </a:r>
          </a:p>
          <a:p>
            <a:r>
              <a:rPr lang="en-US" dirty="0"/>
              <a:t>Y</a:t>
            </a:r>
            <a:r>
              <a:rPr lang="en-US" dirty="0" smtClean="0"/>
              <a:t>ou're </a:t>
            </a:r>
            <a:r>
              <a:rPr lang="en-US" dirty="0"/>
              <a:t>eating almost pure protein and fat. You can consume red meat, fish (including shellfish), fowl, and regular cheese (not "diet" cheese, cheese spreads, or whey cheeses). You can cook with butter, have mayo with your tuna, and put olive oil on your salads.</a:t>
            </a:r>
          </a:p>
          <a:p>
            <a:endParaRPr lang="en-US" dirty="0"/>
          </a:p>
        </p:txBody>
      </p:sp>
    </p:spTree>
    <p:extLst>
      <p:ext uri="{BB962C8B-B14F-4D97-AF65-F5344CB8AC3E}">
        <p14:creationId xmlns:p14="http://schemas.microsoft.com/office/powerpoint/2010/main" val="118506321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Low glycemic - </a:t>
            </a:r>
            <a:r>
              <a:rPr lang="en-US" dirty="0" err="1" smtClean="0"/>
              <a:t>Medifast</a:t>
            </a:r>
            <a:endParaRPr lang="en-US" dirty="0"/>
          </a:p>
        </p:txBody>
      </p:sp>
      <p:sp>
        <p:nvSpPr>
          <p:cNvPr id="2" name="Content Placeholder 1"/>
          <p:cNvSpPr>
            <a:spLocks noGrp="1"/>
          </p:cNvSpPr>
          <p:nvPr>
            <p:ph idx="1"/>
          </p:nvPr>
        </p:nvSpPr>
        <p:spPr/>
        <p:txBody>
          <a:bodyPr>
            <a:normAutofit lnSpcReduction="10000"/>
          </a:bodyPr>
          <a:lstStyle/>
          <a:p>
            <a:r>
              <a:rPr lang="en-US" dirty="0" smtClean="0"/>
              <a:t>A quick weight loss diet, with portion-controlled meal replacements [PCMR}, that are low glycemic, and no sugar (</a:t>
            </a:r>
            <a:r>
              <a:rPr lang="en-US" dirty="0" err="1" smtClean="0"/>
              <a:t>altho</a:t>
            </a:r>
            <a:r>
              <a:rPr lang="en-US" dirty="0" smtClean="0"/>
              <a:t>’ using sugar substitutes) </a:t>
            </a:r>
          </a:p>
          <a:p>
            <a:r>
              <a:rPr lang="en-US" dirty="0" smtClean="0"/>
              <a:t>These are another form of ‘fast food’ with small portions and frequent meals</a:t>
            </a:r>
          </a:p>
          <a:p>
            <a:r>
              <a:rPr lang="en-US" dirty="0" smtClean="0"/>
              <a:t>Combine with Lean (protein sources) and Green (vegetables/very low carb)</a:t>
            </a:r>
          </a:p>
          <a:p>
            <a:r>
              <a:rPr lang="en-US" dirty="0" smtClean="0"/>
              <a:t>Goal – rapid weight reduction to achieve normal BMI, then go to Maintenance Diet for Optimal Living</a:t>
            </a:r>
          </a:p>
        </p:txBody>
      </p:sp>
    </p:spTree>
    <p:extLst>
      <p:ext uri="{BB962C8B-B14F-4D97-AF65-F5344CB8AC3E}">
        <p14:creationId xmlns:p14="http://schemas.microsoft.com/office/powerpoint/2010/main" val="322132019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Primal Diet – Mark Sisson</a:t>
            </a:r>
            <a:endParaRPr lang="en-US" dirty="0"/>
          </a:p>
        </p:txBody>
      </p:sp>
      <p:pic>
        <p:nvPicPr>
          <p:cNvPr id="5" name="Content Placeholder 4" descr="lean-red-meat.jpg"/>
          <p:cNvPicPr>
            <a:picLocks noGrp="1" noChangeAspect="1"/>
          </p:cNvPicPr>
          <p:nvPr>
            <p:ph idx="1"/>
          </p:nvPr>
        </p:nvPicPr>
        <p:blipFill>
          <a:blip r:embed="rId3">
            <a:extLst>
              <a:ext uri="{28A0092B-C50C-407E-A947-70E740481C1C}">
                <a14:useLocalDpi xmlns:a14="http://schemas.microsoft.com/office/drawing/2010/main" val="0"/>
              </a:ext>
            </a:extLst>
          </a:blip>
          <a:srcRect l="-15578" r="-15578"/>
          <a:stretch>
            <a:fillRect/>
          </a:stretch>
        </p:blipFill>
        <p:spPr/>
      </p:pic>
    </p:spTree>
    <p:extLst>
      <p:ext uri="{BB962C8B-B14F-4D97-AF65-F5344CB8AC3E}">
        <p14:creationId xmlns:p14="http://schemas.microsoft.com/office/powerpoint/2010/main" val="5875063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Change is Possible!</a:t>
            </a:r>
            <a:endParaRPr lang="en-US" dirty="0"/>
          </a:p>
        </p:txBody>
      </p:sp>
      <p:sp>
        <p:nvSpPr>
          <p:cNvPr id="2" name="Text Placeholder 1"/>
          <p:cNvSpPr>
            <a:spLocks noGrp="1"/>
          </p:cNvSpPr>
          <p:nvPr>
            <p:ph type="body" idx="1"/>
          </p:nvPr>
        </p:nvSpPr>
        <p:spPr/>
        <p:txBody>
          <a:bodyPr/>
          <a:lstStyle/>
          <a:p>
            <a:r>
              <a:rPr lang="en-US" dirty="0" smtClean="0"/>
              <a:t>March 2009</a:t>
            </a:r>
            <a:endParaRPr lang="en-US" dirty="0"/>
          </a:p>
        </p:txBody>
      </p:sp>
      <p:pic>
        <p:nvPicPr>
          <p:cNvPr id="5" name="Content Placeholder 4" descr="Pris.March 2009.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372" r="14372"/>
          <a:stretch/>
        </p:blipFill>
        <p:spPr/>
      </p:pic>
      <p:sp>
        <p:nvSpPr>
          <p:cNvPr id="4" name="Text Placeholder 3"/>
          <p:cNvSpPr>
            <a:spLocks noGrp="1"/>
          </p:cNvSpPr>
          <p:nvPr>
            <p:ph type="body" sz="quarter" idx="3"/>
          </p:nvPr>
        </p:nvSpPr>
        <p:spPr/>
        <p:txBody>
          <a:bodyPr/>
          <a:lstStyle/>
          <a:p>
            <a:r>
              <a:rPr lang="en-US" dirty="0" smtClean="0"/>
              <a:t>August 2012</a:t>
            </a:r>
            <a:endParaRPr lang="en-US" dirty="0"/>
          </a:p>
        </p:txBody>
      </p:sp>
      <p:pic>
        <p:nvPicPr>
          <p:cNvPr id="20" name="Content Placeholder 19" descr="Photo on 2012-08-23 at 21.44 #2.jpg"/>
          <p:cNvPicPr>
            <a:picLocks noGrp="1" noChangeAspect="1"/>
          </p:cNvPicPr>
          <p:nvPr>
            <p:ph sz="quarter" idx="4"/>
          </p:nvPr>
        </p:nvPicPr>
        <p:blipFill>
          <a:blip r:embed="rId3">
            <a:extLst>
              <a:ext uri="{28A0092B-C50C-407E-A947-70E740481C1C}">
                <a14:useLocalDpi xmlns:a14="http://schemas.microsoft.com/office/drawing/2010/main" val="0"/>
              </a:ext>
            </a:extLst>
          </a:blip>
          <a:srcRect l="9950" r="9950"/>
          <a:stretch>
            <a:fillRect/>
          </a:stretch>
        </p:blipFill>
        <p:spPr/>
      </p:pic>
    </p:spTree>
    <p:extLst>
      <p:ext uri="{BB962C8B-B14F-4D97-AF65-F5344CB8AC3E}">
        <p14:creationId xmlns:p14="http://schemas.microsoft.com/office/powerpoint/2010/main" val="132430331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9275" y="107576"/>
            <a:ext cx="8042276" cy="3854824"/>
          </a:xfrm>
        </p:spPr>
        <p:txBody>
          <a:bodyPr/>
          <a:lstStyle/>
          <a:p>
            <a:r>
              <a:rPr lang="en-US" dirty="0" smtClean="0"/>
              <a:t>Getting Started</a:t>
            </a:r>
            <a:endParaRPr lang="en-US" dirty="0"/>
          </a:p>
        </p:txBody>
      </p:sp>
    </p:spTree>
    <p:extLst>
      <p:ext uri="{BB962C8B-B14F-4D97-AF65-F5344CB8AC3E}">
        <p14:creationId xmlns:p14="http://schemas.microsoft.com/office/powerpoint/2010/main" val="4009951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Know Your Numbers</a:t>
            </a:r>
            <a:endParaRPr lang="en-US" sz="2800" dirty="0"/>
          </a:p>
        </p:txBody>
      </p:sp>
      <p:sp>
        <p:nvSpPr>
          <p:cNvPr id="4" name="Text Placeholder 3"/>
          <p:cNvSpPr>
            <a:spLocks noGrp="1"/>
          </p:cNvSpPr>
          <p:nvPr>
            <p:ph type="body" sz="half" idx="2"/>
          </p:nvPr>
        </p:nvSpPr>
        <p:spPr>
          <a:xfrm>
            <a:off x="1143000" y="2019300"/>
            <a:ext cx="2540000" cy="4140200"/>
          </a:xfrm>
        </p:spPr>
        <p:txBody>
          <a:bodyPr>
            <a:noAutofit/>
          </a:bodyPr>
          <a:lstStyle/>
          <a:p>
            <a:pPr marL="285750" indent="-285750" algn="l">
              <a:buFont typeface="Arial"/>
              <a:buChar char="•"/>
            </a:pPr>
            <a:r>
              <a:rPr lang="en-US" sz="1400" dirty="0" smtClean="0"/>
              <a:t>BMI</a:t>
            </a:r>
            <a:endParaRPr lang="en-US" sz="1400" dirty="0"/>
          </a:p>
          <a:p>
            <a:pPr marL="285750" indent="-285750" algn="l">
              <a:buFont typeface="Arial"/>
              <a:buChar char="•"/>
            </a:pPr>
            <a:r>
              <a:rPr lang="en-US" sz="1400" dirty="0" smtClean="0"/>
              <a:t>Waist-to-height ratio</a:t>
            </a:r>
          </a:p>
          <a:p>
            <a:pPr marL="285750" indent="-285750" algn="l">
              <a:buFont typeface="Arial"/>
              <a:buChar char="•"/>
            </a:pPr>
            <a:r>
              <a:rPr lang="en-US" sz="1400" dirty="0" smtClean="0"/>
              <a:t>Record fruits and vegetables eaten </a:t>
            </a:r>
          </a:p>
          <a:p>
            <a:pPr marL="285750" indent="-285750" algn="l">
              <a:buFont typeface="Arial"/>
              <a:buChar char="•"/>
            </a:pPr>
            <a:r>
              <a:rPr lang="en-US" sz="1400" dirty="0" smtClean="0"/>
              <a:t>Sleep </a:t>
            </a:r>
            <a:endParaRPr lang="en-US" sz="1400" dirty="0"/>
          </a:p>
          <a:p>
            <a:pPr marL="285750" indent="-285750" algn="l">
              <a:buFont typeface="Arial"/>
              <a:buChar char="•"/>
            </a:pPr>
            <a:r>
              <a:rPr lang="en-US" sz="1400" dirty="0" smtClean="0"/>
              <a:t>Blood Pressure</a:t>
            </a:r>
          </a:p>
          <a:p>
            <a:pPr marL="285750" indent="-285750" algn="l">
              <a:buFont typeface="Arial"/>
              <a:buChar char="•"/>
            </a:pPr>
            <a:r>
              <a:rPr lang="en-US" sz="1400" dirty="0" smtClean="0"/>
              <a:t>Complete Blood Count</a:t>
            </a:r>
          </a:p>
          <a:p>
            <a:pPr marL="285750" indent="-285750" algn="l">
              <a:buFont typeface="Arial"/>
              <a:buChar char="•"/>
            </a:pPr>
            <a:r>
              <a:rPr lang="en-US" sz="1400" dirty="0" smtClean="0"/>
              <a:t>Metabolic Panel</a:t>
            </a:r>
          </a:p>
          <a:p>
            <a:pPr marL="285750" indent="-285750" algn="l">
              <a:buFont typeface="Arial"/>
              <a:buChar char="•"/>
            </a:pPr>
            <a:r>
              <a:rPr lang="en-US" sz="1400" dirty="0" smtClean="0"/>
              <a:t>HgA1C test for diabetes</a:t>
            </a:r>
          </a:p>
          <a:p>
            <a:pPr marL="285750" indent="-285750" algn="l">
              <a:buFont typeface="Arial"/>
              <a:buChar char="•"/>
            </a:pPr>
            <a:r>
              <a:rPr lang="en-US" sz="1400" dirty="0" smtClean="0"/>
              <a:t>Vitamin D level</a:t>
            </a:r>
          </a:p>
          <a:p>
            <a:pPr marL="285750" indent="-285750" algn="l">
              <a:buFont typeface="Arial"/>
              <a:buChar char="•"/>
            </a:pPr>
            <a:r>
              <a:rPr lang="en-US" sz="1400" dirty="0" smtClean="0"/>
              <a:t>Thyroid</a:t>
            </a:r>
            <a:endParaRPr lang="en-US" sz="1400" dirty="0"/>
          </a:p>
          <a:p>
            <a:pPr marL="285750" indent="-285750" algn="l">
              <a:buFont typeface="Arial"/>
              <a:buChar char="•"/>
            </a:pPr>
            <a:r>
              <a:rPr lang="en-US" sz="1400" dirty="0" smtClean="0"/>
              <a:t>C-reactive protein</a:t>
            </a:r>
          </a:p>
          <a:p>
            <a:pPr marL="285750" indent="-285750" algn="l">
              <a:buFont typeface="Arial"/>
              <a:buChar char="•"/>
            </a:pPr>
            <a:r>
              <a:rPr lang="en-US" sz="1400" dirty="0" err="1" smtClean="0"/>
              <a:t>Homocysteine</a:t>
            </a:r>
            <a:endParaRPr lang="en-US" sz="1400" dirty="0" smtClean="0"/>
          </a:p>
        </p:txBody>
      </p:sp>
      <p:pic>
        <p:nvPicPr>
          <p:cNvPr id="9" name="Content Placeholder 8" descr="food-diary.jpg"/>
          <p:cNvPicPr>
            <a:picLocks noGrp="1" noChangeAspect="1"/>
          </p:cNvPicPr>
          <p:nvPr>
            <p:ph idx="1"/>
          </p:nvPr>
        </p:nvPicPr>
        <p:blipFill>
          <a:blip r:embed="rId2">
            <a:extLst>
              <a:ext uri="{28A0092B-C50C-407E-A947-70E740481C1C}">
                <a14:useLocalDpi xmlns:a14="http://schemas.microsoft.com/office/drawing/2010/main" val="0"/>
              </a:ext>
            </a:extLst>
          </a:blip>
          <a:srcRect l="24258" r="24258"/>
          <a:stretch>
            <a:fillRect/>
          </a:stretch>
        </p:blipFill>
        <p:spPr/>
      </p:pic>
    </p:spTree>
    <p:extLst>
      <p:ext uri="{BB962C8B-B14F-4D97-AF65-F5344CB8AC3E}">
        <p14:creationId xmlns:p14="http://schemas.microsoft.com/office/powerpoint/2010/main" val="376205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Problem</a:t>
            </a:r>
            <a:endParaRPr lang="en-US" dirty="0"/>
          </a:p>
        </p:txBody>
      </p:sp>
      <p:sp>
        <p:nvSpPr>
          <p:cNvPr id="3" name="Content Placeholder 2"/>
          <p:cNvSpPr>
            <a:spLocks noGrp="1"/>
          </p:cNvSpPr>
          <p:nvPr>
            <p:ph idx="1"/>
          </p:nvPr>
        </p:nvSpPr>
        <p:spPr/>
        <p:txBody>
          <a:bodyPr>
            <a:normAutofit/>
          </a:bodyPr>
          <a:lstStyle/>
          <a:p>
            <a:r>
              <a:rPr lang="en-US" sz="2000" b="1" dirty="0"/>
              <a:t>Since 1960’</a:t>
            </a:r>
            <a:r>
              <a:rPr lang="en-US" sz="2000" dirty="0"/>
              <a:t>s prevalence of obesity among adults has </a:t>
            </a:r>
            <a:r>
              <a:rPr lang="en-US" sz="2000" b="1" dirty="0"/>
              <a:t>more than doubled [from 13.5 to 35.7%)</a:t>
            </a:r>
          </a:p>
          <a:p>
            <a:r>
              <a:rPr lang="en-US" sz="2000" dirty="0"/>
              <a:t>Obesity prevalence mostly stable from 1999 to 2010:</a:t>
            </a:r>
          </a:p>
          <a:p>
            <a:pPr lvl="1"/>
            <a:r>
              <a:rPr lang="en-US" sz="1800" dirty="0"/>
              <a:t>Slight increases among MEN (overall); black women and Mexican American women</a:t>
            </a:r>
          </a:p>
          <a:p>
            <a:r>
              <a:rPr lang="en-US" sz="2000" dirty="0"/>
              <a:t>Among children and adolescents, the prevalence of obesity increased in the 1980’s and 1990’s but mostly stable at 17%</a:t>
            </a:r>
          </a:p>
          <a:p>
            <a:endParaRPr lang="en-US" sz="2000" dirty="0"/>
          </a:p>
          <a:p>
            <a:r>
              <a:rPr lang="en-US" sz="1800" dirty="0"/>
              <a:t>From NIDDK, Overweight and Obesity Statistics, 2012)</a:t>
            </a:r>
          </a:p>
          <a:p>
            <a:endParaRPr lang="en-US" dirty="0"/>
          </a:p>
        </p:txBody>
      </p:sp>
    </p:spTree>
    <p:extLst>
      <p:ext uri="{BB962C8B-B14F-4D97-AF65-F5344CB8AC3E}">
        <p14:creationId xmlns:p14="http://schemas.microsoft.com/office/powerpoint/2010/main" val="17273825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Paleo</a:t>
            </a:r>
            <a:r>
              <a:rPr lang="en-US" dirty="0" smtClean="0"/>
              <a:t> Diet Food Pyramid</a:t>
            </a:r>
            <a:endParaRPr lang="en-US" dirty="0"/>
          </a:p>
        </p:txBody>
      </p:sp>
      <p:pic>
        <p:nvPicPr>
          <p:cNvPr id="4" name="Content Placeholder 3" descr="6a00e54f92eca888340162fbf72e6b970d-800wi.jpg"/>
          <p:cNvPicPr>
            <a:picLocks noGrp="1" noChangeAspect="1"/>
          </p:cNvPicPr>
          <p:nvPr>
            <p:ph idx="1"/>
          </p:nvPr>
        </p:nvPicPr>
        <p:blipFill rotWithShape="1">
          <a:blip r:embed="rId2">
            <a:extLst>
              <a:ext uri="{28A0092B-C50C-407E-A947-70E740481C1C}">
                <a14:useLocalDpi xmlns:a14="http://schemas.microsoft.com/office/drawing/2010/main" val="0"/>
              </a:ext>
            </a:extLst>
          </a:blip>
          <a:srcRect l="-789" r="-789"/>
          <a:stretch/>
        </p:blipFill>
        <p:spPr>
          <a:xfrm>
            <a:off x="0" y="1600200"/>
            <a:ext cx="9143999" cy="4343400"/>
          </a:xfrm>
        </p:spPr>
      </p:pic>
    </p:spTree>
    <p:extLst>
      <p:ext uri="{BB962C8B-B14F-4D97-AF65-F5344CB8AC3E}">
        <p14:creationId xmlns:p14="http://schemas.microsoft.com/office/powerpoint/2010/main" val="554558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25000" lnSpcReduction="20000"/>
          </a:bodyPr>
          <a:lstStyle/>
          <a:p>
            <a:r>
              <a:rPr lang="en-US" sz="3600" dirty="0"/>
              <a:t> </a:t>
            </a:r>
            <a:r>
              <a:rPr lang="en-US" sz="7200" dirty="0" smtClean="0"/>
              <a:t>Amen</a:t>
            </a:r>
            <a:r>
              <a:rPr lang="en-US" sz="7200" dirty="0"/>
              <a:t>, Daniel G. (2011) The Amen solution:  The brain healthy way to get thinner, smarter, happier.  New York:  Three Rivers Press.</a:t>
            </a:r>
          </a:p>
          <a:p>
            <a:pPr lvl="0"/>
            <a:r>
              <a:rPr lang="en-US" sz="6400" dirty="0"/>
              <a:t>Andersen, Wayne Scott.  (2008) Dr. A’s habits of health: the path to permanent weight control and optimal health.  Annapolis MD:  Habits of Health Press.</a:t>
            </a:r>
          </a:p>
          <a:p>
            <a:pPr lvl="0"/>
            <a:r>
              <a:rPr lang="en-US" sz="6400" dirty="0" err="1"/>
              <a:t>Bailor</a:t>
            </a:r>
            <a:r>
              <a:rPr lang="en-US" sz="6400" dirty="0"/>
              <a:t>, Jonathan, Paine, John, Black, Hillel, </a:t>
            </a:r>
            <a:r>
              <a:rPr lang="en-US" sz="6400" dirty="0" err="1"/>
              <a:t>Bailor</a:t>
            </a:r>
            <a:r>
              <a:rPr lang="en-US" sz="6400" dirty="0"/>
              <a:t>, Mary Rose, Manson, JoAnn E., &amp; </a:t>
            </a:r>
            <a:r>
              <a:rPr lang="en-US" sz="6400" dirty="0" err="1"/>
              <a:t>Kelesidis</a:t>
            </a:r>
            <a:r>
              <a:rPr lang="en-US" sz="6400" dirty="0"/>
              <a:t>, </a:t>
            </a:r>
            <a:r>
              <a:rPr lang="en-US" sz="6400" dirty="0" err="1"/>
              <a:t>Theodoros</a:t>
            </a:r>
            <a:r>
              <a:rPr lang="en-US" sz="6400" dirty="0"/>
              <a:t> (2012) The smarter science of slim: What the actual experts have proven about weight loss, diet, and exercise.</a:t>
            </a:r>
          </a:p>
          <a:p>
            <a:pPr lvl="0"/>
            <a:r>
              <a:rPr lang="en-US" sz="6400" dirty="0"/>
              <a:t>De </a:t>
            </a:r>
            <a:r>
              <a:rPr lang="en-US" sz="6400" dirty="0" err="1"/>
              <a:t>Vany</a:t>
            </a:r>
            <a:r>
              <a:rPr lang="en-US" sz="6400" dirty="0"/>
              <a:t>, Arthur. (2011)  The new evolution diet:  What our Paleolithic ancestors can teach us about weight loss, fitness and aging.</a:t>
            </a:r>
          </a:p>
          <a:p>
            <a:pPr lvl="0"/>
            <a:r>
              <a:rPr lang="en-US" sz="6400" dirty="0"/>
              <a:t>Duhigg, Charles. (2012). The power of habit:  Why we do what we do in life and business. New York: Random House.</a:t>
            </a:r>
          </a:p>
          <a:p>
            <a:pPr lvl="0"/>
            <a:r>
              <a:rPr lang="en-US" sz="6400" dirty="0"/>
              <a:t>Hyman, Mark. (2012) The blood sugar solution:  The </a:t>
            </a:r>
            <a:r>
              <a:rPr lang="en-US" sz="6400" dirty="0" err="1"/>
              <a:t>ultrahealthy</a:t>
            </a:r>
            <a:r>
              <a:rPr lang="en-US" sz="6400" dirty="0"/>
              <a:t> program for losing weight, preventing disease and feeling great now. New York:  Little, Brown</a:t>
            </a:r>
            <a:r>
              <a:rPr lang="en-US" sz="6400" dirty="0" smtClean="0"/>
              <a:t>.</a:t>
            </a:r>
            <a:endParaRPr lang="en-US" sz="6400" dirty="0"/>
          </a:p>
        </p:txBody>
      </p:sp>
    </p:spTree>
    <p:extLst>
      <p:ext uri="{BB962C8B-B14F-4D97-AF65-F5344CB8AC3E}">
        <p14:creationId xmlns:p14="http://schemas.microsoft.com/office/powerpoint/2010/main" val="3470736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355600"/>
            <a:ext cx="7337425" cy="555532"/>
          </a:xfrm>
        </p:spPr>
        <p:txBody>
          <a:bodyPr/>
          <a:lstStyle/>
          <a:p>
            <a:endParaRPr lang="en-US" dirty="0"/>
          </a:p>
        </p:txBody>
      </p:sp>
      <p:sp>
        <p:nvSpPr>
          <p:cNvPr id="3" name="Content Placeholder 2"/>
          <p:cNvSpPr>
            <a:spLocks noGrp="1"/>
          </p:cNvSpPr>
          <p:nvPr>
            <p:ph idx="1"/>
          </p:nvPr>
        </p:nvSpPr>
        <p:spPr>
          <a:xfrm>
            <a:off x="549275" y="1028701"/>
            <a:ext cx="8042276" cy="4343400"/>
          </a:xfrm>
        </p:spPr>
        <p:txBody>
          <a:bodyPr>
            <a:noAutofit/>
          </a:bodyPr>
          <a:lstStyle/>
          <a:p>
            <a:pPr lvl="0"/>
            <a:r>
              <a:rPr lang="en-US" sz="1400" dirty="0"/>
              <a:t>La Puma, John and Rebecca Powell Marx (2008).  Chef MD’s big book of culinary medicine: A food lovers’ road map to losing weight, preventing disease, and getting really healthy. New York:  Three Rivers Press.</a:t>
            </a:r>
          </a:p>
          <a:p>
            <a:pPr lvl="0"/>
            <a:r>
              <a:rPr lang="en-US" sz="1400" dirty="0"/>
              <a:t>Lustig, Robert. Sugar: The bitter truth. [video] </a:t>
            </a:r>
            <a:r>
              <a:rPr lang="en-US" sz="1400" u="sng" dirty="0">
                <a:hlinkClick r:id="rId2"/>
              </a:rPr>
              <a:t>http://www.youtube.com/watch?v=dBnniua6-oM</a:t>
            </a:r>
            <a:endParaRPr lang="en-US" sz="1400" dirty="0"/>
          </a:p>
          <a:p>
            <a:pPr lvl="0"/>
            <a:r>
              <a:rPr lang="en-US" sz="1400" dirty="0"/>
              <a:t>Lustig, Robert,  (2012) Fat chance: Beating the odds against sugar, processed food, obesity and disease. New York:  Hudson Street Press.</a:t>
            </a:r>
          </a:p>
          <a:p>
            <a:pPr lvl="0"/>
            <a:r>
              <a:rPr lang="en-US" sz="1400" dirty="0"/>
              <a:t>Sisson, Mark. (2011) The primal blueprint 21day total body transformation.  Malibu, CA:  Primal Nutrition Ranch.</a:t>
            </a:r>
          </a:p>
          <a:p>
            <a:pPr lvl="0"/>
            <a:r>
              <a:rPr lang="en-US" sz="1400" dirty="0"/>
              <a:t>Taubes, Gary (2011) Why we get fat and what to do about it. New York:  Alfred A. Knopf, Borzoi Books.</a:t>
            </a:r>
          </a:p>
          <a:p>
            <a:pPr lvl="0"/>
            <a:r>
              <a:rPr lang="en-US" sz="1400" dirty="0"/>
              <a:t>Thompson, Helen (2012) Sugar free diet simplified:  a concise and easy to read guide on learning to identify and overcome sugar. </a:t>
            </a:r>
          </a:p>
          <a:p>
            <a:pPr lvl="0"/>
            <a:r>
              <a:rPr lang="en-US" sz="1400" dirty="0" err="1"/>
              <a:t>Wahls</a:t>
            </a:r>
            <a:r>
              <a:rPr lang="en-US" sz="1400" dirty="0"/>
              <a:t>, Terry L. M.D., Minding my mitochondria:  how I overcame secondary progressive multiple sclerosis (MS) and got out of my wheelchair, 2</a:t>
            </a:r>
            <a:r>
              <a:rPr lang="en-US" sz="1400" baseline="30000" dirty="0"/>
              <a:t>nd</a:t>
            </a:r>
            <a:r>
              <a:rPr lang="en-US" sz="1400" dirty="0"/>
              <a:t> edition. Iowa City: TZ Press.</a:t>
            </a:r>
          </a:p>
          <a:p>
            <a:pPr lvl="0"/>
            <a:r>
              <a:rPr lang="en-US" sz="1400" dirty="0" err="1"/>
              <a:t>Westerman</a:t>
            </a:r>
            <a:r>
              <a:rPr lang="en-US" sz="1400" dirty="0"/>
              <a:t>, Eric C., </a:t>
            </a:r>
            <a:r>
              <a:rPr lang="en-US" sz="1400" dirty="0" err="1"/>
              <a:t>Phinney</a:t>
            </a:r>
            <a:r>
              <a:rPr lang="en-US" sz="1400" dirty="0"/>
              <a:t>, Stephen D. &amp; </a:t>
            </a:r>
            <a:r>
              <a:rPr lang="en-US" sz="1400" dirty="0" err="1"/>
              <a:t>Volek</a:t>
            </a:r>
            <a:r>
              <a:rPr lang="en-US" sz="1400" dirty="0"/>
              <a:t>, Jeff, S. (2010) The new Atkins for a new you:  the ultimate diet for shedding weight and feeling great.  New York:  Fireside.</a:t>
            </a:r>
          </a:p>
          <a:p>
            <a:endParaRPr lang="en-US" sz="1400" dirty="0"/>
          </a:p>
          <a:p>
            <a:endParaRPr lang="en-US" sz="1400" dirty="0"/>
          </a:p>
        </p:txBody>
      </p:sp>
    </p:spTree>
    <p:extLst>
      <p:ext uri="{BB962C8B-B14F-4D97-AF65-F5344CB8AC3E}">
        <p14:creationId xmlns:p14="http://schemas.microsoft.com/office/powerpoint/2010/main" val="27392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US Data: National Institute of Diabetes, Digestive &amp; Kidney Diseases (NIDDK)</a:t>
            </a:r>
            <a:endParaRPr lang="en-US" sz="3200" dirty="0"/>
          </a:p>
        </p:txBody>
      </p:sp>
      <p:sp>
        <p:nvSpPr>
          <p:cNvPr id="2" name="Content Placeholder 1"/>
          <p:cNvSpPr>
            <a:spLocks noGrp="1"/>
          </p:cNvSpPr>
          <p:nvPr>
            <p:ph idx="1"/>
          </p:nvPr>
        </p:nvSpPr>
        <p:spPr/>
        <p:txBody>
          <a:bodyPr>
            <a:normAutofit/>
          </a:bodyPr>
          <a:lstStyle/>
          <a:p>
            <a:r>
              <a:rPr lang="en-US" dirty="0" smtClean="0"/>
              <a:t>Fast Facts</a:t>
            </a:r>
          </a:p>
          <a:p>
            <a:pPr lvl="1"/>
            <a:r>
              <a:rPr lang="en-US" dirty="0" smtClean="0"/>
              <a:t>More than 2 in 3 adults overweight or obese</a:t>
            </a:r>
          </a:p>
          <a:p>
            <a:pPr lvl="1"/>
            <a:r>
              <a:rPr lang="en-US" dirty="0" smtClean="0"/>
              <a:t>More than 1 in 3 adults obese</a:t>
            </a:r>
          </a:p>
          <a:p>
            <a:pPr lvl="1"/>
            <a:r>
              <a:rPr lang="en-US" dirty="0" smtClean="0"/>
              <a:t>More than 1 in 20 adults – extremely obese</a:t>
            </a:r>
          </a:p>
          <a:p>
            <a:pPr lvl="1"/>
            <a:r>
              <a:rPr lang="en-US" dirty="0" smtClean="0"/>
              <a:t>About 1/3 of children adolescents (6-19) are overweight or obese</a:t>
            </a:r>
          </a:p>
          <a:p>
            <a:pPr lvl="1"/>
            <a:r>
              <a:rPr lang="en-US" dirty="0" smtClean="0"/>
              <a:t>More than 1 in 6 children considered obese</a:t>
            </a:r>
          </a:p>
          <a:p>
            <a:pPr lvl="1"/>
            <a:endParaRPr lang="en-US" dirty="0"/>
          </a:p>
          <a:p>
            <a:pPr marL="384048" lvl="1" indent="0">
              <a:buNone/>
            </a:pPr>
            <a:r>
              <a:rPr lang="en-US" sz="1800" dirty="0" smtClean="0"/>
              <a:t>From National Health and Nutrition Examination Survey (2009-2010)</a:t>
            </a:r>
            <a:endParaRPr lang="en-US" sz="1800" dirty="0"/>
          </a:p>
        </p:txBody>
      </p:sp>
    </p:spTree>
    <p:extLst>
      <p:ext uri="{BB962C8B-B14F-4D97-AF65-F5344CB8AC3E}">
        <p14:creationId xmlns:p14="http://schemas.microsoft.com/office/powerpoint/2010/main" val="38242128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Michigan Obesity Rates</a:t>
            </a:r>
            <a:endParaRPr lang="en-US" dirty="0"/>
          </a:p>
        </p:txBody>
      </p:sp>
      <p:sp>
        <p:nvSpPr>
          <p:cNvPr id="2" name="Content Placeholder 1"/>
          <p:cNvSpPr>
            <a:spLocks noGrp="1"/>
          </p:cNvSpPr>
          <p:nvPr>
            <p:ph idx="1"/>
          </p:nvPr>
        </p:nvSpPr>
        <p:spPr/>
        <p:txBody>
          <a:bodyPr>
            <a:normAutofit/>
          </a:bodyPr>
          <a:lstStyle/>
          <a:p>
            <a:r>
              <a:rPr lang="en-US" dirty="0" smtClean="0"/>
              <a:t>Adult Obesity rate, 30.4% (2010)</a:t>
            </a:r>
          </a:p>
          <a:p>
            <a:pPr lvl="1"/>
            <a:r>
              <a:rPr lang="en-US" dirty="0" smtClean="0"/>
              <a:t>Among 12 most obese states</a:t>
            </a:r>
          </a:p>
          <a:p>
            <a:r>
              <a:rPr lang="en-US" dirty="0" smtClean="0"/>
              <a:t>Projected to rise to 59.4% by 2030 (if no change in average BMI)</a:t>
            </a:r>
          </a:p>
          <a:p>
            <a:r>
              <a:rPr lang="en-US" dirty="0" smtClean="0"/>
              <a:t>Projected to rise to 53.4% if BMI overall is reduced 5%</a:t>
            </a:r>
          </a:p>
          <a:p>
            <a:pPr marL="18288" indent="0">
              <a:buNone/>
            </a:pPr>
            <a:endParaRPr lang="en-US" dirty="0" smtClean="0"/>
          </a:p>
          <a:p>
            <a:r>
              <a:rPr lang="en-US" sz="1800" dirty="0" smtClean="0"/>
              <a:t>From Trust for America’s Health:  F as in Fat:  how Obesity Threatens America’s Future (2012)  - with Robert Wood Johnson Foundation</a:t>
            </a:r>
          </a:p>
          <a:p>
            <a:endParaRPr lang="en-US" sz="1800" dirty="0"/>
          </a:p>
        </p:txBody>
      </p:sp>
    </p:spTree>
    <p:extLst>
      <p:ext uri="{BB962C8B-B14F-4D97-AF65-F5344CB8AC3E}">
        <p14:creationId xmlns:p14="http://schemas.microsoft.com/office/powerpoint/2010/main" val="18640362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Defining Obesity/BMI</a:t>
            </a:r>
            <a:endParaRPr lang="en-US" dirty="0"/>
          </a:p>
        </p:txBody>
      </p:sp>
      <p:sp>
        <p:nvSpPr>
          <p:cNvPr id="2" name="Content Placeholder 1"/>
          <p:cNvSpPr>
            <a:spLocks noGrp="1"/>
          </p:cNvSpPr>
          <p:nvPr>
            <p:ph idx="1"/>
          </p:nvPr>
        </p:nvSpPr>
        <p:spPr/>
        <p:txBody>
          <a:bodyPr/>
          <a:lstStyle/>
          <a:p>
            <a:r>
              <a:rPr lang="en-US" dirty="0" smtClean="0"/>
              <a:t>Obesity = excessively high amount of body fat or adipose tissue in relation to lean tissue, with Body Mass Index (BMI) greater than 30</a:t>
            </a:r>
          </a:p>
          <a:p>
            <a:r>
              <a:rPr lang="en-US" dirty="0" smtClean="0"/>
              <a:t>Overweight = BMI&gt;25 to 30</a:t>
            </a:r>
          </a:p>
          <a:p>
            <a:r>
              <a:rPr lang="en-US" dirty="0" smtClean="0"/>
              <a:t>Normal weight = BMI between 18 and 24</a:t>
            </a:r>
            <a:endParaRPr lang="en-US" dirty="0"/>
          </a:p>
        </p:txBody>
      </p:sp>
    </p:spTree>
    <p:extLst>
      <p:ext uri="{BB962C8B-B14F-4D97-AF65-F5344CB8AC3E}">
        <p14:creationId xmlns:p14="http://schemas.microsoft.com/office/powerpoint/2010/main" val="22781704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do we get FAT?</a:t>
            </a:r>
            <a:endParaRPr lang="en-US" dirty="0"/>
          </a:p>
        </p:txBody>
      </p:sp>
      <p:pic>
        <p:nvPicPr>
          <p:cNvPr id="5" name="Content Placeholder 4" descr="fat people.jpg"/>
          <p:cNvPicPr>
            <a:picLocks noGrp="1" noChangeAspect="1"/>
          </p:cNvPicPr>
          <p:nvPr>
            <p:ph idx="1"/>
          </p:nvPr>
        </p:nvPicPr>
        <p:blipFill>
          <a:blip r:embed="rId2">
            <a:extLst>
              <a:ext uri="{28A0092B-C50C-407E-A947-70E740481C1C}">
                <a14:useLocalDpi xmlns:a14="http://schemas.microsoft.com/office/drawing/2010/main" val="0"/>
              </a:ext>
            </a:extLst>
          </a:blip>
          <a:srcRect t="30200" b="30200"/>
          <a:stretch>
            <a:fillRect/>
          </a:stretch>
        </p:blipFill>
        <p:spPr>
          <a:xfrm>
            <a:off x="549275" y="1600200"/>
            <a:ext cx="8042275" cy="4343400"/>
          </a:xfrm>
        </p:spPr>
      </p:pic>
    </p:spTree>
    <p:extLst>
      <p:ext uri="{BB962C8B-B14F-4D97-AF65-F5344CB8AC3E}">
        <p14:creationId xmlns:p14="http://schemas.microsoft.com/office/powerpoint/2010/main" val="134833862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978</TotalTime>
  <Words>2710</Words>
  <Application>Microsoft Macintosh PowerPoint</Application>
  <PresentationFormat>On-screen Show (4:3)</PresentationFormat>
  <Paragraphs>296</Paragraphs>
  <Slides>52</Slides>
  <Notes>6</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Breeze</vt:lpstr>
      <vt:lpstr>Food Matters:  Healthy Choices for Body &amp; Brain</vt:lpstr>
      <vt:lpstr>Tsunami of Obesity in US</vt:lpstr>
      <vt:lpstr>Obesity Statistics</vt:lpstr>
      <vt:lpstr>International Data</vt:lpstr>
      <vt:lpstr>Growing Problem</vt:lpstr>
      <vt:lpstr>US Data: National Institute of Diabetes, Digestive &amp; Kidney Diseases (NIDDK)</vt:lpstr>
      <vt:lpstr>Michigan Obesity Rates</vt:lpstr>
      <vt:lpstr>Defining Obesity/BMI</vt:lpstr>
      <vt:lpstr>Why do we get FAT?</vt:lpstr>
      <vt:lpstr>Too much food, too little exercise?</vt:lpstr>
      <vt:lpstr>COMFORT foods!</vt:lpstr>
      <vt:lpstr>SWEET, SALT, FAT </vt:lpstr>
      <vt:lpstr>HEALTH RISKS WITH S.A.D.</vt:lpstr>
      <vt:lpstr>Health Risks with Obesity</vt:lpstr>
      <vt:lpstr>See the Similarities?</vt:lpstr>
      <vt:lpstr>Getting Fatter &amp; Sicker</vt:lpstr>
      <vt:lpstr>Diabesity </vt:lpstr>
      <vt:lpstr>Diabesity further defined…</vt:lpstr>
      <vt:lpstr>Diabesity – Dementia Connection</vt:lpstr>
      <vt:lpstr>Who is at Fault?</vt:lpstr>
      <vt:lpstr>The CAUSES of Obesity</vt:lpstr>
      <vt:lpstr>Consider Standard American Diet – industrial food </vt:lpstr>
      <vt:lpstr>NEW/OLD Answers</vt:lpstr>
      <vt:lpstr>Consider:   Insulin</vt:lpstr>
      <vt:lpstr>Apple vs. Pear  * Belly Fat</vt:lpstr>
      <vt:lpstr>Consider FAST FOOD</vt:lpstr>
      <vt:lpstr>Consider Sleep Deprivation</vt:lpstr>
      <vt:lpstr>Consider Diet Sweeteners</vt:lpstr>
      <vt:lpstr>Consider Processed Grains</vt:lpstr>
      <vt:lpstr>Consider Inflammation</vt:lpstr>
      <vt:lpstr>Consider Stress</vt:lpstr>
      <vt:lpstr>Consider CAFO</vt:lpstr>
      <vt:lpstr>Consider Low Vitamin D</vt:lpstr>
      <vt:lpstr>Conclusions?  Food Matters</vt:lpstr>
      <vt:lpstr>Diabesity prevention</vt:lpstr>
      <vt:lpstr>Low Carb Fresh Food KEY</vt:lpstr>
      <vt:lpstr>Stave off Dementia with Food</vt:lpstr>
      <vt:lpstr>Low Carb Diet – historically prescribed</vt:lpstr>
      <vt:lpstr>What to do about Obesity?</vt:lpstr>
      <vt:lpstr>Personal Story</vt:lpstr>
      <vt:lpstr>UltraHealth</vt:lpstr>
      <vt:lpstr>What we can do </vt:lpstr>
      <vt:lpstr>Diets that work</vt:lpstr>
      <vt:lpstr>Atkins Diet  - 9 months</vt:lpstr>
      <vt:lpstr>Low glycemic - Medifast</vt:lpstr>
      <vt:lpstr>Primal Diet – Mark Sisson</vt:lpstr>
      <vt:lpstr>Change is Possible!</vt:lpstr>
      <vt:lpstr>Getting Started</vt:lpstr>
      <vt:lpstr>Know Your Numbers</vt:lpstr>
      <vt:lpstr>Paleo Diet Food Pyramid</vt:lpstr>
      <vt:lpstr>References</vt:lpstr>
      <vt:lpstr>PowerPoint Presentation</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Priscilla Kimboko</dc:creator>
  <cp:lastModifiedBy>Priscilla Kimboko</cp:lastModifiedBy>
  <cp:revision>63</cp:revision>
  <cp:lastPrinted>2013-02-06T16:12:48Z</cp:lastPrinted>
  <dcterms:created xsi:type="dcterms:W3CDTF">2013-02-02T03:36:22Z</dcterms:created>
  <dcterms:modified xsi:type="dcterms:W3CDTF">2013-02-06T17:04:56Z</dcterms:modified>
</cp:coreProperties>
</file>