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56"/>
  </p:notesMasterIdLst>
  <p:sldIdLst>
    <p:sldId id="256" r:id="rId2"/>
    <p:sldId id="257" r:id="rId3"/>
    <p:sldId id="258" r:id="rId4"/>
    <p:sldId id="259" r:id="rId5"/>
    <p:sldId id="260" r:id="rId6"/>
    <p:sldId id="312" r:id="rId7"/>
    <p:sldId id="317" r:id="rId8"/>
    <p:sldId id="318" r:id="rId9"/>
    <p:sldId id="300" r:id="rId10"/>
    <p:sldId id="321" r:id="rId11"/>
    <p:sldId id="319" r:id="rId12"/>
    <p:sldId id="320" r:id="rId13"/>
    <p:sldId id="304" r:id="rId14"/>
    <p:sldId id="282" r:id="rId15"/>
    <p:sldId id="301" r:id="rId16"/>
    <p:sldId id="299" r:id="rId17"/>
    <p:sldId id="303" r:id="rId18"/>
    <p:sldId id="288" r:id="rId19"/>
    <p:sldId id="263" r:id="rId20"/>
    <p:sldId id="284" r:id="rId21"/>
    <p:sldId id="285" r:id="rId22"/>
    <p:sldId id="286" r:id="rId23"/>
    <p:sldId id="287" r:id="rId24"/>
    <p:sldId id="306" r:id="rId25"/>
    <p:sldId id="310" r:id="rId26"/>
    <p:sldId id="322" r:id="rId27"/>
    <p:sldId id="323" r:id="rId28"/>
    <p:sldId id="261" r:id="rId29"/>
    <p:sldId id="290" r:id="rId30"/>
    <p:sldId id="291" r:id="rId31"/>
    <p:sldId id="292" r:id="rId32"/>
    <p:sldId id="265" r:id="rId33"/>
    <p:sldId id="266" r:id="rId34"/>
    <p:sldId id="293" r:id="rId35"/>
    <p:sldId id="294" r:id="rId36"/>
    <p:sldId id="289" r:id="rId37"/>
    <p:sldId id="267" r:id="rId38"/>
    <p:sldId id="268" r:id="rId39"/>
    <p:sldId id="262" r:id="rId40"/>
    <p:sldId id="281" r:id="rId41"/>
    <p:sldId id="269" r:id="rId42"/>
    <p:sldId id="296" r:id="rId43"/>
    <p:sldId id="270" r:id="rId44"/>
    <p:sldId id="297" r:id="rId45"/>
    <p:sldId id="271" r:id="rId46"/>
    <p:sldId id="272" r:id="rId47"/>
    <p:sldId id="273" r:id="rId48"/>
    <p:sldId id="295" r:id="rId49"/>
    <p:sldId id="307" r:id="rId50"/>
    <p:sldId id="309" r:id="rId51"/>
    <p:sldId id="274" r:id="rId52"/>
    <p:sldId id="275" r:id="rId53"/>
    <p:sldId id="324" r:id="rId54"/>
    <p:sldId id="311"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87" d="100"/>
          <a:sy n="87" d="100"/>
        </p:scale>
        <p:origin x="-1520" y="-112"/>
      </p:cViewPr>
      <p:guideLst>
        <p:guide orient="horz" pos="2160"/>
        <p:guide pos="2880"/>
      </p:guideLst>
    </p:cSldViewPr>
  </p:slideViewPr>
  <p:notesTextViewPr>
    <p:cViewPr>
      <p:scale>
        <a:sx n="100" d="100"/>
        <a:sy n="100" d="100"/>
      </p:scale>
      <p:origin x="0" y="0"/>
    </p:cViewPr>
  </p:notesTextViewPr>
  <p:sorterViewPr>
    <p:cViewPr>
      <p:scale>
        <a:sx n="90" d="100"/>
        <a:sy n="90" d="100"/>
      </p:scale>
      <p:origin x="0" y="478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C74AE3-0822-F648-87B9-F8C699AC99EA}" type="doc">
      <dgm:prSet loTypeId="urn:microsoft.com/office/officeart/2005/8/layout/cycle6" loCatId="cycle" qsTypeId="urn:microsoft.com/office/officeart/2005/8/quickstyle/simple4" qsCatId="simple" csTypeId="urn:microsoft.com/office/officeart/2005/8/colors/accent1_2" csCatId="accent1" phldr="1"/>
      <dgm:spPr/>
      <dgm:t>
        <a:bodyPr/>
        <a:lstStyle/>
        <a:p>
          <a:endParaRPr lang="en-US"/>
        </a:p>
      </dgm:t>
    </dgm:pt>
    <dgm:pt modelId="{64E4ACE5-BA71-2C49-AB31-8CC6E1CBDAF3}">
      <dgm:prSet phldrT="[Text]"/>
      <dgm:spPr/>
      <dgm:t>
        <a:bodyPr/>
        <a:lstStyle/>
        <a:p>
          <a:r>
            <a:rPr lang="en-US" dirty="0" smtClean="0"/>
            <a:t>New/Compounded Illness</a:t>
          </a:r>
          <a:endParaRPr lang="en-US" dirty="0"/>
        </a:p>
      </dgm:t>
    </dgm:pt>
    <dgm:pt modelId="{9938329B-9362-0747-B4CC-0B70953CD995}" type="parTrans" cxnId="{200F30C5-4D22-A84F-9B0F-A777D2FB5E92}">
      <dgm:prSet/>
      <dgm:spPr/>
      <dgm:t>
        <a:bodyPr/>
        <a:lstStyle/>
        <a:p>
          <a:endParaRPr lang="en-US"/>
        </a:p>
      </dgm:t>
    </dgm:pt>
    <dgm:pt modelId="{A8D8FE83-579F-1945-B0DA-685B34154552}" type="sibTrans" cxnId="{200F30C5-4D22-A84F-9B0F-A777D2FB5E92}">
      <dgm:prSet/>
      <dgm:spPr/>
      <dgm:t>
        <a:bodyPr/>
        <a:lstStyle/>
        <a:p>
          <a:endParaRPr lang="en-US"/>
        </a:p>
      </dgm:t>
    </dgm:pt>
    <dgm:pt modelId="{3F3C1CBE-A62B-C842-991A-BF9CA03283C6}">
      <dgm:prSet phldrT="[Text]"/>
      <dgm:spPr/>
      <dgm:t>
        <a:bodyPr/>
        <a:lstStyle/>
        <a:p>
          <a:r>
            <a:rPr lang="en-US" dirty="0" smtClean="0"/>
            <a:t>Illness Risk Factors</a:t>
          </a:r>
          <a:endParaRPr lang="en-US" dirty="0"/>
        </a:p>
      </dgm:t>
    </dgm:pt>
    <dgm:pt modelId="{ADC94C78-12FA-6E4C-9490-E04551D8AF19}" type="parTrans" cxnId="{BEFF9461-2734-0449-9D3A-EC311235C4CC}">
      <dgm:prSet/>
      <dgm:spPr/>
      <dgm:t>
        <a:bodyPr/>
        <a:lstStyle/>
        <a:p>
          <a:endParaRPr lang="en-US"/>
        </a:p>
      </dgm:t>
    </dgm:pt>
    <dgm:pt modelId="{EECA6922-C6FE-054B-8BE8-A21D7AF9BD6C}" type="sibTrans" cxnId="{BEFF9461-2734-0449-9D3A-EC311235C4CC}">
      <dgm:prSet/>
      <dgm:spPr/>
      <dgm:t>
        <a:bodyPr/>
        <a:lstStyle/>
        <a:p>
          <a:endParaRPr lang="en-US"/>
        </a:p>
      </dgm:t>
    </dgm:pt>
    <dgm:pt modelId="{8C6B9793-7DE4-C041-A317-9E4C79B3CC71}">
      <dgm:prSet phldrT="[Text]"/>
      <dgm:spPr/>
      <dgm:t>
        <a:bodyPr/>
        <a:lstStyle/>
        <a:p>
          <a:r>
            <a:rPr lang="en-US" dirty="0" smtClean="0"/>
            <a:t>Reduced Physical Activity</a:t>
          </a:r>
          <a:endParaRPr lang="en-US" dirty="0"/>
        </a:p>
      </dgm:t>
    </dgm:pt>
    <dgm:pt modelId="{187C4479-08AF-5E49-8CB5-EF046800C1D3}" type="parTrans" cxnId="{A75CED9F-58B4-F14A-8469-A4176553AC1A}">
      <dgm:prSet/>
      <dgm:spPr/>
      <dgm:t>
        <a:bodyPr/>
        <a:lstStyle/>
        <a:p>
          <a:endParaRPr lang="en-US"/>
        </a:p>
      </dgm:t>
    </dgm:pt>
    <dgm:pt modelId="{4E1E850C-9188-D24C-A75D-7F92B0B8B5B0}" type="sibTrans" cxnId="{A75CED9F-58B4-F14A-8469-A4176553AC1A}">
      <dgm:prSet/>
      <dgm:spPr/>
      <dgm:t>
        <a:bodyPr/>
        <a:lstStyle/>
        <a:p>
          <a:endParaRPr lang="en-US"/>
        </a:p>
      </dgm:t>
    </dgm:pt>
    <dgm:pt modelId="{AD2582F3-01ED-044F-A2DD-6B5CFF90399D}">
      <dgm:prSet phldrT="[Text]"/>
      <dgm:spPr/>
      <dgm:t>
        <a:bodyPr/>
        <a:lstStyle/>
        <a:p>
          <a:r>
            <a:rPr lang="en-US" dirty="0" smtClean="0"/>
            <a:t>Increased Disease Risk</a:t>
          </a:r>
          <a:endParaRPr lang="en-US" dirty="0"/>
        </a:p>
      </dgm:t>
    </dgm:pt>
    <dgm:pt modelId="{205851E2-2956-0D43-BC1F-0ADEBA108439}" type="parTrans" cxnId="{8B789E78-CE21-304B-90DD-B76C74A48309}">
      <dgm:prSet/>
      <dgm:spPr/>
      <dgm:t>
        <a:bodyPr/>
        <a:lstStyle/>
        <a:p>
          <a:endParaRPr lang="en-US"/>
        </a:p>
      </dgm:t>
    </dgm:pt>
    <dgm:pt modelId="{3F8AEA43-2684-1E48-92C8-14FEF0DB1242}" type="sibTrans" cxnId="{8B789E78-CE21-304B-90DD-B76C74A48309}">
      <dgm:prSet/>
      <dgm:spPr/>
      <dgm:t>
        <a:bodyPr/>
        <a:lstStyle/>
        <a:p>
          <a:endParaRPr lang="en-US"/>
        </a:p>
      </dgm:t>
    </dgm:pt>
    <dgm:pt modelId="{DBF692DE-03FB-7E45-85CB-DCA635A218C4}" type="pres">
      <dgm:prSet presAssocID="{A2C74AE3-0822-F648-87B9-F8C699AC99EA}" presName="cycle" presStyleCnt="0">
        <dgm:presLayoutVars>
          <dgm:dir/>
          <dgm:resizeHandles val="exact"/>
        </dgm:presLayoutVars>
      </dgm:prSet>
      <dgm:spPr/>
      <dgm:t>
        <a:bodyPr/>
        <a:lstStyle/>
        <a:p>
          <a:endParaRPr lang="en-US"/>
        </a:p>
      </dgm:t>
    </dgm:pt>
    <dgm:pt modelId="{76121ACC-202B-2D46-A3D2-1B4A4CF5A6B8}" type="pres">
      <dgm:prSet presAssocID="{64E4ACE5-BA71-2C49-AB31-8CC6E1CBDAF3}" presName="node" presStyleLbl="node1" presStyleIdx="0" presStyleCnt="4">
        <dgm:presLayoutVars>
          <dgm:bulletEnabled val="1"/>
        </dgm:presLayoutVars>
      </dgm:prSet>
      <dgm:spPr/>
      <dgm:t>
        <a:bodyPr/>
        <a:lstStyle/>
        <a:p>
          <a:endParaRPr lang="en-US"/>
        </a:p>
      </dgm:t>
    </dgm:pt>
    <dgm:pt modelId="{FD8C6957-45BE-9C4B-AA70-AB72E9EB1C56}" type="pres">
      <dgm:prSet presAssocID="{64E4ACE5-BA71-2C49-AB31-8CC6E1CBDAF3}" presName="spNode" presStyleCnt="0"/>
      <dgm:spPr/>
    </dgm:pt>
    <dgm:pt modelId="{DA1257D7-F43F-C34F-AEF1-B2350FDAF704}" type="pres">
      <dgm:prSet presAssocID="{A8D8FE83-579F-1945-B0DA-685B34154552}" presName="sibTrans" presStyleLbl="sibTrans1D1" presStyleIdx="0" presStyleCnt="4"/>
      <dgm:spPr/>
      <dgm:t>
        <a:bodyPr/>
        <a:lstStyle/>
        <a:p>
          <a:endParaRPr lang="en-US"/>
        </a:p>
      </dgm:t>
    </dgm:pt>
    <dgm:pt modelId="{AAE09D74-795C-BF44-8C54-7DF8FB55FF74}" type="pres">
      <dgm:prSet presAssocID="{3F3C1CBE-A62B-C842-991A-BF9CA03283C6}" presName="node" presStyleLbl="node1" presStyleIdx="1" presStyleCnt="4">
        <dgm:presLayoutVars>
          <dgm:bulletEnabled val="1"/>
        </dgm:presLayoutVars>
      </dgm:prSet>
      <dgm:spPr/>
      <dgm:t>
        <a:bodyPr/>
        <a:lstStyle/>
        <a:p>
          <a:endParaRPr lang="en-US"/>
        </a:p>
      </dgm:t>
    </dgm:pt>
    <dgm:pt modelId="{1211EF88-78C4-894D-B04C-49ECF936C2B1}" type="pres">
      <dgm:prSet presAssocID="{3F3C1CBE-A62B-C842-991A-BF9CA03283C6}" presName="spNode" presStyleCnt="0"/>
      <dgm:spPr/>
    </dgm:pt>
    <dgm:pt modelId="{0F794604-C529-2B4D-AED4-8109AC0595D8}" type="pres">
      <dgm:prSet presAssocID="{EECA6922-C6FE-054B-8BE8-A21D7AF9BD6C}" presName="sibTrans" presStyleLbl="sibTrans1D1" presStyleIdx="1" presStyleCnt="4"/>
      <dgm:spPr/>
      <dgm:t>
        <a:bodyPr/>
        <a:lstStyle/>
        <a:p>
          <a:endParaRPr lang="en-US"/>
        </a:p>
      </dgm:t>
    </dgm:pt>
    <dgm:pt modelId="{B51C400D-90C1-0E4D-AFC4-3F740B0F7042}" type="pres">
      <dgm:prSet presAssocID="{8C6B9793-7DE4-C041-A317-9E4C79B3CC71}" presName="node" presStyleLbl="node1" presStyleIdx="2" presStyleCnt="4">
        <dgm:presLayoutVars>
          <dgm:bulletEnabled val="1"/>
        </dgm:presLayoutVars>
      </dgm:prSet>
      <dgm:spPr/>
      <dgm:t>
        <a:bodyPr/>
        <a:lstStyle/>
        <a:p>
          <a:endParaRPr lang="en-US"/>
        </a:p>
      </dgm:t>
    </dgm:pt>
    <dgm:pt modelId="{78FF15C6-96B6-7243-98D3-1D124EE31D55}" type="pres">
      <dgm:prSet presAssocID="{8C6B9793-7DE4-C041-A317-9E4C79B3CC71}" presName="spNode" presStyleCnt="0"/>
      <dgm:spPr/>
    </dgm:pt>
    <dgm:pt modelId="{11C33B68-90AA-6D4E-A7A3-4AE71088DB65}" type="pres">
      <dgm:prSet presAssocID="{4E1E850C-9188-D24C-A75D-7F92B0B8B5B0}" presName="sibTrans" presStyleLbl="sibTrans1D1" presStyleIdx="2" presStyleCnt="4"/>
      <dgm:spPr/>
      <dgm:t>
        <a:bodyPr/>
        <a:lstStyle/>
        <a:p>
          <a:endParaRPr lang="en-US"/>
        </a:p>
      </dgm:t>
    </dgm:pt>
    <dgm:pt modelId="{5749DC85-B64D-C54A-8034-8744EF28DE06}" type="pres">
      <dgm:prSet presAssocID="{AD2582F3-01ED-044F-A2DD-6B5CFF90399D}" presName="node" presStyleLbl="node1" presStyleIdx="3" presStyleCnt="4">
        <dgm:presLayoutVars>
          <dgm:bulletEnabled val="1"/>
        </dgm:presLayoutVars>
      </dgm:prSet>
      <dgm:spPr/>
      <dgm:t>
        <a:bodyPr/>
        <a:lstStyle/>
        <a:p>
          <a:endParaRPr lang="en-US"/>
        </a:p>
      </dgm:t>
    </dgm:pt>
    <dgm:pt modelId="{BE6ACF68-B9A7-BF46-9A2D-F503818DC0DF}" type="pres">
      <dgm:prSet presAssocID="{AD2582F3-01ED-044F-A2DD-6B5CFF90399D}" presName="spNode" presStyleCnt="0"/>
      <dgm:spPr/>
    </dgm:pt>
    <dgm:pt modelId="{5AD6953C-3199-7346-A706-933721B55076}" type="pres">
      <dgm:prSet presAssocID="{3F8AEA43-2684-1E48-92C8-14FEF0DB1242}" presName="sibTrans" presStyleLbl="sibTrans1D1" presStyleIdx="3" presStyleCnt="4"/>
      <dgm:spPr/>
      <dgm:t>
        <a:bodyPr/>
        <a:lstStyle/>
        <a:p>
          <a:endParaRPr lang="en-US"/>
        </a:p>
      </dgm:t>
    </dgm:pt>
  </dgm:ptLst>
  <dgm:cxnLst>
    <dgm:cxn modelId="{DF2345EA-9A5F-1E4A-BCFD-7DC97CB7478C}" type="presOf" srcId="{4E1E850C-9188-D24C-A75D-7F92B0B8B5B0}" destId="{11C33B68-90AA-6D4E-A7A3-4AE71088DB65}" srcOrd="0" destOrd="0" presId="urn:microsoft.com/office/officeart/2005/8/layout/cycle6"/>
    <dgm:cxn modelId="{A75CED9F-58B4-F14A-8469-A4176553AC1A}" srcId="{A2C74AE3-0822-F648-87B9-F8C699AC99EA}" destId="{8C6B9793-7DE4-C041-A317-9E4C79B3CC71}" srcOrd="2" destOrd="0" parTransId="{187C4479-08AF-5E49-8CB5-EF046800C1D3}" sibTransId="{4E1E850C-9188-D24C-A75D-7F92B0B8B5B0}"/>
    <dgm:cxn modelId="{8D102297-B876-8F47-882F-21CDF56AC5D0}" type="presOf" srcId="{3F3C1CBE-A62B-C842-991A-BF9CA03283C6}" destId="{AAE09D74-795C-BF44-8C54-7DF8FB55FF74}" srcOrd="0" destOrd="0" presId="urn:microsoft.com/office/officeart/2005/8/layout/cycle6"/>
    <dgm:cxn modelId="{834CF3D1-EC71-904A-8977-195516F6BA3E}" type="presOf" srcId="{64E4ACE5-BA71-2C49-AB31-8CC6E1CBDAF3}" destId="{76121ACC-202B-2D46-A3D2-1B4A4CF5A6B8}" srcOrd="0" destOrd="0" presId="urn:microsoft.com/office/officeart/2005/8/layout/cycle6"/>
    <dgm:cxn modelId="{DFBD3D84-30CA-F14B-B73B-39BB837226A4}" type="presOf" srcId="{A2C74AE3-0822-F648-87B9-F8C699AC99EA}" destId="{DBF692DE-03FB-7E45-85CB-DCA635A218C4}" srcOrd="0" destOrd="0" presId="urn:microsoft.com/office/officeart/2005/8/layout/cycle6"/>
    <dgm:cxn modelId="{32D84A2B-DE45-6940-A715-FD678819D9C3}" type="presOf" srcId="{3F8AEA43-2684-1E48-92C8-14FEF0DB1242}" destId="{5AD6953C-3199-7346-A706-933721B55076}" srcOrd="0" destOrd="0" presId="urn:microsoft.com/office/officeart/2005/8/layout/cycle6"/>
    <dgm:cxn modelId="{D53E6DE4-8CFF-9744-98E8-847B16491C2E}" type="presOf" srcId="{EECA6922-C6FE-054B-8BE8-A21D7AF9BD6C}" destId="{0F794604-C529-2B4D-AED4-8109AC0595D8}" srcOrd="0" destOrd="0" presId="urn:microsoft.com/office/officeart/2005/8/layout/cycle6"/>
    <dgm:cxn modelId="{D8649610-309E-A649-A0F3-C447F4E4D51B}" type="presOf" srcId="{A8D8FE83-579F-1945-B0DA-685B34154552}" destId="{DA1257D7-F43F-C34F-AEF1-B2350FDAF704}" srcOrd="0" destOrd="0" presId="urn:microsoft.com/office/officeart/2005/8/layout/cycle6"/>
    <dgm:cxn modelId="{2D96AAA8-15B4-474E-8ED1-9392381DF6AD}" type="presOf" srcId="{8C6B9793-7DE4-C041-A317-9E4C79B3CC71}" destId="{B51C400D-90C1-0E4D-AFC4-3F740B0F7042}" srcOrd="0" destOrd="0" presId="urn:microsoft.com/office/officeart/2005/8/layout/cycle6"/>
    <dgm:cxn modelId="{8B789E78-CE21-304B-90DD-B76C74A48309}" srcId="{A2C74AE3-0822-F648-87B9-F8C699AC99EA}" destId="{AD2582F3-01ED-044F-A2DD-6B5CFF90399D}" srcOrd="3" destOrd="0" parTransId="{205851E2-2956-0D43-BC1F-0ADEBA108439}" sibTransId="{3F8AEA43-2684-1E48-92C8-14FEF0DB1242}"/>
    <dgm:cxn modelId="{BEFF9461-2734-0449-9D3A-EC311235C4CC}" srcId="{A2C74AE3-0822-F648-87B9-F8C699AC99EA}" destId="{3F3C1CBE-A62B-C842-991A-BF9CA03283C6}" srcOrd="1" destOrd="0" parTransId="{ADC94C78-12FA-6E4C-9490-E04551D8AF19}" sibTransId="{EECA6922-C6FE-054B-8BE8-A21D7AF9BD6C}"/>
    <dgm:cxn modelId="{200F30C5-4D22-A84F-9B0F-A777D2FB5E92}" srcId="{A2C74AE3-0822-F648-87B9-F8C699AC99EA}" destId="{64E4ACE5-BA71-2C49-AB31-8CC6E1CBDAF3}" srcOrd="0" destOrd="0" parTransId="{9938329B-9362-0747-B4CC-0B70953CD995}" sibTransId="{A8D8FE83-579F-1945-B0DA-685B34154552}"/>
    <dgm:cxn modelId="{E26BA397-FF23-8D40-B69B-9DE899C595D4}" type="presOf" srcId="{AD2582F3-01ED-044F-A2DD-6B5CFF90399D}" destId="{5749DC85-B64D-C54A-8034-8744EF28DE06}" srcOrd="0" destOrd="0" presId="urn:microsoft.com/office/officeart/2005/8/layout/cycle6"/>
    <dgm:cxn modelId="{1F141109-EDF6-5844-B0E3-13E65635206B}" type="presParOf" srcId="{DBF692DE-03FB-7E45-85CB-DCA635A218C4}" destId="{76121ACC-202B-2D46-A3D2-1B4A4CF5A6B8}" srcOrd="0" destOrd="0" presId="urn:microsoft.com/office/officeart/2005/8/layout/cycle6"/>
    <dgm:cxn modelId="{066E7A9E-6F69-4240-9C83-E62CC63213AB}" type="presParOf" srcId="{DBF692DE-03FB-7E45-85CB-DCA635A218C4}" destId="{FD8C6957-45BE-9C4B-AA70-AB72E9EB1C56}" srcOrd="1" destOrd="0" presId="urn:microsoft.com/office/officeart/2005/8/layout/cycle6"/>
    <dgm:cxn modelId="{BDA162AE-F9E8-EA41-ABBE-F248030D5C49}" type="presParOf" srcId="{DBF692DE-03FB-7E45-85CB-DCA635A218C4}" destId="{DA1257D7-F43F-C34F-AEF1-B2350FDAF704}" srcOrd="2" destOrd="0" presId="urn:microsoft.com/office/officeart/2005/8/layout/cycle6"/>
    <dgm:cxn modelId="{E3977D35-AC55-C044-A769-650B0C2897EF}" type="presParOf" srcId="{DBF692DE-03FB-7E45-85CB-DCA635A218C4}" destId="{AAE09D74-795C-BF44-8C54-7DF8FB55FF74}" srcOrd="3" destOrd="0" presId="urn:microsoft.com/office/officeart/2005/8/layout/cycle6"/>
    <dgm:cxn modelId="{5BBD9FC1-8A56-AE4F-8AC6-FA87C1A041E6}" type="presParOf" srcId="{DBF692DE-03FB-7E45-85CB-DCA635A218C4}" destId="{1211EF88-78C4-894D-B04C-49ECF936C2B1}" srcOrd="4" destOrd="0" presId="urn:microsoft.com/office/officeart/2005/8/layout/cycle6"/>
    <dgm:cxn modelId="{357256BF-DD88-7C48-BA40-1FAB8D76460B}" type="presParOf" srcId="{DBF692DE-03FB-7E45-85CB-DCA635A218C4}" destId="{0F794604-C529-2B4D-AED4-8109AC0595D8}" srcOrd="5" destOrd="0" presId="urn:microsoft.com/office/officeart/2005/8/layout/cycle6"/>
    <dgm:cxn modelId="{4082BF89-810A-EC45-BA4F-7589BCCB77C8}" type="presParOf" srcId="{DBF692DE-03FB-7E45-85CB-DCA635A218C4}" destId="{B51C400D-90C1-0E4D-AFC4-3F740B0F7042}" srcOrd="6" destOrd="0" presId="urn:microsoft.com/office/officeart/2005/8/layout/cycle6"/>
    <dgm:cxn modelId="{160A004B-5D96-F84E-B2C4-A865394910AF}" type="presParOf" srcId="{DBF692DE-03FB-7E45-85CB-DCA635A218C4}" destId="{78FF15C6-96B6-7243-98D3-1D124EE31D55}" srcOrd="7" destOrd="0" presId="urn:microsoft.com/office/officeart/2005/8/layout/cycle6"/>
    <dgm:cxn modelId="{2D28D772-AA20-8447-B352-BCE37DA7E892}" type="presParOf" srcId="{DBF692DE-03FB-7E45-85CB-DCA635A218C4}" destId="{11C33B68-90AA-6D4E-A7A3-4AE71088DB65}" srcOrd="8" destOrd="0" presId="urn:microsoft.com/office/officeart/2005/8/layout/cycle6"/>
    <dgm:cxn modelId="{2860D06B-825C-594E-A854-27FEB150B283}" type="presParOf" srcId="{DBF692DE-03FB-7E45-85CB-DCA635A218C4}" destId="{5749DC85-B64D-C54A-8034-8744EF28DE06}" srcOrd="9" destOrd="0" presId="urn:microsoft.com/office/officeart/2005/8/layout/cycle6"/>
    <dgm:cxn modelId="{54B0F662-AB45-BB40-8496-EC32AE8B4027}" type="presParOf" srcId="{DBF692DE-03FB-7E45-85CB-DCA635A218C4}" destId="{BE6ACF68-B9A7-BF46-9A2D-F503818DC0DF}" srcOrd="10" destOrd="0" presId="urn:microsoft.com/office/officeart/2005/8/layout/cycle6"/>
    <dgm:cxn modelId="{CF109BEF-8A15-4641-9DAF-F6FD7175F93F}" type="presParOf" srcId="{DBF692DE-03FB-7E45-85CB-DCA635A218C4}" destId="{5AD6953C-3199-7346-A706-933721B55076}"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21ACC-202B-2D46-A3D2-1B4A4CF5A6B8}">
      <dsp:nvSpPr>
        <dsp:cNvPr id="0" name=""/>
        <dsp:cNvSpPr/>
      </dsp:nvSpPr>
      <dsp:spPr>
        <a:xfrm>
          <a:off x="2813632" y="635"/>
          <a:ext cx="1306934" cy="849507"/>
        </a:xfrm>
        <a:prstGeom prst="roundRect">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New/Compounded Illness</a:t>
          </a:r>
          <a:endParaRPr lang="en-US" sz="1500" kern="1200" dirty="0"/>
        </a:p>
      </dsp:txBody>
      <dsp:txXfrm>
        <a:off x="2855102" y="42105"/>
        <a:ext cx="1223994" cy="766567"/>
      </dsp:txXfrm>
    </dsp:sp>
    <dsp:sp modelId="{DA1257D7-F43F-C34F-AEF1-B2350FDAF704}">
      <dsp:nvSpPr>
        <dsp:cNvPr id="0" name=""/>
        <dsp:cNvSpPr/>
      </dsp:nvSpPr>
      <dsp:spPr>
        <a:xfrm>
          <a:off x="2063689" y="425389"/>
          <a:ext cx="2806821" cy="2806821"/>
        </a:xfrm>
        <a:custGeom>
          <a:avLst/>
          <a:gdLst/>
          <a:ahLst/>
          <a:cxnLst/>
          <a:rect l="0" t="0" r="0" b="0"/>
          <a:pathLst>
            <a:path>
              <a:moveTo>
                <a:pt x="2066290" y="166417"/>
              </a:moveTo>
              <a:arcTo wR="1403410" hR="1403410" stAng="17891159" swAng="262569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AE09D74-795C-BF44-8C54-7DF8FB55FF74}">
      <dsp:nvSpPr>
        <dsp:cNvPr id="0" name=""/>
        <dsp:cNvSpPr/>
      </dsp:nvSpPr>
      <dsp:spPr>
        <a:xfrm>
          <a:off x="4217043" y="1404046"/>
          <a:ext cx="1306934" cy="849507"/>
        </a:xfrm>
        <a:prstGeom prst="roundRect">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Illness Risk Factors</a:t>
          </a:r>
          <a:endParaRPr lang="en-US" sz="1500" kern="1200" dirty="0"/>
        </a:p>
      </dsp:txBody>
      <dsp:txXfrm>
        <a:off x="4258513" y="1445516"/>
        <a:ext cx="1223994" cy="766567"/>
      </dsp:txXfrm>
    </dsp:sp>
    <dsp:sp modelId="{0F794604-C529-2B4D-AED4-8109AC0595D8}">
      <dsp:nvSpPr>
        <dsp:cNvPr id="0" name=""/>
        <dsp:cNvSpPr/>
      </dsp:nvSpPr>
      <dsp:spPr>
        <a:xfrm>
          <a:off x="2063689" y="425389"/>
          <a:ext cx="2806821" cy="2806821"/>
        </a:xfrm>
        <a:custGeom>
          <a:avLst/>
          <a:gdLst/>
          <a:ahLst/>
          <a:cxnLst/>
          <a:rect l="0" t="0" r="0" b="0"/>
          <a:pathLst>
            <a:path>
              <a:moveTo>
                <a:pt x="2737736" y="1838310"/>
              </a:moveTo>
              <a:arcTo wR="1403410" hR="1403410" stAng="1083147" swAng="262569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51C400D-90C1-0E4D-AFC4-3F740B0F7042}">
      <dsp:nvSpPr>
        <dsp:cNvPr id="0" name=""/>
        <dsp:cNvSpPr/>
      </dsp:nvSpPr>
      <dsp:spPr>
        <a:xfrm>
          <a:off x="2813632" y="2807457"/>
          <a:ext cx="1306934" cy="849507"/>
        </a:xfrm>
        <a:prstGeom prst="roundRect">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Reduced Physical Activity</a:t>
          </a:r>
          <a:endParaRPr lang="en-US" sz="1500" kern="1200" dirty="0"/>
        </a:p>
      </dsp:txBody>
      <dsp:txXfrm>
        <a:off x="2855102" y="2848927"/>
        <a:ext cx="1223994" cy="766567"/>
      </dsp:txXfrm>
    </dsp:sp>
    <dsp:sp modelId="{11C33B68-90AA-6D4E-A7A3-4AE71088DB65}">
      <dsp:nvSpPr>
        <dsp:cNvPr id="0" name=""/>
        <dsp:cNvSpPr/>
      </dsp:nvSpPr>
      <dsp:spPr>
        <a:xfrm>
          <a:off x="2063689" y="425389"/>
          <a:ext cx="2806821" cy="2806821"/>
        </a:xfrm>
        <a:custGeom>
          <a:avLst/>
          <a:gdLst/>
          <a:ahLst/>
          <a:cxnLst/>
          <a:rect l="0" t="0" r="0" b="0"/>
          <a:pathLst>
            <a:path>
              <a:moveTo>
                <a:pt x="740530" y="2640403"/>
              </a:moveTo>
              <a:arcTo wR="1403410" hR="1403410" stAng="7091159" swAng="262569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749DC85-B64D-C54A-8034-8744EF28DE06}">
      <dsp:nvSpPr>
        <dsp:cNvPr id="0" name=""/>
        <dsp:cNvSpPr/>
      </dsp:nvSpPr>
      <dsp:spPr>
        <a:xfrm>
          <a:off x="1410222" y="1404046"/>
          <a:ext cx="1306934" cy="849507"/>
        </a:xfrm>
        <a:prstGeom prst="roundRect">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Increased Disease Risk</a:t>
          </a:r>
          <a:endParaRPr lang="en-US" sz="1500" kern="1200" dirty="0"/>
        </a:p>
      </dsp:txBody>
      <dsp:txXfrm>
        <a:off x="1451692" y="1445516"/>
        <a:ext cx="1223994" cy="766567"/>
      </dsp:txXfrm>
    </dsp:sp>
    <dsp:sp modelId="{5AD6953C-3199-7346-A706-933721B55076}">
      <dsp:nvSpPr>
        <dsp:cNvPr id="0" name=""/>
        <dsp:cNvSpPr/>
      </dsp:nvSpPr>
      <dsp:spPr>
        <a:xfrm>
          <a:off x="2063689" y="425389"/>
          <a:ext cx="2806821" cy="2806821"/>
        </a:xfrm>
        <a:custGeom>
          <a:avLst/>
          <a:gdLst/>
          <a:ahLst/>
          <a:cxnLst/>
          <a:rect l="0" t="0" r="0" b="0"/>
          <a:pathLst>
            <a:path>
              <a:moveTo>
                <a:pt x="69085" y="968511"/>
              </a:moveTo>
              <a:arcTo wR="1403410" hR="1403410" stAng="11883147" swAng="262569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A2A5BB-CDC4-8449-BE14-E9BDAC8F432F}" type="datetimeFigureOut">
              <a:rPr lang="en-US" smtClean="0"/>
              <a:pPr/>
              <a:t>2/1/14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35B2BD-1FE9-4641-BFA4-A09D70B8D530}" type="slidenum">
              <a:rPr lang="en-US" smtClean="0"/>
              <a:pPr/>
              <a:t>‹#›</a:t>
            </a:fld>
            <a:endParaRPr lang="en-US"/>
          </a:p>
        </p:txBody>
      </p:sp>
    </p:spTree>
    <p:extLst>
      <p:ext uri="{BB962C8B-B14F-4D97-AF65-F5344CB8AC3E}">
        <p14:creationId xmlns:p14="http://schemas.microsoft.com/office/powerpoint/2010/main" val="4084800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35B2BD-1FE9-4641-BFA4-A09D70B8D530}"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B33DAC-F343-334B-AFBE-8396A1EC49CE}" type="datetimeFigureOut">
              <a:rPr lang="en-US" smtClean="0"/>
              <a:pPr/>
              <a:t>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E1146F-C3CD-AF47-8133-705943BCCD0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B33DAC-F343-334B-AFBE-8396A1EC49CE}" type="datetimeFigureOut">
              <a:rPr lang="en-US" smtClean="0"/>
              <a:pPr/>
              <a:t>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E1146F-C3CD-AF47-8133-705943BCCD0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BB33DAC-F343-334B-AFBE-8396A1EC49CE}" type="datetimeFigureOut">
              <a:rPr lang="en-US" smtClean="0"/>
              <a:pPr/>
              <a:t>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E1146F-C3CD-AF47-8133-705943BCCD00}"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B33DAC-F343-334B-AFBE-8396A1EC49CE}" type="datetimeFigureOut">
              <a:rPr lang="en-US" smtClean="0"/>
              <a:pPr/>
              <a:t>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E1146F-C3CD-AF47-8133-705943BCCD00}"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B33DAC-F343-334B-AFBE-8396A1EC49CE}" type="datetimeFigureOut">
              <a:rPr lang="en-US" smtClean="0"/>
              <a:pPr/>
              <a:t>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E1146F-C3CD-AF47-8133-705943BCCD0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BB33DAC-F343-334B-AFBE-8396A1EC49CE}" type="datetimeFigureOut">
              <a:rPr lang="en-US" smtClean="0"/>
              <a:pPr/>
              <a:t>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E1146F-C3CD-AF47-8133-705943BCCD00}"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BB33DAC-F343-334B-AFBE-8396A1EC49CE}" type="datetimeFigureOut">
              <a:rPr lang="en-US" smtClean="0"/>
              <a:pPr/>
              <a:t>2/1/14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E1146F-C3CD-AF47-8133-705943BCCD0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B33DAC-F343-334B-AFBE-8396A1EC49CE}" type="datetimeFigureOut">
              <a:rPr lang="en-US" smtClean="0"/>
              <a:pPr/>
              <a:t>2/1/14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E1146F-C3CD-AF47-8133-705943BCCD0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4BB33DAC-F343-334B-AFBE-8396A1EC49CE}" type="datetimeFigureOut">
              <a:rPr lang="en-US" smtClean="0"/>
              <a:pPr/>
              <a:t>2/1/14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E1146F-C3CD-AF47-8133-705943BCCD0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BB33DAC-F343-334B-AFBE-8396A1EC49CE}" type="datetimeFigureOut">
              <a:rPr lang="en-US" smtClean="0"/>
              <a:pPr/>
              <a:t>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E1146F-C3CD-AF47-8133-705943BCCD00}"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B33DAC-F343-334B-AFBE-8396A1EC49CE}" type="datetimeFigureOut">
              <a:rPr lang="en-US" smtClean="0"/>
              <a:pPr/>
              <a:t>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E1146F-C3CD-AF47-8133-705943BCCD00}"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4BB33DAC-F343-334B-AFBE-8396A1EC49CE}" type="datetimeFigureOut">
              <a:rPr lang="en-US" smtClean="0"/>
              <a:pPr/>
              <a:t>2/1/14</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6E1146F-C3CD-AF47-8133-705943BCCD00}"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 Id="rId3" Type="http://schemas.openxmlformats.org/officeDocument/2006/relationships/image" Target="../media/image16.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jpeg"/><Relationship Id="rId6" Type="http://schemas.openxmlformats.org/officeDocument/2006/relationships/image" Target="../media/image26.jpeg"/><Relationship Id="rId7" Type="http://schemas.openxmlformats.org/officeDocument/2006/relationships/image" Target="../media/image27.jpeg"/><Relationship Id="rId8" Type="http://schemas.openxmlformats.org/officeDocument/2006/relationships/hyperlink" Target="http://images.google.com/imgres?imgurl=http://ecx.images-amazon.com/images/I/415s3IJ2XKL._SL500_AA280_.jpg&amp;imgrefurl=http://www.amazon.com/Sunny-Exerciser-Cycle-Pedal-Exercise/dp/B0013L5BDG&amp;h=280&amp;w=280&amp;sz=11&amp;hl=en&amp;start=12&amp;tbnid=hpCrnZkYJM-R2M:&amp;tbnh=114&amp;tbnw=114&amp;prev=/images?q=exercise+bike+with+tv&amp;gbv=2&amp;hl=en" TargetMode="External"/><Relationship Id="rId9" Type="http://schemas.openxmlformats.org/officeDocument/2006/relationships/image" Target="../media/image28.jpeg"/><Relationship Id="rId1" Type="http://schemas.openxmlformats.org/officeDocument/2006/relationships/slideLayout" Target="../slideLayouts/slideLayout7.xml"/><Relationship Id="rId2" Type="http://schemas.openxmlformats.org/officeDocument/2006/relationships/image" Target="../media/image22.gi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2"/>
            <a:ext cx="7772400" cy="1470025"/>
          </a:xfrm>
        </p:spPr>
        <p:txBody>
          <a:bodyPr>
            <a:normAutofit fontScale="90000"/>
          </a:bodyPr>
          <a:lstStyle/>
          <a:p>
            <a:r>
              <a:rPr lang="en-US" dirty="0" smtClean="0"/>
              <a:t>Exercise and Successful Aging: Maintaining Function</a:t>
            </a:r>
            <a:br>
              <a:rPr lang="en-US" dirty="0" smtClean="0"/>
            </a:br>
            <a:r>
              <a:rPr lang="en-US" dirty="0" smtClean="0"/>
              <a:t> and Quality of Life</a:t>
            </a:r>
            <a:endParaRPr lang="en-US" dirty="0"/>
          </a:p>
        </p:txBody>
      </p:sp>
      <p:sp>
        <p:nvSpPr>
          <p:cNvPr id="3" name="Subtitle 2"/>
          <p:cNvSpPr>
            <a:spLocks noGrp="1"/>
          </p:cNvSpPr>
          <p:nvPr>
            <p:ph type="subTitle" idx="1"/>
          </p:nvPr>
        </p:nvSpPr>
        <p:spPr>
          <a:xfrm>
            <a:off x="685800" y="3200400"/>
            <a:ext cx="7543800" cy="2438400"/>
          </a:xfrm>
        </p:spPr>
        <p:txBody>
          <a:bodyPr>
            <a:normAutofit/>
          </a:bodyPr>
          <a:lstStyle/>
          <a:p>
            <a:r>
              <a:rPr lang="en-US" sz="2600" dirty="0" smtClean="0"/>
              <a:t>Michael Shoemaker, DPT, PhD, GCS</a:t>
            </a:r>
          </a:p>
          <a:p>
            <a:r>
              <a:rPr lang="en-US" sz="2600" dirty="0" smtClean="0"/>
              <a:t>John Stevenson, PT, PhD</a:t>
            </a:r>
            <a:endParaRPr lang="en-US" sz="2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4716627"/>
            <a:ext cx="2590801" cy="174262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0" y="4707811"/>
            <a:ext cx="2590800" cy="174262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1274" y="4716627"/>
            <a:ext cx="2369126" cy="177684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Aging, Disease, and </a:t>
            </a:r>
            <a:r>
              <a:rPr lang="en-US" dirty="0" smtClean="0"/>
              <a:t>Exercise: </a:t>
            </a:r>
            <a:br>
              <a:rPr lang="en-US" dirty="0" smtClean="0"/>
            </a:br>
            <a:r>
              <a:rPr lang="en-US" dirty="0"/>
              <a:t>Age-Related Changes</a:t>
            </a:r>
          </a:p>
        </p:txBody>
      </p:sp>
      <p:sp>
        <p:nvSpPr>
          <p:cNvPr id="4" name="Content Placeholder 2"/>
          <p:cNvSpPr>
            <a:spLocks noGrp="1"/>
          </p:cNvSpPr>
          <p:nvPr>
            <p:ph sz="quarter" idx="4294967295"/>
          </p:nvPr>
        </p:nvSpPr>
        <p:spPr>
          <a:xfrm>
            <a:off x="228600" y="2286000"/>
            <a:ext cx="8086345" cy="3447288"/>
          </a:xfrm>
          <a:prstGeom prst="rect">
            <a:avLst/>
          </a:prstGeom>
        </p:spPr>
        <p:txBody>
          <a:bodyPr>
            <a:normAutofit lnSpcReduction="10000"/>
          </a:bodyPr>
          <a:lstStyle/>
          <a:p>
            <a:r>
              <a:rPr lang="en-US" sz="2800" b="1" dirty="0" smtClean="0"/>
              <a:t>Cardiovascular Changes</a:t>
            </a:r>
          </a:p>
          <a:p>
            <a:pPr lvl="1"/>
            <a:r>
              <a:rPr lang="en-US" sz="2400" dirty="0" smtClean="0"/>
              <a:t>Reduced delivery of oxygen-rich blood to working muscle</a:t>
            </a:r>
          </a:p>
          <a:p>
            <a:pPr lvl="2"/>
            <a:r>
              <a:rPr lang="en-US" dirty="0" smtClean="0"/>
              <a:t>Decline in LV diastolic function</a:t>
            </a:r>
          </a:p>
          <a:p>
            <a:pPr lvl="2"/>
            <a:r>
              <a:rPr lang="en-US" dirty="0"/>
              <a:t>Attenuated maximum heart </a:t>
            </a:r>
            <a:r>
              <a:rPr lang="en-US" dirty="0" smtClean="0"/>
              <a:t>rate</a:t>
            </a:r>
          </a:p>
          <a:p>
            <a:pPr lvl="2"/>
            <a:r>
              <a:rPr lang="en-US" dirty="0"/>
              <a:t>Arterial stiffness</a:t>
            </a:r>
          </a:p>
          <a:p>
            <a:pPr lvl="2"/>
            <a:r>
              <a:rPr lang="en-US" dirty="0"/>
              <a:t>Myocardial stiffness</a:t>
            </a:r>
          </a:p>
          <a:p>
            <a:pPr lvl="2"/>
            <a:r>
              <a:rPr lang="en-US" dirty="0"/>
              <a:t>Systolic blood pressure</a:t>
            </a:r>
          </a:p>
          <a:p>
            <a:pPr lvl="2"/>
            <a:r>
              <a:rPr lang="en-US" dirty="0"/>
              <a:t>Diastolic blood pressure</a:t>
            </a:r>
          </a:p>
          <a:p>
            <a:endParaRPr lang="en-US" dirty="0"/>
          </a:p>
          <a:p>
            <a:endParaRPr lang="en-US" dirty="0"/>
          </a:p>
        </p:txBody>
      </p:sp>
    </p:spTree>
    <p:extLst>
      <p:ext uri="{BB962C8B-B14F-4D97-AF65-F5344CB8AC3E}">
        <p14:creationId xmlns:p14="http://schemas.microsoft.com/office/powerpoint/2010/main" val="276747483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Aging, Disease, and </a:t>
            </a:r>
            <a:r>
              <a:rPr lang="en-US" dirty="0" smtClean="0"/>
              <a:t>Exercise: </a:t>
            </a:r>
            <a:br>
              <a:rPr lang="en-US" dirty="0" smtClean="0"/>
            </a:br>
            <a:r>
              <a:rPr lang="en-US" dirty="0" smtClean="0"/>
              <a:t>Age-Related Changes</a:t>
            </a:r>
            <a:endParaRPr lang="en-US" dirty="0"/>
          </a:p>
        </p:txBody>
      </p:sp>
      <p:sp>
        <p:nvSpPr>
          <p:cNvPr id="4" name="Content Placeholder 2"/>
          <p:cNvSpPr>
            <a:spLocks noGrp="1"/>
          </p:cNvSpPr>
          <p:nvPr>
            <p:ph sz="quarter" idx="4294967295"/>
          </p:nvPr>
        </p:nvSpPr>
        <p:spPr>
          <a:xfrm>
            <a:off x="228600" y="2286000"/>
            <a:ext cx="8153400" cy="4221480"/>
          </a:xfrm>
          <a:prstGeom prst="rect">
            <a:avLst/>
          </a:prstGeom>
        </p:spPr>
        <p:txBody>
          <a:bodyPr>
            <a:normAutofit fontScale="92500" lnSpcReduction="20000"/>
          </a:bodyPr>
          <a:lstStyle/>
          <a:p>
            <a:r>
              <a:rPr lang="en-US" sz="3000" b="1" dirty="0" smtClean="0"/>
              <a:t>Muscular Changes</a:t>
            </a:r>
          </a:p>
          <a:p>
            <a:pPr lvl="1"/>
            <a:r>
              <a:rPr lang="en-US" sz="2600" dirty="0" smtClean="0"/>
              <a:t>Decreased force production and increased susceptibility to muscle fatigue</a:t>
            </a:r>
          </a:p>
          <a:p>
            <a:pPr lvl="2"/>
            <a:r>
              <a:rPr lang="en-US" dirty="0" smtClean="0"/>
              <a:t>mass (20-40%)</a:t>
            </a:r>
          </a:p>
          <a:p>
            <a:pPr lvl="2"/>
            <a:r>
              <a:rPr lang="en-US" dirty="0"/>
              <a:t>f</a:t>
            </a:r>
            <a:r>
              <a:rPr lang="en-US" dirty="0" smtClean="0"/>
              <a:t>iber number</a:t>
            </a:r>
          </a:p>
          <a:p>
            <a:pPr lvl="2"/>
            <a:r>
              <a:rPr lang="en-US" dirty="0"/>
              <a:t>f</a:t>
            </a:r>
            <a:r>
              <a:rPr lang="en-US" dirty="0" smtClean="0"/>
              <a:t>iber size (esp. Type II)</a:t>
            </a:r>
          </a:p>
          <a:p>
            <a:pPr lvl="2"/>
            <a:r>
              <a:rPr lang="en-US" dirty="0" smtClean="0"/>
              <a:t>contraction velocity</a:t>
            </a:r>
          </a:p>
          <a:p>
            <a:pPr lvl="2"/>
            <a:r>
              <a:rPr lang="en-US" dirty="0" smtClean="0"/>
              <a:t>mitochondrial function</a:t>
            </a:r>
          </a:p>
          <a:p>
            <a:pPr lvl="2"/>
            <a:r>
              <a:rPr lang="en-US" dirty="0" smtClean="0"/>
              <a:t>oxidative enzyme capacity</a:t>
            </a:r>
          </a:p>
          <a:p>
            <a:pPr lvl="2"/>
            <a:r>
              <a:rPr lang="en-US" dirty="0"/>
              <a:t>Motor latencies increase</a:t>
            </a:r>
          </a:p>
          <a:p>
            <a:pPr lvl="2"/>
            <a:r>
              <a:rPr lang="en-US" dirty="0"/>
              <a:t>Decreased size and number of alpha motor neurons</a:t>
            </a:r>
          </a:p>
          <a:p>
            <a:pPr lvl="2"/>
            <a:r>
              <a:rPr lang="en-US" dirty="0"/>
              <a:t>Degeneration of the neuromuscular </a:t>
            </a:r>
            <a:r>
              <a:rPr lang="en-US" dirty="0" smtClean="0"/>
              <a:t>junction</a:t>
            </a:r>
          </a:p>
          <a:p>
            <a:pPr lvl="2"/>
            <a:r>
              <a:rPr lang="en-US" dirty="0" smtClean="0"/>
              <a:t>Greater proportional loss of leg muscles associated with decreased </a:t>
            </a:r>
            <a:r>
              <a:rPr lang="en-US" dirty="0" err="1" smtClean="0"/>
              <a:t>locomotor</a:t>
            </a:r>
            <a:r>
              <a:rPr lang="en-US" dirty="0" smtClean="0"/>
              <a:t> activity with age</a:t>
            </a:r>
            <a:endParaRPr lang="en-US" dirty="0"/>
          </a:p>
          <a:p>
            <a:pPr lvl="2"/>
            <a:endParaRPr lang="en-US" dirty="0"/>
          </a:p>
        </p:txBody>
      </p:sp>
    </p:spTree>
    <p:extLst>
      <p:ext uri="{BB962C8B-B14F-4D97-AF65-F5344CB8AC3E}">
        <p14:creationId xmlns:p14="http://schemas.microsoft.com/office/powerpoint/2010/main" val="276747483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Aging, Disease, and </a:t>
            </a:r>
            <a:r>
              <a:rPr lang="en-US" dirty="0" smtClean="0"/>
              <a:t>Exercise: </a:t>
            </a:r>
            <a:br>
              <a:rPr lang="en-US" dirty="0" smtClean="0"/>
            </a:br>
            <a:r>
              <a:rPr lang="en-US" dirty="0"/>
              <a:t>Age-Related Changes</a:t>
            </a:r>
          </a:p>
        </p:txBody>
      </p:sp>
      <p:sp>
        <p:nvSpPr>
          <p:cNvPr id="4" name="Content Placeholder 2"/>
          <p:cNvSpPr>
            <a:spLocks noGrp="1"/>
          </p:cNvSpPr>
          <p:nvPr>
            <p:ph idx="1"/>
          </p:nvPr>
        </p:nvSpPr>
        <p:spPr>
          <a:xfrm>
            <a:off x="304800" y="2209800"/>
            <a:ext cx="8153400" cy="4114800"/>
          </a:xfrm>
        </p:spPr>
        <p:txBody>
          <a:bodyPr>
            <a:normAutofit/>
          </a:bodyPr>
          <a:lstStyle/>
          <a:p>
            <a:r>
              <a:rPr lang="en-US" sz="2800" b="1" dirty="0" smtClean="0"/>
              <a:t>Changes in Other Systems</a:t>
            </a:r>
          </a:p>
          <a:p>
            <a:pPr lvl="1"/>
            <a:r>
              <a:rPr lang="en-US" dirty="0" smtClean="0"/>
              <a:t>Insulin sensitivity</a:t>
            </a:r>
          </a:p>
          <a:p>
            <a:pPr lvl="1"/>
            <a:r>
              <a:rPr lang="en-US" dirty="0" smtClean="0"/>
              <a:t>Glucose tolerance</a:t>
            </a:r>
          </a:p>
          <a:p>
            <a:pPr lvl="1"/>
            <a:r>
              <a:rPr lang="en-US" dirty="0" smtClean="0"/>
              <a:t>Immune function</a:t>
            </a:r>
          </a:p>
          <a:p>
            <a:pPr lvl="1"/>
            <a:r>
              <a:rPr lang="en-US" dirty="0" smtClean="0"/>
              <a:t>Bone mass/strength/density</a:t>
            </a:r>
          </a:p>
          <a:p>
            <a:pPr lvl="1"/>
            <a:r>
              <a:rPr lang="en-US" dirty="0" smtClean="0"/>
              <a:t>Collagen cross-linkage, thinning cartilage, tissue elasticity</a:t>
            </a:r>
          </a:p>
          <a:p>
            <a:pPr lvl="1"/>
            <a:r>
              <a:rPr lang="en-US" dirty="0"/>
              <a:t>Proprioception</a:t>
            </a:r>
          </a:p>
          <a:p>
            <a:pPr lvl="1"/>
            <a:r>
              <a:rPr lang="en-US" dirty="0"/>
              <a:t>Gait velocity</a:t>
            </a:r>
          </a:p>
          <a:p>
            <a:pPr lvl="1"/>
            <a:r>
              <a:rPr lang="en-US" dirty="0"/>
              <a:t>Gait stability</a:t>
            </a:r>
          </a:p>
        </p:txBody>
      </p:sp>
    </p:spTree>
    <p:extLst>
      <p:ext uri="{BB962C8B-B14F-4D97-AF65-F5344CB8AC3E}">
        <p14:creationId xmlns:p14="http://schemas.microsoft.com/office/powerpoint/2010/main" val="276747483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362200"/>
            <a:ext cx="8458200" cy="4343400"/>
          </a:xfrm>
        </p:spPr>
        <p:txBody>
          <a:bodyPr/>
          <a:lstStyle/>
          <a:p>
            <a:r>
              <a:rPr lang="en-US" sz="2800" b="1" dirty="0" smtClean="0"/>
              <a:t>End Result: Decreased Reserve Capacity- </a:t>
            </a:r>
            <a:r>
              <a:rPr lang="en-US" dirty="0" smtClean="0"/>
              <a:t>Increased effort required and decreased ability to accomplish physical work </a:t>
            </a:r>
          </a:p>
        </p:txBody>
      </p:sp>
      <p:sp>
        <p:nvSpPr>
          <p:cNvPr id="2" name="Title 1"/>
          <p:cNvSpPr>
            <a:spLocks noGrp="1"/>
          </p:cNvSpPr>
          <p:nvPr>
            <p:ph type="title"/>
          </p:nvPr>
        </p:nvSpPr>
        <p:spPr/>
        <p:txBody>
          <a:bodyPr>
            <a:normAutofit fontScale="90000"/>
          </a:bodyPr>
          <a:lstStyle/>
          <a:p>
            <a:r>
              <a:rPr lang="en-US" dirty="0"/>
              <a:t>Aging, Disease, and Exercise: </a:t>
            </a:r>
            <a:br>
              <a:rPr lang="en-US" dirty="0"/>
            </a:br>
            <a:r>
              <a:rPr lang="en-US" dirty="0" smtClean="0"/>
              <a:t>Summary of Age-Related </a:t>
            </a:r>
            <a:r>
              <a:rPr lang="en-US" dirty="0"/>
              <a:t>Changes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1023" y="3371850"/>
            <a:ext cx="4435929" cy="310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886200" y="6432521"/>
            <a:ext cx="5105400" cy="246221"/>
          </a:xfrm>
          <a:prstGeom prst="rect">
            <a:avLst/>
          </a:prstGeom>
        </p:spPr>
        <p:txBody>
          <a:bodyPr wrap="square">
            <a:spAutoFit/>
          </a:bodyPr>
          <a:lstStyle/>
          <a:p>
            <a:r>
              <a:rPr lang="en-US" sz="1000" dirty="0"/>
              <a:t>http://web.squ.edu.om/med-Lib/MED_CD/E_CDs/anesthesia/site/content/figures/4061F01.gif</a:t>
            </a:r>
          </a:p>
        </p:txBody>
      </p:sp>
      <p:sp>
        <p:nvSpPr>
          <p:cNvPr id="6" name="TextBox 5"/>
          <p:cNvSpPr txBox="1"/>
          <p:nvPr/>
        </p:nvSpPr>
        <p:spPr>
          <a:xfrm>
            <a:off x="235819" y="3608320"/>
            <a:ext cx="4225204" cy="2259080"/>
          </a:xfrm>
          <a:prstGeom prst="rect">
            <a:avLst/>
          </a:prstGeom>
          <a:noFill/>
        </p:spPr>
        <p:txBody>
          <a:bodyPr wrap="square" rtlCol="0">
            <a:spAutoFit/>
          </a:bodyPr>
          <a:lstStyle/>
          <a:p>
            <a:pPr marL="576263" lvl="1" indent="-274320" defTabSz="914400">
              <a:spcBef>
                <a:spcPct val="20000"/>
              </a:spcBef>
              <a:buClr>
                <a:srgbClr val="31B6FD"/>
              </a:buClr>
              <a:buSzPct val="100000"/>
              <a:buFont typeface="Symbol" pitchFamily="18" charset="2"/>
              <a:buChar char=""/>
            </a:pPr>
            <a:r>
              <a:rPr lang="en-US" sz="2000" dirty="0">
                <a:solidFill>
                  <a:srgbClr val="073E87"/>
                </a:solidFill>
              </a:rPr>
              <a:t>Aerobic capacity peaks between 15-30</a:t>
            </a:r>
          </a:p>
          <a:p>
            <a:pPr marL="855663" lvl="2" indent="-228600" defTabSz="914400">
              <a:spcBef>
                <a:spcPct val="20000"/>
              </a:spcBef>
              <a:buClr>
                <a:srgbClr val="31B6FD"/>
              </a:buClr>
              <a:buSzPct val="100000"/>
              <a:buFont typeface="Symbol" pitchFamily="18" charset="2"/>
              <a:buChar char=""/>
            </a:pPr>
            <a:r>
              <a:rPr lang="en-US" dirty="0">
                <a:solidFill>
                  <a:srgbClr val="073E87"/>
                </a:solidFill>
              </a:rPr>
              <a:t>Declines with age</a:t>
            </a:r>
          </a:p>
          <a:p>
            <a:pPr marL="1143000" lvl="3" indent="-228600" defTabSz="914400">
              <a:spcBef>
                <a:spcPct val="20000"/>
              </a:spcBef>
              <a:buClr>
                <a:srgbClr val="31B6FD"/>
              </a:buClr>
              <a:buSzPct val="100000"/>
              <a:buFont typeface="Symbol" pitchFamily="18" charset="2"/>
              <a:buChar char=""/>
            </a:pPr>
            <a:r>
              <a:rPr lang="en-US" sz="1600" dirty="0">
                <a:solidFill>
                  <a:srgbClr val="073E87"/>
                </a:solidFill>
              </a:rPr>
              <a:t>Approximately 10% per decade after age 25-30</a:t>
            </a:r>
          </a:p>
          <a:p>
            <a:pPr marL="576263" lvl="1" indent="-274320" defTabSz="914400">
              <a:spcBef>
                <a:spcPct val="20000"/>
              </a:spcBef>
              <a:buClr>
                <a:srgbClr val="31B6FD"/>
              </a:buClr>
              <a:buSzPct val="100000"/>
              <a:buFont typeface="Symbol" pitchFamily="18" charset="2"/>
              <a:buChar char=""/>
            </a:pPr>
            <a:r>
              <a:rPr lang="en-US" sz="2000" dirty="0">
                <a:solidFill>
                  <a:srgbClr val="073E87"/>
                </a:solidFill>
              </a:rPr>
              <a:t>Anaerobic threshold occurs at lower work rates</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Functional Capacity Changes Associated with Disease</a:t>
            </a:r>
            <a:endParaRPr lang="en-US" dirty="0"/>
          </a:p>
        </p:txBody>
      </p:sp>
      <p:graphicFrame>
        <p:nvGraphicFramePr>
          <p:cNvPr id="3" name="Diagram 2"/>
          <p:cNvGraphicFramePr/>
          <p:nvPr>
            <p:extLst>
              <p:ext uri="{D42A27DB-BD31-4B8C-83A1-F6EECF244321}">
                <p14:modId xmlns:p14="http://schemas.microsoft.com/office/powerpoint/2010/main" val="1544848110"/>
              </p:ext>
            </p:extLst>
          </p:nvPr>
        </p:nvGraphicFramePr>
        <p:xfrm>
          <a:off x="-838200" y="1905000"/>
          <a:ext cx="69342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457200" y="2514600"/>
            <a:ext cx="2590800" cy="369332"/>
          </a:xfrm>
          <a:prstGeom prst="rect">
            <a:avLst/>
          </a:prstGeom>
          <a:noFill/>
        </p:spPr>
        <p:txBody>
          <a:bodyPr wrap="square" rtlCol="0">
            <a:spAutoFit/>
          </a:bodyPr>
          <a:lstStyle/>
          <a:p>
            <a:endParaRPr lang="en-US" dirty="0"/>
          </a:p>
        </p:txBody>
      </p:sp>
      <p:sp>
        <p:nvSpPr>
          <p:cNvPr id="9" name="Content Placeholder 2"/>
          <p:cNvSpPr txBox="1">
            <a:spLocks/>
          </p:cNvSpPr>
          <p:nvPr/>
        </p:nvSpPr>
        <p:spPr>
          <a:xfrm>
            <a:off x="152400" y="5791200"/>
            <a:ext cx="8991600" cy="1066800"/>
          </a:xfrm>
          <a:prstGeom prst="rect">
            <a:avLst/>
          </a:prstGeom>
        </p:spPr>
        <p:txBody>
          <a:bodyPr vert="horz" lIns="91440" tIns="45720" rIns="91440" bIns="45720" rtlCol="0">
            <a:normAutofit/>
          </a:bodyPr>
          <a:lstStyle/>
          <a:p>
            <a:pPr marL="1588" marR="0" lvl="0" indent="-1588" algn="l" defTabSz="457200" rtl="0" eaLnBrk="1" fontAlgn="auto" latinLnBrk="0" hangingPunct="1">
              <a:lnSpc>
                <a:spcPct val="100000"/>
              </a:lnSpc>
              <a:spcBef>
                <a:spcPct val="20000"/>
              </a:spcBef>
              <a:spcAft>
                <a:spcPts val="0"/>
              </a:spcAft>
              <a:buClrTx/>
              <a:buSzTx/>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Most of the deleterious</a:t>
            </a:r>
            <a:r>
              <a:rPr kumimoji="0" lang="en-US" sz="2400" b="1" i="0" u="none" strike="noStrike" kern="1200" cap="none" spc="0" normalizeH="0" noProof="0" dirty="0" smtClean="0">
                <a:ln>
                  <a:noFill/>
                </a:ln>
                <a:solidFill>
                  <a:schemeClr val="tx1"/>
                </a:solidFill>
                <a:effectLst/>
                <a:uLnTx/>
                <a:uFillTx/>
                <a:latin typeface="+mn-lt"/>
                <a:ea typeface="+mn-ea"/>
                <a:cs typeface="+mn-cs"/>
              </a:rPr>
              <a:t> effects of </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chronic</a:t>
            </a:r>
            <a:r>
              <a:rPr kumimoji="0" lang="en-US" sz="2400" b="1" i="0" u="none" strike="noStrike" kern="1200" cap="none" spc="0" normalizeH="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illness on functional capacity are related to behavior and patterns of physical activity!</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6981" y="2133600"/>
            <a:ext cx="8486019" cy="3450696"/>
          </a:xfrm>
        </p:spPr>
        <p:txBody>
          <a:bodyPr/>
          <a:lstStyle/>
          <a:p>
            <a:r>
              <a:rPr lang="en-US" sz="2800" b="1" dirty="0" smtClean="0"/>
              <a:t>Pulmonary</a:t>
            </a:r>
          </a:p>
          <a:p>
            <a:pPr lvl="1"/>
            <a:r>
              <a:rPr lang="en-US" sz="2400" dirty="0" smtClean="0"/>
              <a:t>Ensures that lung function does not act as a limit to exercise and activity tolerance</a:t>
            </a:r>
          </a:p>
          <a:p>
            <a:pPr lvl="2"/>
            <a:r>
              <a:rPr lang="en-US" dirty="0" smtClean="0"/>
              <a:t>Training attenuates decline in lung capacity</a:t>
            </a:r>
          </a:p>
          <a:p>
            <a:pPr lvl="2"/>
            <a:r>
              <a:rPr lang="en-US" dirty="0" smtClean="0"/>
              <a:t>Specific, targeted exercise such as inspiratory training </a:t>
            </a:r>
            <a:r>
              <a:rPr lang="en-US" dirty="0"/>
              <a:t>(vs. general exercise) </a:t>
            </a:r>
            <a:r>
              <a:rPr lang="en-US" dirty="0" smtClean="0"/>
              <a:t>may </a:t>
            </a:r>
            <a:r>
              <a:rPr lang="en-US" b="1" i="1" dirty="0" smtClean="0"/>
              <a:t>increase</a:t>
            </a:r>
            <a:r>
              <a:rPr lang="en-US" dirty="0" smtClean="0"/>
              <a:t> lung function</a:t>
            </a:r>
          </a:p>
        </p:txBody>
      </p:sp>
      <p:sp>
        <p:nvSpPr>
          <p:cNvPr id="2" name="Title 1"/>
          <p:cNvSpPr>
            <a:spLocks noGrp="1"/>
          </p:cNvSpPr>
          <p:nvPr>
            <p:ph type="title"/>
          </p:nvPr>
        </p:nvSpPr>
        <p:spPr/>
        <p:txBody>
          <a:bodyPr>
            <a:normAutofit/>
          </a:bodyPr>
          <a:lstStyle/>
          <a:p>
            <a:r>
              <a:rPr lang="en-US" dirty="0" smtClean="0"/>
              <a:t>Effects of Exercise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6433" y="4392612"/>
            <a:ext cx="1555167" cy="231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362200"/>
            <a:ext cx="8522860" cy="3450696"/>
          </a:xfrm>
        </p:spPr>
        <p:txBody>
          <a:bodyPr/>
          <a:lstStyle/>
          <a:p>
            <a:r>
              <a:rPr lang="en-US" sz="2800" b="1" dirty="0" smtClean="0"/>
              <a:t>Cardiovascular</a:t>
            </a:r>
          </a:p>
          <a:p>
            <a:pPr lvl="1"/>
            <a:r>
              <a:rPr lang="en-US" sz="2400" dirty="0" smtClean="0"/>
              <a:t>Improved or maintained cardiac output and delivery of oxygen-rich blood to working muscle</a:t>
            </a:r>
          </a:p>
          <a:p>
            <a:pPr lvl="2"/>
            <a:r>
              <a:rPr lang="en-US" dirty="0" smtClean="0"/>
              <a:t>Increased SV</a:t>
            </a:r>
          </a:p>
          <a:p>
            <a:pPr lvl="2"/>
            <a:r>
              <a:rPr lang="en-US" dirty="0" smtClean="0"/>
              <a:t>Enhance diastolic LV filling</a:t>
            </a:r>
          </a:p>
          <a:p>
            <a:pPr lvl="2"/>
            <a:r>
              <a:rPr lang="en-US" dirty="0" smtClean="0"/>
              <a:t>Increased LVEDV (preload)</a:t>
            </a:r>
          </a:p>
          <a:p>
            <a:pPr lvl="2"/>
            <a:r>
              <a:rPr lang="en-US" dirty="0" smtClean="0"/>
              <a:t>Reduced LVESV</a:t>
            </a:r>
          </a:p>
        </p:txBody>
      </p:sp>
      <p:sp>
        <p:nvSpPr>
          <p:cNvPr id="2" name="Title 1"/>
          <p:cNvSpPr>
            <a:spLocks noGrp="1"/>
          </p:cNvSpPr>
          <p:nvPr>
            <p:ph type="title"/>
          </p:nvPr>
        </p:nvSpPr>
        <p:spPr/>
        <p:txBody>
          <a:bodyPr>
            <a:normAutofit/>
          </a:bodyPr>
          <a:lstStyle/>
          <a:p>
            <a:r>
              <a:rPr lang="en-US" dirty="0" smtClean="0"/>
              <a:t> Effects of Exercise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4552791"/>
            <a:ext cx="2884060" cy="192420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0"/>
            <a:ext cx="8382000" cy="4191000"/>
          </a:xfrm>
        </p:spPr>
        <p:txBody>
          <a:bodyPr>
            <a:normAutofit/>
          </a:bodyPr>
          <a:lstStyle/>
          <a:p>
            <a:r>
              <a:rPr lang="en-US" sz="2800" b="1" dirty="0" smtClean="0"/>
              <a:t>Musculoskeletal</a:t>
            </a:r>
          </a:p>
          <a:p>
            <a:pPr lvl="1"/>
            <a:r>
              <a:rPr lang="en-US" sz="2400" dirty="0" smtClean="0"/>
              <a:t>Muscular strength and endurance is improved (up to 40-150%)</a:t>
            </a:r>
          </a:p>
          <a:p>
            <a:pPr lvl="2"/>
            <a:r>
              <a:rPr lang="en-US" dirty="0" smtClean="0"/>
              <a:t>Muscle mass increases due to increased muscle fiber size (up to 20-40%)</a:t>
            </a:r>
          </a:p>
          <a:p>
            <a:pPr lvl="2"/>
            <a:r>
              <a:rPr lang="en-US" dirty="0" smtClean="0"/>
              <a:t>Increased mitochondrial size and number within muscle cells to process oxygen and generate energy for contraction</a:t>
            </a:r>
          </a:p>
          <a:p>
            <a:pPr lvl="2"/>
            <a:r>
              <a:rPr lang="en-US" dirty="0" smtClean="0"/>
              <a:t>Enhanced muscle fiber recruitment</a:t>
            </a:r>
          </a:p>
          <a:p>
            <a:pPr lvl="2"/>
            <a:r>
              <a:rPr lang="en-US" dirty="0" smtClean="0"/>
              <a:t>Prevent bone density loss</a:t>
            </a:r>
          </a:p>
        </p:txBody>
      </p:sp>
      <p:sp>
        <p:nvSpPr>
          <p:cNvPr id="2" name="Title 1"/>
          <p:cNvSpPr>
            <a:spLocks noGrp="1"/>
          </p:cNvSpPr>
          <p:nvPr>
            <p:ph type="title"/>
          </p:nvPr>
        </p:nvSpPr>
        <p:spPr/>
        <p:txBody>
          <a:bodyPr>
            <a:normAutofit/>
          </a:bodyPr>
          <a:lstStyle/>
          <a:p>
            <a:r>
              <a:rPr lang="en-US" dirty="0" smtClean="0"/>
              <a:t>Effects of Exercise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362200"/>
            <a:ext cx="8382000" cy="3450696"/>
          </a:xfrm>
        </p:spPr>
        <p:txBody>
          <a:bodyPr>
            <a:normAutofit/>
          </a:bodyPr>
          <a:lstStyle/>
          <a:p>
            <a:r>
              <a:rPr lang="en-US" sz="3000" b="1" dirty="0" smtClean="0"/>
              <a:t>Other Benefits</a:t>
            </a:r>
          </a:p>
          <a:p>
            <a:pPr lvl="2"/>
            <a:r>
              <a:rPr lang="en-US" sz="2400" dirty="0" smtClean="0"/>
              <a:t>Lower prevalence and incidence of depressive symptoms, including insomnia, stress, and chronic illness</a:t>
            </a:r>
          </a:p>
          <a:p>
            <a:pPr lvl="2"/>
            <a:r>
              <a:rPr lang="en-US" sz="2400" dirty="0" smtClean="0"/>
              <a:t>Improved immediate and delayed memory performance</a:t>
            </a:r>
          </a:p>
        </p:txBody>
      </p:sp>
      <p:sp>
        <p:nvSpPr>
          <p:cNvPr id="2" name="Title 1"/>
          <p:cNvSpPr>
            <a:spLocks noGrp="1"/>
          </p:cNvSpPr>
          <p:nvPr>
            <p:ph type="title"/>
          </p:nvPr>
        </p:nvSpPr>
        <p:spPr/>
        <p:txBody>
          <a:bodyPr>
            <a:normAutofit/>
          </a:bodyPr>
          <a:lstStyle/>
          <a:p>
            <a:r>
              <a:rPr lang="en-US" dirty="0" smtClean="0"/>
              <a:t>Effects of Exercise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277" y="2340343"/>
            <a:ext cx="8700435" cy="1066800"/>
          </a:xfrm>
        </p:spPr>
        <p:txBody>
          <a:bodyPr>
            <a:normAutofit/>
          </a:bodyPr>
          <a:lstStyle/>
          <a:p>
            <a:r>
              <a:rPr lang="en-US" sz="2800" b="1" dirty="0" smtClean="0"/>
              <a:t>Summary: Exercise is key to successful aging</a:t>
            </a:r>
            <a:r>
              <a:rPr lang="en-US" dirty="0" smtClean="0"/>
              <a:t>	</a:t>
            </a:r>
          </a:p>
        </p:txBody>
      </p:sp>
      <p:sp>
        <p:nvSpPr>
          <p:cNvPr id="2" name="Title 1"/>
          <p:cNvSpPr>
            <a:spLocks noGrp="1"/>
          </p:cNvSpPr>
          <p:nvPr>
            <p:ph type="title"/>
          </p:nvPr>
        </p:nvSpPr>
        <p:spPr/>
        <p:txBody>
          <a:bodyPr>
            <a:normAutofit/>
          </a:bodyPr>
          <a:lstStyle/>
          <a:p>
            <a:r>
              <a:rPr lang="en-US" dirty="0" smtClean="0"/>
              <a:t>Effects of Exercise</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371850"/>
            <a:ext cx="4435929" cy="310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886200" y="6432521"/>
            <a:ext cx="5105400" cy="246221"/>
          </a:xfrm>
          <a:prstGeom prst="rect">
            <a:avLst/>
          </a:prstGeom>
        </p:spPr>
        <p:txBody>
          <a:bodyPr wrap="square">
            <a:spAutoFit/>
          </a:bodyPr>
          <a:lstStyle/>
          <a:p>
            <a:r>
              <a:rPr lang="en-US" sz="1000" dirty="0"/>
              <a:t>http://web.squ.edu.om/med-Lib/MED_CD/E_CDs/anesthesia/site/content/figures/4061F01.gif</a:t>
            </a:r>
          </a:p>
        </p:txBody>
      </p:sp>
      <p:sp>
        <p:nvSpPr>
          <p:cNvPr id="6" name="Rectangle 5"/>
          <p:cNvSpPr/>
          <p:nvPr/>
        </p:nvSpPr>
        <p:spPr>
          <a:xfrm>
            <a:off x="31282" y="2963189"/>
            <a:ext cx="4540718" cy="3859518"/>
          </a:xfrm>
          <a:prstGeom prst="rect">
            <a:avLst/>
          </a:prstGeom>
        </p:spPr>
        <p:txBody>
          <a:bodyPr wrap="square">
            <a:spAutoFit/>
          </a:bodyPr>
          <a:lstStyle/>
          <a:p>
            <a:pPr marL="576263" lvl="1" indent="-274320" defTabSz="914400">
              <a:spcBef>
                <a:spcPct val="20000"/>
              </a:spcBef>
              <a:buClr>
                <a:srgbClr val="31B6FD"/>
              </a:buClr>
              <a:buSzPct val="100000"/>
              <a:buFont typeface="Symbol" pitchFamily="18" charset="2"/>
              <a:buChar char=""/>
            </a:pPr>
            <a:r>
              <a:rPr lang="en-US" sz="2000" dirty="0">
                <a:solidFill>
                  <a:srgbClr val="073E87"/>
                </a:solidFill>
              </a:rPr>
              <a:t>Prevents functional decline and maintains independence </a:t>
            </a:r>
          </a:p>
          <a:p>
            <a:pPr marL="576263" lvl="1" indent="-274320" defTabSz="914400">
              <a:spcBef>
                <a:spcPct val="20000"/>
              </a:spcBef>
              <a:buClr>
                <a:srgbClr val="31B6FD"/>
              </a:buClr>
              <a:buSzPct val="100000"/>
              <a:buFont typeface="Symbol" pitchFamily="18" charset="2"/>
              <a:buChar char=""/>
            </a:pPr>
            <a:r>
              <a:rPr lang="en-US" sz="2000" dirty="0">
                <a:solidFill>
                  <a:srgbClr val="073E87"/>
                </a:solidFill>
              </a:rPr>
              <a:t>Reduces fall risk</a:t>
            </a:r>
          </a:p>
          <a:p>
            <a:pPr marL="576263" lvl="1" indent="-274320" defTabSz="914400">
              <a:spcBef>
                <a:spcPct val="20000"/>
              </a:spcBef>
              <a:buClr>
                <a:srgbClr val="31B6FD"/>
              </a:buClr>
              <a:buSzPct val="100000"/>
              <a:buFont typeface="Symbol" pitchFamily="18" charset="2"/>
              <a:buChar char=""/>
            </a:pPr>
            <a:r>
              <a:rPr lang="en-US" sz="2000" dirty="0">
                <a:solidFill>
                  <a:srgbClr val="073E87"/>
                </a:solidFill>
              </a:rPr>
              <a:t>Improved mood and health-related quality of life</a:t>
            </a:r>
          </a:p>
          <a:p>
            <a:pPr marL="576263" lvl="1" indent="-274320" defTabSz="914400">
              <a:spcBef>
                <a:spcPct val="20000"/>
              </a:spcBef>
              <a:buClr>
                <a:srgbClr val="31B6FD"/>
              </a:buClr>
              <a:buSzPct val="100000"/>
              <a:buFont typeface="Symbol" pitchFamily="18" charset="2"/>
              <a:buChar char=""/>
            </a:pPr>
            <a:r>
              <a:rPr lang="en-US" sz="2000" dirty="0">
                <a:solidFill>
                  <a:srgbClr val="073E87"/>
                </a:solidFill>
              </a:rPr>
              <a:t>Faster recovery after hospitalization and elective surgery</a:t>
            </a:r>
          </a:p>
          <a:p>
            <a:pPr marL="576263" lvl="1" indent="-274320" defTabSz="914400">
              <a:spcBef>
                <a:spcPct val="20000"/>
              </a:spcBef>
              <a:buClr>
                <a:srgbClr val="31B6FD"/>
              </a:buClr>
              <a:buSzPct val="100000"/>
              <a:buFont typeface="Symbol" pitchFamily="18" charset="2"/>
              <a:buChar char=""/>
            </a:pPr>
            <a:r>
              <a:rPr lang="en-US" sz="2000" dirty="0">
                <a:solidFill>
                  <a:srgbClr val="073E87"/>
                </a:solidFill>
              </a:rPr>
              <a:t>Cardiovascular risk factor reduction  </a:t>
            </a:r>
          </a:p>
          <a:p>
            <a:pPr marL="274320" lvl="0" indent="-274320" defTabSz="914400">
              <a:spcBef>
                <a:spcPct val="20000"/>
              </a:spcBef>
              <a:buClr>
                <a:srgbClr val="31B6FD"/>
              </a:buClr>
              <a:buSzPct val="100000"/>
              <a:buFont typeface="Symbol" pitchFamily="18" charset="2"/>
              <a:buChar char=""/>
            </a:pPr>
            <a:endParaRPr lang="en-US" sz="2400" dirty="0">
              <a:solidFill>
                <a:srgbClr val="073E87"/>
              </a:solidFill>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362200"/>
            <a:ext cx="7408333" cy="3953933"/>
          </a:xfrm>
        </p:spPr>
        <p:txBody>
          <a:bodyPr>
            <a:normAutofit fontScale="92500" lnSpcReduction="20000"/>
          </a:bodyPr>
          <a:lstStyle/>
          <a:p>
            <a:r>
              <a:rPr lang="en-US" sz="3200" dirty="0" smtClean="0"/>
              <a:t>Basic Aging Changes Relevant to Movement and Function</a:t>
            </a:r>
          </a:p>
          <a:p>
            <a:endParaRPr lang="en-US" sz="3200" dirty="0"/>
          </a:p>
          <a:p>
            <a:r>
              <a:rPr lang="en-US" sz="3200" dirty="0" smtClean="0"/>
              <a:t>Effects of Exercise to Counter </a:t>
            </a:r>
            <a:r>
              <a:rPr lang="en-US" sz="3200" dirty="0"/>
              <a:t>E</a:t>
            </a:r>
            <a:r>
              <a:rPr lang="en-US" sz="3200" dirty="0" smtClean="0"/>
              <a:t>ffects of Aging and Disease</a:t>
            </a:r>
          </a:p>
          <a:p>
            <a:endParaRPr lang="en-US" sz="3200" dirty="0" smtClean="0"/>
          </a:p>
          <a:p>
            <a:r>
              <a:rPr lang="en-US" sz="3200" dirty="0" smtClean="0"/>
              <a:t>Readiness to Exercise</a:t>
            </a:r>
          </a:p>
          <a:p>
            <a:endParaRPr lang="en-US" sz="3200" dirty="0" smtClean="0"/>
          </a:p>
          <a:p>
            <a:r>
              <a:rPr lang="en-US" sz="3200" dirty="0" smtClean="0"/>
              <a:t>Exercise Guidelines </a:t>
            </a:r>
            <a:endParaRPr lang="en-US" sz="3200" dirty="0"/>
          </a:p>
        </p:txBody>
      </p:sp>
      <p:sp>
        <p:nvSpPr>
          <p:cNvPr id="2" name="Title 1"/>
          <p:cNvSpPr>
            <a:spLocks noGrp="1"/>
          </p:cNvSpPr>
          <p:nvPr>
            <p:ph type="title"/>
          </p:nvPr>
        </p:nvSpPr>
        <p:spPr/>
        <p:txBody>
          <a:bodyPr/>
          <a:lstStyle/>
          <a:p>
            <a:r>
              <a:rPr lang="en-US" dirty="0" smtClean="0"/>
              <a:t>Outline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4785632"/>
            <a:ext cx="2514600" cy="169136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38328"/>
            <a:ext cx="8763000" cy="1414272"/>
          </a:xfrm>
        </p:spPr>
        <p:txBody>
          <a:bodyPr>
            <a:normAutofit fontScale="90000"/>
          </a:bodyPr>
          <a:lstStyle/>
          <a:p>
            <a:r>
              <a:rPr lang="en-US" dirty="0" smtClean="0"/>
              <a:t>Specific Effects of Exercise on Disease</a:t>
            </a:r>
            <a:br>
              <a:rPr lang="en-US" dirty="0" smtClean="0"/>
            </a:br>
            <a:endParaRPr lang="en-US" dirty="0"/>
          </a:p>
        </p:txBody>
      </p:sp>
      <p:sp>
        <p:nvSpPr>
          <p:cNvPr id="3" name="Content Placeholder 2"/>
          <p:cNvSpPr>
            <a:spLocks noGrp="1"/>
          </p:cNvSpPr>
          <p:nvPr>
            <p:ph sz="quarter" idx="13"/>
          </p:nvPr>
        </p:nvSpPr>
        <p:spPr>
          <a:xfrm>
            <a:off x="457200" y="2560637"/>
            <a:ext cx="4038600" cy="4297363"/>
          </a:xfrm>
        </p:spPr>
        <p:txBody>
          <a:bodyPr/>
          <a:lstStyle/>
          <a:p>
            <a:r>
              <a:rPr lang="en-US" sz="2800" b="1" dirty="0" smtClean="0"/>
              <a:t>Diabetes</a:t>
            </a:r>
          </a:p>
          <a:p>
            <a:pPr lvl="1"/>
            <a:r>
              <a:rPr lang="en-US" dirty="0" smtClean="0"/>
              <a:t>Exercise improves insulin sensitivity</a:t>
            </a:r>
          </a:p>
          <a:p>
            <a:pPr lvl="1"/>
            <a:r>
              <a:rPr lang="en-US" dirty="0" smtClean="0"/>
              <a:t>Primary prevention demonstrated</a:t>
            </a:r>
            <a:endParaRPr lang="en-US" dirty="0"/>
          </a:p>
        </p:txBody>
      </p:sp>
      <p:sp>
        <p:nvSpPr>
          <p:cNvPr id="4" name="Content Placeholder 3"/>
          <p:cNvSpPr>
            <a:spLocks noGrp="1"/>
          </p:cNvSpPr>
          <p:nvPr>
            <p:ph sz="quarter" idx="14"/>
          </p:nvPr>
        </p:nvSpPr>
        <p:spPr>
          <a:xfrm>
            <a:off x="4648200" y="2560637"/>
            <a:ext cx="4038600" cy="4297363"/>
          </a:xfrm>
        </p:spPr>
        <p:txBody>
          <a:bodyPr/>
          <a:lstStyle/>
          <a:p>
            <a:r>
              <a:rPr lang="en-US" sz="2800" b="1" dirty="0" smtClean="0"/>
              <a:t>Osteoporosis </a:t>
            </a:r>
          </a:p>
          <a:p>
            <a:pPr lvl="1"/>
            <a:r>
              <a:rPr lang="en-US" dirty="0" smtClean="0"/>
              <a:t>Stabilization or increased bone density in pre- and postmenopausal women with resistive or weight-bearing exercise</a:t>
            </a:r>
          </a:p>
          <a:p>
            <a:pPr lvl="1"/>
            <a:r>
              <a:rPr lang="en-US" dirty="0" smtClean="0"/>
              <a:t>1-2% per year difference from controls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b="1" dirty="0" err="1" smtClean="0"/>
              <a:t>Dyslipidemia</a:t>
            </a:r>
            <a:endParaRPr lang="en-US" sz="2800" b="1" dirty="0" smtClean="0"/>
          </a:p>
          <a:p>
            <a:pPr lvl="1"/>
            <a:r>
              <a:rPr lang="en-US" dirty="0" smtClean="0"/>
              <a:t>Not a lot of data in elderly</a:t>
            </a:r>
          </a:p>
          <a:p>
            <a:pPr lvl="1"/>
            <a:r>
              <a:rPr lang="en-US" dirty="0" smtClean="0"/>
              <a:t>No clear primary and secondary prevention data</a:t>
            </a:r>
          </a:p>
          <a:p>
            <a:pPr lvl="1"/>
            <a:r>
              <a:rPr lang="en-US" dirty="0" smtClean="0"/>
              <a:t>Exercise associated with less </a:t>
            </a:r>
            <a:r>
              <a:rPr lang="en-US" dirty="0" err="1" smtClean="0"/>
              <a:t>atherogenic</a:t>
            </a:r>
            <a:r>
              <a:rPr lang="en-US" dirty="0" smtClean="0"/>
              <a:t> profiles</a:t>
            </a:r>
          </a:p>
          <a:p>
            <a:pPr lvl="1"/>
            <a:r>
              <a:rPr lang="en-US" dirty="0" smtClean="0"/>
              <a:t>Duration and frequency factors</a:t>
            </a:r>
          </a:p>
          <a:p>
            <a:pPr lvl="1"/>
            <a:r>
              <a:rPr lang="en-US" dirty="0" smtClean="0"/>
              <a:t>Weight loss (or fat loss) associated with increased HDL</a:t>
            </a:r>
          </a:p>
          <a:p>
            <a:pPr lvl="1"/>
            <a:r>
              <a:rPr lang="en-US" dirty="0" smtClean="0"/>
              <a:t>Gender differences with training: less training effect on HDL in women</a:t>
            </a:r>
            <a:endParaRPr lang="en-US" dirty="0"/>
          </a:p>
        </p:txBody>
      </p:sp>
      <p:sp>
        <p:nvSpPr>
          <p:cNvPr id="2" name="Title 1"/>
          <p:cNvSpPr>
            <a:spLocks noGrp="1"/>
          </p:cNvSpPr>
          <p:nvPr>
            <p:ph type="title"/>
          </p:nvPr>
        </p:nvSpPr>
        <p:spPr>
          <a:xfrm>
            <a:off x="228600" y="338328"/>
            <a:ext cx="8686800" cy="1252728"/>
          </a:xfrm>
        </p:spPr>
        <p:txBody>
          <a:bodyPr>
            <a:normAutofit fontScale="90000"/>
          </a:bodyPr>
          <a:lstStyle/>
          <a:p>
            <a:r>
              <a:rPr lang="en-US" dirty="0" smtClean="0"/>
              <a:t>Specific Effects of Exercise on Disease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675466"/>
            <a:ext cx="7408333" cy="3953933"/>
          </a:xfrm>
        </p:spPr>
        <p:txBody>
          <a:bodyPr>
            <a:normAutofit/>
          </a:bodyPr>
          <a:lstStyle/>
          <a:p>
            <a:r>
              <a:rPr lang="en-US" sz="2800" b="1" dirty="0" smtClean="0"/>
              <a:t>Hypertension</a:t>
            </a:r>
          </a:p>
          <a:p>
            <a:pPr lvl="1"/>
            <a:r>
              <a:rPr lang="en-US" dirty="0" smtClean="0"/>
              <a:t>Most trials cross sectional and cohort</a:t>
            </a:r>
          </a:p>
          <a:p>
            <a:pPr lvl="1"/>
            <a:r>
              <a:rPr lang="en-US" dirty="0" smtClean="0"/>
              <a:t>Lower pressures in active individuals </a:t>
            </a:r>
          </a:p>
          <a:p>
            <a:pPr lvl="2"/>
            <a:r>
              <a:rPr lang="en-US" dirty="0" smtClean="0"/>
              <a:t>5-10 mm Hg</a:t>
            </a:r>
          </a:p>
          <a:p>
            <a:pPr lvl="2"/>
            <a:r>
              <a:rPr lang="en-US" dirty="0" smtClean="0"/>
              <a:t>Type and intensity</a:t>
            </a:r>
          </a:p>
          <a:p>
            <a:pPr lvl="1"/>
            <a:r>
              <a:rPr lang="en-US" dirty="0" smtClean="0"/>
              <a:t>Greater training effect in those with mild to moderate hypertension</a:t>
            </a:r>
          </a:p>
          <a:p>
            <a:pPr lvl="2"/>
            <a:r>
              <a:rPr lang="en-US" dirty="0" smtClean="0"/>
              <a:t>6-7 mm Hg drop in systolic and diastolic pressure</a:t>
            </a:r>
          </a:p>
          <a:p>
            <a:pPr lvl="2"/>
            <a:r>
              <a:rPr lang="en-US" dirty="0" smtClean="0"/>
              <a:t>Effect present in low-to-moderate exercise</a:t>
            </a:r>
            <a:endParaRPr lang="en-US" dirty="0"/>
          </a:p>
        </p:txBody>
      </p:sp>
      <p:sp>
        <p:nvSpPr>
          <p:cNvPr id="2" name="Title 1"/>
          <p:cNvSpPr>
            <a:spLocks noGrp="1"/>
          </p:cNvSpPr>
          <p:nvPr>
            <p:ph type="title"/>
          </p:nvPr>
        </p:nvSpPr>
        <p:spPr>
          <a:xfrm>
            <a:off x="228600" y="338328"/>
            <a:ext cx="8763000" cy="1252728"/>
          </a:xfrm>
        </p:spPr>
        <p:txBody>
          <a:bodyPr>
            <a:normAutofit fontScale="90000"/>
          </a:bodyPr>
          <a:lstStyle/>
          <a:p>
            <a:r>
              <a:rPr lang="en-US" dirty="0" smtClean="0"/>
              <a:t>Specific Effects of Exercise on Disease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38328"/>
            <a:ext cx="8839200" cy="1252728"/>
          </a:xfrm>
        </p:spPr>
        <p:txBody>
          <a:bodyPr>
            <a:normAutofit fontScale="90000"/>
          </a:bodyPr>
          <a:lstStyle/>
          <a:p>
            <a:r>
              <a:rPr lang="en-US" dirty="0" smtClean="0"/>
              <a:t>Specific Effects of Exercise on Disease</a:t>
            </a:r>
            <a:endParaRPr lang="en-US" dirty="0"/>
          </a:p>
        </p:txBody>
      </p:sp>
      <p:sp>
        <p:nvSpPr>
          <p:cNvPr id="3" name="Content Placeholder 2"/>
          <p:cNvSpPr>
            <a:spLocks noGrp="1"/>
          </p:cNvSpPr>
          <p:nvPr>
            <p:ph sz="quarter" idx="13"/>
          </p:nvPr>
        </p:nvSpPr>
        <p:spPr>
          <a:xfrm>
            <a:off x="152400" y="2514600"/>
            <a:ext cx="4343400" cy="3447288"/>
          </a:xfrm>
        </p:spPr>
        <p:txBody>
          <a:bodyPr>
            <a:normAutofit/>
          </a:bodyPr>
          <a:lstStyle/>
          <a:p>
            <a:r>
              <a:rPr lang="en-US" sz="2600" b="1" dirty="0" smtClean="0"/>
              <a:t>Peripheral Vascular Disease</a:t>
            </a:r>
          </a:p>
          <a:p>
            <a:pPr lvl="1"/>
            <a:r>
              <a:rPr lang="en-US" dirty="0" smtClean="0"/>
              <a:t>Reduced </a:t>
            </a:r>
            <a:r>
              <a:rPr lang="en-US" dirty="0" err="1" smtClean="0"/>
              <a:t>claudication</a:t>
            </a:r>
            <a:r>
              <a:rPr lang="en-US" dirty="0" smtClean="0"/>
              <a:t> pain</a:t>
            </a:r>
          </a:p>
          <a:p>
            <a:pPr lvl="1"/>
            <a:r>
              <a:rPr lang="en-US" dirty="0" smtClean="0"/>
              <a:t>Greater walking distance</a:t>
            </a:r>
          </a:p>
          <a:p>
            <a:pPr lvl="1"/>
            <a:r>
              <a:rPr lang="en-US" dirty="0" smtClean="0"/>
              <a:t>Improved functional endpoints</a:t>
            </a:r>
          </a:p>
          <a:p>
            <a:endParaRPr lang="en-US" dirty="0" smtClean="0"/>
          </a:p>
          <a:p>
            <a:r>
              <a:rPr lang="en-US" sz="2600" b="1" dirty="0" smtClean="0"/>
              <a:t>Coronary Artery Disease</a:t>
            </a:r>
          </a:p>
          <a:p>
            <a:pPr lvl="1"/>
            <a:r>
              <a:rPr lang="en-US" dirty="0" smtClean="0"/>
              <a:t>Benefits in select patients</a:t>
            </a:r>
            <a:endParaRPr lang="en-US" dirty="0"/>
          </a:p>
        </p:txBody>
      </p:sp>
      <p:sp>
        <p:nvSpPr>
          <p:cNvPr id="4" name="Content Placeholder 3"/>
          <p:cNvSpPr>
            <a:spLocks noGrp="1"/>
          </p:cNvSpPr>
          <p:nvPr>
            <p:ph sz="quarter" idx="14"/>
          </p:nvPr>
        </p:nvSpPr>
        <p:spPr>
          <a:xfrm>
            <a:off x="4800600" y="2517006"/>
            <a:ext cx="4267200" cy="3447288"/>
          </a:xfrm>
        </p:spPr>
        <p:txBody>
          <a:bodyPr>
            <a:normAutofit/>
          </a:bodyPr>
          <a:lstStyle/>
          <a:p>
            <a:r>
              <a:rPr lang="en-US" b="1" dirty="0" smtClean="0"/>
              <a:t>Arthritis</a:t>
            </a:r>
          </a:p>
          <a:p>
            <a:pPr lvl="1"/>
            <a:r>
              <a:rPr lang="en-US" dirty="0" smtClean="0"/>
              <a:t>Improved functional status</a:t>
            </a:r>
          </a:p>
          <a:p>
            <a:pPr lvl="1"/>
            <a:r>
              <a:rPr lang="en-US" dirty="0" smtClean="0"/>
              <a:t>Faster gait</a:t>
            </a:r>
          </a:p>
          <a:p>
            <a:pPr lvl="1"/>
            <a:r>
              <a:rPr lang="en-US" dirty="0" smtClean="0"/>
              <a:t>Lower depression</a:t>
            </a:r>
          </a:p>
          <a:p>
            <a:pPr lvl="1"/>
            <a:r>
              <a:rPr lang="en-US" dirty="0" smtClean="0"/>
              <a:t>Less pain</a:t>
            </a:r>
          </a:p>
          <a:p>
            <a:pPr lvl="1"/>
            <a:r>
              <a:rPr lang="en-US" dirty="0" smtClean="0"/>
              <a:t>Less medication use</a:t>
            </a:r>
          </a:p>
          <a:p>
            <a:pPr lvl="1"/>
            <a:r>
              <a:rPr lang="en-US" dirty="0" smtClean="0"/>
              <a:t>Strength and endurance training benefit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4024" y="2438400"/>
            <a:ext cx="8229600" cy="4068763"/>
          </a:xfrm>
        </p:spPr>
        <p:txBody>
          <a:bodyPr>
            <a:normAutofit/>
          </a:bodyPr>
          <a:lstStyle/>
          <a:p>
            <a:r>
              <a:rPr lang="en-US" dirty="0"/>
              <a:t>2</a:t>
            </a:r>
            <a:r>
              <a:rPr lang="en-US" dirty="0" smtClean="0"/>
              <a:t>8 subjects compared to 20 age-matched controls</a:t>
            </a:r>
          </a:p>
          <a:p>
            <a:r>
              <a:rPr lang="en-US" dirty="0" smtClean="0"/>
              <a:t>Healthy men and women, 70-83 years old</a:t>
            </a:r>
          </a:p>
          <a:p>
            <a:r>
              <a:rPr lang="en-US" dirty="0" smtClean="0"/>
              <a:t>1 year commitment to exercise program</a:t>
            </a:r>
          </a:p>
          <a:p>
            <a:pPr lvl="1"/>
            <a:r>
              <a:rPr lang="en-US" dirty="0" smtClean="0"/>
              <a:t>2 supervised exercise classes per week, focused on strength training at 60% of 1 RM</a:t>
            </a:r>
          </a:p>
          <a:p>
            <a:pPr lvl="1"/>
            <a:r>
              <a:rPr lang="en-US" dirty="0" smtClean="0"/>
              <a:t>1 home exercise routine per week, using </a:t>
            </a:r>
            <a:r>
              <a:rPr lang="en-US" dirty="0" err="1" smtClean="0"/>
              <a:t>therabands</a:t>
            </a:r>
            <a:endParaRPr lang="en-US" dirty="0" smtClean="0"/>
          </a:p>
          <a:p>
            <a:r>
              <a:rPr lang="en-US" dirty="0" smtClean="0"/>
              <a:t>Significant gains were made in both muscle function and functional abilities, as well as daily habitual activity </a:t>
            </a:r>
            <a:endParaRPr lang="en-US" sz="1200" dirty="0" smtClean="0"/>
          </a:p>
          <a:p>
            <a:pPr lvl="1"/>
            <a:endParaRPr lang="en-US" dirty="0" smtClean="0"/>
          </a:p>
          <a:p>
            <a:pPr lvl="1"/>
            <a:endParaRPr lang="en-US" dirty="0"/>
          </a:p>
        </p:txBody>
      </p:sp>
      <p:sp>
        <p:nvSpPr>
          <p:cNvPr id="2" name="Title 1"/>
          <p:cNvSpPr>
            <a:spLocks noGrp="1"/>
          </p:cNvSpPr>
          <p:nvPr>
            <p:ph type="title"/>
          </p:nvPr>
        </p:nvSpPr>
        <p:spPr/>
        <p:txBody>
          <a:bodyPr/>
          <a:lstStyle/>
          <a:p>
            <a:r>
              <a:rPr lang="en-US" dirty="0" smtClean="0"/>
              <a:t>Effects of Exercise: Evidence </a:t>
            </a:r>
            <a:endParaRPr lang="en-US" dirty="0"/>
          </a:p>
        </p:txBody>
      </p:sp>
      <p:sp>
        <p:nvSpPr>
          <p:cNvPr id="5" name="TextBox 4"/>
          <p:cNvSpPr txBox="1"/>
          <p:nvPr/>
        </p:nvSpPr>
        <p:spPr>
          <a:xfrm>
            <a:off x="228600" y="6126163"/>
            <a:ext cx="8458200" cy="461665"/>
          </a:xfrm>
          <a:prstGeom prst="rect">
            <a:avLst/>
          </a:prstGeom>
          <a:noFill/>
        </p:spPr>
        <p:txBody>
          <a:bodyPr wrap="square" rtlCol="0">
            <a:spAutoFit/>
          </a:bodyPr>
          <a:lstStyle/>
          <a:p>
            <a:r>
              <a:rPr lang="en-US" sz="1200" dirty="0" err="1" smtClean="0"/>
              <a:t>Capodaglio</a:t>
            </a:r>
            <a:r>
              <a:rPr lang="en-US" sz="1200" dirty="0" smtClean="0"/>
              <a:t> P, </a:t>
            </a:r>
            <a:r>
              <a:rPr lang="en-US" sz="1200" dirty="0" err="1" smtClean="0"/>
              <a:t>Edda</a:t>
            </a:r>
            <a:r>
              <a:rPr lang="en-US" sz="1200" dirty="0" smtClean="0"/>
              <a:t> MC, </a:t>
            </a:r>
            <a:r>
              <a:rPr lang="en-US" sz="1200" dirty="0" err="1" smtClean="0"/>
              <a:t>Facioli</a:t>
            </a:r>
            <a:r>
              <a:rPr lang="en-US" sz="1200" dirty="0" smtClean="0"/>
              <a:t> M, </a:t>
            </a:r>
            <a:r>
              <a:rPr lang="en-US" sz="1200" dirty="0" err="1" smtClean="0"/>
              <a:t>Saibene</a:t>
            </a:r>
            <a:r>
              <a:rPr lang="en-US" sz="1200" dirty="0" smtClean="0"/>
              <a:t> F. Long-term strength training for community-dwelling people over 75: impact on muscle function, functional ability, and life style. </a:t>
            </a:r>
            <a:r>
              <a:rPr lang="en-US" sz="1200" i="1" dirty="0" err="1" smtClean="0"/>
              <a:t>Eur</a:t>
            </a:r>
            <a:r>
              <a:rPr lang="en-US" sz="1200" i="1" dirty="0" smtClean="0"/>
              <a:t> J </a:t>
            </a:r>
            <a:r>
              <a:rPr lang="en-US" sz="1200" i="1" dirty="0" err="1" smtClean="0"/>
              <a:t>Appl</a:t>
            </a:r>
            <a:r>
              <a:rPr lang="en-US" sz="1200" i="1" dirty="0" smtClean="0"/>
              <a:t> Physiol. </a:t>
            </a:r>
            <a:r>
              <a:rPr lang="en-US" sz="1200" dirty="0" smtClean="0"/>
              <a:t>2007;100:535-542. </a:t>
            </a:r>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2792"/>
            <a:ext cx="8229600" cy="3840163"/>
          </a:xfrm>
        </p:spPr>
        <p:txBody>
          <a:bodyPr>
            <a:normAutofit fontScale="92500" lnSpcReduction="10000"/>
          </a:bodyPr>
          <a:lstStyle/>
          <a:p>
            <a:r>
              <a:rPr lang="en-US" dirty="0" smtClean="0"/>
              <a:t>Health, Aging, and Body Composition Study</a:t>
            </a:r>
          </a:p>
          <a:p>
            <a:pPr lvl="1"/>
            <a:r>
              <a:rPr lang="en-US" dirty="0" smtClean="0"/>
              <a:t>3,075 black &amp; white men &amp; women, aged 70-79</a:t>
            </a:r>
          </a:p>
          <a:p>
            <a:pPr lvl="1"/>
            <a:r>
              <a:rPr lang="en-US" dirty="0" smtClean="0"/>
              <a:t>Classified according to amount of activity </a:t>
            </a:r>
          </a:p>
          <a:p>
            <a:pPr lvl="2"/>
            <a:r>
              <a:rPr lang="en-US" dirty="0" smtClean="0"/>
              <a:t>Inactive</a:t>
            </a:r>
          </a:p>
          <a:p>
            <a:pPr lvl="2"/>
            <a:r>
              <a:rPr lang="en-US" dirty="0" smtClean="0"/>
              <a:t>Lifestyle active (physically active throughout day)</a:t>
            </a:r>
          </a:p>
          <a:p>
            <a:pPr lvl="2"/>
            <a:r>
              <a:rPr lang="en-US" dirty="0" smtClean="0"/>
              <a:t>Exerciser </a:t>
            </a:r>
          </a:p>
          <a:p>
            <a:pPr lvl="1"/>
            <a:r>
              <a:rPr lang="en-US" dirty="0" smtClean="0"/>
              <a:t>Found exercising adults (those performing 20-30 min of mod-intensity exercise most days of the week) had better physical function than inactive adults or lifestyle-active adults</a:t>
            </a:r>
          </a:p>
          <a:p>
            <a:pPr lvl="2"/>
            <a:r>
              <a:rPr lang="en-US" dirty="0" smtClean="0"/>
              <a:t>Though the active adults had protection against decline in functional limitations, only the exercising adults demonstrated an improvement in functional capacity </a:t>
            </a:r>
            <a:endParaRPr lang="en-US" dirty="0"/>
          </a:p>
        </p:txBody>
      </p:sp>
      <p:sp>
        <p:nvSpPr>
          <p:cNvPr id="2" name="Title 1"/>
          <p:cNvSpPr>
            <a:spLocks noGrp="1"/>
          </p:cNvSpPr>
          <p:nvPr>
            <p:ph type="title"/>
          </p:nvPr>
        </p:nvSpPr>
        <p:spPr/>
        <p:txBody>
          <a:bodyPr/>
          <a:lstStyle/>
          <a:p>
            <a:r>
              <a:rPr lang="en-US" dirty="0" smtClean="0"/>
              <a:t>Effects of Exercise: Evidence</a:t>
            </a:r>
            <a:endParaRPr lang="en-US" dirty="0"/>
          </a:p>
        </p:txBody>
      </p:sp>
      <p:sp>
        <p:nvSpPr>
          <p:cNvPr id="4" name="TextBox 3"/>
          <p:cNvSpPr txBox="1"/>
          <p:nvPr/>
        </p:nvSpPr>
        <p:spPr>
          <a:xfrm>
            <a:off x="457200" y="6126163"/>
            <a:ext cx="8229600" cy="461665"/>
          </a:xfrm>
          <a:prstGeom prst="rect">
            <a:avLst/>
          </a:prstGeom>
          <a:noFill/>
        </p:spPr>
        <p:txBody>
          <a:bodyPr wrap="square" rtlCol="0">
            <a:spAutoFit/>
          </a:bodyPr>
          <a:lstStyle/>
          <a:p>
            <a:r>
              <a:rPr lang="en-US" sz="1200" dirty="0" smtClean="0"/>
              <a:t>Brach JS, </a:t>
            </a:r>
            <a:r>
              <a:rPr lang="en-US" sz="1200" dirty="0" err="1" smtClean="0"/>
              <a:t>Simonsick</a:t>
            </a:r>
            <a:r>
              <a:rPr lang="en-US" sz="1200" dirty="0" smtClean="0"/>
              <a:t> EM, </a:t>
            </a:r>
            <a:r>
              <a:rPr lang="en-US" sz="1200" dirty="0" err="1" smtClean="0"/>
              <a:t>Kritchevsky</a:t>
            </a:r>
            <a:r>
              <a:rPr lang="en-US" sz="1200" dirty="0" smtClean="0"/>
              <a:t> S, </a:t>
            </a:r>
            <a:r>
              <a:rPr lang="en-US" sz="1200" dirty="0" err="1" smtClean="0"/>
              <a:t>Yaffe</a:t>
            </a:r>
            <a:r>
              <a:rPr lang="en-US" sz="1200" dirty="0" smtClean="0"/>
              <a:t> K, Newman AB. The association between physical function and lifestyle activity and exercise in the health, aging and body composition study. </a:t>
            </a:r>
            <a:r>
              <a:rPr lang="en-US" sz="1200" i="1" dirty="0" smtClean="0"/>
              <a:t>J Am </a:t>
            </a:r>
            <a:r>
              <a:rPr lang="en-US" sz="1200" i="1" dirty="0" err="1" smtClean="0"/>
              <a:t>Geriatr</a:t>
            </a:r>
            <a:r>
              <a:rPr lang="en-US" sz="1200" i="1" dirty="0" smtClean="0"/>
              <a:t> Soc. </a:t>
            </a:r>
            <a:r>
              <a:rPr lang="en-US" sz="1200" dirty="0" smtClean="0"/>
              <a:t>2004;52(4):502-509. </a:t>
            </a:r>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8857" y="2244290"/>
            <a:ext cx="8360343" cy="3775509"/>
          </a:xfrm>
        </p:spPr>
        <p:txBody>
          <a:bodyPr>
            <a:normAutofit fontScale="92500" lnSpcReduction="10000"/>
          </a:bodyPr>
          <a:lstStyle/>
          <a:p>
            <a:r>
              <a:rPr lang="en-US" dirty="0"/>
              <a:t>Health, Aging, and Body Composition Study</a:t>
            </a:r>
          </a:p>
          <a:p>
            <a:pPr lvl="1"/>
            <a:r>
              <a:rPr lang="en-US" dirty="0"/>
              <a:t>3,075 black &amp; white men &amp; women, aged </a:t>
            </a:r>
            <a:r>
              <a:rPr lang="en-US" dirty="0" smtClean="0"/>
              <a:t>70-79 followed for 4.5yrs</a:t>
            </a:r>
            <a:endParaRPr lang="en-US" dirty="0"/>
          </a:p>
          <a:p>
            <a:pPr lvl="1"/>
            <a:r>
              <a:rPr lang="en-US" dirty="0"/>
              <a:t>Classified according to amount of activity </a:t>
            </a:r>
          </a:p>
          <a:p>
            <a:pPr lvl="2"/>
            <a:r>
              <a:rPr lang="en-US" dirty="0"/>
              <a:t>Inactive</a:t>
            </a:r>
          </a:p>
          <a:p>
            <a:pPr lvl="2"/>
            <a:r>
              <a:rPr lang="en-US" dirty="0"/>
              <a:t>Lifestyle active (physically active throughout day)</a:t>
            </a:r>
          </a:p>
          <a:p>
            <a:pPr lvl="2"/>
            <a:r>
              <a:rPr lang="en-US" dirty="0"/>
              <a:t>Exerciser </a:t>
            </a:r>
          </a:p>
          <a:p>
            <a:r>
              <a:rPr lang="en-US" dirty="0" smtClean="0"/>
              <a:t>Reaffirmed the role of activity and exercise in preventing functional limitation, in addition to preventing the onset of mobility limitation (2x greater risk of mobility limitation)</a:t>
            </a:r>
          </a:p>
          <a:p>
            <a:r>
              <a:rPr lang="en-US" dirty="0" smtClean="0"/>
              <a:t>Among inactive and active, but non-exercisers, absence of walking increased risk of mobility limitation</a:t>
            </a:r>
            <a:endParaRPr lang="en-US" dirty="0"/>
          </a:p>
        </p:txBody>
      </p:sp>
      <p:sp>
        <p:nvSpPr>
          <p:cNvPr id="3" name="Title 2"/>
          <p:cNvSpPr>
            <a:spLocks noGrp="1"/>
          </p:cNvSpPr>
          <p:nvPr>
            <p:ph type="title"/>
          </p:nvPr>
        </p:nvSpPr>
        <p:spPr/>
        <p:txBody>
          <a:bodyPr/>
          <a:lstStyle/>
          <a:p>
            <a:r>
              <a:rPr lang="en-US" dirty="0" smtClean="0"/>
              <a:t>Effects of Exercise: </a:t>
            </a:r>
            <a:r>
              <a:rPr lang="en-US" dirty="0"/>
              <a:t>Evidence</a:t>
            </a:r>
          </a:p>
        </p:txBody>
      </p:sp>
      <p:sp>
        <p:nvSpPr>
          <p:cNvPr id="4" name="Rectangle 3"/>
          <p:cNvSpPr/>
          <p:nvPr/>
        </p:nvSpPr>
        <p:spPr>
          <a:xfrm>
            <a:off x="582328" y="6172200"/>
            <a:ext cx="8229600" cy="461665"/>
          </a:xfrm>
          <a:prstGeom prst="rect">
            <a:avLst/>
          </a:prstGeom>
        </p:spPr>
        <p:txBody>
          <a:bodyPr wrap="square">
            <a:spAutoFit/>
          </a:bodyPr>
          <a:lstStyle/>
          <a:p>
            <a:r>
              <a:rPr lang="en-US" sz="1200" dirty="0" smtClean="0"/>
              <a:t>Rubin SM et al. Type </a:t>
            </a:r>
            <a:r>
              <a:rPr lang="en-US" sz="1200" dirty="0"/>
              <a:t>and Intensity of Activity and Risk of Mobility </a:t>
            </a:r>
            <a:r>
              <a:rPr lang="en-US" sz="1200" dirty="0" smtClean="0"/>
              <a:t>Limitation: The </a:t>
            </a:r>
            <a:r>
              <a:rPr lang="en-US" sz="1200" dirty="0"/>
              <a:t>Mediating Role of Muscle </a:t>
            </a:r>
            <a:r>
              <a:rPr lang="en-US" sz="1200" dirty="0" smtClean="0"/>
              <a:t>Parameters.</a:t>
            </a:r>
            <a:r>
              <a:rPr lang="de-DE" sz="1200" dirty="0"/>
              <a:t> J Am Geriatr Soc </a:t>
            </a:r>
            <a:r>
              <a:rPr lang="de-DE" sz="1200" dirty="0" smtClean="0"/>
              <a:t>53:762–770, 2005</a:t>
            </a:r>
            <a:r>
              <a:rPr lang="de-DE" sz="1200" dirty="0"/>
              <a:t>.</a:t>
            </a:r>
            <a:r>
              <a:rPr lang="en-US" sz="1200" dirty="0" smtClean="0"/>
              <a:t> </a:t>
            </a:r>
            <a:endParaRPr lang="en-US" sz="1200" dirty="0"/>
          </a:p>
        </p:txBody>
      </p:sp>
    </p:spTree>
    <p:extLst>
      <p:ext uri="{BB962C8B-B14F-4D97-AF65-F5344CB8AC3E}">
        <p14:creationId xmlns:p14="http://schemas.microsoft.com/office/powerpoint/2010/main" val="140294770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3295" y="2438400"/>
            <a:ext cx="8345905" cy="3450696"/>
          </a:xfrm>
        </p:spPr>
        <p:txBody>
          <a:bodyPr>
            <a:normAutofit/>
          </a:bodyPr>
          <a:lstStyle/>
          <a:p>
            <a:r>
              <a:rPr lang="en-US" dirty="0" smtClean="0"/>
              <a:t>307 inactive 65 year-old males and females</a:t>
            </a:r>
          </a:p>
          <a:p>
            <a:r>
              <a:rPr lang="en-US" dirty="0" smtClean="0"/>
              <a:t>Randomized to DVD-based home exercise program or control</a:t>
            </a:r>
          </a:p>
          <a:p>
            <a:pPr lvl="1"/>
            <a:r>
              <a:rPr lang="en-US" dirty="0" smtClean="0"/>
              <a:t>Intervention included a progressive exercise sessions focusing on balance, strength, and flexibility 3x/</a:t>
            </a:r>
            <a:r>
              <a:rPr lang="en-US" dirty="0" err="1" smtClean="0"/>
              <a:t>wk</a:t>
            </a:r>
            <a:r>
              <a:rPr lang="en-US" dirty="0" smtClean="0"/>
              <a:t> for 6 months</a:t>
            </a:r>
          </a:p>
          <a:p>
            <a:r>
              <a:rPr lang="en-US" dirty="0" smtClean="0"/>
              <a:t>Intervention group demonstrated significant improvements in balance, gait speed, and lower extremity strength</a:t>
            </a:r>
            <a:endParaRPr lang="en-US" dirty="0"/>
          </a:p>
        </p:txBody>
      </p:sp>
      <p:sp>
        <p:nvSpPr>
          <p:cNvPr id="3" name="Title 2"/>
          <p:cNvSpPr>
            <a:spLocks noGrp="1"/>
          </p:cNvSpPr>
          <p:nvPr>
            <p:ph type="title"/>
          </p:nvPr>
        </p:nvSpPr>
        <p:spPr/>
        <p:txBody>
          <a:bodyPr/>
          <a:lstStyle/>
          <a:p>
            <a:r>
              <a:rPr lang="en-US" dirty="0"/>
              <a:t>Effects of Exercise: Evidence </a:t>
            </a:r>
          </a:p>
        </p:txBody>
      </p:sp>
      <p:sp>
        <p:nvSpPr>
          <p:cNvPr id="4" name="Rectangle 3"/>
          <p:cNvSpPr/>
          <p:nvPr/>
        </p:nvSpPr>
        <p:spPr>
          <a:xfrm>
            <a:off x="762000" y="6183884"/>
            <a:ext cx="7848600" cy="461665"/>
          </a:xfrm>
          <a:prstGeom prst="rect">
            <a:avLst/>
          </a:prstGeom>
        </p:spPr>
        <p:txBody>
          <a:bodyPr wrap="square">
            <a:spAutoFit/>
          </a:bodyPr>
          <a:lstStyle/>
          <a:p>
            <a:r>
              <a:rPr lang="en-US" sz="1200" dirty="0" err="1" smtClean="0"/>
              <a:t>McAuley</a:t>
            </a:r>
            <a:r>
              <a:rPr lang="en-US" sz="1200" dirty="0" smtClean="0"/>
              <a:t> E et al.  Effects </a:t>
            </a:r>
            <a:r>
              <a:rPr lang="en-US" sz="1200" dirty="0"/>
              <a:t>of a DVD-Delivered Exercise Intervention </a:t>
            </a:r>
            <a:r>
              <a:rPr lang="en-US" sz="1200" dirty="0" smtClean="0"/>
              <a:t> on</a:t>
            </a:r>
            <a:r>
              <a:rPr lang="en-US" sz="1200" dirty="0"/>
              <a:t> Physical Function in Older Adults: J </a:t>
            </a:r>
            <a:r>
              <a:rPr lang="en-US" sz="1200" dirty="0" err="1"/>
              <a:t>Gerontol</a:t>
            </a:r>
            <a:r>
              <a:rPr lang="en-US" sz="1200" dirty="0"/>
              <a:t> A </a:t>
            </a:r>
            <a:r>
              <a:rPr lang="en-US" sz="1200" dirty="0" err="1"/>
              <a:t>Biol</a:t>
            </a:r>
            <a:r>
              <a:rPr lang="en-US" sz="1200" dirty="0"/>
              <a:t> </a:t>
            </a:r>
            <a:r>
              <a:rPr lang="en-US" sz="1200" dirty="0" err="1"/>
              <a:t>Sci</a:t>
            </a:r>
            <a:r>
              <a:rPr lang="en-US" sz="1200" dirty="0"/>
              <a:t> Med Sci. 2013 September;68(9):</a:t>
            </a:r>
            <a:r>
              <a:rPr lang="en-US" sz="1200" dirty="0" smtClean="0"/>
              <a:t>1076–1082.</a:t>
            </a:r>
            <a:endParaRPr lang="en-US" sz="1200" dirty="0"/>
          </a:p>
        </p:txBody>
      </p:sp>
    </p:spTree>
    <p:extLst>
      <p:ext uri="{BB962C8B-B14F-4D97-AF65-F5344CB8AC3E}">
        <p14:creationId xmlns:p14="http://schemas.microsoft.com/office/powerpoint/2010/main" val="398611566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Contraindications</a:t>
            </a:r>
          </a:p>
          <a:p>
            <a:r>
              <a:rPr lang="en-US" dirty="0" smtClean="0"/>
              <a:t>Risk Factors</a:t>
            </a:r>
          </a:p>
          <a:p>
            <a:pPr lvl="1"/>
            <a:r>
              <a:rPr lang="en-US" dirty="0" smtClean="0"/>
              <a:t>Orthopedic, Cardiovascular</a:t>
            </a:r>
          </a:p>
          <a:p>
            <a:r>
              <a:rPr lang="en-US" dirty="0" smtClean="0"/>
              <a:t>Exercise Stress Testing</a:t>
            </a:r>
          </a:p>
          <a:p>
            <a:r>
              <a:rPr lang="en-US" dirty="0" smtClean="0"/>
              <a:t>Can I Exercise?</a:t>
            </a:r>
          </a:p>
          <a:p>
            <a:pPr lvl="1"/>
            <a:r>
              <a:rPr lang="en-US" dirty="0" smtClean="0"/>
              <a:t>Musculoskeletal Problems, Fall Risk</a:t>
            </a:r>
            <a:endParaRPr lang="en-US" dirty="0"/>
          </a:p>
        </p:txBody>
      </p:sp>
      <p:sp>
        <p:nvSpPr>
          <p:cNvPr id="2" name="Title 1"/>
          <p:cNvSpPr>
            <a:spLocks noGrp="1"/>
          </p:cNvSpPr>
          <p:nvPr>
            <p:ph type="title"/>
          </p:nvPr>
        </p:nvSpPr>
        <p:spPr/>
        <p:txBody>
          <a:bodyPr>
            <a:normAutofit/>
          </a:bodyPr>
          <a:lstStyle/>
          <a:p>
            <a:r>
              <a:rPr lang="en-US" dirty="0" smtClean="0"/>
              <a:t>Readiness to Exercise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6887" y="2971800"/>
            <a:ext cx="2733085" cy="183832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Readiness to Exercise: Contraindications</a:t>
            </a:r>
            <a:endParaRPr lang="en-US" dirty="0"/>
          </a:p>
        </p:txBody>
      </p:sp>
      <p:sp>
        <p:nvSpPr>
          <p:cNvPr id="5" name="Text Placeholder 4"/>
          <p:cNvSpPr>
            <a:spLocks noGrp="1"/>
          </p:cNvSpPr>
          <p:nvPr>
            <p:ph type="body" idx="1"/>
          </p:nvPr>
        </p:nvSpPr>
        <p:spPr/>
        <p:txBody>
          <a:bodyPr/>
          <a:lstStyle/>
          <a:p>
            <a:r>
              <a:rPr lang="en-US" dirty="0" smtClean="0"/>
              <a:t>Relative</a:t>
            </a:r>
            <a:endParaRPr lang="en-US" dirty="0"/>
          </a:p>
        </p:txBody>
      </p:sp>
      <p:sp>
        <p:nvSpPr>
          <p:cNvPr id="6" name="Content Placeholder 5"/>
          <p:cNvSpPr>
            <a:spLocks noGrp="1"/>
          </p:cNvSpPr>
          <p:nvPr>
            <p:ph sz="half" idx="2"/>
          </p:nvPr>
        </p:nvSpPr>
        <p:spPr/>
        <p:txBody>
          <a:bodyPr>
            <a:normAutofit fontScale="92500" lnSpcReduction="10000"/>
          </a:bodyPr>
          <a:lstStyle/>
          <a:p>
            <a:r>
              <a:rPr lang="en-US" dirty="0" smtClean="0"/>
              <a:t>Acute illness</a:t>
            </a:r>
          </a:p>
          <a:p>
            <a:r>
              <a:rPr lang="en-US" dirty="0" smtClean="0"/>
              <a:t>Undiagnosed chest pain</a:t>
            </a:r>
          </a:p>
          <a:p>
            <a:r>
              <a:rPr lang="en-US" dirty="0" smtClean="0"/>
              <a:t>Uncontrolled diabetes</a:t>
            </a:r>
          </a:p>
          <a:p>
            <a:r>
              <a:rPr lang="en-US" dirty="0" smtClean="0"/>
              <a:t>Uncontrolled hypertension</a:t>
            </a:r>
          </a:p>
          <a:p>
            <a:r>
              <a:rPr lang="en-US" dirty="0" smtClean="0"/>
              <a:t>Uncontrolled asthma</a:t>
            </a:r>
          </a:p>
          <a:p>
            <a:r>
              <a:rPr lang="en-US" dirty="0" smtClean="0"/>
              <a:t>Uncontrolled CHF</a:t>
            </a:r>
          </a:p>
          <a:p>
            <a:r>
              <a:rPr lang="en-US" dirty="0" smtClean="0"/>
              <a:t>Musculoskeletal problems</a:t>
            </a:r>
          </a:p>
          <a:p>
            <a:r>
              <a:rPr lang="en-US" dirty="0" smtClean="0"/>
              <a:t>Weight loss and falls</a:t>
            </a:r>
            <a:endParaRPr lang="en-US" dirty="0"/>
          </a:p>
        </p:txBody>
      </p:sp>
      <p:sp>
        <p:nvSpPr>
          <p:cNvPr id="7" name="Text Placeholder 6"/>
          <p:cNvSpPr>
            <a:spLocks noGrp="1"/>
          </p:cNvSpPr>
          <p:nvPr>
            <p:ph type="body" sz="quarter" idx="3"/>
          </p:nvPr>
        </p:nvSpPr>
        <p:spPr/>
        <p:txBody>
          <a:bodyPr/>
          <a:lstStyle/>
          <a:p>
            <a:r>
              <a:rPr lang="en-US" dirty="0" smtClean="0"/>
              <a:t>Absolute</a:t>
            </a:r>
            <a:endParaRPr lang="en-US" dirty="0"/>
          </a:p>
        </p:txBody>
      </p:sp>
      <p:sp>
        <p:nvSpPr>
          <p:cNvPr id="8" name="Content Placeholder 7"/>
          <p:cNvSpPr>
            <a:spLocks noGrp="1"/>
          </p:cNvSpPr>
          <p:nvPr>
            <p:ph sz="quarter" idx="4"/>
          </p:nvPr>
        </p:nvSpPr>
        <p:spPr/>
        <p:txBody>
          <a:bodyPr>
            <a:normAutofit lnSpcReduction="10000"/>
          </a:bodyPr>
          <a:lstStyle/>
          <a:p>
            <a:r>
              <a:rPr lang="en-US" dirty="0" smtClean="0"/>
              <a:t>Inoperable Aortic Aneurysm</a:t>
            </a:r>
          </a:p>
          <a:p>
            <a:r>
              <a:rPr lang="en-US" dirty="0" smtClean="0"/>
              <a:t>Cerebral aneurysm</a:t>
            </a:r>
          </a:p>
          <a:p>
            <a:r>
              <a:rPr lang="en-US" dirty="0" smtClean="0"/>
              <a:t>Malignant ventricular arrhythmia</a:t>
            </a:r>
          </a:p>
          <a:p>
            <a:r>
              <a:rPr lang="en-US" dirty="0" smtClean="0"/>
              <a:t>Critical aortic </a:t>
            </a:r>
            <a:r>
              <a:rPr lang="en-US" dirty="0" err="1" smtClean="0"/>
              <a:t>stenosis</a:t>
            </a:r>
            <a:endParaRPr lang="en-US" dirty="0" smtClean="0"/>
          </a:p>
          <a:p>
            <a:r>
              <a:rPr lang="en-US" dirty="0" smtClean="0"/>
              <a:t>End-stage CHF</a:t>
            </a:r>
          </a:p>
          <a:p>
            <a:r>
              <a:rPr lang="en-US" dirty="0" smtClean="0"/>
              <a:t>Terminal illness</a:t>
            </a:r>
          </a:p>
          <a:p>
            <a:r>
              <a:rPr lang="en-US" dirty="0" smtClean="0"/>
              <a:t>Behavioral problems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Drs. Shoemaker and Stevenson currently serve as graduate faculty in the Doctor of Physical Therapy program at GVSU</a:t>
            </a:r>
          </a:p>
          <a:p>
            <a:endParaRPr lang="en-US" dirty="0" smtClean="0"/>
          </a:p>
          <a:p>
            <a:r>
              <a:rPr lang="en-US" dirty="0" smtClean="0"/>
              <a:t>Neither represents a commercial interest in products or services regarding this topic</a:t>
            </a:r>
          </a:p>
          <a:p>
            <a:endParaRPr lang="en-US" dirty="0" smtClean="0"/>
          </a:p>
          <a:p>
            <a:r>
              <a:rPr lang="en-US" dirty="0" smtClean="0"/>
              <a:t>No conflicts of interest</a:t>
            </a:r>
            <a:endParaRPr lang="en-US" dirty="0"/>
          </a:p>
        </p:txBody>
      </p:sp>
      <p:sp>
        <p:nvSpPr>
          <p:cNvPr id="2" name="Title 1"/>
          <p:cNvSpPr>
            <a:spLocks noGrp="1"/>
          </p:cNvSpPr>
          <p:nvPr>
            <p:ph type="title"/>
          </p:nvPr>
        </p:nvSpPr>
        <p:spPr/>
        <p:txBody>
          <a:bodyPr/>
          <a:lstStyle/>
          <a:p>
            <a:r>
              <a:rPr lang="en-US" dirty="0" smtClean="0"/>
              <a:t>Disclosures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For everyone else…</a:t>
            </a:r>
          </a:p>
          <a:p>
            <a:pPr lvl="1"/>
            <a:r>
              <a:rPr lang="en-US" dirty="0" smtClean="0"/>
              <a:t>What does the patient want?</a:t>
            </a:r>
          </a:p>
          <a:p>
            <a:pPr lvl="1"/>
            <a:r>
              <a:rPr lang="en-US" dirty="0" smtClean="0"/>
              <a:t>What does the patient need?</a:t>
            </a:r>
          </a:p>
          <a:p>
            <a:pPr lvl="1"/>
            <a:r>
              <a:rPr lang="en-US" dirty="0" smtClean="0"/>
              <a:t>What are the patient’s orthopedic risk factors?</a:t>
            </a:r>
          </a:p>
          <a:p>
            <a:pPr lvl="1"/>
            <a:r>
              <a:rPr lang="en-US" dirty="0" smtClean="0"/>
              <a:t>What are the patient’s cardiac risk factors?</a:t>
            </a:r>
            <a:endParaRPr lang="en-US" dirty="0"/>
          </a:p>
        </p:txBody>
      </p:sp>
      <p:sp>
        <p:nvSpPr>
          <p:cNvPr id="2" name="Title 1"/>
          <p:cNvSpPr>
            <a:spLocks noGrp="1"/>
          </p:cNvSpPr>
          <p:nvPr>
            <p:ph type="title"/>
          </p:nvPr>
        </p:nvSpPr>
        <p:spPr/>
        <p:txBody>
          <a:bodyPr/>
          <a:lstStyle/>
          <a:p>
            <a:r>
              <a:rPr lang="en-US" dirty="0" smtClean="0"/>
              <a:t>Readiness to Exercise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4724400"/>
            <a:ext cx="2396207" cy="179715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Susceptible to injury</a:t>
            </a:r>
          </a:p>
          <a:p>
            <a:r>
              <a:rPr lang="en-US" dirty="0" smtClean="0"/>
              <a:t>High intensity resistance</a:t>
            </a:r>
          </a:p>
          <a:p>
            <a:r>
              <a:rPr lang="en-US" dirty="0" smtClean="0"/>
              <a:t>High impact aerobics</a:t>
            </a:r>
          </a:p>
          <a:p>
            <a:endParaRPr lang="en-US" dirty="0"/>
          </a:p>
        </p:txBody>
      </p:sp>
      <p:sp>
        <p:nvSpPr>
          <p:cNvPr id="2" name="Title 1"/>
          <p:cNvSpPr>
            <a:spLocks noGrp="1"/>
          </p:cNvSpPr>
          <p:nvPr>
            <p:ph type="title"/>
          </p:nvPr>
        </p:nvSpPr>
        <p:spPr/>
        <p:txBody>
          <a:bodyPr>
            <a:normAutofit fontScale="90000"/>
          </a:bodyPr>
          <a:lstStyle/>
          <a:p>
            <a:r>
              <a:rPr lang="en-US" dirty="0" smtClean="0"/>
              <a:t>Readiness to Exercise:</a:t>
            </a:r>
            <a:br>
              <a:rPr lang="en-US" dirty="0" smtClean="0"/>
            </a:br>
            <a:r>
              <a:rPr lang="en-US" dirty="0" smtClean="0"/>
              <a:t>Orthopedic Risk Factors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200" y="3505200"/>
            <a:ext cx="1791435" cy="238858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3505200"/>
            <a:ext cx="1828800" cy="2438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Readiness to Exercise: </a:t>
            </a:r>
            <a:br>
              <a:rPr lang="en-US" dirty="0" smtClean="0"/>
            </a:br>
            <a:r>
              <a:rPr lang="en-US" dirty="0" smtClean="0"/>
              <a:t>Cardiac Risk Factors</a:t>
            </a:r>
            <a:endParaRPr lang="en-US" dirty="0"/>
          </a:p>
        </p:txBody>
      </p:sp>
      <p:sp>
        <p:nvSpPr>
          <p:cNvPr id="10" name="Content Placeholder 9"/>
          <p:cNvSpPr>
            <a:spLocks noGrp="1"/>
          </p:cNvSpPr>
          <p:nvPr>
            <p:ph sz="quarter" idx="13"/>
          </p:nvPr>
        </p:nvSpPr>
        <p:spPr/>
        <p:txBody>
          <a:bodyPr/>
          <a:lstStyle/>
          <a:p>
            <a:r>
              <a:rPr lang="en-US" dirty="0" smtClean="0"/>
              <a:t>Non-modifiable </a:t>
            </a:r>
          </a:p>
          <a:p>
            <a:pPr lvl="1"/>
            <a:r>
              <a:rPr lang="en-US" dirty="0" smtClean="0"/>
              <a:t>Age (men&gt;55, women&gt;65)</a:t>
            </a:r>
          </a:p>
          <a:p>
            <a:pPr lvl="1"/>
            <a:r>
              <a:rPr lang="en-US" dirty="0" smtClean="0"/>
              <a:t>Gender (male)</a:t>
            </a:r>
          </a:p>
          <a:p>
            <a:pPr lvl="1"/>
            <a:r>
              <a:rPr lang="en-US" dirty="0" smtClean="0"/>
              <a:t>Family History</a:t>
            </a:r>
            <a:endParaRPr lang="en-US" dirty="0"/>
          </a:p>
        </p:txBody>
      </p:sp>
      <p:sp>
        <p:nvSpPr>
          <p:cNvPr id="11" name="Content Placeholder 10"/>
          <p:cNvSpPr>
            <a:spLocks noGrp="1"/>
          </p:cNvSpPr>
          <p:nvPr>
            <p:ph sz="quarter" idx="14"/>
          </p:nvPr>
        </p:nvSpPr>
        <p:spPr/>
        <p:txBody>
          <a:bodyPr/>
          <a:lstStyle/>
          <a:p>
            <a:r>
              <a:rPr lang="en-US" dirty="0" smtClean="0"/>
              <a:t>Modifiable</a:t>
            </a:r>
          </a:p>
          <a:p>
            <a:pPr lvl="1"/>
            <a:r>
              <a:rPr lang="en-US" dirty="0" smtClean="0"/>
              <a:t>Smoking</a:t>
            </a:r>
          </a:p>
          <a:p>
            <a:pPr lvl="1"/>
            <a:r>
              <a:rPr lang="en-US" dirty="0" smtClean="0"/>
              <a:t>Hypertension</a:t>
            </a:r>
          </a:p>
          <a:p>
            <a:pPr lvl="1"/>
            <a:r>
              <a:rPr lang="en-US" dirty="0" smtClean="0"/>
              <a:t>High cholesterol</a:t>
            </a:r>
          </a:p>
          <a:p>
            <a:pPr lvl="1"/>
            <a:r>
              <a:rPr lang="en-US" dirty="0" smtClean="0"/>
              <a:t>Physical inactivity</a:t>
            </a:r>
          </a:p>
          <a:p>
            <a:pPr lvl="1"/>
            <a:r>
              <a:rPr lang="en-US" dirty="0" smtClean="0"/>
              <a:t>Diabetes Mellitus</a:t>
            </a:r>
          </a:p>
          <a:p>
            <a:pPr lvl="1"/>
            <a:r>
              <a:rPr lang="en-US" dirty="0" smtClean="0"/>
              <a:t>Obesity </a:t>
            </a:r>
          </a:p>
          <a:p>
            <a:pPr lvl="1"/>
            <a:r>
              <a:rPr lang="en-US" dirty="0" smtClean="0"/>
              <a:t>Stress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smtClean="0"/>
              <a:t>The American Heart Association recommends that asymptomatic older individuals with 1 or more risk factors, prior to starting a vigorous exercise program, notify their physician who might consider stress testing</a:t>
            </a:r>
          </a:p>
          <a:p>
            <a:endParaRPr lang="en-US" dirty="0" smtClean="0"/>
          </a:p>
          <a:p>
            <a:endParaRPr lang="en-US" sz="2400" dirty="0" smtClean="0"/>
          </a:p>
          <a:p>
            <a:pPr>
              <a:lnSpc>
                <a:spcPct val="90000"/>
              </a:lnSpc>
              <a:buNone/>
            </a:pPr>
            <a:r>
              <a:rPr lang="en-US" sz="2400" i="1" dirty="0" smtClean="0"/>
              <a:t>ACC/AHA 2002 Guideline Update for Exercise Testing.  American </a:t>
            </a:r>
          </a:p>
          <a:p>
            <a:pPr>
              <a:lnSpc>
                <a:spcPct val="90000"/>
              </a:lnSpc>
              <a:buNone/>
            </a:pPr>
            <a:r>
              <a:rPr lang="en-US" sz="2400" i="1" dirty="0" smtClean="0"/>
              <a:t>College of Cardiology and American Heart Association Practice </a:t>
            </a:r>
          </a:p>
          <a:p>
            <a:pPr>
              <a:lnSpc>
                <a:spcPct val="90000"/>
              </a:lnSpc>
              <a:buNone/>
            </a:pPr>
            <a:r>
              <a:rPr lang="en-US" sz="2400" i="1" dirty="0" smtClean="0"/>
              <a:t>Guideline</a:t>
            </a:r>
          </a:p>
          <a:p>
            <a:endParaRPr lang="en-US" dirty="0"/>
          </a:p>
        </p:txBody>
      </p:sp>
      <p:sp>
        <p:nvSpPr>
          <p:cNvPr id="2" name="Title 1"/>
          <p:cNvSpPr>
            <a:spLocks noGrp="1"/>
          </p:cNvSpPr>
          <p:nvPr>
            <p:ph type="title"/>
          </p:nvPr>
        </p:nvSpPr>
        <p:spPr/>
        <p:txBody>
          <a:bodyPr>
            <a:normAutofit/>
          </a:bodyPr>
          <a:lstStyle/>
          <a:p>
            <a:r>
              <a:rPr lang="en-US" dirty="0" smtClean="0"/>
              <a:t>Readiness to Exercise: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High risk individual</a:t>
            </a:r>
          </a:p>
          <a:p>
            <a:r>
              <a:rPr lang="en-US" dirty="0" smtClean="0"/>
              <a:t>Generally no indication for individual planning mild </a:t>
            </a:r>
            <a:r>
              <a:rPr lang="en-US" smtClean="0"/>
              <a:t>to moderate exercise</a:t>
            </a:r>
            <a:endParaRPr lang="en-US"/>
          </a:p>
        </p:txBody>
      </p:sp>
      <p:sp>
        <p:nvSpPr>
          <p:cNvPr id="2" name="Title 1"/>
          <p:cNvSpPr>
            <a:spLocks noGrp="1"/>
          </p:cNvSpPr>
          <p:nvPr>
            <p:ph type="title"/>
          </p:nvPr>
        </p:nvSpPr>
        <p:spPr/>
        <p:txBody>
          <a:bodyPr>
            <a:normAutofit fontScale="90000"/>
          </a:bodyPr>
          <a:lstStyle/>
          <a:p>
            <a:r>
              <a:rPr lang="en-US" dirty="0" smtClean="0"/>
              <a:t>Readiness to Exercise:</a:t>
            </a:r>
            <a:br>
              <a:rPr lang="en-US" dirty="0" smtClean="0"/>
            </a:br>
            <a:r>
              <a:rPr lang="en-US" dirty="0" smtClean="0"/>
              <a:t>Exercise Stress Test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3886200"/>
            <a:ext cx="2616200" cy="196215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Consider other impairments</a:t>
            </a:r>
          </a:p>
          <a:p>
            <a:pPr lvl="1"/>
            <a:r>
              <a:rPr lang="en-US" dirty="0" smtClean="0"/>
              <a:t>Vision</a:t>
            </a:r>
          </a:p>
          <a:p>
            <a:pPr lvl="1"/>
            <a:r>
              <a:rPr lang="en-US" dirty="0" smtClean="0"/>
              <a:t>Hearing</a:t>
            </a:r>
          </a:p>
          <a:p>
            <a:pPr lvl="1"/>
            <a:r>
              <a:rPr lang="en-US" dirty="0" smtClean="0"/>
              <a:t>Adaptive devices</a:t>
            </a:r>
          </a:p>
          <a:p>
            <a:pPr lvl="1"/>
            <a:r>
              <a:rPr lang="en-US" dirty="0" smtClean="0"/>
              <a:t>Environmental issues</a:t>
            </a:r>
            <a:endParaRPr lang="en-US" dirty="0"/>
          </a:p>
        </p:txBody>
      </p:sp>
      <p:sp>
        <p:nvSpPr>
          <p:cNvPr id="2" name="Title 1"/>
          <p:cNvSpPr>
            <a:spLocks noGrp="1"/>
          </p:cNvSpPr>
          <p:nvPr>
            <p:ph type="title"/>
          </p:nvPr>
        </p:nvSpPr>
        <p:spPr/>
        <p:txBody>
          <a:bodyPr>
            <a:normAutofit/>
          </a:bodyPr>
          <a:lstStyle/>
          <a:p>
            <a:r>
              <a:rPr lang="en-US" dirty="0" smtClean="0"/>
              <a:t>Readiness to Exercise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3733800"/>
            <a:ext cx="2286000" cy="138792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Exercise appropriate in frail elderly</a:t>
            </a:r>
          </a:p>
          <a:p>
            <a:r>
              <a:rPr lang="en-US" dirty="0" smtClean="0"/>
              <a:t>Exercise appropriate with co-morbidities</a:t>
            </a:r>
          </a:p>
          <a:p>
            <a:r>
              <a:rPr lang="en-US" dirty="0" smtClean="0"/>
              <a:t>Exercise appropriate in functional impairment and disability</a:t>
            </a:r>
            <a:endParaRPr lang="en-US" dirty="0"/>
          </a:p>
        </p:txBody>
      </p:sp>
      <p:sp>
        <p:nvSpPr>
          <p:cNvPr id="2" name="Title 1"/>
          <p:cNvSpPr>
            <a:spLocks noGrp="1"/>
          </p:cNvSpPr>
          <p:nvPr>
            <p:ph type="title"/>
          </p:nvPr>
        </p:nvSpPr>
        <p:spPr/>
        <p:txBody>
          <a:bodyPr>
            <a:normAutofit fontScale="90000"/>
          </a:bodyPr>
          <a:lstStyle/>
          <a:p>
            <a:r>
              <a:rPr lang="en-US" dirty="0" smtClean="0"/>
              <a:t>Readiness to Exercise: Can I Exercise?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4572000"/>
            <a:ext cx="2514600" cy="169136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a:lnSpc>
                <a:spcPct val="90000"/>
              </a:lnSpc>
            </a:pPr>
            <a:r>
              <a:rPr lang="en-US" dirty="0" smtClean="0"/>
              <a:t>Low Back Pain: type of exercise should accommodate your pain (e.g. flexed/bent positions such as a recumbent bicycle for spinal </a:t>
            </a:r>
            <a:r>
              <a:rPr lang="en-US" dirty="0" err="1" smtClean="0"/>
              <a:t>stenosis</a:t>
            </a:r>
            <a:r>
              <a:rPr lang="en-US" dirty="0" smtClean="0"/>
              <a:t>)</a:t>
            </a:r>
          </a:p>
          <a:p>
            <a:pPr>
              <a:lnSpc>
                <a:spcPct val="90000"/>
              </a:lnSpc>
            </a:pPr>
            <a:endParaRPr lang="en-US" dirty="0" smtClean="0"/>
          </a:p>
          <a:p>
            <a:pPr>
              <a:lnSpc>
                <a:spcPct val="90000"/>
              </a:lnSpc>
            </a:pPr>
            <a:r>
              <a:rPr lang="en-US" dirty="0" smtClean="0"/>
              <a:t>Osteoarthritis: accommodate pain with type of exercise; use caution with joint deformity</a:t>
            </a:r>
          </a:p>
          <a:p>
            <a:pPr>
              <a:lnSpc>
                <a:spcPct val="90000"/>
              </a:lnSpc>
            </a:pPr>
            <a:endParaRPr lang="en-US" dirty="0" smtClean="0"/>
          </a:p>
          <a:p>
            <a:pPr>
              <a:lnSpc>
                <a:spcPct val="90000"/>
              </a:lnSpc>
            </a:pPr>
            <a:r>
              <a:rPr lang="en-US" dirty="0" smtClean="0"/>
              <a:t>Rheumatoid Arthritis: accommodate pain; not during flare-ups; risk for cardiovascular disease</a:t>
            </a:r>
          </a:p>
          <a:p>
            <a:endParaRPr lang="en-US" dirty="0"/>
          </a:p>
        </p:txBody>
      </p:sp>
      <p:sp>
        <p:nvSpPr>
          <p:cNvPr id="2" name="Title 1"/>
          <p:cNvSpPr>
            <a:spLocks noGrp="1"/>
          </p:cNvSpPr>
          <p:nvPr>
            <p:ph type="title"/>
          </p:nvPr>
        </p:nvSpPr>
        <p:spPr/>
        <p:txBody>
          <a:bodyPr>
            <a:normAutofit fontScale="90000"/>
          </a:bodyPr>
          <a:lstStyle/>
          <a:p>
            <a:r>
              <a:rPr lang="en-US" dirty="0" smtClean="0"/>
              <a:t>Can I Exercise with Musculoskeletal Problems?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Use an appropriate assistive device and/or have assistance for a walking program</a:t>
            </a:r>
          </a:p>
          <a:p>
            <a:endParaRPr lang="en-US" dirty="0" smtClean="0"/>
          </a:p>
          <a:p>
            <a:r>
              <a:rPr lang="en-US" dirty="0" smtClean="0"/>
              <a:t>Select smooth, indoor surfaces (e.g. shopping mall)</a:t>
            </a:r>
          </a:p>
          <a:p>
            <a:endParaRPr lang="en-US" dirty="0" smtClean="0"/>
          </a:p>
          <a:p>
            <a:r>
              <a:rPr lang="en-US" dirty="0" smtClean="0"/>
              <a:t>Have an option for sitting when you get tired</a:t>
            </a:r>
          </a:p>
          <a:p>
            <a:endParaRPr lang="en-US" dirty="0" smtClean="0"/>
          </a:p>
          <a:p>
            <a:r>
              <a:rPr lang="en-US" dirty="0" smtClean="0"/>
              <a:t>May consider seated exercise (recumbent stepper, recumbent bike)</a:t>
            </a:r>
          </a:p>
          <a:p>
            <a:endParaRPr lang="en-US" dirty="0"/>
          </a:p>
        </p:txBody>
      </p:sp>
      <p:sp>
        <p:nvSpPr>
          <p:cNvPr id="2" name="Title 1"/>
          <p:cNvSpPr>
            <a:spLocks noGrp="1"/>
          </p:cNvSpPr>
          <p:nvPr>
            <p:ph type="title"/>
          </p:nvPr>
        </p:nvSpPr>
        <p:spPr/>
        <p:txBody>
          <a:bodyPr>
            <a:normAutofit fontScale="90000"/>
          </a:bodyPr>
          <a:lstStyle/>
          <a:p>
            <a:r>
              <a:rPr lang="en-US" dirty="0" smtClean="0"/>
              <a:t>Can I Exercise if I am at Risk for Falling?</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What is exercise?</a:t>
            </a:r>
          </a:p>
          <a:p>
            <a:r>
              <a:rPr lang="en-US" dirty="0" smtClean="0"/>
              <a:t>How do I exercise?</a:t>
            </a:r>
          </a:p>
          <a:p>
            <a:r>
              <a:rPr lang="en-US" dirty="0" smtClean="0"/>
              <a:t>Borg </a:t>
            </a:r>
            <a:r>
              <a:rPr lang="en-US" dirty="0" err="1" smtClean="0"/>
              <a:t>Dyspnea</a:t>
            </a:r>
            <a:r>
              <a:rPr lang="en-US" dirty="0" smtClean="0"/>
              <a:t> Scale</a:t>
            </a:r>
          </a:p>
          <a:p>
            <a:r>
              <a:rPr lang="en-US" dirty="0" smtClean="0"/>
              <a:t>Getting Started</a:t>
            </a:r>
          </a:p>
          <a:p>
            <a:r>
              <a:rPr lang="en-US" dirty="0" smtClean="0"/>
              <a:t>Modes of Exercise</a:t>
            </a:r>
          </a:p>
          <a:p>
            <a:r>
              <a:rPr lang="en-US" dirty="0" smtClean="0"/>
              <a:t>Evidence</a:t>
            </a:r>
          </a:p>
          <a:p>
            <a:r>
              <a:rPr lang="en-US" dirty="0" smtClean="0"/>
              <a:t>Other considerations</a:t>
            </a:r>
            <a:endParaRPr lang="en-US" dirty="0"/>
          </a:p>
        </p:txBody>
      </p:sp>
      <p:sp>
        <p:nvSpPr>
          <p:cNvPr id="2" name="Title 1"/>
          <p:cNvSpPr>
            <a:spLocks noGrp="1"/>
          </p:cNvSpPr>
          <p:nvPr>
            <p:ph type="title"/>
          </p:nvPr>
        </p:nvSpPr>
        <p:spPr/>
        <p:txBody>
          <a:bodyPr>
            <a:normAutofit/>
          </a:bodyPr>
          <a:lstStyle/>
          <a:p>
            <a:r>
              <a:rPr lang="en-US" dirty="0" smtClean="0"/>
              <a:t>Exercise Guidelines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1395" y="3124200"/>
            <a:ext cx="3072950" cy="206692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362200"/>
            <a:ext cx="7408333" cy="4267200"/>
          </a:xfrm>
        </p:spPr>
        <p:txBody>
          <a:bodyPr>
            <a:normAutofit/>
          </a:bodyPr>
          <a:lstStyle/>
          <a:p>
            <a:r>
              <a:rPr lang="en-US" sz="2800" dirty="0" smtClean="0"/>
              <a:t>At the end of this session, the attendee will be able to:</a:t>
            </a:r>
          </a:p>
          <a:p>
            <a:pPr lvl="1"/>
            <a:r>
              <a:rPr lang="en-US" sz="2800" dirty="0" smtClean="0"/>
              <a:t>Understand how normal physiological changes in aging affect physical function</a:t>
            </a:r>
          </a:p>
          <a:p>
            <a:pPr lvl="1"/>
            <a:r>
              <a:rPr lang="en-US" sz="2800" dirty="0" smtClean="0"/>
              <a:t>Assess readiness to engage in fitness and recreational activities for older participants</a:t>
            </a:r>
          </a:p>
          <a:p>
            <a:pPr lvl="1"/>
            <a:r>
              <a:rPr lang="en-US" sz="2800" dirty="0" smtClean="0"/>
              <a:t>Suggest appropriate exercise and physical activities that could improve function and quality of life</a:t>
            </a:r>
            <a:endParaRPr lang="en-US" sz="2800" dirty="0"/>
          </a:p>
        </p:txBody>
      </p:sp>
      <p:sp>
        <p:nvSpPr>
          <p:cNvPr id="2" name="Title 1"/>
          <p:cNvSpPr>
            <a:spLocks noGrp="1"/>
          </p:cNvSpPr>
          <p:nvPr>
            <p:ph type="title"/>
          </p:nvPr>
        </p:nvSpPr>
        <p:spPr/>
        <p:txBody>
          <a:bodyPr/>
          <a:lstStyle/>
          <a:p>
            <a:r>
              <a:rPr lang="en-US" dirty="0" smtClean="0"/>
              <a:t>Objectives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Lifestyle choices</a:t>
            </a:r>
          </a:p>
          <a:p>
            <a:r>
              <a:rPr lang="en-US" dirty="0" smtClean="0"/>
              <a:t>Organized sports</a:t>
            </a:r>
          </a:p>
          <a:p>
            <a:r>
              <a:rPr lang="en-US" dirty="0" smtClean="0"/>
              <a:t>Unstructured play</a:t>
            </a:r>
          </a:p>
          <a:p>
            <a:r>
              <a:rPr lang="en-US" dirty="0" smtClean="0"/>
              <a:t>Household and occupational tasks</a:t>
            </a:r>
            <a:endParaRPr lang="en-US" dirty="0"/>
          </a:p>
        </p:txBody>
      </p:sp>
      <p:sp>
        <p:nvSpPr>
          <p:cNvPr id="2" name="Title 1"/>
          <p:cNvSpPr>
            <a:spLocks noGrp="1"/>
          </p:cNvSpPr>
          <p:nvPr>
            <p:ph type="title"/>
          </p:nvPr>
        </p:nvSpPr>
        <p:spPr/>
        <p:txBody>
          <a:bodyPr>
            <a:normAutofit fontScale="90000"/>
          </a:bodyPr>
          <a:lstStyle/>
          <a:p>
            <a:r>
              <a:rPr lang="en-US" dirty="0" smtClean="0"/>
              <a:t>Exercise Guidelines: What Is Exercise?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3886200"/>
            <a:ext cx="2514600" cy="2514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b="1" dirty="0" smtClean="0"/>
              <a:t>F.I.T.T.</a:t>
            </a:r>
          </a:p>
          <a:p>
            <a:pPr lvl="1"/>
            <a:r>
              <a:rPr lang="en-US" b="1" u="sng" dirty="0" smtClean="0"/>
              <a:t>F</a:t>
            </a:r>
            <a:r>
              <a:rPr lang="en-US" dirty="0" smtClean="0"/>
              <a:t>requency: 3-5 days per week; the lower the intensity, the greater the frequency</a:t>
            </a:r>
          </a:p>
          <a:p>
            <a:pPr lvl="1"/>
            <a:r>
              <a:rPr lang="en-US" b="1" u="sng" dirty="0" smtClean="0"/>
              <a:t>I</a:t>
            </a:r>
            <a:r>
              <a:rPr lang="en-US" dirty="0" smtClean="0"/>
              <a:t>ntensity: moderately vigorous=breaking a sweat, raising your heart rate, but still being able to carry-on a conversation; perceived exertion </a:t>
            </a:r>
            <a:r>
              <a:rPr lang="en-US" u="sng" dirty="0" smtClean="0"/>
              <a:t>&lt;</a:t>
            </a:r>
            <a:r>
              <a:rPr lang="en-US" dirty="0" smtClean="0"/>
              <a:t> 3</a:t>
            </a:r>
          </a:p>
          <a:p>
            <a:pPr lvl="1"/>
            <a:r>
              <a:rPr lang="en-US" b="1" u="sng" dirty="0" smtClean="0"/>
              <a:t>T</a:t>
            </a:r>
            <a:r>
              <a:rPr lang="en-US" dirty="0" smtClean="0"/>
              <a:t>ime: 20-30 minutes; the lower the intensity, the longer the time</a:t>
            </a:r>
          </a:p>
          <a:p>
            <a:pPr lvl="1"/>
            <a:r>
              <a:rPr lang="en-US" b="1" u="sng" dirty="0" smtClean="0"/>
              <a:t>T</a:t>
            </a:r>
            <a:r>
              <a:rPr lang="en-US" dirty="0" smtClean="0"/>
              <a:t>ype: walking, recumbent bicycle, swimming etc</a:t>
            </a:r>
          </a:p>
          <a:p>
            <a:endParaRPr lang="en-US" dirty="0"/>
          </a:p>
        </p:txBody>
      </p:sp>
      <p:sp>
        <p:nvSpPr>
          <p:cNvPr id="2" name="Title 1"/>
          <p:cNvSpPr>
            <a:spLocks noGrp="1"/>
          </p:cNvSpPr>
          <p:nvPr>
            <p:ph type="title"/>
          </p:nvPr>
        </p:nvSpPr>
        <p:spPr/>
        <p:txBody>
          <a:bodyPr>
            <a:normAutofit fontScale="90000"/>
          </a:bodyPr>
          <a:lstStyle/>
          <a:p>
            <a:r>
              <a:rPr lang="en-US" dirty="0" smtClean="0"/>
              <a:t>Exercise Guidelines: </a:t>
            </a:r>
            <a:br>
              <a:rPr lang="en-US" dirty="0" smtClean="0"/>
            </a:br>
            <a:r>
              <a:rPr lang="en-US" dirty="0" smtClean="0"/>
              <a:t>How Do I Exercise?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Duration</a:t>
            </a:r>
          </a:p>
          <a:p>
            <a:pPr lvl="1"/>
            <a:r>
              <a:rPr lang="en-US" dirty="0" smtClean="0"/>
              <a:t>30 minutes</a:t>
            </a:r>
          </a:p>
          <a:p>
            <a:r>
              <a:rPr lang="en-US" dirty="0" smtClean="0"/>
              <a:t>Frequency</a:t>
            </a:r>
          </a:p>
          <a:p>
            <a:pPr lvl="1"/>
            <a:r>
              <a:rPr lang="en-US" dirty="0" smtClean="0"/>
              <a:t>Most days</a:t>
            </a:r>
          </a:p>
          <a:p>
            <a:r>
              <a:rPr lang="en-US" dirty="0" smtClean="0"/>
              <a:t>Intensity</a:t>
            </a:r>
          </a:p>
          <a:p>
            <a:pPr lvl="1"/>
            <a:r>
              <a:rPr lang="en-US" dirty="0" smtClean="0"/>
              <a:t>Borg Scale 12-14</a:t>
            </a:r>
          </a:p>
          <a:p>
            <a:pPr lvl="1"/>
            <a:r>
              <a:rPr lang="en-US" dirty="0" smtClean="0"/>
              <a:t>55-75% of maximal heart rate</a:t>
            </a:r>
            <a:endParaRPr lang="en-US" dirty="0"/>
          </a:p>
        </p:txBody>
      </p:sp>
      <p:sp>
        <p:nvSpPr>
          <p:cNvPr id="2" name="Title 1"/>
          <p:cNvSpPr>
            <a:spLocks noGrp="1"/>
          </p:cNvSpPr>
          <p:nvPr>
            <p:ph type="title"/>
          </p:nvPr>
        </p:nvSpPr>
        <p:spPr/>
        <p:txBody>
          <a:bodyPr>
            <a:normAutofit fontScale="90000"/>
          </a:bodyPr>
          <a:lstStyle/>
          <a:p>
            <a:r>
              <a:rPr lang="en-US" dirty="0" smtClean="0"/>
              <a:t>Exercise Guidelines: </a:t>
            </a:r>
            <a:br>
              <a:rPr lang="en-US" dirty="0" smtClean="0"/>
            </a:br>
            <a:r>
              <a:rPr lang="en-US" dirty="0" smtClean="0"/>
              <a:t>How Do I Exercise?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2997200"/>
            <a:ext cx="2717800" cy="2717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953000"/>
          </a:xfrm>
        </p:spPr>
        <p:txBody>
          <a:bodyPr>
            <a:normAutofit lnSpcReduction="10000"/>
          </a:bodyPr>
          <a:lstStyle/>
          <a:p>
            <a:pPr>
              <a:lnSpc>
                <a:spcPct val="80000"/>
              </a:lnSpc>
              <a:buNone/>
            </a:pPr>
            <a:r>
              <a:rPr lang="en-US" dirty="0" smtClean="0"/>
              <a:t>0		Nothing at all</a:t>
            </a:r>
          </a:p>
          <a:p>
            <a:pPr>
              <a:lnSpc>
                <a:spcPct val="80000"/>
              </a:lnSpc>
              <a:buNone/>
            </a:pPr>
            <a:r>
              <a:rPr lang="en-US" dirty="0" smtClean="0"/>
              <a:t>.5		very, very slight (just noticeable)</a:t>
            </a:r>
          </a:p>
          <a:p>
            <a:pPr>
              <a:lnSpc>
                <a:spcPct val="80000"/>
              </a:lnSpc>
              <a:buNone/>
            </a:pPr>
            <a:r>
              <a:rPr lang="en-US" dirty="0" smtClean="0"/>
              <a:t>1		very slight</a:t>
            </a:r>
          </a:p>
          <a:p>
            <a:pPr>
              <a:lnSpc>
                <a:spcPct val="80000"/>
              </a:lnSpc>
              <a:buNone/>
            </a:pPr>
            <a:r>
              <a:rPr lang="en-US" dirty="0" smtClean="0"/>
              <a:t>2		slight (light)</a:t>
            </a:r>
          </a:p>
          <a:p>
            <a:pPr>
              <a:lnSpc>
                <a:spcPct val="80000"/>
              </a:lnSpc>
              <a:buNone/>
            </a:pPr>
            <a:r>
              <a:rPr lang="en-US" dirty="0" smtClean="0"/>
              <a:t>3		moderate</a:t>
            </a:r>
          </a:p>
          <a:p>
            <a:pPr>
              <a:lnSpc>
                <a:spcPct val="80000"/>
              </a:lnSpc>
              <a:buNone/>
            </a:pPr>
            <a:r>
              <a:rPr lang="en-US" dirty="0" smtClean="0"/>
              <a:t>4		somewhat severe</a:t>
            </a:r>
          </a:p>
          <a:p>
            <a:pPr>
              <a:lnSpc>
                <a:spcPct val="80000"/>
              </a:lnSpc>
              <a:buNone/>
            </a:pPr>
            <a:r>
              <a:rPr lang="en-US" dirty="0" smtClean="0"/>
              <a:t>5		severe (heavy)</a:t>
            </a:r>
          </a:p>
          <a:p>
            <a:pPr>
              <a:lnSpc>
                <a:spcPct val="80000"/>
              </a:lnSpc>
              <a:buNone/>
            </a:pPr>
            <a:r>
              <a:rPr lang="en-US" dirty="0" smtClean="0"/>
              <a:t>6</a:t>
            </a:r>
          </a:p>
          <a:p>
            <a:pPr>
              <a:lnSpc>
                <a:spcPct val="80000"/>
              </a:lnSpc>
              <a:buNone/>
            </a:pPr>
            <a:r>
              <a:rPr lang="en-US" dirty="0" smtClean="0"/>
              <a:t>7		very severe</a:t>
            </a:r>
          </a:p>
          <a:p>
            <a:pPr>
              <a:lnSpc>
                <a:spcPct val="80000"/>
              </a:lnSpc>
              <a:buNone/>
            </a:pPr>
            <a:r>
              <a:rPr lang="en-US" dirty="0" smtClean="0"/>
              <a:t>8</a:t>
            </a:r>
          </a:p>
          <a:p>
            <a:pPr>
              <a:lnSpc>
                <a:spcPct val="80000"/>
              </a:lnSpc>
              <a:buNone/>
            </a:pPr>
            <a:r>
              <a:rPr lang="en-US" dirty="0" smtClean="0"/>
              <a:t>9</a:t>
            </a:r>
          </a:p>
          <a:p>
            <a:pPr>
              <a:lnSpc>
                <a:spcPct val="80000"/>
              </a:lnSpc>
              <a:buNone/>
            </a:pPr>
            <a:r>
              <a:rPr lang="en-US" dirty="0" smtClean="0"/>
              <a:t>10		very, very severe (almost max)</a:t>
            </a:r>
          </a:p>
          <a:p>
            <a:pPr>
              <a:lnSpc>
                <a:spcPct val="80000"/>
              </a:lnSpc>
              <a:buNone/>
            </a:pPr>
            <a:endParaRPr lang="en-US" dirty="0" smtClean="0"/>
          </a:p>
          <a:p>
            <a:pPr>
              <a:lnSpc>
                <a:spcPct val="80000"/>
              </a:lnSpc>
              <a:buNone/>
            </a:pPr>
            <a:r>
              <a:rPr lang="en-US" sz="1647" dirty="0" smtClean="0"/>
              <a:t>Borg, G.A.V. Psychophysical bases of perceived exertion. Medicine and Science in Sports and Exercise 1982;14(5):377-381. </a:t>
            </a:r>
          </a:p>
          <a:p>
            <a:pPr>
              <a:lnSpc>
                <a:spcPct val="80000"/>
              </a:lnSpc>
              <a:buNone/>
            </a:pPr>
            <a:endParaRPr lang="en-US" dirty="0" smtClean="0"/>
          </a:p>
          <a:p>
            <a:endParaRPr lang="en-US" dirty="0"/>
          </a:p>
        </p:txBody>
      </p:sp>
      <p:sp>
        <p:nvSpPr>
          <p:cNvPr id="2" name="Title 1"/>
          <p:cNvSpPr>
            <a:spLocks noGrp="1"/>
          </p:cNvSpPr>
          <p:nvPr>
            <p:ph type="title"/>
          </p:nvPr>
        </p:nvSpPr>
        <p:spPr/>
        <p:txBody>
          <a:bodyPr>
            <a:normAutofit fontScale="90000"/>
          </a:bodyPr>
          <a:lstStyle/>
          <a:p>
            <a:r>
              <a:rPr lang="en-US" dirty="0" smtClean="0"/>
              <a:t>Exercise Guidelines: </a:t>
            </a:r>
            <a:br>
              <a:rPr lang="en-US" dirty="0" smtClean="0"/>
            </a:br>
            <a:r>
              <a:rPr lang="en-US" dirty="0" smtClean="0"/>
              <a:t>Borg </a:t>
            </a:r>
            <a:r>
              <a:rPr lang="en-US" dirty="0" err="1" smtClean="0"/>
              <a:t>Dyspnea</a:t>
            </a:r>
            <a:r>
              <a:rPr lang="en-US" dirty="0" smtClean="0"/>
              <a:t> Scale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ACSM Exercise Guidelines for Healthy Aerobic Activity</a:t>
            </a:r>
          </a:p>
          <a:p>
            <a:pPr lvl="1"/>
            <a:r>
              <a:rPr lang="en-US" dirty="0" smtClean="0"/>
              <a:t>Exercise 3-5 days each week</a:t>
            </a:r>
          </a:p>
          <a:p>
            <a:pPr lvl="1"/>
            <a:r>
              <a:rPr lang="en-US" dirty="0" smtClean="0"/>
              <a:t>Warm up 5-10 minutes before aerobic activity</a:t>
            </a:r>
          </a:p>
          <a:p>
            <a:pPr lvl="1"/>
            <a:r>
              <a:rPr lang="en-US" dirty="0" smtClean="0"/>
              <a:t>Maintain intensity for 30-45 minutes</a:t>
            </a:r>
          </a:p>
          <a:p>
            <a:pPr lvl="1"/>
            <a:r>
              <a:rPr lang="en-US" dirty="0" smtClean="0"/>
              <a:t>Gradually decrease intensity of workout, then stretch to cool down during last 5-10 minutes</a:t>
            </a:r>
          </a:p>
          <a:p>
            <a:pPr lvl="1"/>
            <a:r>
              <a:rPr lang="en-US" dirty="0" smtClean="0"/>
              <a:t>If weight loss is goal, 30 minutes, 5 days a week</a:t>
            </a:r>
            <a:endParaRPr lang="en-US" dirty="0"/>
          </a:p>
        </p:txBody>
      </p:sp>
      <p:sp>
        <p:nvSpPr>
          <p:cNvPr id="2" name="Title 1"/>
          <p:cNvSpPr>
            <a:spLocks noGrp="1"/>
          </p:cNvSpPr>
          <p:nvPr>
            <p:ph type="title"/>
          </p:nvPr>
        </p:nvSpPr>
        <p:spPr/>
        <p:txBody>
          <a:bodyPr>
            <a:normAutofit fontScale="90000"/>
          </a:bodyPr>
          <a:lstStyle/>
          <a:p>
            <a:r>
              <a:rPr lang="en-US" dirty="0" smtClean="0"/>
              <a:t>Exercise Guidelines: Getting Started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Most likely you will need to start with </a:t>
            </a:r>
            <a:r>
              <a:rPr lang="en-US" b="1" i="1" u="sng" dirty="0" smtClean="0"/>
              <a:t>interval training:</a:t>
            </a:r>
            <a:r>
              <a:rPr lang="en-US" dirty="0" smtClean="0"/>
              <a:t> short periods of exercise (2-10 minutes) that total 15-20 minutes.  Then start working toward longer intervals</a:t>
            </a:r>
          </a:p>
          <a:p>
            <a:endParaRPr lang="en-US" b="1" i="1" u="sng" dirty="0" smtClean="0"/>
          </a:p>
          <a:p>
            <a:r>
              <a:rPr lang="en-US" dirty="0" smtClean="0"/>
              <a:t>Start with low intensity.  You should feel like you are working a little, but your breathing should be comfortable.</a:t>
            </a:r>
          </a:p>
          <a:p>
            <a:endParaRPr lang="en-US" dirty="0"/>
          </a:p>
        </p:txBody>
      </p:sp>
      <p:sp>
        <p:nvSpPr>
          <p:cNvPr id="2" name="Title 1"/>
          <p:cNvSpPr>
            <a:spLocks noGrp="1"/>
          </p:cNvSpPr>
          <p:nvPr>
            <p:ph type="title"/>
          </p:nvPr>
        </p:nvSpPr>
        <p:spPr/>
        <p:txBody>
          <a:bodyPr>
            <a:normAutofit fontScale="90000"/>
          </a:bodyPr>
          <a:lstStyle/>
          <a:p>
            <a:r>
              <a:rPr lang="en-US" dirty="0" smtClean="0"/>
              <a:t>Exercise Guidelines: Getting Started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mj-lt"/>
                <a:ea typeface="ＭＳ Ｐゴシック" pitchFamily="-106" charset="-128"/>
                <a:cs typeface="ＭＳ Ｐゴシック" pitchFamily="-106" charset="-128"/>
              </a:rPr>
              <a:t>Exercise Guidelines:</a:t>
            </a:r>
            <a:br>
              <a:rPr kumimoji="0" lang="en-US" sz="4000" b="0" i="0" u="none" strike="noStrike" kern="1200" cap="none" spc="0" normalizeH="0" baseline="0" noProof="0" dirty="0" smtClean="0">
                <a:ln>
                  <a:noFill/>
                </a:ln>
                <a:solidFill>
                  <a:schemeClr val="tx1"/>
                </a:solidFill>
                <a:effectLst/>
                <a:uLnTx/>
                <a:uFillTx/>
                <a:latin typeface="+mj-lt"/>
                <a:ea typeface="ＭＳ Ｐゴシック" pitchFamily="-106" charset="-128"/>
                <a:cs typeface="ＭＳ Ｐゴシック" pitchFamily="-106" charset="-128"/>
              </a:rPr>
            </a:br>
            <a:r>
              <a:rPr kumimoji="0" lang="en-US" sz="4000" b="0" i="0" u="none" strike="noStrike" kern="1200" cap="none" spc="0" normalizeH="0" baseline="0" noProof="0" dirty="0" smtClean="0">
                <a:ln>
                  <a:noFill/>
                </a:ln>
                <a:solidFill>
                  <a:schemeClr val="tx1"/>
                </a:solidFill>
                <a:effectLst/>
                <a:uLnTx/>
                <a:uFillTx/>
                <a:latin typeface="+mj-lt"/>
                <a:ea typeface="ＭＳ Ｐゴシック" pitchFamily="-106" charset="-128"/>
                <a:cs typeface="ＭＳ Ｐゴシック" pitchFamily="-106" charset="-128"/>
              </a:rPr>
              <a:t>Getting Started</a:t>
            </a:r>
            <a:endParaRPr kumimoji="0" lang="en-US" sz="4000" b="0" i="0" u="none" strike="noStrike" kern="1200" cap="none" spc="0" normalizeH="0" baseline="0" noProof="0" dirty="0">
              <a:ln>
                <a:noFill/>
              </a:ln>
              <a:solidFill>
                <a:schemeClr val="tx1"/>
              </a:solidFill>
              <a:effectLst/>
              <a:uLnTx/>
              <a:uFillTx/>
              <a:latin typeface="+mj-lt"/>
              <a:ea typeface="ＭＳ Ｐゴシック" pitchFamily="-106" charset="-128"/>
              <a:cs typeface="ＭＳ Ｐゴシック" pitchFamily="-106" charset="-128"/>
            </a:endParaRPr>
          </a:p>
        </p:txBody>
      </p:sp>
      <p:pic>
        <p:nvPicPr>
          <p:cNvPr id="10" name="Picture 9" descr="fatwomanwalking120"/>
          <p:cNvPicPr>
            <a:picLocks noChangeAspect="1" noChangeArrowheads="1" noCrop="1"/>
          </p:cNvPicPr>
          <p:nvPr/>
        </p:nvPicPr>
        <p:blipFill>
          <a:blip r:embed="rId2"/>
          <a:srcRect/>
          <a:stretch>
            <a:fillRect/>
          </a:stretch>
        </p:blipFill>
        <p:spPr bwMode="auto">
          <a:xfrm>
            <a:off x="3657600" y="1676400"/>
            <a:ext cx="1600200" cy="3146425"/>
          </a:xfrm>
          <a:prstGeom prst="rect">
            <a:avLst/>
          </a:prstGeom>
          <a:noFill/>
          <a:ln w="9525">
            <a:noFill/>
            <a:miter lim="800000"/>
            <a:headEnd/>
            <a:tailEnd/>
          </a:ln>
        </p:spPr>
      </p:pic>
      <p:pic>
        <p:nvPicPr>
          <p:cNvPr id="11" name="Picture 2" descr="Weslo Cadence G40 Treadmill"/>
          <p:cNvPicPr>
            <a:picLocks noChangeAspect="1" noChangeArrowheads="1"/>
          </p:cNvPicPr>
          <p:nvPr/>
        </p:nvPicPr>
        <p:blipFill>
          <a:blip r:embed="rId3"/>
          <a:srcRect/>
          <a:stretch>
            <a:fillRect/>
          </a:stretch>
        </p:blipFill>
        <p:spPr bwMode="auto">
          <a:xfrm>
            <a:off x="228600" y="228600"/>
            <a:ext cx="2047875" cy="2047875"/>
          </a:xfrm>
          <a:prstGeom prst="rect">
            <a:avLst/>
          </a:prstGeom>
          <a:noFill/>
          <a:ln w="9525">
            <a:noFill/>
            <a:miter lim="800000"/>
            <a:headEnd/>
            <a:tailEnd/>
          </a:ln>
        </p:spPr>
      </p:pic>
      <p:pic>
        <p:nvPicPr>
          <p:cNvPr id="12" name="Picture 4" descr="Stamina Magnetic Resistance Recumbent Bike"/>
          <p:cNvPicPr>
            <a:picLocks noChangeAspect="1" noChangeArrowheads="1"/>
          </p:cNvPicPr>
          <p:nvPr/>
        </p:nvPicPr>
        <p:blipFill>
          <a:blip r:embed="rId4"/>
          <a:srcRect/>
          <a:stretch>
            <a:fillRect/>
          </a:stretch>
        </p:blipFill>
        <p:spPr bwMode="auto">
          <a:xfrm>
            <a:off x="228600" y="2514600"/>
            <a:ext cx="2438400" cy="2438400"/>
          </a:xfrm>
          <a:prstGeom prst="rect">
            <a:avLst/>
          </a:prstGeom>
          <a:noFill/>
          <a:ln w="9525">
            <a:noFill/>
            <a:miter lim="800000"/>
            <a:headEnd/>
            <a:tailEnd/>
          </a:ln>
        </p:spPr>
      </p:pic>
      <p:pic>
        <p:nvPicPr>
          <p:cNvPr id="13" name="Picture 11" descr="067-TRS4000MediumWeb"/>
          <p:cNvPicPr>
            <a:picLocks noChangeAspect="1" noChangeArrowheads="1"/>
          </p:cNvPicPr>
          <p:nvPr/>
        </p:nvPicPr>
        <p:blipFill>
          <a:blip r:embed="rId5"/>
          <a:srcRect/>
          <a:stretch>
            <a:fillRect/>
          </a:stretch>
        </p:blipFill>
        <p:spPr bwMode="auto">
          <a:xfrm>
            <a:off x="6553200" y="3352800"/>
            <a:ext cx="2438400" cy="3106738"/>
          </a:xfrm>
          <a:prstGeom prst="rect">
            <a:avLst/>
          </a:prstGeom>
          <a:noFill/>
          <a:ln w="9525">
            <a:noFill/>
            <a:miter lim="800000"/>
            <a:headEnd/>
            <a:tailEnd/>
          </a:ln>
        </p:spPr>
      </p:pic>
      <p:pic>
        <p:nvPicPr>
          <p:cNvPr id="14" name="Picture 6" descr="Horizon Fitness Exercise Bike"/>
          <p:cNvPicPr>
            <a:picLocks noChangeAspect="1" noChangeArrowheads="1"/>
          </p:cNvPicPr>
          <p:nvPr/>
        </p:nvPicPr>
        <p:blipFill>
          <a:blip r:embed="rId6"/>
          <a:srcRect/>
          <a:stretch>
            <a:fillRect/>
          </a:stretch>
        </p:blipFill>
        <p:spPr bwMode="auto">
          <a:xfrm>
            <a:off x="7010400" y="304800"/>
            <a:ext cx="1905000" cy="2330450"/>
          </a:xfrm>
          <a:prstGeom prst="rect">
            <a:avLst/>
          </a:prstGeom>
          <a:noFill/>
          <a:ln w="9525">
            <a:noFill/>
            <a:miter lim="800000"/>
            <a:headEnd/>
            <a:tailEnd/>
          </a:ln>
        </p:spPr>
      </p:pic>
      <p:pic>
        <p:nvPicPr>
          <p:cNvPr id="15" name="Picture 8" descr="http://ts18.gazettelive.co.uk/CliffWard01.jpg"/>
          <p:cNvPicPr>
            <a:picLocks noChangeAspect="1" noChangeArrowheads="1"/>
          </p:cNvPicPr>
          <p:nvPr/>
        </p:nvPicPr>
        <p:blipFill>
          <a:blip r:embed="rId7"/>
          <a:srcRect/>
          <a:stretch>
            <a:fillRect/>
          </a:stretch>
        </p:blipFill>
        <p:spPr bwMode="auto">
          <a:xfrm>
            <a:off x="3429000" y="5197475"/>
            <a:ext cx="2460625" cy="1660525"/>
          </a:xfrm>
          <a:prstGeom prst="rect">
            <a:avLst/>
          </a:prstGeom>
          <a:noFill/>
          <a:ln w="9525">
            <a:noFill/>
            <a:miter lim="800000"/>
            <a:headEnd/>
            <a:tailEnd/>
          </a:ln>
        </p:spPr>
      </p:pic>
      <p:pic>
        <p:nvPicPr>
          <p:cNvPr id="16" name="Picture 10" descr="http://tbn0.google.com/images?q=tbn:hpCrnZkYJM-R2M:http://ecx.images-amazon.com/images/I/415s3IJ2XKL._SL500_AA280_.jpg">
            <a:hlinkClick r:id="rId8"/>
          </p:cNvPr>
          <p:cNvPicPr>
            <a:picLocks noChangeAspect="1" noChangeArrowheads="1"/>
          </p:cNvPicPr>
          <p:nvPr/>
        </p:nvPicPr>
        <p:blipFill>
          <a:blip r:embed="rId9"/>
          <a:srcRect/>
          <a:stretch>
            <a:fillRect/>
          </a:stretch>
        </p:blipFill>
        <p:spPr bwMode="auto">
          <a:xfrm>
            <a:off x="228600" y="5029200"/>
            <a:ext cx="1905000" cy="1905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1905000"/>
            <a:ext cx="7408333" cy="4221163"/>
          </a:xfrm>
        </p:spPr>
        <p:txBody>
          <a:bodyPr>
            <a:normAutofit fontScale="77500" lnSpcReduction="20000"/>
          </a:bodyPr>
          <a:lstStyle/>
          <a:p>
            <a:pPr>
              <a:lnSpc>
                <a:spcPct val="120000"/>
              </a:lnSpc>
            </a:pPr>
            <a:r>
              <a:rPr lang="en-US" sz="3000" dirty="0" smtClean="0"/>
              <a:t>Discuss your cardiovascular risk factors and your medical history with your physician or other health professional prior to starting an exercise program</a:t>
            </a:r>
          </a:p>
          <a:p>
            <a:pPr marL="0" indent="0">
              <a:lnSpc>
                <a:spcPct val="120000"/>
              </a:lnSpc>
              <a:buNone/>
            </a:pPr>
            <a:endParaRPr lang="en-US" sz="3000" dirty="0" smtClean="0"/>
          </a:p>
          <a:p>
            <a:pPr>
              <a:lnSpc>
                <a:spcPct val="120000"/>
              </a:lnSpc>
            </a:pPr>
            <a:r>
              <a:rPr lang="en-US" sz="3000" dirty="0" smtClean="0"/>
              <a:t>It would help to receive instruction and vital sign monitoring from a health professional initially to individualize your program</a:t>
            </a:r>
          </a:p>
          <a:p>
            <a:pPr lvl="2">
              <a:lnSpc>
                <a:spcPct val="120000"/>
              </a:lnSpc>
            </a:pPr>
            <a:r>
              <a:rPr lang="en-US" sz="2400" dirty="0" smtClean="0"/>
              <a:t>Physical therapist</a:t>
            </a:r>
          </a:p>
          <a:p>
            <a:pPr lvl="2">
              <a:lnSpc>
                <a:spcPct val="120000"/>
              </a:lnSpc>
            </a:pPr>
            <a:r>
              <a:rPr lang="en-US" sz="2400" dirty="0" smtClean="0"/>
              <a:t>Nurses, respiratory therapists, and exercise physiologists involved with cardiac and pulmonary rehabilitation</a:t>
            </a:r>
          </a:p>
          <a:p>
            <a:pPr>
              <a:lnSpc>
                <a:spcPct val="120000"/>
              </a:lnSpc>
            </a:pPr>
            <a:endParaRPr lang="en-US" dirty="0"/>
          </a:p>
        </p:txBody>
      </p:sp>
      <p:sp>
        <p:nvSpPr>
          <p:cNvPr id="2" name="Title 1"/>
          <p:cNvSpPr>
            <a:spLocks noGrp="1"/>
          </p:cNvSpPr>
          <p:nvPr>
            <p:ph type="title"/>
          </p:nvPr>
        </p:nvSpPr>
        <p:spPr/>
        <p:txBody>
          <a:bodyPr>
            <a:normAutofit fontScale="90000"/>
          </a:bodyPr>
          <a:lstStyle/>
          <a:p>
            <a:r>
              <a:rPr lang="en-US" smtClean="0"/>
              <a:t>Exercise Guidelines:</a:t>
            </a:r>
            <a:br>
              <a:rPr lang="en-US" smtClean="0"/>
            </a:br>
            <a:r>
              <a:rPr lang="en-US" smtClean="0"/>
              <a:t>Getting Started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Exercise Guidelines: Modes of Exercise</a:t>
            </a:r>
            <a:endParaRPr lang="en-US" dirty="0"/>
          </a:p>
        </p:txBody>
      </p:sp>
      <p:sp>
        <p:nvSpPr>
          <p:cNvPr id="3" name="Content Placeholder 2"/>
          <p:cNvSpPr>
            <a:spLocks noGrp="1"/>
          </p:cNvSpPr>
          <p:nvPr>
            <p:ph sz="quarter" idx="13"/>
          </p:nvPr>
        </p:nvSpPr>
        <p:spPr/>
        <p:txBody>
          <a:bodyPr/>
          <a:lstStyle/>
          <a:p>
            <a:r>
              <a:rPr lang="en-US" dirty="0" smtClean="0"/>
              <a:t>General Activities</a:t>
            </a:r>
          </a:p>
          <a:p>
            <a:r>
              <a:rPr lang="en-US" dirty="0" smtClean="0"/>
              <a:t>Aerobic</a:t>
            </a:r>
          </a:p>
          <a:p>
            <a:pPr lvl="1"/>
            <a:r>
              <a:rPr lang="en-US" dirty="0" smtClean="0"/>
              <a:t>Walking</a:t>
            </a:r>
          </a:p>
          <a:p>
            <a:pPr lvl="1"/>
            <a:r>
              <a:rPr lang="en-US" dirty="0" smtClean="0"/>
              <a:t>Sports</a:t>
            </a:r>
          </a:p>
          <a:p>
            <a:r>
              <a:rPr lang="en-US" dirty="0" smtClean="0"/>
              <a:t>Resistance</a:t>
            </a:r>
          </a:p>
          <a:p>
            <a:pPr lvl="1"/>
            <a:r>
              <a:rPr lang="en-US" dirty="0" smtClean="0"/>
              <a:t>Supervision/technique</a:t>
            </a:r>
          </a:p>
          <a:p>
            <a:pPr lvl="1"/>
            <a:r>
              <a:rPr lang="en-US" dirty="0" smtClean="0"/>
              <a:t>Benefit with one set</a:t>
            </a:r>
            <a:endParaRPr lang="en-US" dirty="0"/>
          </a:p>
        </p:txBody>
      </p:sp>
      <p:sp>
        <p:nvSpPr>
          <p:cNvPr id="4" name="Content Placeholder 3"/>
          <p:cNvSpPr>
            <a:spLocks noGrp="1"/>
          </p:cNvSpPr>
          <p:nvPr>
            <p:ph sz="quarter" idx="14"/>
          </p:nvPr>
        </p:nvSpPr>
        <p:spPr/>
        <p:txBody>
          <a:bodyPr/>
          <a:lstStyle/>
          <a:p>
            <a:r>
              <a:rPr lang="en-US" dirty="0" smtClean="0"/>
              <a:t>Flexibility</a:t>
            </a:r>
          </a:p>
          <a:p>
            <a:pPr lvl="1"/>
            <a:r>
              <a:rPr lang="en-US" dirty="0" smtClean="0"/>
              <a:t>Static stretch</a:t>
            </a:r>
          </a:p>
          <a:p>
            <a:r>
              <a:rPr lang="en-US" dirty="0" smtClean="0"/>
              <a:t>Balance</a:t>
            </a:r>
          </a:p>
          <a:p>
            <a:pPr lvl="1"/>
            <a:r>
              <a:rPr lang="en-US" dirty="0" smtClean="0"/>
              <a:t>Risk assessment</a:t>
            </a:r>
          </a:p>
          <a:p>
            <a:pPr lvl="1"/>
            <a:r>
              <a:rPr lang="en-US" dirty="0" smtClean="0"/>
              <a:t>Dynamic and static balance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Requires lifestyle alteration</a:t>
            </a:r>
          </a:p>
          <a:p>
            <a:r>
              <a:rPr lang="en-US" dirty="0" smtClean="0"/>
              <a:t>Training programs, especially for elderly women, need to focus on longer duration programs to alter strength</a:t>
            </a:r>
          </a:p>
          <a:p>
            <a:r>
              <a:rPr lang="en-US" dirty="0" smtClean="0"/>
              <a:t>All gains can be lost if exercise program is stopped</a:t>
            </a:r>
          </a:p>
        </p:txBody>
      </p:sp>
      <p:sp>
        <p:nvSpPr>
          <p:cNvPr id="2" name="Title 1"/>
          <p:cNvSpPr>
            <a:spLocks noGrp="1"/>
          </p:cNvSpPr>
          <p:nvPr>
            <p:ph type="title"/>
          </p:nvPr>
        </p:nvSpPr>
        <p:spPr/>
        <p:txBody>
          <a:bodyPr>
            <a:normAutofit fontScale="90000"/>
          </a:bodyPr>
          <a:lstStyle/>
          <a:p>
            <a:r>
              <a:rPr lang="en-US" dirty="0" smtClean="0"/>
              <a:t>Exercise Guidelines:</a:t>
            </a:r>
            <a:br>
              <a:rPr lang="en-US" dirty="0" smtClean="0"/>
            </a:br>
            <a:r>
              <a:rPr lang="en-US" dirty="0" smtClean="0"/>
              <a:t>Evidence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4876800"/>
            <a:ext cx="2483744" cy="187000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057400"/>
            <a:ext cx="7408333" cy="4495800"/>
          </a:xfrm>
        </p:spPr>
        <p:txBody>
          <a:bodyPr>
            <a:normAutofit fontScale="92500" lnSpcReduction="10000"/>
          </a:bodyPr>
          <a:lstStyle/>
          <a:p>
            <a:r>
              <a:rPr lang="en-US" sz="2800" dirty="0" smtClean="0"/>
              <a:t>Exercise Physiology</a:t>
            </a:r>
          </a:p>
          <a:p>
            <a:endParaRPr lang="en-US" sz="2800" dirty="0" smtClean="0"/>
          </a:p>
          <a:p>
            <a:r>
              <a:rPr lang="en-US" sz="2800" dirty="0" smtClean="0"/>
              <a:t>Cardiovascular, Pulmonary, Musculoskeletal, Aerobic Capacity Changes with Age</a:t>
            </a:r>
          </a:p>
          <a:p>
            <a:endParaRPr lang="en-US" sz="2800" dirty="0" smtClean="0"/>
          </a:p>
          <a:p>
            <a:r>
              <a:rPr lang="en-US" sz="2800" dirty="0" smtClean="0"/>
              <a:t>Changes </a:t>
            </a:r>
            <a:r>
              <a:rPr lang="en-US" sz="2800" dirty="0"/>
              <a:t>Associated with </a:t>
            </a:r>
            <a:r>
              <a:rPr lang="en-US" sz="2800" dirty="0" smtClean="0"/>
              <a:t>Disease</a:t>
            </a:r>
            <a:endParaRPr lang="en-US" sz="2800" dirty="0"/>
          </a:p>
          <a:p>
            <a:endParaRPr lang="en-US" sz="2800" dirty="0" smtClean="0"/>
          </a:p>
          <a:p>
            <a:r>
              <a:rPr lang="en-US" sz="2800" dirty="0" smtClean="0"/>
              <a:t>Effects of Exercise</a:t>
            </a:r>
          </a:p>
          <a:p>
            <a:endParaRPr lang="en-US" sz="2800" dirty="0" smtClean="0"/>
          </a:p>
          <a:p>
            <a:r>
              <a:rPr lang="en-US" sz="2800" dirty="0" smtClean="0"/>
              <a:t>Evidence</a:t>
            </a:r>
          </a:p>
        </p:txBody>
      </p:sp>
      <p:sp>
        <p:nvSpPr>
          <p:cNvPr id="2" name="Title 1"/>
          <p:cNvSpPr>
            <a:spLocks noGrp="1"/>
          </p:cNvSpPr>
          <p:nvPr>
            <p:ph type="title"/>
          </p:nvPr>
        </p:nvSpPr>
        <p:spPr>
          <a:xfrm>
            <a:off x="457200" y="423672"/>
            <a:ext cx="8229600" cy="1252728"/>
          </a:xfrm>
        </p:spPr>
        <p:txBody>
          <a:bodyPr>
            <a:normAutofit/>
          </a:bodyPr>
          <a:lstStyle/>
          <a:p>
            <a:r>
              <a:rPr lang="en-US" dirty="0" smtClean="0"/>
              <a:t>Aging, Disease, and Exercise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3231" y="4653644"/>
            <a:ext cx="2514600" cy="1870982"/>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133600"/>
            <a:ext cx="7408333" cy="4495800"/>
          </a:xfrm>
        </p:spPr>
        <p:txBody>
          <a:bodyPr>
            <a:normAutofit fontScale="77500" lnSpcReduction="20000"/>
          </a:bodyPr>
          <a:lstStyle/>
          <a:p>
            <a:pPr>
              <a:lnSpc>
                <a:spcPct val="120000"/>
              </a:lnSpc>
            </a:pPr>
            <a:r>
              <a:rPr lang="en-US" dirty="0" smtClean="0"/>
              <a:t>Set physical activity targets for particular groups who are at a higher risk of a sedentary lifestyle</a:t>
            </a:r>
          </a:p>
          <a:p>
            <a:pPr>
              <a:lnSpc>
                <a:spcPct val="120000"/>
              </a:lnSpc>
            </a:pPr>
            <a:r>
              <a:rPr lang="en-US" dirty="0" smtClean="0"/>
              <a:t>Plan facilities, schedules, and other aspects of the social and physical environment to minimize potential barriers to increased participation</a:t>
            </a:r>
          </a:p>
          <a:p>
            <a:pPr>
              <a:lnSpc>
                <a:spcPct val="120000"/>
              </a:lnSpc>
            </a:pPr>
            <a:r>
              <a:rPr lang="en-US" dirty="0" smtClean="0"/>
              <a:t>Encourage women in their middle years to become and remain highly active. This offers long term protection against osteoporosis and cardiovascular disease and can significantly reduce the national health care bill for older adults</a:t>
            </a:r>
          </a:p>
          <a:p>
            <a:pPr>
              <a:lnSpc>
                <a:spcPct val="120000"/>
              </a:lnSpc>
            </a:pPr>
            <a:r>
              <a:rPr lang="en-US" dirty="0" smtClean="0"/>
              <a:t>Target older women, especially those who live alone as a result of widowhood, divorce, or separation. Women may live longer than men but they experience more limitations</a:t>
            </a:r>
          </a:p>
          <a:p>
            <a:pPr>
              <a:lnSpc>
                <a:spcPct val="120000"/>
              </a:lnSpc>
            </a:pPr>
            <a:r>
              <a:rPr lang="en-US" dirty="0" smtClean="0"/>
              <a:t>Consider low cost and accessible physical activity opportunities and facilities for those with lower income and educational brackets</a:t>
            </a:r>
            <a:endParaRPr lang="en-US" dirty="0"/>
          </a:p>
        </p:txBody>
      </p:sp>
      <p:sp>
        <p:nvSpPr>
          <p:cNvPr id="2" name="Title 1"/>
          <p:cNvSpPr>
            <a:spLocks noGrp="1"/>
          </p:cNvSpPr>
          <p:nvPr>
            <p:ph type="title"/>
          </p:nvPr>
        </p:nvSpPr>
        <p:spPr/>
        <p:txBody>
          <a:bodyPr>
            <a:normAutofit fontScale="90000"/>
          </a:bodyPr>
          <a:lstStyle/>
          <a:p>
            <a:r>
              <a:rPr lang="en-US" dirty="0" smtClean="0"/>
              <a:t>Exercise Guidelines:</a:t>
            </a:r>
            <a:br>
              <a:rPr lang="en-US" dirty="0" smtClean="0"/>
            </a:br>
            <a:r>
              <a:rPr lang="en-US" dirty="0" smtClean="0"/>
              <a:t>Considerations for Elderly Women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209800"/>
            <a:ext cx="7408333" cy="4267200"/>
          </a:xfrm>
        </p:spPr>
        <p:txBody>
          <a:bodyPr/>
          <a:lstStyle/>
          <a:p>
            <a:r>
              <a:rPr lang="en-US" dirty="0" smtClean="0"/>
              <a:t>Exercise in groups or with a partner</a:t>
            </a:r>
          </a:p>
          <a:p>
            <a:r>
              <a:rPr lang="en-US" dirty="0" smtClean="0"/>
              <a:t>Pick an activity you enjoy</a:t>
            </a:r>
          </a:p>
          <a:p>
            <a:r>
              <a:rPr lang="en-US" dirty="0" smtClean="0"/>
              <a:t>Watch TV or listen to music while you exercise</a:t>
            </a:r>
          </a:p>
          <a:p>
            <a:r>
              <a:rPr lang="en-US" dirty="0" smtClean="0"/>
              <a:t>Change it up: e.g. walking in summer, recumbent bike in the winter</a:t>
            </a:r>
          </a:p>
          <a:p>
            <a:r>
              <a:rPr lang="en-US" dirty="0" smtClean="0"/>
              <a:t>Set specific goals for yourself</a:t>
            </a:r>
          </a:p>
          <a:p>
            <a:r>
              <a:rPr lang="en-US" dirty="0" smtClean="0"/>
              <a:t>Ask friends and family to hold you accountable to your plan</a:t>
            </a:r>
          </a:p>
          <a:p>
            <a:endParaRPr lang="en-US" dirty="0"/>
          </a:p>
        </p:txBody>
      </p:sp>
      <p:sp>
        <p:nvSpPr>
          <p:cNvPr id="2" name="Title 1"/>
          <p:cNvSpPr>
            <a:spLocks noGrp="1"/>
          </p:cNvSpPr>
          <p:nvPr>
            <p:ph type="title"/>
          </p:nvPr>
        </p:nvSpPr>
        <p:spPr/>
        <p:txBody>
          <a:bodyPr>
            <a:normAutofit fontScale="90000"/>
          </a:bodyPr>
          <a:lstStyle/>
          <a:p>
            <a:r>
              <a:rPr lang="en-US" dirty="0" smtClean="0"/>
              <a:t>Exercise Guidelines:</a:t>
            </a:r>
            <a:br>
              <a:rPr lang="en-US" dirty="0" smtClean="0"/>
            </a:br>
            <a:r>
              <a:rPr lang="en-US" dirty="0" smtClean="0"/>
              <a:t>Keep it Fun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a:lnSpc>
                <a:spcPct val="80000"/>
              </a:lnSpc>
            </a:pPr>
            <a:r>
              <a:rPr lang="en-US" dirty="0" smtClean="0"/>
              <a:t>Stay active.  Inactivity should be your nemesis!!</a:t>
            </a:r>
          </a:p>
          <a:p>
            <a:pPr>
              <a:lnSpc>
                <a:spcPct val="80000"/>
              </a:lnSpc>
            </a:pPr>
            <a:endParaRPr lang="en-US" dirty="0" smtClean="0"/>
          </a:p>
          <a:p>
            <a:pPr>
              <a:lnSpc>
                <a:spcPct val="80000"/>
              </a:lnSpc>
            </a:pPr>
            <a:r>
              <a:rPr lang="en-US" dirty="0" smtClean="0"/>
              <a:t>Try not to exercise alone</a:t>
            </a:r>
          </a:p>
          <a:p>
            <a:pPr>
              <a:lnSpc>
                <a:spcPct val="80000"/>
              </a:lnSpc>
            </a:pPr>
            <a:endParaRPr lang="en-US" dirty="0" smtClean="0"/>
          </a:p>
          <a:p>
            <a:pPr>
              <a:lnSpc>
                <a:spcPct val="80000"/>
              </a:lnSpc>
            </a:pPr>
            <a:r>
              <a:rPr lang="en-US" dirty="0" smtClean="0"/>
              <a:t>Avoid high temperature and high humidity</a:t>
            </a:r>
          </a:p>
          <a:p>
            <a:pPr>
              <a:lnSpc>
                <a:spcPct val="80000"/>
              </a:lnSpc>
            </a:pPr>
            <a:endParaRPr lang="en-US" dirty="0" smtClean="0"/>
          </a:p>
          <a:p>
            <a:pPr>
              <a:lnSpc>
                <a:spcPct val="80000"/>
              </a:lnSpc>
            </a:pPr>
            <a:r>
              <a:rPr lang="en-US" dirty="0" smtClean="0"/>
              <a:t>Drink plenty of fluids</a:t>
            </a:r>
          </a:p>
          <a:p>
            <a:pPr>
              <a:lnSpc>
                <a:spcPct val="80000"/>
              </a:lnSpc>
            </a:pPr>
            <a:endParaRPr lang="en-US" dirty="0" smtClean="0"/>
          </a:p>
          <a:p>
            <a:pPr>
              <a:lnSpc>
                <a:spcPct val="80000"/>
              </a:lnSpc>
            </a:pPr>
            <a:r>
              <a:rPr lang="en-US" dirty="0" smtClean="0"/>
              <a:t>Follow your physician’s directions about how to manage your chronic diseases, including proper use of medications</a:t>
            </a:r>
          </a:p>
          <a:p>
            <a:endParaRPr lang="en-US" dirty="0"/>
          </a:p>
        </p:txBody>
      </p:sp>
      <p:sp>
        <p:nvSpPr>
          <p:cNvPr id="2" name="Title 1"/>
          <p:cNvSpPr>
            <a:spLocks noGrp="1"/>
          </p:cNvSpPr>
          <p:nvPr>
            <p:ph type="title"/>
          </p:nvPr>
        </p:nvSpPr>
        <p:spPr/>
        <p:txBody>
          <a:bodyPr>
            <a:normAutofit fontScale="90000"/>
          </a:bodyPr>
          <a:lstStyle/>
          <a:p>
            <a:r>
              <a:rPr lang="en-US" dirty="0" smtClean="0"/>
              <a:t>Exercise Guidelines:</a:t>
            </a:r>
            <a:br>
              <a:rPr lang="en-US" dirty="0" smtClean="0"/>
            </a:br>
            <a:r>
              <a:rPr lang="en-US" dirty="0" smtClean="0"/>
              <a:t>Other Considerations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598613"/>
            <a:ext cx="7408333" cy="4297363"/>
          </a:xfrm>
        </p:spPr>
        <p:txBody>
          <a:bodyPr>
            <a:noAutofit/>
          </a:bodyPr>
          <a:lstStyle/>
          <a:p>
            <a:r>
              <a:rPr lang="en-US" sz="1600" dirty="0" err="1"/>
              <a:t>Degens</a:t>
            </a:r>
            <a:r>
              <a:rPr lang="en-US" sz="1600" dirty="0"/>
              <a:t> H, </a:t>
            </a:r>
            <a:r>
              <a:rPr lang="en-US" sz="1600" dirty="0" err="1"/>
              <a:t>Korhonen</a:t>
            </a:r>
            <a:r>
              <a:rPr lang="en-US" sz="1600" dirty="0"/>
              <a:t> MT. Factors contributing to the variability in ageing.  </a:t>
            </a:r>
            <a:r>
              <a:rPr lang="en-US" sz="1600" i="1" dirty="0" err="1"/>
              <a:t>Maturitas</a:t>
            </a:r>
            <a:r>
              <a:rPr lang="en-US" sz="1600" dirty="0"/>
              <a:t> </a:t>
            </a:r>
            <a:r>
              <a:rPr lang="en-US" sz="1600" i="1" dirty="0"/>
              <a:t>73: 197– 201, </a:t>
            </a:r>
            <a:r>
              <a:rPr lang="en-US" sz="1600" i="1" dirty="0" smtClean="0"/>
              <a:t>2012</a:t>
            </a:r>
            <a:r>
              <a:rPr lang="en-US" sz="1600" i="1" dirty="0"/>
              <a:t> </a:t>
            </a:r>
            <a:endParaRPr lang="en-US" sz="1600" i="1" dirty="0" smtClean="0"/>
          </a:p>
          <a:p>
            <a:r>
              <a:rPr lang="en-US" sz="1600" dirty="0" smtClean="0"/>
              <a:t>Visser </a:t>
            </a:r>
            <a:r>
              <a:rPr lang="en-US" sz="1600" dirty="0"/>
              <a:t>M, </a:t>
            </a:r>
            <a:r>
              <a:rPr lang="en-US" sz="1600" dirty="0" err="1"/>
              <a:t>Schaap</a:t>
            </a:r>
            <a:r>
              <a:rPr lang="en-US" sz="1600" dirty="0"/>
              <a:t> LA. Consequences of </a:t>
            </a:r>
            <a:r>
              <a:rPr lang="en-US" sz="1600" dirty="0" err="1"/>
              <a:t>sarcopenia</a:t>
            </a:r>
            <a:r>
              <a:rPr lang="en-US" sz="1600" dirty="0"/>
              <a:t>. </a:t>
            </a:r>
            <a:r>
              <a:rPr lang="en-US" sz="1600" i="1" dirty="0" err="1"/>
              <a:t>Clin</a:t>
            </a:r>
            <a:r>
              <a:rPr lang="en-US" sz="1600" i="1" dirty="0"/>
              <a:t> </a:t>
            </a:r>
            <a:r>
              <a:rPr lang="en-US" sz="1600" i="1" dirty="0" err="1"/>
              <a:t>Geriatr</a:t>
            </a:r>
            <a:r>
              <a:rPr lang="en-US" sz="1600" i="1" dirty="0"/>
              <a:t> Med</a:t>
            </a:r>
            <a:r>
              <a:rPr lang="en-US" sz="1600" dirty="0"/>
              <a:t> 27:387-399, 2011</a:t>
            </a:r>
            <a:r>
              <a:rPr lang="en-US" sz="1600" dirty="0" smtClean="0"/>
              <a:t>.</a:t>
            </a:r>
            <a:endParaRPr lang="en-US" sz="1600" dirty="0"/>
          </a:p>
          <a:p>
            <a:r>
              <a:rPr lang="en-US" sz="1600" dirty="0"/>
              <a:t>Clark BC, </a:t>
            </a:r>
            <a:r>
              <a:rPr lang="en-US" sz="1600" dirty="0" err="1"/>
              <a:t>Manini</a:t>
            </a:r>
            <a:r>
              <a:rPr lang="en-US" sz="1600" dirty="0"/>
              <a:t> TM. Functional consequences of </a:t>
            </a:r>
            <a:r>
              <a:rPr lang="en-US" sz="1600" dirty="0" err="1"/>
              <a:t>sarcopenia</a:t>
            </a:r>
            <a:r>
              <a:rPr lang="en-US" sz="1600" dirty="0"/>
              <a:t> and </a:t>
            </a:r>
            <a:r>
              <a:rPr lang="en-US" sz="1600" dirty="0" err="1"/>
              <a:t>dynapenia</a:t>
            </a:r>
            <a:r>
              <a:rPr lang="en-US" sz="1600" dirty="0"/>
              <a:t> in the elderly. </a:t>
            </a:r>
            <a:r>
              <a:rPr lang="en-US" sz="1600" i="1" dirty="0" err="1"/>
              <a:t>Curr</a:t>
            </a:r>
            <a:r>
              <a:rPr lang="en-US" sz="1600" i="1" dirty="0"/>
              <a:t> </a:t>
            </a:r>
            <a:r>
              <a:rPr lang="en-US" sz="1600" i="1" dirty="0" err="1"/>
              <a:t>Opin</a:t>
            </a:r>
            <a:r>
              <a:rPr lang="en-US" sz="1600" i="1" dirty="0"/>
              <a:t> </a:t>
            </a:r>
            <a:r>
              <a:rPr lang="en-US" sz="1600" i="1" dirty="0" err="1"/>
              <a:t>Clin</a:t>
            </a:r>
            <a:r>
              <a:rPr lang="en-US" sz="1600" i="1" dirty="0"/>
              <a:t> </a:t>
            </a:r>
            <a:r>
              <a:rPr lang="en-US" sz="1600" i="1" dirty="0" err="1"/>
              <a:t>Nutr</a:t>
            </a:r>
            <a:r>
              <a:rPr lang="en-US" sz="1600" i="1" dirty="0"/>
              <a:t> </a:t>
            </a:r>
            <a:r>
              <a:rPr lang="en-US" sz="1600" i="1" dirty="0" err="1"/>
              <a:t>Metab</a:t>
            </a:r>
            <a:r>
              <a:rPr lang="en-US" sz="1600" i="1" dirty="0"/>
              <a:t> Care</a:t>
            </a:r>
            <a:r>
              <a:rPr lang="en-US" sz="1600" dirty="0"/>
              <a:t> 13(3): 271–276, 2010. </a:t>
            </a:r>
          </a:p>
          <a:p>
            <a:r>
              <a:rPr lang="en-US" sz="1600" i="1" dirty="0" err="1"/>
              <a:t>Capodaglio</a:t>
            </a:r>
            <a:r>
              <a:rPr lang="en-US" sz="1600" i="1" dirty="0"/>
              <a:t> P, </a:t>
            </a:r>
            <a:r>
              <a:rPr lang="en-US" sz="1600" i="1" dirty="0" err="1"/>
              <a:t>Edda</a:t>
            </a:r>
            <a:r>
              <a:rPr lang="en-US" sz="1600" i="1" dirty="0"/>
              <a:t> MC, </a:t>
            </a:r>
            <a:r>
              <a:rPr lang="en-US" sz="1600" i="1" dirty="0" err="1"/>
              <a:t>Facioli</a:t>
            </a:r>
            <a:r>
              <a:rPr lang="en-US" sz="1600" i="1" dirty="0"/>
              <a:t> M, </a:t>
            </a:r>
            <a:r>
              <a:rPr lang="en-US" sz="1600" i="1" dirty="0" err="1"/>
              <a:t>Saibene</a:t>
            </a:r>
            <a:r>
              <a:rPr lang="en-US" sz="1600" i="1" dirty="0"/>
              <a:t> F. Long-term strength training for community-dwelling people over 75: Impact on muscle function, functional ability, and life style.  </a:t>
            </a:r>
            <a:r>
              <a:rPr lang="en-US" sz="1600" i="1" dirty="0" err="1"/>
              <a:t>Eur</a:t>
            </a:r>
            <a:r>
              <a:rPr lang="en-US" sz="1600" i="1" dirty="0"/>
              <a:t> J </a:t>
            </a:r>
            <a:r>
              <a:rPr lang="en-US" sz="1600" i="1" dirty="0" err="1"/>
              <a:t>Appl</a:t>
            </a:r>
            <a:r>
              <a:rPr lang="en-US" sz="1600" i="1" dirty="0"/>
              <a:t> </a:t>
            </a:r>
            <a:r>
              <a:rPr lang="en-US" sz="1600" i="1" dirty="0" err="1"/>
              <a:t>Physiol</a:t>
            </a:r>
            <a:r>
              <a:rPr lang="en-US" sz="1600" i="1" dirty="0"/>
              <a:t> </a:t>
            </a:r>
            <a:r>
              <a:rPr lang="en-US" sz="1600" dirty="0"/>
              <a:t>100: 535–542, </a:t>
            </a:r>
            <a:r>
              <a:rPr lang="en-US" sz="1600" dirty="0" smtClean="0"/>
              <a:t>2007</a:t>
            </a:r>
            <a:endParaRPr lang="en-US" sz="1600" dirty="0"/>
          </a:p>
          <a:p>
            <a:r>
              <a:rPr lang="en-US" sz="1600" dirty="0"/>
              <a:t>Visser M, </a:t>
            </a:r>
            <a:r>
              <a:rPr lang="en-US" sz="1600" dirty="0" err="1"/>
              <a:t>Kritchevesky</a:t>
            </a:r>
            <a:r>
              <a:rPr lang="en-US" sz="1600" dirty="0"/>
              <a:t> SB, </a:t>
            </a:r>
            <a:r>
              <a:rPr lang="en-US" sz="1600" dirty="0" err="1"/>
              <a:t>Goodpaster</a:t>
            </a:r>
            <a:r>
              <a:rPr lang="en-US" sz="1600" dirty="0"/>
              <a:t> BH, et al. Leg muscle mass and composition in relation to lower extremity performance in men and women aged 70 to 79: The Health, Aging and Body Composition Study. </a:t>
            </a:r>
            <a:r>
              <a:rPr lang="en-US" sz="1600" i="1" dirty="0"/>
              <a:t>J Am </a:t>
            </a:r>
            <a:r>
              <a:rPr lang="en-US" sz="1600" i="1" dirty="0" err="1"/>
              <a:t>Geriatr</a:t>
            </a:r>
            <a:r>
              <a:rPr lang="en-US" sz="1600" i="1" dirty="0"/>
              <a:t> </a:t>
            </a:r>
            <a:r>
              <a:rPr lang="en-US" sz="1600" i="1" dirty="0" err="1"/>
              <a:t>Soc</a:t>
            </a:r>
            <a:r>
              <a:rPr lang="en-US" sz="1600" dirty="0"/>
              <a:t> 50:897–904, 2002</a:t>
            </a:r>
            <a:r>
              <a:rPr lang="en-US" sz="1600" dirty="0" smtClean="0"/>
              <a:t>.</a:t>
            </a:r>
            <a:endParaRPr lang="en-US" sz="1600" dirty="0"/>
          </a:p>
          <a:p>
            <a:r>
              <a:rPr lang="en-US" sz="1600" dirty="0"/>
              <a:t>Brach JS, </a:t>
            </a:r>
            <a:r>
              <a:rPr lang="en-US" sz="1600" dirty="0" err="1"/>
              <a:t>Simonisck</a:t>
            </a:r>
            <a:r>
              <a:rPr lang="en-US" sz="1600" dirty="0"/>
              <a:t> EM, </a:t>
            </a:r>
            <a:r>
              <a:rPr lang="en-US" sz="1600" dirty="0" err="1"/>
              <a:t>Kritchevesky</a:t>
            </a:r>
            <a:r>
              <a:rPr lang="en-US" sz="1600" dirty="0"/>
              <a:t> S, et al. The association between physical function and lifestyle activity and exercise in the Health, Aging and Body Composition Study. </a:t>
            </a:r>
            <a:r>
              <a:rPr lang="en-US" sz="1600" i="1" dirty="0"/>
              <a:t>J Am </a:t>
            </a:r>
            <a:r>
              <a:rPr lang="en-US" sz="1600" i="1" dirty="0" err="1" smtClean="0"/>
              <a:t>Geriatr</a:t>
            </a:r>
            <a:r>
              <a:rPr lang="en-US" sz="1600" dirty="0"/>
              <a:t> </a:t>
            </a:r>
            <a:r>
              <a:rPr lang="en-US" sz="1600" i="1" dirty="0" err="1" smtClean="0"/>
              <a:t>Soc</a:t>
            </a:r>
            <a:r>
              <a:rPr lang="en-US" sz="1600" dirty="0" smtClean="0"/>
              <a:t> </a:t>
            </a:r>
            <a:r>
              <a:rPr lang="en-US" sz="1600" dirty="0"/>
              <a:t>52:502–509, 2004</a:t>
            </a:r>
            <a:r>
              <a:rPr lang="en-US" sz="1600" dirty="0" smtClean="0"/>
              <a:t>.</a:t>
            </a:r>
            <a:endParaRPr lang="en-US" sz="1600" dirty="0"/>
          </a:p>
          <a:p>
            <a:r>
              <a:rPr lang="en-US" sz="1600" dirty="0"/>
              <a:t>Visser M, </a:t>
            </a:r>
            <a:r>
              <a:rPr lang="en-US" sz="1600" dirty="0" err="1"/>
              <a:t>Simonsick</a:t>
            </a:r>
            <a:r>
              <a:rPr lang="en-US" sz="1600" dirty="0"/>
              <a:t> EM, Colbert LH, et al. Type and intensity of activity and risk of mobility </a:t>
            </a:r>
            <a:r>
              <a:rPr lang="en-US" sz="1600" dirty="0" err="1"/>
              <a:t>limitation:The</a:t>
            </a:r>
            <a:r>
              <a:rPr lang="en-US" sz="1600" dirty="0"/>
              <a:t> mediating role of muscle parameters. </a:t>
            </a:r>
            <a:r>
              <a:rPr lang="en-US" sz="1600" i="1" dirty="0"/>
              <a:t>J Am </a:t>
            </a:r>
            <a:r>
              <a:rPr lang="en-US" sz="1600" i="1" dirty="0" err="1"/>
              <a:t>Geriatr</a:t>
            </a:r>
            <a:r>
              <a:rPr lang="en-US" sz="1600" i="1" dirty="0"/>
              <a:t> </a:t>
            </a:r>
            <a:r>
              <a:rPr lang="en-US" sz="1600" i="1" dirty="0" err="1"/>
              <a:t>Soc</a:t>
            </a:r>
            <a:r>
              <a:rPr lang="en-US" sz="1600" dirty="0"/>
              <a:t> </a:t>
            </a:r>
            <a:r>
              <a:rPr lang="en-US" sz="1600" dirty="0" smtClean="0"/>
              <a:t>53:762–770, 2005</a:t>
            </a:r>
            <a:r>
              <a:rPr lang="en-US" sz="1600" dirty="0"/>
              <a:t>.</a:t>
            </a:r>
          </a:p>
          <a:p>
            <a:endParaRPr lang="en-US" sz="1600" dirty="0"/>
          </a:p>
        </p:txBody>
      </p:sp>
      <p:sp>
        <p:nvSpPr>
          <p:cNvPr id="3" name="Title 2"/>
          <p:cNvSpPr>
            <a:spLocks noGrp="1"/>
          </p:cNvSpPr>
          <p:nvPr>
            <p:ph type="title"/>
          </p:nvPr>
        </p:nvSpPr>
        <p:spPr/>
        <p:txBody>
          <a:bodyPr/>
          <a:lstStyle/>
          <a:p>
            <a:r>
              <a:rPr lang="en-US" dirty="0" smtClean="0"/>
              <a:t>Resources</a:t>
            </a:r>
            <a:endParaRPr lang="en-US" dirty="0"/>
          </a:p>
        </p:txBody>
      </p:sp>
    </p:spTree>
    <p:extLst>
      <p:ext uri="{BB962C8B-B14F-4D97-AF65-F5344CB8AC3E}">
        <p14:creationId xmlns:p14="http://schemas.microsoft.com/office/powerpoint/2010/main" val="17304293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667000"/>
            <a:ext cx="8229600" cy="1252728"/>
          </a:xfrm>
        </p:spPr>
        <p:txBody>
          <a:bodyPr>
            <a:normAutofit/>
          </a:bodyPr>
          <a:lstStyle/>
          <a:p>
            <a:r>
              <a:rPr lang="en-US" sz="4000" dirty="0" smtClean="0">
                <a:solidFill>
                  <a:schemeClr val="tx2"/>
                </a:solidFill>
              </a:rPr>
              <a:t>Questions or </a:t>
            </a:r>
            <a:r>
              <a:rPr lang="en-US" sz="4000" dirty="0" err="1" smtClean="0">
                <a:solidFill>
                  <a:schemeClr val="tx2"/>
                </a:solidFill>
              </a:rPr>
              <a:t>Comments?</a:t>
            </a:r>
            <a:r>
              <a:rPr lang="en-US" sz="4000" dirty="0" err="1" smtClean="0"/>
              <a:t>u</a:t>
            </a:r>
            <a:endParaRPr lang="en-US" sz="4000" dirty="0"/>
          </a:p>
        </p:txBody>
      </p:sp>
    </p:spTree>
    <p:extLst>
      <p:ext uri="{BB962C8B-B14F-4D97-AF65-F5344CB8AC3E}">
        <p14:creationId xmlns:p14="http://schemas.microsoft.com/office/powerpoint/2010/main" val="176009826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2362200"/>
            <a:ext cx="8458200" cy="4419600"/>
          </a:xfrm>
        </p:spPr>
        <p:txBody>
          <a:bodyPr>
            <a:normAutofit/>
          </a:bodyPr>
          <a:lstStyle/>
          <a:p>
            <a:r>
              <a:rPr lang="en-US" sz="2800" dirty="0" smtClean="0"/>
              <a:t>Movement and physical function require adequate muscle contraction and force production, which requires…</a:t>
            </a:r>
          </a:p>
          <a:p>
            <a:pPr lvl="1">
              <a:buFont typeface="Wingdings" pitchFamily="2" charset="2"/>
              <a:buChar char="Ø"/>
            </a:pPr>
            <a:r>
              <a:rPr lang="en-US" sz="2800" dirty="0"/>
              <a:t>A</a:t>
            </a:r>
            <a:r>
              <a:rPr lang="en-US" sz="2800" dirty="0" smtClean="0"/>
              <a:t>dequate muscle fiber size and efficient energy production, which requires…</a:t>
            </a:r>
          </a:p>
          <a:p>
            <a:pPr lvl="2">
              <a:buFont typeface="Wingdings" pitchFamily="2" charset="2"/>
              <a:buChar char="Ø"/>
            </a:pPr>
            <a:r>
              <a:rPr lang="en-US" sz="2800" dirty="0" smtClean="0"/>
              <a:t>Adequate physical stimulus, oxygen delivery, carbon dioxide clearance, which requires</a:t>
            </a:r>
          </a:p>
          <a:p>
            <a:pPr lvl="3">
              <a:buFont typeface="Wingdings" pitchFamily="2" charset="2"/>
              <a:buChar char="Ø"/>
            </a:pPr>
            <a:r>
              <a:rPr lang="en-US" sz="2800" dirty="0" smtClean="0"/>
              <a:t>Maintained activity levels, cardiac output, lung ventilation</a:t>
            </a:r>
            <a:endParaRPr lang="en-US" sz="2800" dirty="0"/>
          </a:p>
        </p:txBody>
      </p:sp>
      <p:sp>
        <p:nvSpPr>
          <p:cNvPr id="3" name="Title 2"/>
          <p:cNvSpPr>
            <a:spLocks noGrp="1"/>
          </p:cNvSpPr>
          <p:nvPr>
            <p:ph type="title"/>
          </p:nvPr>
        </p:nvSpPr>
        <p:spPr/>
        <p:txBody>
          <a:bodyPr>
            <a:normAutofit fontScale="90000"/>
          </a:bodyPr>
          <a:lstStyle/>
          <a:p>
            <a:r>
              <a:rPr lang="en-US" dirty="0"/>
              <a:t>Aging, Disease, and </a:t>
            </a:r>
            <a:r>
              <a:rPr lang="en-US" dirty="0" smtClean="0"/>
              <a:t>Exercise: </a:t>
            </a:r>
            <a:br>
              <a:rPr lang="en-US" dirty="0" smtClean="0"/>
            </a:br>
            <a:r>
              <a:rPr lang="en-US" dirty="0" smtClean="0"/>
              <a:t>The Big Picture</a:t>
            </a:r>
            <a:endParaRPr lang="en-US" dirty="0"/>
          </a:p>
        </p:txBody>
      </p:sp>
    </p:spTree>
    <p:extLst>
      <p:ext uri="{BB962C8B-B14F-4D97-AF65-F5344CB8AC3E}">
        <p14:creationId xmlns:p14="http://schemas.microsoft.com/office/powerpoint/2010/main" val="213660667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Aging, Disease, and </a:t>
            </a:r>
            <a:r>
              <a:rPr lang="en-US" dirty="0" smtClean="0"/>
              <a:t>Exercise: </a:t>
            </a:r>
            <a:br>
              <a:rPr lang="en-US" dirty="0" smtClean="0"/>
            </a:br>
            <a:r>
              <a:rPr lang="en-US" dirty="0" smtClean="0"/>
              <a:t>The Big Picture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1752599"/>
            <a:ext cx="5070747" cy="4771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62974"/>
          <a:stretch/>
        </p:blipFill>
        <p:spPr bwMode="auto">
          <a:xfrm>
            <a:off x="6629401" y="1752600"/>
            <a:ext cx="2057400" cy="4860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981200" y="6523893"/>
            <a:ext cx="6172200" cy="246221"/>
          </a:xfrm>
          <a:prstGeom prst="rect">
            <a:avLst/>
          </a:prstGeom>
        </p:spPr>
        <p:txBody>
          <a:bodyPr wrap="square">
            <a:spAutoFit/>
          </a:bodyPr>
          <a:lstStyle/>
          <a:p>
            <a:r>
              <a:rPr lang="en-US" sz="1000" dirty="0"/>
              <a:t>http://otah2o.wikispaces.com/file/view/skeletal_muscle.jpg/220615510/682x628/skeletal_muscle.jpg</a:t>
            </a:r>
          </a:p>
        </p:txBody>
      </p:sp>
      <p:cxnSp>
        <p:nvCxnSpPr>
          <p:cNvPr id="7" name="Curved Connector 6"/>
          <p:cNvCxnSpPr/>
          <p:nvPr/>
        </p:nvCxnSpPr>
        <p:spPr>
          <a:xfrm rot="10800000">
            <a:off x="4419600" y="3657601"/>
            <a:ext cx="2362202" cy="1905006"/>
          </a:xfrm>
          <a:prstGeom prst="curvedConnector3">
            <a:avLst>
              <a:gd name="adj1" fmla="val 50000"/>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3962400" y="3505200"/>
            <a:ext cx="457199"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295400" y="4572000"/>
            <a:ext cx="1066800" cy="990608"/>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747483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Aging, Disease, and </a:t>
            </a:r>
            <a:r>
              <a:rPr lang="en-US" dirty="0" smtClean="0"/>
              <a:t>Exercise: </a:t>
            </a:r>
            <a:br>
              <a:rPr lang="en-US" dirty="0" smtClean="0"/>
            </a:br>
            <a:r>
              <a:rPr lang="en-US" dirty="0" smtClean="0"/>
              <a:t>The Big Picture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36" y="2657475"/>
            <a:ext cx="9144000" cy="355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4"/>
          <p:cNvSpPr txBox="1">
            <a:spLocks noChangeArrowheads="1"/>
          </p:cNvSpPr>
          <p:nvPr/>
        </p:nvSpPr>
        <p:spPr bwMode="auto">
          <a:xfrm>
            <a:off x="5105400" y="6211888"/>
            <a:ext cx="3733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dirty="0">
                <a:latin typeface="Calibri" pitchFamily="34" charset="0"/>
              </a:rPr>
              <a:t>From: Dean and </a:t>
            </a:r>
            <a:r>
              <a:rPr lang="en-US" sz="1600" dirty="0" err="1">
                <a:latin typeface="Calibri" pitchFamily="34" charset="0"/>
              </a:rPr>
              <a:t>Frownfelter</a:t>
            </a:r>
            <a:r>
              <a:rPr lang="en-US" sz="1600" dirty="0">
                <a:latin typeface="Calibri" pitchFamily="34" charset="0"/>
              </a:rPr>
              <a:t>, Mosby 2006</a:t>
            </a:r>
          </a:p>
        </p:txBody>
      </p:sp>
    </p:spTree>
    <p:extLst>
      <p:ext uri="{BB962C8B-B14F-4D97-AF65-F5344CB8AC3E}">
        <p14:creationId xmlns:p14="http://schemas.microsoft.com/office/powerpoint/2010/main" val="276747483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Aging, Disease, and Exercise: </a:t>
            </a:r>
            <a:br>
              <a:rPr lang="en-US" dirty="0"/>
            </a:br>
            <a:r>
              <a:rPr lang="en-US" dirty="0"/>
              <a:t>Age-Related Changes</a:t>
            </a:r>
          </a:p>
        </p:txBody>
      </p:sp>
      <p:sp>
        <p:nvSpPr>
          <p:cNvPr id="3" name="Content Placeholder 2"/>
          <p:cNvSpPr>
            <a:spLocks noGrp="1"/>
          </p:cNvSpPr>
          <p:nvPr>
            <p:ph sz="quarter" idx="13"/>
          </p:nvPr>
        </p:nvSpPr>
        <p:spPr>
          <a:xfrm>
            <a:off x="304800" y="2209800"/>
            <a:ext cx="8382000" cy="4572000"/>
          </a:xfrm>
        </p:spPr>
        <p:txBody>
          <a:bodyPr>
            <a:normAutofit fontScale="92500" lnSpcReduction="20000"/>
          </a:bodyPr>
          <a:lstStyle/>
          <a:p>
            <a:r>
              <a:rPr lang="en-US" sz="3000" b="1" dirty="0" smtClean="0"/>
              <a:t>Pulmonary System</a:t>
            </a:r>
          </a:p>
          <a:p>
            <a:pPr lvl="1"/>
            <a:r>
              <a:rPr lang="en-US" sz="2600" dirty="0" smtClean="0"/>
              <a:t>Decreased movement of O2</a:t>
            </a:r>
            <a:r>
              <a:rPr lang="en-US" sz="2600" dirty="0"/>
              <a:t> </a:t>
            </a:r>
            <a:r>
              <a:rPr lang="en-US" sz="2600" dirty="0" smtClean="0"/>
              <a:t>in and CO2</a:t>
            </a:r>
            <a:r>
              <a:rPr lang="en-US" sz="2600" dirty="0"/>
              <a:t> </a:t>
            </a:r>
            <a:r>
              <a:rPr lang="en-US" sz="2600" dirty="0" smtClean="0"/>
              <a:t>out of lungs and bloodstream</a:t>
            </a:r>
            <a:endParaRPr lang="en-US" sz="3000" dirty="0" smtClean="0"/>
          </a:p>
          <a:p>
            <a:pPr lvl="2"/>
            <a:r>
              <a:rPr lang="en-US" dirty="0" smtClean="0"/>
              <a:t>Less efficient gas exchange</a:t>
            </a:r>
          </a:p>
          <a:p>
            <a:pPr lvl="2"/>
            <a:r>
              <a:rPr lang="en-US" dirty="0" smtClean="0"/>
              <a:t>More rigid rib cage</a:t>
            </a:r>
          </a:p>
          <a:p>
            <a:pPr lvl="2"/>
            <a:r>
              <a:rPr lang="en-US" dirty="0" smtClean="0"/>
              <a:t>Lung elastic tissue diminished</a:t>
            </a:r>
          </a:p>
          <a:p>
            <a:pPr lvl="2"/>
            <a:r>
              <a:rPr lang="en-US" dirty="0" smtClean="0"/>
              <a:t>Increased fibrous tissue</a:t>
            </a:r>
          </a:p>
          <a:p>
            <a:pPr lvl="2"/>
            <a:r>
              <a:rPr lang="en-US" dirty="0" smtClean="0"/>
              <a:t>Diminished compliance</a:t>
            </a:r>
          </a:p>
          <a:p>
            <a:pPr lvl="2"/>
            <a:r>
              <a:rPr lang="en-US" dirty="0" smtClean="0"/>
              <a:t>Respiratory muscles decline</a:t>
            </a:r>
          </a:p>
          <a:p>
            <a:pPr lvl="2"/>
            <a:r>
              <a:rPr lang="en-US" dirty="0" smtClean="0"/>
              <a:t>Reduced alveolar surface area</a:t>
            </a:r>
          </a:p>
          <a:p>
            <a:pPr lvl="2"/>
            <a:r>
              <a:rPr lang="en-US" dirty="0"/>
              <a:t>Increased resistance to airflow</a:t>
            </a:r>
          </a:p>
          <a:p>
            <a:pPr lvl="2"/>
            <a:r>
              <a:rPr lang="en-US" dirty="0"/>
              <a:t>Reduced vital capacity</a:t>
            </a:r>
          </a:p>
          <a:p>
            <a:pPr lvl="2"/>
            <a:r>
              <a:rPr lang="en-US" dirty="0"/>
              <a:t>Reduced diffusing capacity</a:t>
            </a:r>
          </a:p>
          <a:p>
            <a:pPr lvl="2"/>
            <a:r>
              <a:rPr lang="en-US" dirty="0"/>
              <a:t>Ventilation/Perfusion imbalance</a:t>
            </a:r>
          </a:p>
          <a:p>
            <a:pPr lvl="1"/>
            <a:endParaRPr lang="en-US" dirty="0" smtClean="0"/>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873</TotalTime>
  <Words>2492</Words>
  <Application>Microsoft Macintosh PowerPoint</Application>
  <PresentationFormat>On-screen Show (4:3)</PresentationFormat>
  <Paragraphs>396</Paragraphs>
  <Slides>54</Slides>
  <Notes>1</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Waveform</vt:lpstr>
      <vt:lpstr>Exercise and Successful Aging: Maintaining Function  and Quality of Life</vt:lpstr>
      <vt:lpstr>Outline</vt:lpstr>
      <vt:lpstr>Disclosures</vt:lpstr>
      <vt:lpstr>Objectives</vt:lpstr>
      <vt:lpstr>Aging, Disease, and Exercise</vt:lpstr>
      <vt:lpstr>Aging, Disease, and Exercise:  The Big Picture</vt:lpstr>
      <vt:lpstr>Aging, Disease, and Exercise:  The Big Picture</vt:lpstr>
      <vt:lpstr>Aging, Disease, and Exercise:  The Big Picture</vt:lpstr>
      <vt:lpstr>Aging, Disease, and Exercise:  Age-Related Changes</vt:lpstr>
      <vt:lpstr>Aging, Disease, and Exercise:  Age-Related Changes</vt:lpstr>
      <vt:lpstr>Aging, Disease, and Exercise:  Age-Related Changes</vt:lpstr>
      <vt:lpstr>Aging, Disease, and Exercise:  Age-Related Changes</vt:lpstr>
      <vt:lpstr>Aging, Disease, and Exercise:  Summary of Age-Related Changes</vt:lpstr>
      <vt:lpstr>Functional Capacity Changes Associated with Disease</vt:lpstr>
      <vt:lpstr>Effects of Exercise</vt:lpstr>
      <vt:lpstr> Effects of Exercise</vt:lpstr>
      <vt:lpstr>Effects of Exercise</vt:lpstr>
      <vt:lpstr>Effects of Exercise</vt:lpstr>
      <vt:lpstr>Effects of Exercise</vt:lpstr>
      <vt:lpstr>Specific Effects of Exercise on Disease </vt:lpstr>
      <vt:lpstr>Specific Effects of Exercise on Disease</vt:lpstr>
      <vt:lpstr>Specific Effects of Exercise on Disease</vt:lpstr>
      <vt:lpstr>Specific Effects of Exercise on Disease</vt:lpstr>
      <vt:lpstr>Effects of Exercise: Evidence </vt:lpstr>
      <vt:lpstr>Effects of Exercise: Evidence</vt:lpstr>
      <vt:lpstr>Effects of Exercise: Evidence</vt:lpstr>
      <vt:lpstr>Effects of Exercise: Evidence </vt:lpstr>
      <vt:lpstr>Readiness to Exercise</vt:lpstr>
      <vt:lpstr>Readiness to Exercise: Contraindications</vt:lpstr>
      <vt:lpstr>Readiness to Exercise</vt:lpstr>
      <vt:lpstr>Readiness to Exercise: Orthopedic Risk Factors</vt:lpstr>
      <vt:lpstr>Readiness to Exercise:  Cardiac Risk Factors</vt:lpstr>
      <vt:lpstr>Readiness to Exercise:</vt:lpstr>
      <vt:lpstr>Readiness to Exercise: Exercise Stress Test</vt:lpstr>
      <vt:lpstr>Readiness to Exercise</vt:lpstr>
      <vt:lpstr>Readiness to Exercise: Can I Exercise?</vt:lpstr>
      <vt:lpstr>Can I Exercise with Musculoskeletal Problems?</vt:lpstr>
      <vt:lpstr>Can I Exercise if I am at Risk for Falling?</vt:lpstr>
      <vt:lpstr>Exercise Guidelines</vt:lpstr>
      <vt:lpstr>Exercise Guidelines: What Is Exercise?</vt:lpstr>
      <vt:lpstr>Exercise Guidelines:  How Do I Exercise?</vt:lpstr>
      <vt:lpstr>Exercise Guidelines:  How Do I Exercise?</vt:lpstr>
      <vt:lpstr>Exercise Guidelines:  Borg Dyspnea Scale</vt:lpstr>
      <vt:lpstr>Exercise Guidelines: Getting Started</vt:lpstr>
      <vt:lpstr>Exercise Guidelines: Getting Started</vt:lpstr>
      <vt:lpstr>PowerPoint Presentation</vt:lpstr>
      <vt:lpstr>Exercise Guidelines: Getting Started</vt:lpstr>
      <vt:lpstr>Exercise Guidelines: Modes of Exercise</vt:lpstr>
      <vt:lpstr>Exercise Guidelines: Evidence</vt:lpstr>
      <vt:lpstr>Exercise Guidelines: Considerations for Elderly Women</vt:lpstr>
      <vt:lpstr>Exercise Guidelines: Keep it Fun</vt:lpstr>
      <vt:lpstr>Exercise Guidelines: Other Considerations</vt:lpstr>
      <vt:lpstr>Resources</vt:lpstr>
      <vt:lpstr>Questions or Comments?u</vt:lpstr>
    </vt:vector>
  </TitlesOfParts>
  <Company>University of Michigan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 2004 Test Drive User</dc:creator>
  <cp:lastModifiedBy>Priscilla Kimboko</cp:lastModifiedBy>
  <cp:revision>117</cp:revision>
  <dcterms:created xsi:type="dcterms:W3CDTF">2013-12-03T01:39:54Z</dcterms:created>
  <dcterms:modified xsi:type="dcterms:W3CDTF">2014-02-02T03:40:49Z</dcterms:modified>
</cp:coreProperties>
</file>