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2" r:id="rId3"/>
    <p:sldId id="257" r:id="rId4"/>
    <p:sldId id="258" r:id="rId5"/>
    <p:sldId id="259" r:id="rId6"/>
    <p:sldId id="260" r:id="rId7"/>
    <p:sldId id="268" r:id="rId8"/>
    <p:sldId id="261"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50" autoAdjust="0"/>
  </p:normalViewPr>
  <p:slideViewPr>
    <p:cSldViewPr>
      <p:cViewPr varScale="1">
        <p:scale>
          <a:sx n="53" d="100"/>
          <a:sy n="53" d="100"/>
        </p:scale>
        <p:origin x="-249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C9D21-6328-40AB-8259-E310CEA79B7B}" type="datetimeFigureOut">
              <a:rPr lang="en-US" smtClean="0"/>
              <a:t>2/5/14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CF9DE-3C49-4D28-8D0F-4CA1667794BC}" type="slidenum">
              <a:rPr lang="en-US" smtClean="0"/>
              <a:t>‹#›</a:t>
            </a:fld>
            <a:endParaRPr lang="en-US" dirty="0"/>
          </a:p>
        </p:txBody>
      </p:sp>
    </p:spTree>
    <p:extLst>
      <p:ext uri="{BB962C8B-B14F-4D97-AF65-F5344CB8AC3E}">
        <p14:creationId xmlns:p14="http://schemas.microsoft.com/office/powerpoint/2010/main" val="49501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BB13E3-E19F-40C4-8FF2-613D794DB394}" type="slidenum">
              <a:rPr lang="en-US" sz="1200" smtClean="0"/>
              <a:pPr/>
              <a:t>14</a:t>
            </a:fld>
            <a:endParaRPr 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dirty="0" smtClean="0"/>
              <a:t>Before we</a:t>
            </a:r>
            <a:r>
              <a:rPr lang="en-US" baseline="0" dirty="0" smtClean="0"/>
              <a:t> get moving, think about a physical space you are in for most of your day. Is it set up to support a healthy lifestyle? What is in place to support you? </a:t>
            </a:r>
          </a:p>
          <a:p>
            <a:endParaRPr lang="en-US" baseline="0" dirty="0" smtClean="0"/>
          </a:p>
          <a:p>
            <a:r>
              <a:rPr lang="en-US" baseline="0" dirty="0" smtClean="0"/>
              <a:t>-Examples of policies-Standing desks, exercise release time, signage and walking paths</a:t>
            </a:r>
            <a:r>
              <a:rPr lang="en-US" baseline="0" smtClean="0"/>
              <a:t>, stairs,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646E81-233A-4CE0-98B4-2CFFC574CF54}" type="slidenum">
              <a:rPr lang="en-US" sz="1200" smtClean="0"/>
              <a:pPr/>
              <a:t>15</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r>
              <a:rPr lang="en-US" smtClean="0"/>
              <a:t>12-15 each, repeat 2-3 times  if only one exercise or one set of 15 and run through entire set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F93E60-36E4-442F-9986-9167F44105E8}" type="slidenum">
              <a:rPr lang="en-US" sz="1200" smtClean="0"/>
              <a:pPr/>
              <a:t>16</a:t>
            </a:fld>
            <a:endParaRPr 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r>
              <a:rPr lang="en-US" smtClean="0"/>
              <a:t>One run through at 15 each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E4E76F-0198-440D-A191-61FF6DCCED38}" type="slidenum">
              <a:rPr lang="en-US" sz="1200" smtClean="0"/>
              <a:pPr/>
              <a:t>18</a:t>
            </a:fld>
            <a:endParaRPr 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dirty="0" smtClean="0"/>
              <a:t>Remember your environment? Go back to that picture,</a:t>
            </a:r>
            <a:r>
              <a:rPr lang="en-US" baseline="0" dirty="0" smtClean="0"/>
              <a:t> what are everyday items you could use to get creative and incorporate fitness into your day. </a:t>
            </a:r>
            <a:r>
              <a:rPr lang="en-US" dirty="0" smtClean="0"/>
              <a:t>Share your five items with someone across the room.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DF6C14-2815-4B71-92C3-AB404C010D7A}" type="slidenum">
              <a:rPr lang="en-US" sz="1200" smtClean="0"/>
              <a:pPr/>
              <a:t>20</a:t>
            </a:fld>
            <a:endParaRPr lang="en-US" sz="1200"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en-US" dirty="0" smtClean="0"/>
              <a:t>We just went through over 20 different exercises you can easily fit into your day. </a:t>
            </a:r>
            <a:br>
              <a:rPr lang="en-US" dirty="0" smtClean="0"/>
            </a:br>
            <a:endParaRPr lang="en-US" dirty="0" smtClean="0"/>
          </a:p>
          <a:p>
            <a:r>
              <a:rPr lang="en-US" dirty="0" smtClean="0"/>
              <a:t>.</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2800" dirty="0" smtClean="0"/>
              <a:t>http://pinterest.com/pin/259097784784324358/</a:t>
            </a:r>
          </a:p>
          <a:p>
            <a:pPr>
              <a:lnSpc>
                <a:spcPct val="80000"/>
              </a:lnSpc>
            </a:pPr>
            <a:endParaRPr lang="en-US" sz="2800" dirty="0" smtClean="0"/>
          </a:p>
          <a:p>
            <a:pPr>
              <a:lnSpc>
                <a:spcPct val="80000"/>
              </a:lnSpc>
            </a:pPr>
            <a:r>
              <a:rPr lang="en-US" sz="2800" dirty="0" smtClean="0"/>
              <a:t>Remember: 	</a:t>
            </a:r>
          </a:p>
          <a:p>
            <a:r>
              <a:rPr lang="en-US" sz="2400" b="1" dirty="0" smtClean="0">
                <a:solidFill>
                  <a:srgbClr val="FF6600"/>
                </a:solidFill>
              </a:rPr>
              <a:t>Just because you get in those extra steps doesn’t mean you can eat anything you want!</a:t>
            </a:r>
            <a:r>
              <a:rPr lang="en-US" sz="3600" b="1" dirty="0" smtClean="0">
                <a:solidFill>
                  <a:srgbClr val="FF6600"/>
                </a:solidFill>
              </a:rPr>
              <a:t> </a:t>
            </a:r>
            <a:br>
              <a:rPr lang="en-US" sz="3600" b="1" dirty="0" smtClean="0">
                <a:solidFill>
                  <a:srgbClr val="FF6600"/>
                </a:solidFill>
              </a:rPr>
            </a:br>
            <a:r>
              <a:rPr lang="en-US" sz="3600" b="1" dirty="0" smtClean="0">
                <a:solidFill>
                  <a:srgbClr val="FF6600"/>
                </a:solidFill>
              </a:rPr>
              <a:t/>
            </a:r>
            <a:br>
              <a:rPr lang="en-US" sz="3600" b="1" dirty="0" smtClean="0">
                <a:solidFill>
                  <a:srgbClr val="FF6600"/>
                </a:solidFill>
              </a:rPr>
            </a:br>
            <a:r>
              <a:rPr lang="en-US" dirty="0" smtClean="0"/>
              <a:t>It is a balance between physical activity and what you are eating. Don’t negate your limited activity time!</a:t>
            </a:r>
          </a:p>
          <a:p>
            <a:r>
              <a:rPr lang="en-US" dirty="0" smtClean="0"/>
              <a:t>-Woman lifting the tape dispensers had huge candy jars on her desk.</a:t>
            </a:r>
          </a:p>
          <a:p>
            <a:endParaRPr lang="en-US" dirty="0" smtClean="0"/>
          </a:p>
          <a:p>
            <a:r>
              <a:rPr lang="en-US" dirty="0" smtClean="0"/>
              <a:t>Dietary sources of omega-3 fatty acids include fish oil and certain plant and nut oils. Fish oil contains both </a:t>
            </a:r>
            <a:r>
              <a:rPr lang="en-US" dirty="0" err="1" smtClean="0"/>
              <a:t>docosahexaenoic</a:t>
            </a:r>
            <a:r>
              <a:rPr lang="en-US" dirty="0" smtClean="0"/>
              <a:t> acid (DHA) and </a:t>
            </a:r>
            <a:r>
              <a:rPr lang="en-US" dirty="0" err="1" smtClean="0"/>
              <a:t>eicosapentaenoic</a:t>
            </a:r>
            <a:r>
              <a:rPr lang="en-US" dirty="0" smtClean="0"/>
              <a:t> acid (EPA), while some nuts (such as English walnuts) and vegetable oils (such as canola, soybean, flaxseed, linseed, and olive oils) contain alpha-</a:t>
            </a:r>
            <a:r>
              <a:rPr lang="en-US" dirty="0" err="1" smtClean="0"/>
              <a:t>linolenic</a:t>
            </a:r>
            <a:r>
              <a:rPr lang="en-US" dirty="0" smtClean="0"/>
              <a:t> acid (ALA). </a:t>
            </a:r>
          </a:p>
          <a:p>
            <a:r>
              <a:rPr lang="en-US" dirty="0" smtClean="0"/>
              <a:t>There is supportive evidence from multiple studies that suggests the intake of recommended amounts of DHA and EPA in the form of dietary fish or fish oil supplements lowers triglycerides; reduces the risk of death, heart attack, dangerous abnormal heart rhythms, and strokes in people with known cardiovascular disease; slows the buildup of atherosclerotic plaques ("hardening of the arteries"), and lowers blood pressure slightly. However, high doses may have harmful effects, such as an increased risk of bleeding. Although similar benefits have been proposed for alpha-</a:t>
            </a:r>
            <a:r>
              <a:rPr lang="en-US" dirty="0" err="1" smtClean="0"/>
              <a:t>linolenic</a:t>
            </a:r>
            <a:r>
              <a:rPr lang="en-US" dirty="0" smtClean="0"/>
              <a:t> acid, the scientific evidence is less compelling, and the beneficial effects may be less pronounced. </a:t>
            </a:r>
          </a:p>
          <a:p>
            <a:r>
              <a:rPr lang="en-US" dirty="0" smtClean="0"/>
              <a:t>Some species of fish carry a higher risk of environmental contamination, such as with </a:t>
            </a:r>
            <a:r>
              <a:rPr lang="en-US" dirty="0" err="1" smtClean="0"/>
              <a:t>methylmercury</a:t>
            </a:r>
            <a:r>
              <a:rPr lang="en-US" dirty="0" smtClean="0"/>
              <a:t>. </a:t>
            </a:r>
          </a:p>
          <a:p>
            <a:endParaRPr lang="en-US" dirty="0" smtClean="0"/>
          </a:p>
          <a:p>
            <a:r>
              <a:rPr lang="en-US" dirty="0" smtClean="0"/>
              <a:t>Retrieved on 2.21.2013 from http://www.mayoclinic.com/health/fish-oil/NS_patient-fishoil </a:t>
            </a:r>
          </a:p>
          <a:p>
            <a:pPr lvl="1">
              <a:lnSpc>
                <a:spcPct val="80000"/>
              </a:lnSpc>
            </a:pPr>
            <a:endParaRPr lang="en-US" sz="3600" b="1" dirty="0" smtClean="0">
              <a:solidFill>
                <a:srgbClr val="FF6600"/>
              </a:solidFill>
            </a:endParaRPr>
          </a:p>
          <a:p>
            <a:pPr lvl="1">
              <a:lnSpc>
                <a:spcPct val="80000"/>
              </a:lnSpc>
            </a:pPr>
            <a:endParaRPr lang="en-US" sz="3600" b="1" dirty="0" smtClean="0">
              <a:solidFill>
                <a:srgbClr val="FF6600"/>
              </a:solidFill>
            </a:endParaRPr>
          </a:p>
        </p:txBody>
      </p:sp>
      <p:sp>
        <p:nvSpPr>
          <p:cNvPr id="26628"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124D74-D70A-4527-B4E1-1B1F78E638A5}" type="slidenum">
              <a:rPr lang="en-US" sz="1200" smtClean="0"/>
              <a:pPr/>
              <a:t>22</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CF9DE-3C49-4D28-8D0F-4CA1667794BC}" type="slidenum">
              <a:rPr lang="en-US" smtClean="0"/>
              <a:t>23</a:t>
            </a:fld>
            <a:endParaRPr lang="en-US" dirty="0"/>
          </a:p>
        </p:txBody>
      </p:sp>
    </p:spTree>
    <p:extLst>
      <p:ext uri="{BB962C8B-B14F-4D97-AF65-F5344CB8AC3E}">
        <p14:creationId xmlns:p14="http://schemas.microsoft.com/office/powerpoint/2010/main" val="28444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117DCE5-3920-4151-B5BD-A560FA4F05A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9D6748-FDA5-4249-9751-80BD6B3FDFD0}" type="datetimeFigureOut">
              <a:rPr lang="en-US" smtClean="0"/>
              <a:t>2/5/14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117DCE5-3920-4151-B5BD-A560FA4F05A0}"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C9D6748-FDA5-4249-9751-80BD6B3FDFD0}" type="datetimeFigureOut">
              <a:rPr lang="en-US" smtClean="0"/>
              <a:t>2/5/14</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117DCE5-3920-4151-B5BD-A560FA4F05A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hyperlink" Target="http://www.ncbi.nlm.nih.gov/pmc/articles/PMC35445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gif"/><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1470025"/>
          </a:xfrm>
        </p:spPr>
        <p:txBody>
          <a:bodyPr/>
          <a:lstStyle/>
          <a:p>
            <a:r>
              <a:rPr lang="en-US" dirty="0" smtClean="0"/>
              <a:t>The More You Move…</a:t>
            </a:r>
            <a:endParaRPr lang="en-US" dirty="0"/>
          </a:p>
        </p:txBody>
      </p:sp>
      <p:sp>
        <p:nvSpPr>
          <p:cNvPr id="3" name="Subtitle 2"/>
          <p:cNvSpPr>
            <a:spLocks noGrp="1"/>
          </p:cNvSpPr>
          <p:nvPr>
            <p:ph type="subTitle" idx="1"/>
          </p:nvPr>
        </p:nvSpPr>
        <p:spPr>
          <a:xfrm>
            <a:off x="655938" y="1600200"/>
            <a:ext cx="7924800" cy="1524000"/>
          </a:xfrm>
        </p:spPr>
        <p:txBody>
          <a:bodyPr/>
          <a:lstStyle/>
          <a:p>
            <a:r>
              <a:rPr lang="en-US" dirty="0" smtClean="0"/>
              <a:t>The More You Live!</a:t>
            </a:r>
            <a:endParaRPr lang="en-US" dirty="0"/>
          </a:p>
        </p:txBody>
      </p:sp>
      <p:pic>
        <p:nvPicPr>
          <p:cNvPr id="1026" name="Picture 2" descr="http://www.amitbhawani.com/Images/H/Home-Office-Exercise-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86200"/>
            <a:ext cx="2971800" cy="2095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3.mm.bing.net/th?id=H.481293696408018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60424"/>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2311" y="2057400"/>
            <a:ext cx="5867400" cy="1477328"/>
          </a:xfrm>
          <a:prstGeom prst="rect">
            <a:avLst/>
          </a:prstGeom>
          <a:noFill/>
        </p:spPr>
        <p:txBody>
          <a:bodyPr wrap="square" rtlCol="0">
            <a:spAutoFit/>
          </a:bodyPr>
          <a:lstStyle/>
          <a:p>
            <a:r>
              <a:rPr lang="en-US" dirty="0" smtClean="0"/>
              <a:t>Or… a little movement does a lot, </a:t>
            </a:r>
          </a:p>
          <a:p>
            <a:r>
              <a:rPr lang="en-US" dirty="0" smtClean="0"/>
              <a:t>benefits of interrupting your day</a:t>
            </a:r>
          </a:p>
          <a:p>
            <a:endParaRPr lang="en-US" dirty="0" smtClean="0"/>
          </a:p>
          <a:p>
            <a:r>
              <a:rPr lang="en-US" dirty="0" smtClean="0"/>
              <a:t>Steve Glass, </a:t>
            </a:r>
            <a:r>
              <a:rPr lang="en-US" smtClean="0"/>
              <a:t>Ph.D.,</a:t>
            </a:r>
            <a:r>
              <a:rPr lang="en-US" dirty="0" smtClean="0"/>
              <a:t>FACSM</a:t>
            </a:r>
          </a:p>
          <a:p>
            <a:r>
              <a:rPr lang="en-US" dirty="0" smtClean="0"/>
              <a:t>Lindsey DesArmo, MPA, CPT</a:t>
            </a:r>
            <a:endParaRPr lang="en-US" dirty="0"/>
          </a:p>
        </p:txBody>
      </p:sp>
      <p:pic>
        <p:nvPicPr>
          <p:cNvPr id="1030" name="Picture 6" descr="http://www.officeexercises.net/wp-content/uploads/2012/04/office-workout-ide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957043"/>
            <a:ext cx="1807468" cy="108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1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circle(in)">
                                      <p:cBhvr>
                                        <p:cTn id="14"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Brain Likes Movement!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0" y="1752600"/>
            <a:ext cx="2387237" cy="1638300"/>
          </a:xfrm>
        </p:spPr>
      </p:pic>
      <p:pic>
        <p:nvPicPr>
          <p:cNvPr id="4098" name="Picture 2" descr="http://us.123rf.com/400wm/400/400/alex2607/alex26071106/alex2607110600068/9820744-this-is-good-couple-dancing-ballroom-d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018309"/>
            <a:ext cx="1600200" cy="2112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1600" y="990600"/>
            <a:ext cx="3442609" cy="369332"/>
          </a:xfrm>
          <a:prstGeom prst="rect">
            <a:avLst/>
          </a:prstGeom>
          <a:noFill/>
        </p:spPr>
        <p:txBody>
          <a:bodyPr wrap="none" rtlCol="0">
            <a:spAutoFit/>
          </a:bodyPr>
          <a:lstStyle/>
          <a:p>
            <a:r>
              <a:rPr lang="en-US" dirty="0" smtClean="0"/>
              <a:t>Improved cognitive function</a:t>
            </a:r>
            <a:endParaRPr lang="en-US" dirty="0"/>
          </a:p>
        </p:txBody>
      </p:sp>
      <p:pic>
        <p:nvPicPr>
          <p:cNvPr id="4100" name="Picture 4" descr="http://di1-1.shoppingshadow.com/images/pi/a2/25/cb/125127457-260x260-0-0_ear+exercise+beats+depression+16084412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74522"/>
            <a:ext cx="1409700" cy="14097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67138" y="5014892"/>
            <a:ext cx="2001958" cy="369332"/>
          </a:xfrm>
          <a:prstGeom prst="rect">
            <a:avLst/>
          </a:prstGeom>
          <a:noFill/>
        </p:spPr>
        <p:txBody>
          <a:bodyPr wrap="none" rtlCol="0">
            <a:spAutoFit/>
          </a:bodyPr>
          <a:lstStyle/>
          <a:p>
            <a:r>
              <a:rPr lang="en-US" dirty="0" smtClean="0"/>
              <a:t>Improved Mood</a:t>
            </a:r>
            <a:endParaRPr lang="en-US" dirty="0"/>
          </a:p>
        </p:txBody>
      </p:sp>
      <p:pic>
        <p:nvPicPr>
          <p:cNvPr id="4102" name="Picture 6" descr="http://www.womenfitness.net/img2011_2mar/articleimages/april2011/understress_weight_ga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
            <a:ext cx="2381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4422" y="4267200"/>
            <a:ext cx="3639522" cy="307777"/>
          </a:xfrm>
          <a:prstGeom prst="rect">
            <a:avLst/>
          </a:prstGeom>
          <a:noFill/>
        </p:spPr>
        <p:txBody>
          <a:bodyPr wrap="none" rtlCol="0">
            <a:spAutoFit/>
          </a:bodyPr>
          <a:lstStyle/>
          <a:p>
            <a:r>
              <a:rPr lang="en-US" sz="1400" dirty="0" smtClean="0"/>
              <a:t>Exercise Reduces the Stress Response</a:t>
            </a:r>
            <a:endParaRPr lang="en-US" sz="1400" dirty="0"/>
          </a:p>
        </p:txBody>
      </p:sp>
    </p:spTree>
    <p:extLst>
      <p:ext uri="{BB962C8B-B14F-4D97-AF65-F5344CB8AC3E}">
        <p14:creationId xmlns:p14="http://schemas.microsoft.com/office/powerpoint/2010/main" val="2754653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p:cTn id="21" dur="500" fill="hold"/>
                                        <p:tgtEl>
                                          <p:spTgt spid="4102"/>
                                        </p:tgtEl>
                                        <p:attrNameLst>
                                          <p:attrName>ppt_w</p:attrName>
                                        </p:attrNameLst>
                                      </p:cBhvr>
                                      <p:tavLst>
                                        <p:tav tm="0">
                                          <p:val>
                                            <p:fltVal val="0"/>
                                          </p:val>
                                        </p:tav>
                                        <p:tav tm="100000">
                                          <p:val>
                                            <p:strVal val="#ppt_w"/>
                                          </p:val>
                                        </p:tav>
                                      </p:tavLst>
                                    </p:anim>
                                    <p:anim calcmode="lin" valueType="num">
                                      <p:cBhvr>
                                        <p:cTn id="22" dur="500" fill="hold"/>
                                        <p:tgtEl>
                                          <p:spTgt spid="4102"/>
                                        </p:tgtEl>
                                        <p:attrNameLst>
                                          <p:attrName>ppt_h</p:attrName>
                                        </p:attrNameLst>
                                      </p:cBhvr>
                                      <p:tavLst>
                                        <p:tav tm="0">
                                          <p:val>
                                            <p:fltVal val="0"/>
                                          </p:val>
                                        </p:tav>
                                        <p:tav tm="100000">
                                          <p:val>
                                            <p:strVal val="#ppt_h"/>
                                          </p:val>
                                        </p:tav>
                                      </p:tavLst>
                                    </p:anim>
                                    <p:animEffect transition="in" filter="fade">
                                      <p:cBhvr>
                                        <p:cTn id="23" dur="500"/>
                                        <p:tgtEl>
                                          <p:spTgt spid="410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0" nodeType="clickEffect">
                                  <p:stCondLst>
                                    <p:cond delay="0"/>
                                  </p:stCondLst>
                                  <p:childTnLst>
                                    <p:animScale>
                                      <p:cBhvr>
                                        <p:cTn id="32" dur="2000" fill="hold"/>
                                        <p:tgtEl>
                                          <p:spTgt spid="8"/>
                                        </p:tgtEl>
                                      </p:cBhvr>
                                      <p:by x="150000" y="150000"/>
                                    </p:animScale>
                                  </p:childTnLst>
                                </p:cTn>
                              </p:par>
                              <p:par>
                                <p:cTn id="33" presetID="6" presetClass="emph" presetSubtype="0" fill="hold" nodeType="withEffect">
                                  <p:stCondLst>
                                    <p:cond delay="0"/>
                                  </p:stCondLst>
                                  <p:childTnLst>
                                    <p:animScale>
                                      <p:cBhvr>
                                        <p:cTn id="34" dur="2000" fill="hold"/>
                                        <p:tgtEl>
                                          <p:spTgt spid="41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Sold! Exercise is Good </a:t>
            </a:r>
            <a:br>
              <a:rPr lang="en-US" dirty="0" smtClean="0"/>
            </a:br>
            <a:r>
              <a:rPr lang="en-US" dirty="0" smtClean="0"/>
              <a:t>(so what do I do?)</a:t>
            </a:r>
            <a:endParaRPr lang="en-US" dirty="0"/>
          </a:p>
        </p:txBody>
      </p:sp>
      <p:sp>
        <p:nvSpPr>
          <p:cNvPr id="3" name="TextBox 2"/>
          <p:cNvSpPr txBox="1"/>
          <p:nvPr/>
        </p:nvSpPr>
        <p:spPr>
          <a:xfrm rot="19954886">
            <a:off x="1294434" y="1703402"/>
            <a:ext cx="1531188" cy="369332"/>
          </a:xfrm>
          <a:prstGeom prst="rect">
            <a:avLst/>
          </a:prstGeom>
          <a:noFill/>
        </p:spPr>
        <p:txBody>
          <a:bodyPr wrap="none" rtlCol="0">
            <a:spAutoFit/>
          </a:bodyPr>
          <a:lstStyle/>
          <a:p>
            <a:r>
              <a:rPr lang="en-US" dirty="0" smtClean="0"/>
              <a:t>How much?</a:t>
            </a:r>
            <a:endParaRPr lang="en-US" dirty="0"/>
          </a:p>
        </p:txBody>
      </p:sp>
      <p:sp>
        <p:nvSpPr>
          <p:cNvPr id="4" name="TextBox 3"/>
          <p:cNvSpPr txBox="1"/>
          <p:nvPr/>
        </p:nvSpPr>
        <p:spPr>
          <a:xfrm rot="970353">
            <a:off x="5181600" y="1143000"/>
            <a:ext cx="1491114" cy="369332"/>
          </a:xfrm>
          <a:prstGeom prst="rect">
            <a:avLst/>
          </a:prstGeom>
          <a:noFill/>
        </p:spPr>
        <p:txBody>
          <a:bodyPr wrap="none" rtlCol="0">
            <a:spAutoFit/>
          </a:bodyPr>
          <a:lstStyle/>
          <a:p>
            <a:r>
              <a:rPr lang="en-US" dirty="0" smtClean="0"/>
              <a:t>How often?</a:t>
            </a:r>
            <a:endParaRPr lang="en-US" dirty="0"/>
          </a:p>
        </p:txBody>
      </p:sp>
      <p:sp>
        <p:nvSpPr>
          <p:cNvPr id="5" name="TextBox 4"/>
          <p:cNvSpPr txBox="1"/>
          <p:nvPr/>
        </p:nvSpPr>
        <p:spPr>
          <a:xfrm>
            <a:off x="1905000" y="4495800"/>
            <a:ext cx="5104282" cy="369332"/>
          </a:xfrm>
          <a:prstGeom prst="rect">
            <a:avLst/>
          </a:prstGeom>
          <a:noFill/>
        </p:spPr>
        <p:txBody>
          <a:bodyPr wrap="none" rtlCol="0">
            <a:spAutoFit/>
          </a:bodyPr>
          <a:lstStyle/>
          <a:p>
            <a:r>
              <a:rPr lang="en-US" dirty="0" smtClean="0"/>
              <a:t>I work for a living! When can I do this!!!?!</a:t>
            </a:r>
            <a:endParaRPr lang="en-US" dirty="0"/>
          </a:p>
        </p:txBody>
      </p:sp>
      <p:pic>
        <p:nvPicPr>
          <p:cNvPr id="6146" name="Picture 2" descr="http://www.buzzle.com/img/articleImages/436980-722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474" y="1706531"/>
            <a:ext cx="2667000" cy="19983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5000" y="2406926"/>
            <a:ext cx="2626040" cy="523220"/>
          </a:xfrm>
          <a:prstGeom prst="rect">
            <a:avLst/>
          </a:prstGeom>
          <a:noFill/>
        </p:spPr>
        <p:txBody>
          <a:bodyPr wrap="none" rtlCol="0">
            <a:spAutoFit/>
          </a:bodyPr>
          <a:lstStyle/>
          <a:p>
            <a:r>
              <a:rPr lang="en-US" sz="1400" dirty="0" smtClean="0"/>
              <a:t>What crazy activity is this </a:t>
            </a:r>
          </a:p>
          <a:p>
            <a:r>
              <a:rPr lang="en-US" sz="1400" dirty="0" smtClean="0"/>
              <a:t>guy going to tell me to do?</a:t>
            </a:r>
            <a:endParaRPr lang="en-US" sz="1400" dirty="0"/>
          </a:p>
        </p:txBody>
      </p:sp>
    </p:spTree>
    <p:extLst>
      <p:ext uri="{BB962C8B-B14F-4D97-AF65-F5344CB8AC3E}">
        <p14:creationId xmlns:p14="http://schemas.microsoft.com/office/powerpoint/2010/main" val="2062914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183880" cy="1051560"/>
          </a:xfrm>
        </p:spPr>
        <p:txBody>
          <a:bodyPr>
            <a:normAutofit fontScale="90000"/>
          </a:bodyPr>
          <a:lstStyle/>
          <a:p>
            <a:pPr algn="ctr"/>
            <a:r>
              <a:rPr lang="en-US" dirty="0" smtClean="0"/>
              <a:t>The Ideal goal: 30 minutes per day</a:t>
            </a:r>
            <a:br>
              <a:rPr lang="en-US" dirty="0" smtClean="0"/>
            </a:br>
            <a:r>
              <a:rPr lang="en-US" dirty="0" smtClean="0">
                <a:solidFill>
                  <a:srgbClr val="0070C0"/>
                </a:solidFill>
              </a:rPr>
              <a:t>Accumulate!</a:t>
            </a:r>
            <a:endParaRPr lang="en-US" dirty="0">
              <a:solidFill>
                <a:srgbClr val="0070C0"/>
              </a:solidFill>
            </a:endParaRPr>
          </a:p>
        </p:txBody>
      </p:sp>
      <p:sp>
        <p:nvSpPr>
          <p:cNvPr id="3" name="TextBox 2"/>
          <p:cNvSpPr txBox="1"/>
          <p:nvPr/>
        </p:nvSpPr>
        <p:spPr>
          <a:xfrm>
            <a:off x="1828800" y="914400"/>
            <a:ext cx="5716630" cy="923330"/>
          </a:xfrm>
          <a:prstGeom prst="rect">
            <a:avLst/>
          </a:prstGeom>
          <a:noFill/>
        </p:spPr>
        <p:txBody>
          <a:bodyPr wrap="none" rtlCol="0">
            <a:spAutoFit/>
          </a:bodyPr>
          <a:lstStyle/>
          <a:p>
            <a:r>
              <a:rPr lang="en-US" b="1" dirty="0" smtClean="0">
                <a:solidFill>
                  <a:srgbClr val="00B050"/>
                </a:solidFill>
              </a:rPr>
              <a:t>Large Muscle Groups, Aerobic Exercise</a:t>
            </a:r>
          </a:p>
          <a:p>
            <a:endParaRPr lang="en-US" b="1" dirty="0">
              <a:solidFill>
                <a:srgbClr val="00B050"/>
              </a:solidFill>
            </a:endParaRPr>
          </a:p>
          <a:p>
            <a:r>
              <a:rPr lang="en-US" b="1" dirty="0" smtClean="0">
                <a:solidFill>
                  <a:srgbClr val="00B050"/>
                </a:solidFill>
              </a:rPr>
              <a:t>Strengthening Exercises for Major Muscles</a:t>
            </a:r>
            <a:endParaRPr lang="en-US" b="1" dirty="0">
              <a:solidFill>
                <a:srgbClr val="00B050"/>
              </a:solidFill>
            </a:endParaRPr>
          </a:p>
        </p:txBody>
      </p:sp>
      <p:sp>
        <p:nvSpPr>
          <p:cNvPr id="4" name="TextBox 3"/>
          <p:cNvSpPr txBox="1"/>
          <p:nvPr/>
        </p:nvSpPr>
        <p:spPr>
          <a:xfrm>
            <a:off x="1295400" y="4800600"/>
            <a:ext cx="5506379" cy="369332"/>
          </a:xfrm>
          <a:prstGeom prst="rect">
            <a:avLst/>
          </a:prstGeom>
          <a:noFill/>
        </p:spPr>
        <p:txBody>
          <a:bodyPr wrap="none" rtlCol="0">
            <a:spAutoFit/>
          </a:bodyPr>
          <a:lstStyle/>
          <a:p>
            <a:r>
              <a:rPr lang="en-US" dirty="0" smtClean="0"/>
              <a:t>Who does errands that involve walking… you?</a:t>
            </a:r>
            <a:endParaRPr lang="en-US" dirty="0"/>
          </a:p>
        </p:txBody>
      </p:sp>
      <p:sp>
        <p:nvSpPr>
          <p:cNvPr id="5" name="TextBox 4"/>
          <p:cNvSpPr txBox="1"/>
          <p:nvPr/>
        </p:nvSpPr>
        <p:spPr>
          <a:xfrm rot="790262">
            <a:off x="3638306" y="2906292"/>
            <a:ext cx="4941546" cy="338554"/>
          </a:xfrm>
          <a:prstGeom prst="rect">
            <a:avLst/>
          </a:prstGeom>
          <a:noFill/>
        </p:spPr>
        <p:txBody>
          <a:bodyPr wrap="none" rtlCol="0">
            <a:spAutoFit/>
          </a:bodyPr>
          <a:lstStyle/>
          <a:p>
            <a:r>
              <a:rPr lang="en-US" sz="1600" dirty="0" smtClean="0"/>
              <a:t>Where is the bathroom? Try the next floor up!</a:t>
            </a:r>
            <a:endParaRPr lang="en-US" sz="1600" dirty="0"/>
          </a:p>
        </p:txBody>
      </p:sp>
      <p:sp>
        <p:nvSpPr>
          <p:cNvPr id="6" name="TextBox 5"/>
          <p:cNvSpPr txBox="1"/>
          <p:nvPr/>
        </p:nvSpPr>
        <p:spPr>
          <a:xfrm rot="20421899">
            <a:off x="891495" y="3566679"/>
            <a:ext cx="2922147" cy="369332"/>
          </a:xfrm>
          <a:prstGeom prst="rect">
            <a:avLst/>
          </a:prstGeom>
          <a:noFill/>
        </p:spPr>
        <p:txBody>
          <a:bodyPr wrap="none" rtlCol="0">
            <a:spAutoFit/>
          </a:bodyPr>
          <a:lstStyle/>
          <a:p>
            <a:r>
              <a:rPr lang="en-US" dirty="0" smtClean="0"/>
              <a:t>Even 10 minutes helps!</a:t>
            </a:r>
            <a:endParaRPr lang="en-US" dirty="0"/>
          </a:p>
        </p:txBody>
      </p:sp>
      <p:sp>
        <p:nvSpPr>
          <p:cNvPr id="7" name="TextBox 6"/>
          <p:cNvSpPr txBox="1"/>
          <p:nvPr/>
        </p:nvSpPr>
        <p:spPr>
          <a:xfrm>
            <a:off x="4038600" y="4114800"/>
            <a:ext cx="4778296" cy="338554"/>
          </a:xfrm>
          <a:prstGeom prst="rect">
            <a:avLst/>
          </a:prstGeom>
          <a:noFill/>
        </p:spPr>
        <p:txBody>
          <a:bodyPr wrap="none" rtlCol="0">
            <a:spAutoFit/>
          </a:bodyPr>
          <a:lstStyle/>
          <a:p>
            <a:r>
              <a:rPr lang="en-US" sz="1600" dirty="0" smtClean="0"/>
              <a:t>Do you take a 15 min break in the morning?</a:t>
            </a:r>
            <a:endParaRPr lang="en-US" sz="1600" dirty="0"/>
          </a:p>
        </p:txBody>
      </p:sp>
      <p:pic>
        <p:nvPicPr>
          <p:cNvPr id="5122" name="Picture 2" descr="http://ts3.mm.bing.net/th?id=H.451250436466457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37730"/>
            <a:ext cx="2094272" cy="157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61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0" nodeType="clickEffect">
                                  <p:stCondLst>
                                    <p:cond delay="0"/>
                                  </p:stCondLst>
                                  <p:iterate type="lt">
                                    <p:tmPct val="4000"/>
                                  </p:iterate>
                                  <p:childTnLst>
                                    <p:set>
                                      <p:cBhvr override="childStyle">
                                        <p:cTn id="10" dur="500" fill="hold"/>
                                        <p:tgtEl>
                                          <p:spTgt spid="5"/>
                                        </p:tgtEl>
                                        <p:attrNameLst>
                                          <p:attrName>style.color</p:attrName>
                                        </p:attrNameLst>
                                      </p:cBhvr>
                                      <p:to>
                                        <p:clrVal>
                                          <a:schemeClr val="accent2"/>
                                        </p:clrVal>
                                      </p:to>
                                    </p:set>
                                    <p:set>
                                      <p:cBhvr>
                                        <p:cTn id="11" dur="500" fill="hold"/>
                                        <p:tgtEl>
                                          <p:spTgt spid="5"/>
                                        </p:tgtEl>
                                        <p:attrNameLst>
                                          <p:attrName>fillcolor</p:attrName>
                                        </p:attrNameLst>
                                      </p:cBhvr>
                                      <p:to>
                                        <p:clrVal>
                                          <a:schemeClr val="accent2"/>
                                        </p:clrVal>
                                      </p:to>
                                    </p:set>
                                    <p:set>
                                      <p:cBhvr>
                                        <p:cTn id="12" dur="500" fill="hold"/>
                                        <p:tgtEl>
                                          <p:spTgt spid="5"/>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Move!</a:t>
            </a:r>
            <a:endParaRPr lang="en-US" dirty="0"/>
          </a:p>
        </p:txBody>
      </p:sp>
      <p:pic>
        <p:nvPicPr>
          <p:cNvPr id="7170" name="Picture 2" descr="http://www.workout-routines-that-work.com/images/resistance-band-workout-squ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16968">
            <a:off x="745133" y="897532"/>
            <a:ext cx="1504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rd.com/rd/images/rdc/books/759-secrets-for-beating-diabetes/7-excercises-with-a-chair/kitchen-chair-exercises-06-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8414">
            <a:off x="6072584" y="1043384"/>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home-care-fairfax-va.carebuzz.com/files/2009/09/mall-wal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05" y="388620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ts4.mm.bing.net/th?id=H.4947798893003323&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075" y="990600"/>
            <a:ext cx="19050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familydoctor.org/content/familydoctor/en/seniors/staying-healthy/exercise-and-seniors/_jcr_content/par/image.im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1187" y="3276600"/>
            <a:ext cx="2054657"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790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defRPr/>
            </a:pPr>
            <a:r>
              <a:rPr lang="en-US" smtClean="0"/>
              <a:t>Let’s begin with a question:</a:t>
            </a:r>
          </a:p>
        </p:txBody>
      </p:sp>
      <p:sp>
        <p:nvSpPr>
          <p:cNvPr id="4099" name="Rectangle 3"/>
          <p:cNvSpPr>
            <a:spLocks noGrp="1" noChangeArrowheads="1"/>
          </p:cNvSpPr>
          <p:nvPr>
            <p:ph type="body" idx="1"/>
          </p:nvPr>
        </p:nvSpPr>
        <p:spPr/>
        <p:txBody>
          <a:bodyPr/>
          <a:lstStyle/>
          <a:p>
            <a:r>
              <a:rPr lang="en-US" smtClean="0"/>
              <a:t>What is your physical work or home environment like? Take a few minutes to describe in as much detail as possible: </a:t>
            </a:r>
          </a:p>
          <a:p>
            <a:pPr lvl="1"/>
            <a:r>
              <a:rPr lang="en-US" smtClean="0"/>
              <a:t>Your location</a:t>
            </a:r>
          </a:p>
          <a:p>
            <a:pPr lvl="1"/>
            <a:r>
              <a:rPr lang="en-US" smtClean="0"/>
              <a:t>Items such as desks and chairs</a:t>
            </a:r>
          </a:p>
          <a:p>
            <a:pPr lvl="1"/>
            <a:r>
              <a:rPr lang="en-US" smtClean="0"/>
              <a:t>People, layout around you. </a:t>
            </a:r>
          </a:p>
          <a:p>
            <a:pPr lvl="1"/>
            <a:r>
              <a:rPr lang="en-US" smtClean="0"/>
              <a:t>Any other things you have noticed about your physical environment. </a:t>
            </a:r>
          </a:p>
        </p:txBody>
      </p:sp>
    </p:spTree>
    <p:extLst>
      <p:ext uri="{BB962C8B-B14F-4D97-AF65-F5344CB8AC3E}">
        <p14:creationId xmlns:p14="http://schemas.microsoft.com/office/powerpoint/2010/main" val="9141463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defRPr/>
            </a:pPr>
            <a:r>
              <a:rPr lang="en-US" dirty="0" smtClean="0"/>
              <a:t>No equipment necessary!</a:t>
            </a:r>
          </a:p>
        </p:txBody>
      </p:sp>
      <p:sp>
        <p:nvSpPr>
          <p:cNvPr id="7171" name="Rectangle 3"/>
          <p:cNvSpPr>
            <a:spLocks noGrp="1" noChangeArrowheads="1"/>
          </p:cNvSpPr>
          <p:nvPr>
            <p:ph type="body" idx="1"/>
          </p:nvPr>
        </p:nvSpPr>
        <p:spPr/>
        <p:txBody>
          <a:bodyPr/>
          <a:lstStyle/>
          <a:p>
            <a:r>
              <a:rPr lang="en-US" dirty="0" smtClean="0"/>
              <a:t>Stair climbing</a:t>
            </a:r>
          </a:p>
          <a:p>
            <a:r>
              <a:rPr lang="en-US" dirty="0" smtClean="0"/>
              <a:t>Quadriceps extension</a:t>
            </a:r>
          </a:p>
          <a:p>
            <a:r>
              <a:rPr lang="en-US" dirty="0" smtClean="0"/>
              <a:t>Stand up and reach </a:t>
            </a:r>
          </a:p>
          <a:p>
            <a:r>
              <a:rPr lang="en-US" dirty="0" smtClean="0"/>
              <a:t>Wall push ups/desk push ups</a:t>
            </a:r>
          </a:p>
          <a:p>
            <a:r>
              <a:rPr lang="en-US" dirty="0" smtClean="0"/>
              <a:t>Arm workout-over under, alternate,  bounce the ball</a:t>
            </a:r>
          </a:p>
          <a:p>
            <a:r>
              <a:rPr lang="en-US" dirty="0" smtClean="0"/>
              <a:t>Triceps dips </a:t>
            </a:r>
          </a:p>
          <a:p>
            <a:endParaRPr lang="en-US" dirty="0" smtClean="0"/>
          </a:p>
        </p:txBody>
      </p:sp>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09585"/>
            <a:ext cx="3000375" cy="204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7444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a:defRPr/>
            </a:pPr>
            <a:r>
              <a:rPr lang="en-US" sz="4000" dirty="0" smtClean="0"/>
              <a:t>Resistance Tubing: your new best friend</a:t>
            </a:r>
          </a:p>
        </p:txBody>
      </p:sp>
      <p:sp>
        <p:nvSpPr>
          <p:cNvPr id="8195" name="Rectangle 3"/>
          <p:cNvSpPr>
            <a:spLocks noGrp="1" noChangeArrowheads="1"/>
          </p:cNvSpPr>
          <p:nvPr>
            <p:ph type="body" idx="1"/>
          </p:nvPr>
        </p:nvSpPr>
        <p:spPr/>
        <p:txBody>
          <a:bodyPr/>
          <a:lstStyle/>
          <a:p>
            <a:r>
              <a:rPr lang="en-US" smtClean="0"/>
              <a:t>Chest Press</a:t>
            </a:r>
          </a:p>
          <a:p>
            <a:r>
              <a:rPr lang="en-US" smtClean="0"/>
              <a:t>Reverse Fly</a:t>
            </a:r>
          </a:p>
          <a:p>
            <a:r>
              <a:rPr lang="en-US" smtClean="0"/>
              <a:t>Overhead Triceps Extension</a:t>
            </a:r>
          </a:p>
          <a:p>
            <a:r>
              <a:rPr lang="en-US" smtClean="0"/>
              <a:t>Biceps Curl</a:t>
            </a:r>
          </a:p>
          <a:p>
            <a:r>
              <a:rPr lang="en-US" smtClean="0"/>
              <a:t>Inner and outer thigh exercises</a:t>
            </a:r>
          </a:p>
          <a:p>
            <a:r>
              <a:rPr lang="en-US" smtClean="0"/>
              <a:t>Side Crunch</a:t>
            </a:r>
          </a:p>
          <a:p>
            <a:pPr>
              <a:buFont typeface="Wingdings" pitchFamily="2" charset="2"/>
              <a:buNone/>
            </a:pPr>
            <a:endParaRPr lang="en-US" smtClean="0"/>
          </a:p>
          <a:p>
            <a:endParaRPr lang="en-US" smtClean="0"/>
          </a:p>
        </p:txBody>
      </p:sp>
      <p:pic>
        <p:nvPicPr>
          <p:cNvPr id="11266" name="Picture 2" descr="http://www.glideidea.com/wp-content/uploads/2013/05/Resistance-Tub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4038600" cy="251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154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dirty="0" smtClean="0"/>
              <a:t>Working on the ball</a:t>
            </a:r>
          </a:p>
        </p:txBody>
      </p:sp>
      <p:sp>
        <p:nvSpPr>
          <p:cNvPr id="9219" name="Rectangle 3"/>
          <p:cNvSpPr>
            <a:spLocks noGrp="1" noChangeArrowheads="1"/>
          </p:cNvSpPr>
          <p:nvPr>
            <p:ph type="body" idx="1"/>
          </p:nvPr>
        </p:nvSpPr>
        <p:spPr/>
        <p:txBody>
          <a:bodyPr/>
          <a:lstStyle/>
          <a:p>
            <a:r>
              <a:rPr lang="en-US" dirty="0" smtClean="0"/>
              <a:t>Sitting</a:t>
            </a:r>
          </a:p>
          <a:p>
            <a:r>
              <a:rPr lang="en-US" dirty="0" smtClean="0"/>
              <a:t>Sitting with quadriceps extension</a:t>
            </a:r>
          </a:p>
          <a:p>
            <a:r>
              <a:rPr lang="en-US" dirty="0" smtClean="0"/>
              <a:t>Wall squats and squat variations</a:t>
            </a:r>
          </a:p>
          <a:p>
            <a:r>
              <a:rPr lang="en-US" dirty="0" smtClean="0"/>
              <a:t>Chest squeeze</a:t>
            </a:r>
          </a:p>
          <a:p>
            <a:r>
              <a:rPr lang="en-US" dirty="0" err="1" smtClean="0"/>
              <a:t>Lat</a:t>
            </a:r>
            <a:r>
              <a:rPr lang="en-US" dirty="0" smtClean="0"/>
              <a:t> Pull down</a:t>
            </a:r>
          </a:p>
          <a:p>
            <a:r>
              <a:rPr lang="en-US" dirty="0" smtClean="0"/>
              <a:t>Abdominal crunch</a:t>
            </a:r>
          </a:p>
        </p:txBody>
      </p:sp>
      <p:pic>
        <p:nvPicPr>
          <p:cNvPr id="9218" name="Picture 2" descr="http://themrsite.com/blog/wp-content/uploads/2010/11/bill_roddy_fitness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3619500" cy="301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96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pPr>
              <a:defRPr/>
            </a:pPr>
            <a:r>
              <a:rPr lang="en-US" sz="4000" smtClean="0"/>
              <a:t>Who needs expensive gym equipment? </a:t>
            </a:r>
          </a:p>
        </p:txBody>
      </p:sp>
      <p:sp>
        <p:nvSpPr>
          <p:cNvPr id="155651" name="Rectangle 3"/>
          <p:cNvSpPr>
            <a:spLocks noGrp="1" noChangeArrowheads="1"/>
          </p:cNvSpPr>
          <p:nvPr>
            <p:ph type="body" idx="1"/>
          </p:nvPr>
        </p:nvSpPr>
        <p:spPr/>
        <p:txBody>
          <a:bodyPr/>
          <a:lstStyle/>
          <a:p>
            <a:r>
              <a:rPr lang="en-US" dirty="0" smtClean="0"/>
              <a:t>Everyday items to use in your workout at home or the office: </a:t>
            </a:r>
          </a:p>
          <a:p>
            <a:pPr lvl="1"/>
            <a:endParaRPr lang="en-US" dirty="0" smtClean="0"/>
          </a:p>
          <a:p>
            <a:pPr lvl="1"/>
            <a:endParaRPr lang="en-US" dirty="0"/>
          </a:p>
          <a:p>
            <a:pPr lvl="1"/>
            <a:endParaRPr lang="en-US" dirty="0" smtClean="0"/>
          </a:p>
          <a:p>
            <a:pPr lvl="1"/>
            <a:endParaRPr lang="en-US" dirty="0" smtClean="0"/>
          </a:p>
          <a:p>
            <a:pPr lvl="1"/>
            <a:endParaRPr lang="en-US" dirty="0"/>
          </a:p>
          <a:p>
            <a:pPr lvl="1"/>
            <a:r>
              <a:rPr lang="en-US" dirty="0" smtClean="0"/>
              <a:t>Ideas? Write down 5 items from your own  home or office you can use to increase your physical activity. </a:t>
            </a:r>
          </a:p>
        </p:txBody>
      </p:sp>
      <p:sp>
        <p:nvSpPr>
          <p:cNvPr id="2" name="AutoShape 2" descr="data:image/jpeg;base64,/9j/4AAQSkZJRgABAQAAAQABAAD/2wCEAAkGBxQSEhASEBQQEBASFRAQDxAQDxAQDxQUFBIWFhQUFBQYHCggGBolHBQUITEhJSkrLi4uFx8zODMsNygtLisBCgoKDg0OGhAQGiwcHBwsLCwsLCwsLCwsLCwsLCwsLCwsLCwsLCwsLCwsLCwsLCwsLCwsLCwsNywsLDcsNywsLP/AABEIALkBEAMBEQACEQEDEQH/xAAbAAABBQEBAAAAAAAAAAAAAAAAAgMEBQYBB//EAEQQAAIBAgMEBgYGBwgDAQAAAAABAgMRBCExBRJBUQZhcYGRsRMiMqHB0SNScoKSshQWM0Ji4fAHJDRTY5Oi8UODsxX/xAAaAQACAwEBAAAAAAAAAAAAAAAAAwECBAUG/8QAMBEAAgIBAwMCAwkAAwEAAAAAAAECEQMEITESMkEFURMiMxQVIyRSYXGBsTRCQwb/2gAMAwEAAhEDEQA/APcQAAAAAAAAAAAAAAAAAAAAAAAAAAAAAAAAAAAAAAAAAAAAAAA42AEOvtOlD2pxT5av3DI4py4QnJqMcOWM1duUY2bk0no92RaOnyN1QuesxQVtiqO26MslPxTRL02ReCsddglwyZRrxmrxal2MVKLjyaYZIT7XY4VLnQAAAAAAAAAAAAAAAAAAAAAAAAAAAAAAAAAAAAAAAAAAAAAAAAAAAAAAAh7TlamxuFXIVm7TGY53t1XsdSGxxM9PkYxsrpd1vEnF3MpqneNJhhV/XePZiikaXo1rLs+JztZwdr07yaA551joAAAAAAAAAAAAAAAAAcuAAFgAAFwALgB0AAAAAAAAAAAAAAAAAAAAAAAAAAAK3bk7U+1/MdgVyEah1ExmMnfd7PijpxW5xMruhitWuu6P5ki8FQnLPqVDlB/194azOnuaPo3L1n2P4HP1i2Ox6dL5qNIc47B0AAAAAAAAAAAAAAAAAMt0l6USw7cKcIuSsrzbtmk9F2mDU6t4nSOpovTVnXVJ0jOT6eYjeslStl+4/mYfvHKdZeiYK5Z2n07xGd1Sdv4GviC9SyE/ceGuWW+zumrk0qlNWzu4yfBX0fYacXqDk6aMOf0ZQVxkbGlO6TWjszpp2rOHJNOmLJIAAAAAAAAAAAAAAAAAAAAAAAAAAKTpNO0IdbfkadN3GTVuomNrNu1k3lHRPmdRKtzgzleyGfRyVrprKOuX75aNPgTkjJcok4eLvp/W8y7aFxTs0nRxNTs016r1TXI52s3jsdj07adM0pzjtnQAAAAAAAAAAAAAAAAA8y6ev6afavywOHr/AKh6n0j6SMo9X3HOO0uBcVr3EF0Wez9V9/8A+bH4u4yantZ63g/2cPsryPSQ7UeIy/Uf8j5cWAAAAAAAAAAAAAAAAAAAAAAAAJm8n2ABids4y1R79RRW7K29JLXlc2QpIxZk3Iy62rRjUe9WhG18/SK4+TtGLHiqVvYRj9rUHJbtZT1z3pNeSIw2uUy+pxOXG4vDbVo8asF2yt5mhSsxfAl7FxgdoUpSjuVYN5ZKpG/gmDqqaLQxtS2PQNnyvTg3m7LM5GTuZ38buKJBQuAAAAAAAAAAAAAAV23ca6NGdSNt5WSvpm7Cc+Rwg2jRpsSy5VF8Hlu2NozrScp7rfPd7PkjgZcryO2es02KGGNRIcGmr+rf7KFUOeT9zkHn+6+5FeBvxFXJYUqtrNRV+x8rcxkZVvQmS6lTZvei22ZVrwmordimnG6yulmjs6PUfE+V+DzXqOjjhfVF8mjN5ywAAAAACNtCs4U5yWqWRfGrkkxeZtQbRja+0Kjec5fiaXgdVYYex5fJqcrl3CXip/Wl+Jl1CHsLlnyfqY7Rx801aclnzKzwwfgvj1WVSXzM2GBqb0IyerSucnJGpNHqcMnKCbJBQYAAcuAEXE7Rpw1d3yWbJSbApcf0gyaikk01nm8xsMTIbox2OoQlJyUIKX1t1OXi8zbjjRnkrKqrRS0S8DbjozzixqOfLwH8Ga2y42fGEFvSSnPgnojPkk5PYfiikTcJh6d7uMG73zin5ipzlVD4qJrNl7TUUou26slbgc7Jib3NMZLhF3SqqSvF3RmcWi1jgEgAAAAAAAAAAwAgbW3HCUJreUtVn8DPnkqpgpuDtbMx89kUL5UoW61veZxMiV7FJZ5vlsXHZ9LhTp/7cfkUFOcn5F//AJ9L/Lpf7cfkSkiPiS9x+nsmg1+yp90beQ+MY1wWWfIuJMt9i4OnSbcI7rat7Umtb8TZpKizQ9RPIqm7LpHRsg6SAAAMAK/bbtRmMw96M+qdYmzETkdZcHlHzZydQlMhjPpvWXaWb2Kx70egbFlejDsONl7j1+n+miaxY8r8ftenSyvvS5L4smMWyGzPY3bk58d2PKOS72OjiByRTYjH8P8AofHCUcyFPF34j1Chbk2Ra+NS1eYyGNti5TSRXVq+883urm/guJpj8oiT6h6jVwy9qeIb4uFKnb3zuQ55HwkVUILySoY3DLSWJ+9Sp/CZX8R8pFriOx2hR/dqS7JU2viyHCT5RZTSJWG2vH668iksToYpovNn7bUXlJeORlnhHxmjV4DaEaiyavyuYp43Eb1WTLiyToAAAAAAANV626rlJzUUQzPY7EuRytRO2KkyCYrFnYkEC0WRBIpsdFkonYaRphsXTLWhUujo43aHp2h0YSAAcYAys6QTtRnpfLiNwL5kZNa18GSMNUmdRSR5jpfBHrVeteIKSIlFkeNb1lmtVxLOSojHBuSbPSejtROhCzT10d+Jx8t9R63T10IR0i2n6GnaPtzuo9S4sIR6mObMJUxF3m7yfC5sjGthbImL2jFNqDvznkl17vzHwxsU5lZUx0eLv1IesbKOSIVbaLeSyQyONLkX1WRlVv8A1mMKV5C4UAuMQB7nVAsUo6okoKHKYMlE7DCJofEvNnVnFpptPXJmPKkaIM9G2TiXUpRk9dH2o5k1THk0qAAAAAipOyuysnSApMfiszm5sjZST2KmdS5glKxLEooQKTJIHIgmQPQY5ASaEh0GWTJFDEOEuo2Y50zTDdFxF3NidknSQOMAPPNr05yq1G1LOUrZO9r5FZa7Di2nJJnHyabNkyNpbFXVwk/qy/C/kIl6tg/WEfTs19pCr4Kpb2Zfhl8iq9Ww/rL/AHbm/SV9fCVPqz/DL5DF6tifEkH3dlX/AFLroTGccRDKSV88mhj1cMm0Wma8Gnnj5TLfp/tRwxEYbsZRVOLs1xbfyNuDH1Kx05UZtY2LhWkoQi0rZK2rsxkotTirKKVoz9fEclFdxsp+4p0N4jE3jGPqq172SXiTi2luRJWthpTXNGnrXuLafsLjPrQdS9yrTHozXNBaCn7D0ai5rxLEHfSdhJU5vkoixyDBlkTqAmQ6JcYHgY8o+Bv+jMvo2uTv7jm5FuaC5FgAAcbIbAzmN2m5SaWi0Obl1Dboq2VuMxLZjyzFyZFoyER3ZUlxY6kTQ3OYuQtnYTZSyCdgqqTzV0asLrkmLJGJqxveKaG5JR8Eth6ZNdaL4sljsbLPZte63fA3Yp2MJ1xwDNTEJdfYJyaiEFdl1CTKXE0VKTd9bs8vq4RyZHNM2w2VEaeHXExPGkMUiBiKMeDKfDQdRClhk+fiXjjfgOok7PwUYyUs7rPU6ukXTJNipu0Q/wC0LDKpGGJgrShanV4pxb9WXc213nqdDqk5dHuc7UYmtzG0n9DW+55m/J9SIiPaymrVDS3SKDcqkYK8s5vwRhyTd80OglRCnjZPR2FfFRfpsSsbP6zJWREdJIoY53zdyeq+AotI1VZaMmMMr4B9C8Hd9fV8xtZ/cioHHLqa72SvtC8lXHH7C6cnzZf4udEPFjLTBZv2n4IXLU5lyi0cUDUbPwF7Pf8A+P8AMRLVTGrGkbbYOGcYt6p5X0EOVklsQAAAmpG6a5plZLbYGY7GYKrTbco3j9aOfuONmxZIyuhTi/BBqVLoySlfItsThwhySiZJjm6JZEq4iK4meU1YtkSptaERfWiBv9YLaIj47JQr9YuaZHx5WSSKO3Iy9V5XyQ7Dn+amXhyXFDaPo7O/YjZl1kcCTe7NUYOXBZLaLmr3Vny0MkvVZzRqhiQh1mzFLNKXIzpQxUrCJTZdIg4jE21du8r1hRX1dpU1xT7GR1Mt0DS2jHgWUmDiOQxy6x+PPT3FuA3tnEqWHrK97x+KO96blUs0TNnjUGYyn+wrdsV4NHqMj/FijmrtZUSjdmtV1UxTdIi4+l6ytyMnqOKkukdppKRDqXXA5LhI1pqht5jIQdlG0PUkbYY2LbLXZ1Bu/idHTJUZcjdlisMaaXsK6mL/AEcOlEqTHFQQtxQxNlhs+irmXNBDos1Wz+BinjQ5M3eEhuwguSXkZGWHgAAAAAz/AErnKKpODs7yT61a/wADBrpuKVFJSoyvpnKTurOzd1xtzOPKak/3EuVsdwzzCHJMTuJm2m72iteXaRlk2UlLcyWM2i5N2yXARRVkaNUholIkUot6EUSth90rdpFFrORg1nyzBbNEp7miU95J9QnXyua/g6mn7S22YrQ72IxrY0kipVLSlsRRUbW2kqS5yeiKxVl0jM1cTObvJvPhwGUkWQ7QgVciWTIUyjkVHYxI5AibWuqU+TVmdX0WX5qKM+q+kyigv7vU65LzR7mbvOv4ONHsZVxjn3m6D+ZCJ8Mbx2qI1/ES2l5ZCrQ07EzmQjbNTY16M1xxi2xagMUaIstdlSs13jsHNCcpZtmsUKiFkodhEXIYiwwisZpjUXWBrWaM8lsMTPQ8JK8IPnFeRznyOHiqACQAAM90seVJdcn7l8zm+ovZCshnNzN9SfkcoVVDNGdisWCdDmPzoVFzUl4oG9hbMTDCtsoRZb4PZiSuwoskTJ00tEVaJoj+jKtgFaPqso3wTHks8DnHvM2tXzI6+nXyF7hlaEey/i7hBVFGhCa07JyeiV33A0SYrEVXUqSk+1FntEYEFcWBPw9ETKQWTI0ithsG4WTIZB20voand+ZHW9F/5sP7/wAM2qf4TKGP+Gl1tfmR7qX/ACEceP02VUPaRtx9yM83sM495rvDXcRLaXyRqusfsxMeBcmqQlG+PAhsGVZKJmDehODvF5OC6ga7FocRDZKQ7BC2xiJlB2EyLok0K2a6rFJR2JT3PTdjVN6jSf8ACcnIqk0aYvYnFSQAAADNdJpXqQX1Y38X/I5Wv3kkKnuUtVWjJ9Rz2thbRXwkJT2IJOIf0Uuxg2UZQYaKuUitxceS2joPo0JDU4i5IhjTQpoqNV9Bb5SLRW5ZbPjkZ9XvNHaxL5EXadsuqxZcUMRA23VtSl15EkpGXw0MpPsRWTGErCU7iJsLLfD0isY2VZIdMcsexFjc4kONBZVdIMsPV+7+ZHU9EX52H9/4ZtU/wmZ+Sthe9fmPbc6k5S+mVEH6yN2PuM81sR9oPNd5Gv26S2lXIzWfrd0V7jLhRokJN8VsIZ25WSLIk4TgGDvKZOC8paLsRrewmL2HaaFtl0SFEoXQ7Er5LHKU7SLNbFE9z1DopO+Gp9TkvCTONqFU2bIcFwJLgAHAAy213vVZ8laK7kcjU/NkYqXJW4tWhIyzVIrLgqIyMgsexs7UZPqXmDKMoMHUvIiPIR5L6ksh6HiJoXIWxmSFMgj1n5in3IdiW5b7Fe9CMuF3bsTyM+p+rXsdqulJFm5EfuSVfSCX0dussnuSinjG0F13ZD5LE3Z8BS3ZDLmlA0RgijY7KIxoEMTiKlEkpuk3+Hqfd/Mjp+ir87D+/wDDNq/pMz2IqL9EiubivM9kl+YZy/8AzKSl7R0MXcZ58DG0NY9/mU9R/wCpbS+Rms/W8DNgexokcRvithDOlZFkSMLqRh7ymXtL2houw1SERJNCNxTY6KHyiLjsUHkgjt5sZyink9K6CVL4bsnNe5P4nI1arIbMbuJozIhgEgJqSsm3wVyG6IZlJ53fF5vvOTPd2UZB2j7Eu4y5u0pPgpDIKFbUn9BL7q96BlGU+ylmREmJoIvIdY7wNzFtlWMyFsqQMXLJ27EKi/m38GnTxuSNPs+huU4rkkvmYpSuTkzsPdi5PNdoyD+RkPkr9s03KGXAqnuXRWa27CW+SSfg42FJ7kMs6cxyyFaHd8apqirG5siUrJRR9K5fQNc3HzOr6Gvzkf7/AMM+r+kzKVJf3eP2vmexX12cp9hDpL1ka8L+czz4OYuyzavr3E67HKSTiTppqNoj+ng9Y5+Rmw42Pk7OqnF+zr2m5OhbOywrWdhUposkJoKz7y2HvKZe0u8Louw1SERJ9DQTIfHgWipLH4AQRsSrZjYFGb3+zipehVXKp5xXyOXr41M04H8przCjQAAQtrVLU3/FaPjqJzyqBVlBORzXaKFbtR2jZ5NvJcTJme1C5FKZigjaPrQ3edirCiLs2nu6gnRVKmW2+M6ky9jUmQ2gsbnITJkCdn4R1Kik8qcHdvm1pFGdyUU17nR0sHdmhnO/UlojK3tR0RtvTvJj2sjyceeuaIi6LFfiMHZ3jpyB7gOYdoW7JJCkSgD0hdSaIYKRZMijNdK8UmlD+sj03/zunk8ryvhGLXSSjXuUEv2Eftv4nq//AHf8HNfYN7PoekqRjdJtqKb0zyVzTjai7YiUW1sabE9HPQwk6skpabvWaIajqdLgh4KVszdbDxvon3GzojJbozdck9hr9Bjwy7Gynwo+xdZZD9K8NfWXWZ8mki+BsczF4upFqO7Hdd/WfPkhWHTuErZfLki40iTh1p2D5C4k2GgkahcQBj9JAQJxNG8WXg6ZVmv/ALNX6tePXB+5r4HP9Q7kP05tjnGoAAqukNbcpqSSdpLJ6aGTVyqBWXBkq21aj4qPUkkcWWomxHUyvr1XJ3k23zYmUnJ2yGyPIgqNtlSbONlaIOb5DBIPSlLZNBhoyqzUI5LWUuS4lJSpDsWLrZo6dNRSjFWiskjJLfk7GOKhGgFjBEnmhke1kPkGxZY4ybogiVYbruWW4WOUWpZey+26YLG72BuhdajKOqy58C7xyXgqpWQq+MSTtm/ImMLLUY7a9bem3w4Hv/RIKOlj+5xtbK8rGqj+gj9uXkzoR3zP+BD7CJSquL3l/Kw8WWlfb06kYxqr0m4rRblJStwu1r3j8UK3QubctmN08dDjSv8A+yZoufhi+mK8Eujj6PGgn21qi8ij+J+olKPsPVdqUrWhhqMXzcqk3/yZCxzbtyL3H2KuTc5Z+5WSHpJIU92TocLcFYVIYiVDQXRcciFASKYED1N+BV7AlZpugCtOsucYvwf8zDrd0maMKo2xzzQAAVHSeN6EupxMmtX4bKy4MLJHn2jONyAhjUmQQNsigESKsBEiGShEnkLaJRa9GoZVHzaS7lcRlW9HS0XDZbsS0bRtsWWsS3oMhvFoq+QYouIbABEwsiiFN7rs9OD+A6Mr4CjmMx0/RtJ3XwHRm3sw6UZuviW9WaowVEc7FZi5Xkz3Pp0enTQRw9TvlYuuvoKf2n8R0H+Myj7CBLQexdHIvQ0Y90La3FxkO4IY9CRFED8C6AkwiTZHSSaaFssiVTKFrHYIAsdQBYuEsyGgTNX0Kdqs+uDfvRz9Y9jTiNqYB4ABXbejejPufvEalXjZEuDA1EedktzMMTZUhjTIIEMiwEtEMKESRVkjcijJuiz6PV7OcOveXkxORfNZ0dHNV0l1MXKJuGmhVEiJDMflAAqiRLQUTYiRFBYxWgmrMtFVwBXTbjlLNPJPgx6V7okz+0aW7J8nmjbjlaopLYrqq1Pd6RpYYr9jg5d5tkjE/sKX2pBB/jMJdhXSNLFiYMfiexRpikx5UepSAgkQZZATKTIZBJgirLEmCK0A9EKAVJhRARYMlGx6DQvOcvqx3fFr5HM1nsasRtDCPAAGcVS3oyjzRSceqLQGE2jgpU21JNdpxMmBxYqUSrqRMklQpoZKFTlgosIkQAlohoBDhcq4koXhYOM4yXB6c09SjxOSGY5OMrNTVVimTG48nYg7VjLM9FxEiYL5gAq47gJZFAJmgoBiZCLDE6aeTV11mjGiLKPa+Eyy0V7D4PpYckfZ+DjOL3lmnY9Xo88niTRy8uL5mPVdnJw3OKblHLXmjVHK4y6hXRcSrnsvkzQtRYv4RW4jCyhrmuaH4c+9FZYxmMjcp2IcaHoyLJlB+jUXEsQWFCpElgiVTsyCSdh6BSTJQ7NJAmQxmcyxByMmyGWR6L0Gw+7Qcn+/K67Ev+zjaqVzNmJbGlRmGgACZuyZDAh1LS9pKXakxco2SlZBq7Joy1px+7ePkJeDG+UDiiPLo9QfCS++LelxexHQht9GqP8AqL7y+RX7HjK/DQn9WaP+p+JfIn7FjD4aFro5Q5TfbMlaPF5RKxocjsLDr/xp9rbJ+x4fYnoRJpYClH2adNfdT8y8cOOPCDpQ1jtn7/rRaT5PQx6vQLJvE0Y50VlTZlVfu37JJnLn6dmXg0LKhieCqfUn+FszvR5YveJf4kRiVGS1jJdsWiuTT5L3TJU4sQxLhJeGT1L3EyZXprkmxiZWty1iIo1QTZSTQ+tlSq5bk312aXizZDBKXgW5pCqnRiVKDlFXu1vRT3muvLtO1o8bxxpmTLLqZS1qbTzTXuaNyYsiYmHHx+ZaJVkOtR7xnDIrYp8Xs/VxyfIdDJQtxIKbWWjN+PMhDiPQY9STFtEqjwLwaKMssPNcSzRXqJ0MYloUcbBTQTxF9Lu5WlHyCbfgkYbZ1WrbcpzfdkKnqccfIxY5SL/ZvRKbadaSguKXrSMWXW3tE0wwPyb/AAdCNOEYw9mKsjC3e5oHyAAAEVdGVYESxQlA0BJwAAAOAAWADgAgAkWkVJoGBJwkAuQAmUE9Un2pMq4RfgLY3LDQesIPthEq8ON8xRPUxv8AQ6f+XT/BEX9nxfpQdT9x2MEvZSXYkvIbHHFLZEWzrZcBO8WRA1Uoxl7UYy+1FPzLEEWpsfDyvelTz5K3kTbKkKt0Ww70U4dk2/zXJ62TRUYzoO3f0dVdSnBp+KZKnRHSUGP6CYjhGE+TjUj5Ow2OWnYuULIVDoZi72dF9u9Tt+Y0R1UULeJlvheg1d+36OHbUv7oph9trgPs5ZUegP16yXVCm372w+8MnghaSJZ4boZh4+06k31ysvcLlrMj8l1pootcPsqjTtuUoK3FxUn7xDySlyxihFcImrw6uBSi4KJJBNwksrAQSAA6ADdXRlWBGZQlABIlgAAAAAAAkAQICRwgscYAcAAAAADjABLKAcLIDkiGAguiGdLEABAAAEgJJfBC5OomIMEEyx0WV8gSiWLLkHGQScJAlYXXuAqSw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SEhASEBQQEBASFRAQDxAQDxAQDxQUFBIWFhQUFBQYHCggGBolHBQUITEhJSkrLi4uFx8zODMsNygtLisBCgoKDg0OGhAQGiwcHBwsLCwsLCwsLCwsLCwsLCwsLCwsLCwsLCwsLCwsLCwsLCwsLCwsLCwsNywsLDcsNywsLP/AABEIALkBEAMBEQACEQEDEQH/xAAbAAABBQEBAAAAAAAAAAAAAAAAAgMEBQYBB//EAEQQAAIBAgMEBgYGBwgDAQAAAAABAgMRBCExBRJBUQZhcYGRsRMiMqHB0SNScoKSshQWM0Ji4fAHJDRTY5Oi8UODsxX/xAAaAQACAwEBAAAAAAAAAAAAAAAAAwECBAUG/8QAMBEAAgIBAwMCAwkAAwEAAAAAAAECEQMEITESMkEFURMiMxQVIyRSYXGBsTRCQwb/2gAMAwEAAhEDEQA/APcQAAAAAAAAAAAAAAAAAAAAAAAAAAAAAAAAAAAAAAAAAAAAAAA42AEOvtOlD2pxT5av3DI4py4QnJqMcOWM1duUY2bk0no92RaOnyN1QuesxQVtiqO26MslPxTRL02ReCsddglwyZRrxmrxal2MVKLjyaYZIT7XY4VLnQAAAAAAAAAAAAAAAAAAAAAAAAAAAAAAAAAAAAAAAAAAAAAAAAAAAAAAAh7TlamxuFXIVm7TGY53t1XsdSGxxM9PkYxsrpd1vEnF3MpqneNJhhV/XePZiikaXo1rLs+JztZwdr07yaA551joAAAAAAAAAAAAAAAAAcuAAFgAAFwALgB0AAAAAAAAAAAAAAAAAAAAAAAAAAAK3bk7U+1/MdgVyEah1ExmMnfd7PijpxW5xMruhitWuu6P5ki8FQnLPqVDlB/194azOnuaPo3L1n2P4HP1i2Ox6dL5qNIc47B0AAAAAAAAAAAAAAAAAMt0l6USw7cKcIuSsrzbtmk9F2mDU6t4nSOpovTVnXVJ0jOT6eYjeslStl+4/mYfvHKdZeiYK5Z2n07xGd1Sdv4GviC9SyE/ceGuWW+zumrk0qlNWzu4yfBX0fYacXqDk6aMOf0ZQVxkbGlO6TWjszpp2rOHJNOmLJIAAAAAAAAAAAAAAAAAAAAAAAAAAKTpNO0IdbfkadN3GTVuomNrNu1k3lHRPmdRKtzgzleyGfRyVrprKOuX75aNPgTkjJcok4eLvp/W8y7aFxTs0nRxNTs016r1TXI52s3jsdj07adM0pzjtnQAAAAAAAAAAAAAAAAA8y6ev6afavywOHr/AKh6n0j6SMo9X3HOO0uBcVr3EF0Wez9V9/8A+bH4u4yantZ63g/2cPsryPSQ7UeIy/Uf8j5cWAAAAAAAAAAAAAAAAAAAAAAAAJm8n2ABids4y1R79RRW7K29JLXlc2QpIxZk3Iy62rRjUe9WhG18/SK4+TtGLHiqVvYRj9rUHJbtZT1z3pNeSIw2uUy+pxOXG4vDbVo8asF2yt5mhSsxfAl7FxgdoUpSjuVYN5ZKpG/gmDqqaLQxtS2PQNnyvTg3m7LM5GTuZ38buKJBQuAAAAAAAAAAAAAAV23ca6NGdSNt5WSvpm7Cc+Rwg2jRpsSy5VF8Hlu2NozrScp7rfPd7PkjgZcryO2es02KGGNRIcGmr+rf7KFUOeT9zkHn+6+5FeBvxFXJYUqtrNRV+x8rcxkZVvQmS6lTZvei22ZVrwmordimnG6yulmjs6PUfE+V+DzXqOjjhfVF8mjN5ywAAAAACNtCs4U5yWqWRfGrkkxeZtQbRja+0Kjec5fiaXgdVYYex5fJqcrl3CXip/Wl+Jl1CHsLlnyfqY7Rx801aclnzKzwwfgvj1WVSXzM2GBqb0IyerSucnJGpNHqcMnKCbJBQYAAcuAEXE7Rpw1d3yWbJSbApcf0gyaikk01nm8xsMTIbox2OoQlJyUIKX1t1OXi8zbjjRnkrKqrRS0S8DbjozzixqOfLwH8Ga2y42fGEFvSSnPgnojPkk5PYfiikTcJh6d7uMG73zin5ipzlVD4qJrNl7TUUou26slbgc7Jib3NMZLhF3SqqSvF3RmcWi1jgEgAAAAAAAAAAwAgbW3HCUJreUtVn8DPnkqpgpuDtbMx89kUL5UoW61veZxMiV7FJZ5vlsXHZ9LhTp/7cfkUFOcn5F//AJ9L/Lpf7cfkSkiPiS9x+nsmg1+yp90beQ+MY1wWWfIuJMt9i4OnSbcI7rat7Umtb8TZpKizQ9RPIqm7LpHRsg6SAAAMAK/bbtRmMw96M+qdYmzETkdZcHlHzZydQlMhjPpvWXaWb2Kx70egbFlejDsONl7j1+n+miaxY8r8ftenSyvvS5L4smMWyGzPY3bk58d2PKOS72OjiByRTYjH8P8AofHCUcyFPF34j1Chbk2Ra+NS1eYyGNti5TSRXVq+883urm/guJpj8oiT6h6jVwy9qeIb4uFKnb3zuQ55HwkVUILySoY3DLSWJ+9Sp/CZX8R8pFriOx2hR/dqS7JU2viyHCT5RZTSJWG2vH668iksToYpovNn7bUXlJeORlnhHxmjV4DaEaiyavyuYp43Eb1WTLiyToAAAAAAANV626rlJzUUQzPY7EuRytRO2KkyCYrFnYkEC0WRBIpsdFkonYaRphsXTLWhUujo43aHp2h0YSAAcYAys6QTtRnpfLiNwL5kZNa18GSMNUmdRSR5jpfBHrVeteIKSIlFkeNb1lmtVxLOSojHBuSbPSejtROhCzT10d+Jx8t9R63T10IR0i2n6GnaPtzuo9S4sIR6mObMJUxF3m7yfC5sjGthbImL2jFNqDvznkl17vzHwxsU5lZUx0eLv1IesbKOSIVbaLeSyQyONLkX1WRlVv8A1mMKV5C4UAuMQB7nVAsUo6okoKHKYMlE7DCJofEvNnVnFpptPXJmPKkaIM9G2TiXUpRk9dH2o5k1THk0qAAAAAipOyuysnSApMfiszm5sjZST2KmdS5glKxLEooQKTJIHIgmQPQY5ASaEh0GWTJFDEOEuo2Y50zTDdFxF3NidknSQOMAPPNr05yq1G1LOUrZO9r5FZa7Di2nJJnHyabNkyNpbFXVwk/qy/C/kIl6tg/WEfTs19pCr4Kpb2Zfhl8iq9Ww/rL/AHbm/SV9fCVPqz/DL5DF6tifEkH3dlX/AFLroTGccRDKSV88mhj1cMm0Wma8Gnnj5TLfp/tRwxEYbsZRVOLs1xbfyNuDH1Kx05UZtY2LhWkoQi0rZK2rsxkotTirKKVoz9fEclFdxsp+4p0N4jE3jGPqq172SXiTi2luRJWthpTXNGnrXuLafsLjPrQdS9yrTHozXNBaCn7D0ai5rxLEHfSdhJU5vkoixyDBlkTqAmQ6JcYHgY8o+Bv+jMvo2uTv7jm5FuaC5FgAAcbIbAzmN2m5SaWi0Obl1Dboq2VuMxLZjyzFyZFoyER3ZUlxY6kTQ3OYuQtnYTZSyCdgqqTzV0asLrkmLJGJqxveKaG5JR8Eth6ZNdaL4sljsbLPZte63fA3Yp2MJ1xwDNTEJdfYJyaiEFdl1CTKXE0VKTd9bs8vq4RyZHNM2w2VEaeHXExPGkMUiBiKMeDKfDQdRClhk+fiXjjfgOok7PwUYyUs7rPU6ukXTJNipu0Q/wC0LDKpGGJgrShanV4pxb9WXc213nqdDqk5dHuc7UYmtzG0n9DW+55m/J9SIiPaymrVDS3SKDcqkYK8s5vwRhyTd80OglRCnjZPR2FfFRfpsSsbP6zJWREdJIoY53zdyeq+AotI1VZaMmMMr4B9C8Hd9fV8xtZ/cioHHLqa72SvtC8lXHH7C6cnzZf4udEPFjLTBZv2n4IXLU5lyi0cUDUbPwF7Pf8A+P8AMRLVTGrGkbbYOGcYt6p5X0EOVklsQAAAmpG6a5plZLbYGY7GYKrTbco3j9aOfuONmxZIyuhTi/BBqVLoySlfItsThwhySiZJjm6JZEq4iK4meU1YtkSptaERfWiBv9YLaIj47JQr9YuaZHx5WSSKO3Iy9V5XyQ7Dn+amXhyXFDaPo7O/YjZl1kcCTe7NUYOXBZLaLmr3Vny0MkvVZzRqhiQh1mzFLNKXIzpQxUrCJTZdIg4jE21du8r1hRX1dpU1xT7GR1Mt0DS2jHgWUmDiOQxy6x+PPT3FuA3tnEqWHrK97x+KO96blUs0TNnjUGYyn+wrdsV4NHqMj/FijmrtZUSjdmtV1UxTdIi4+l6ytyMnqOKkukdppKRDqXXA5LhI1pqht5jIQdlG0PUkbYY2LbLXZ1Bu/idHTJUZcjdlisMaaXsK6mL/AEcOlEqTHFQQtxQxNlhs+irmXNBDos1Wz+BinjQ5M3eEhuwguSXkZGWHgAAAAAz/AErnKKpODs7yT61a/wADBrpuKVFJSoyvpnKTurOzd1xtzOPKak/3EuVsdwzzCHJMTuJm2m72iteXaRlk2UlLcyWM2i5N2yXARRVkaNUholIkUot6EUSth90rdpFFrORg1nyzBbNEp7miU95J9QnXyua/g6mn7S22YrQ72IxrY0kipVLSlsRRUbW2kqS5yeiKxVl0jM1cTObvJvPhwGUkWQ7QgVciWTIUyjkVHYxI5AibWuqU+TVmdX0WX5qKM+q+kyigv7vU65LzR7mbvOv4ONHsZVxjn3m6D+ZCJ8Mbx2qI1/ES2l5ZCrQ07EzmQjbNTY16M1xxi2xagMUaIstdlSs13jsHNCcpZtmsUKiFkodhEXIYiwwisZpjUXWBrWaM8lsMTPQ8JK8IPnFeRznyOHiqACQAAM90seVJdcn7l8zm+ovZCshnNzN9SfkcoVVDNGdisWCdDmPzoVFzUl4oG9hbMTDCtsoRZb4PZiSuwoskTJ00tEVaJoj+jKtgFaPqso3wTHks8DnHvM2tXzI6+nXyF7hlaEey/i7hBVFGhCa07JyeiV33A0SYrEVXUqSk+1FntEYEFcWBPw9ETKQWTI0ithsG4WTIZB20voand+ZHW9F/5sP7/wAM2qf4TKGP+Gl1tfmR7qX/ACEceP02VUPaRtx9yM83sM495rvDXcRLaXyRqusfsxMeBcmqQlG+PAhsGVZKJmDehODvF5OC6ga7FocRDZKQ7BC2xiJlB2EyLok0K2a6rFJR2JT3PTdjVN6jSf8ACcnIqk0aYvYnFSQAAADNdJpXqQX1Y38X/I5Wv3kkKnuUtVWjJ9Rz2thbRXwkJT2IJOIf0Uuxg2UZQYaKuUitxceS2joPo0JDU4i5IhjTQpoqNV9Bb5SLRW5ZbPjkZ9XvNHaxL5EXadsuqxZcUMRA23VtSl15EkpGXw0MpPsRWTGErCU7iJsLLfD0isY2VZIdMcsexFjc4kONBZVdIMsPV+7+ZHU9EX52H9/4ZtU/wmZ+Sthe9fmPbc6k5S+mVEH6yN2PuM81sR9oPNd5Gv26S2lXIzWfrd0V7jLhRokJN8VsIZ25WSLIk4TgGDvKZOC8paLsRrewmL2HaaFtl0SFEoXQ7Er5LHKU7SLNbFE9z1DopO+Gp9TkvCTONqFU2bIcFwJLgAHAAy213vVZ8laK7kcjU/NkYqXJW4tWhIyzVIrLgqIyMgsexs7UZPqXmDKMoMHUvIiPIR5L6ksh6HiJoXIWxmSFMgj1n5in3IdiW5b7Fe9CMuF3bsTyM+p+rXsdqulJFm5EfuSVfSCX0dussnuSinjG0F13ZD5LE3Z8BS3ZDLmlA0RgijY7KIxoEMTiKlEkpuk3+Hqfd/Mjp+ir87D+/wDDNq/pMz2IqL9EiubivM9kl+YZy/8AzKSl7R0MXcZ58DG0NY9/mU9R/wCpbS+Rms/W8DNgexokcRvithDOlZFkSMLqRh7ymXtL2houw1SERJNCNxTY6KHyiLjsUHkgjt5sZyink9K6CVL4bsnNe5P4nI1arIbMbuJozIhgEgJqSsm3wVyG6IZlJ53fF5vvOTPd2UZB2j7Eu4y5u0pPgpDIKFbUn9BL7q96BlGU+ylmREmJoIvIdY7wNzFtlWMyFsqQMXLJ27EKi/m38GnTxuSNPs+huU4rkkvmYpSuTkzsPdi5PNdoyD+RkPkr9s03KGXAqnuXRWa27CW+SSfg42FJ7kMs6cxyyFaHd8apqirG5siUrJRR9K5fQNc3HzOr6Gvzkf7/AMM+r+kzKVJf3eP2vmexX12cp9hDpL1ka8L+czz4OYuyzavr3E67HKSTiTppqNoj+ng9Y5+Rmw42Pk7OqnF+zr2m5OhbOywrWdhUposkJoKz7y2HvKZe0u8Louw1SERJ9DQTIfHgWipLH4AQRsSrZjYFGb3+zipehVXKp5xXyOXr41M04H8przCjQAAQtrVLU3/FaPjqJzyqBVlBORzXaKFbtR2jZ5NvJcTJme1C5FKZigjaPrQ3edirCiLs2nu6gnRVKmW2+M6ky9jUmQ2gsbnITJkCdn4R1Kik8qcHdvm1pFGdyUU17nR0sHdmhnO/UlojK3tR0RtvTvJj2sjyceeuaIi6LFfiMHZ3jpyB7gOYdoW7JJCkSgD0hdSaIYKRZMijNdK8UmlD+sj03/zunk8ryvhGLXSSjXuUEv2Eftv4nq//AHf8HNfYN7PoekqRjdJtqKb0zyVzTjai7YiUW1sabE9HPQwk6skpabvWaIajqdLgh4KVszdbDxvon3GzojJbozdck9hr9Bjwy7Gynwo+xdZZD9K8NfWXWZ8mki+BsczF4upFqO7Hdd/WfPkhWHTuErZfLki40iTh1p2D5C4k2GgkahcQBj9JAQJxNG8WXg6ZVmv/ALNX6tePXB+5r4HP9Q7kP05tjnGoAAqukNbcpqSSdpLJ6aGTVyqBWXBkq21aj4qPUkkcWWomxHUyvr1XJ3k23zYmUnJ2yGyPIgqNtlSbONlaIOb5DBIPSlLZNBhoyqzUI5LWUuS4lJSpDsWLrZo6dNRSjFWiskjJLfk7GOKhGgFjBEnmhke1kPkGxZY4ybogiVYbruWW4WOUWpZey+26YLG72BuhdajKOqy58C7xyXgqpWQq+MSTtm/ImMLLUY7a9bem3w4Hv/RIKOlj+5xtbK8rGqj+gj9uXkzoR3zP+BD7CJSquL3l/Kw8WWlfb06kYxqr0m4rRblJStwu1r3j8UK3QubctmN08dDjSv8A+yZoufhi+mK8Eujj6PGgn21qi8ij+J+olKPsPVdqUrWhhqMXzcqk3/yZCxzbtyL3H2KuTc5Z+5WSHpJIU92TocLcFYVIYiVDQXRcciFASKYED1N+BV7AlZpugCtOsucYvwf8zDrd0maMKo2xzzQAAVHSeN6EupxMmtX4bKy4MLJHn2jONyAhjUmQQNsigESKsBEiGShEnkLaJRa9GoZVHzaS7lcRlW9HS0XDZbsS0bRtsWWsS3oMhvFoq+QYouIbABEwsiiFN7rs9OD+A6Mr4CjmMx0/RtJ3XwHRm3sw6UZuviW9WaowVEc7FZi5Xkz3Pp0enTQRw9TvlYuuvoKf2n8R0H+Myj7CBLQexdHIvQ0Y90La3FxkO4IY9CRFED8C6AkwiTZHSSaaFssiVTKFrHYIAsdQBYuEsyGgTNX0Kdqs+uDfvRz9Y9jTiNqYB4ABXbejejPufvEalXjZEuDA1EedktzMMTZUhjTIIEMiwEtEMKESRVkjcijJuiz6PV7OcOveXkxORfNZ0dHNV0l1MXKJuGmhVEiJDMflAAqiRLQUTYiRFBYxWgmrMtFVwBXTbjlLNPJPgx6V7okz+0aW7J8nmjbjlaopLYrqq1Pd6RpYYr9jg5d5tkjE/sKX2pBB/jMJdhXSNLFiYMfiexRpikx5UepSAgkQZZATKTIZBJgirLEmCK0A9EKAVJhRARYMlGx6DQvOcvqx3fFr5HM1nsasRtDCPAAGcVS3oyjzRSceqLQGE2jgpU21JNdpxMmBxYqUSrqRMklQpoZKFTlgosIkQAlohoBDhcq4koXhYOM4yXB6c09SjxOSGY5OMrNTVVimTG48nYg7VjLM9FxEiYL5gAq47gJZFAJmgoBiZCLDE6aeTV11mjGiLKPa+Eyy0V7D4PpYckfZ+DjOL3lmnY9Xo88niTRy8uL5mPVdnJw3OKblHLXmjVHK4y6hXRcSrnsvkzQtRYv4RW4jCyhrmuaH4c+9FZYxmMjcp2IcaHoyLJlB+jUXEsQWFCpElgiVTsyCSdh6BSTJQ7NJAmQxmcyxByMmyGWR6L0Gw+7Qcn+/K67Ev+zjaqVzNmJbGlRmGgACZuyZDAh1LS9pKXakxco2SlZBq7Joy1px+7ePkJeDG+UDiiPLo9QfCS++LelxexHQht9GqP8AqL7y+RX7HjK/DQn9WaP+p+JfIn7FjD4aFro5Q5TfbMlaPF5RKxocjsLDr/xp9rbJ+x4fYnoRJpYClH2adNfdT8y8cOOPCDpQ1jtn7/rRaT5PQx6vQLJvE0Y50VlTZlVfu37JJnLn6dmXg0LKhieCqfUn+FszvR5YveJf4kRiVGS1jJdsWiuTT5L3TJU4sQxLhJeGT1L3EyZXprkmxiZWty1iIo1QTZSTQ+tlSq5bk312aXizZDBKXgW5pCqnRiVKDlFXu1vRT3muvLtO1o8bxxpmTLLqZS1qbTzTXuaNyYsiYmHHx+ZaJVkOtR7xnDIrYp8Xs/VxyfIdDJQtxIKbWWjN+PMhDiPQY9STFtEqjwLwaKMssPNcSzRXqJ0MYloUcbBTQTxF9Lu5WlHyCbfgkYbZ1WrbcpzfdkKnqccfIxY5SL/ZvRKbadaSguKXrSMWXW3tE0wwPyb/AAdCNOEYw9mKsjC3e5oHyAAAEVdGVYESxQlA0BJwAAAOAAWADgAgAkWkVJoGBJwkAuQAmUE9Un2pMq4RfgLY3LDQesIPthEq8ON8xRPUxv8AQ6f+XT/BEX9nxfpQdT9x2MEvZSXYkvIbHHFLZEWzrZcBO8WRA1Uoxl7UYy+1FPzLEEWpsfDyvelTz5K3kTbKkKt0Ww70U4dk2/zXJ62TRUYzoO3f0dVdSnBp+KZKnRHSUGP6CYjhGE+TjUj5Ow2OWnYuULIVDoZi72dF9u9Tt+Y0R1UULeJlvheg1d+36OHbUv7oph9trgPs5ZUegP16yXVCm372w+8MnghaSJZ4boZh4+06k31ysvcLlrMj8l1pootcPsqjTtuUoK3FxUn7xDySlyxihFcImrw6uBSi4KJJBNwksrAQSAA6ADdXRlWBGZQlABIlgAAAAAAAkAQICRwgscYAcAAAAADjABLKAcLIDkiGAguiGdLEABAAAEgJJfBC5OomIMEEyx0WV8gSiWLLkHGQScJAlYXXuAqSw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http://www.livingonadime.com/wp-content/uploads/2010/07/laundry-deterg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799"/>
            <a:ext cx="2009971" cy="136732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hQSERQUEBQVFBUUFBQUFRYUFxQUFRQUFhQVFRQUFBUXHCYfGBojGhQWHy8gIycpLCwsFR4xNTAqNSYrLCkBCQoKDgwOGg8PGiwlHCQ1LCwsLCoqLy8sLCosKSwsKiwsKSwsKSwsLCwsKSksKSksKSkpKSwsLCkpLCksKSwsKf/AABEIAKcBLgMBIgACEQEDEQH/xAAbAAEAAgMBAQAAAAAAAAAAAAAABQYBAwQCB//EAEUQAAIBAgQCBwQHBQYFBQAAAAECAAMRBBIhMQVRBhMiQWFxkTKBobEHIzNSwdHwFEKCkqIVYnLC4fFDU2OjshckNHPT/8QAGgEBAAIDAQAAAAAAAAAAAAAAAAECAwQFBv/EADIRAAIBAgUACAQGAwAAAAAAAAABAgMRBAUSITEGIjJBUWFxkROBocEUIzNCsfAV0fH/2gAMAwEAAhEDEQA/APuMRF4AiYvMwBERAEREAREQBERAEREAREQBETF4BmJjNF4BmIiAIiIAiIgCIiAIiIAiIgCIiAIiIAiIgCeHnuR/FMQyhQhsWYLc62ve59AYKTkoRuzrmZF1a1VQqllLO+UNb92xNyOelpr/ALQqezdc3W9Xe2hGUte14MDxUVymTAmZD0uJOGCvb7Q02IFtcuZSNdOU7+H4gupY7ZmC+Kg2BgvTrxqOyOqcnEOIrRF21voAN2Nr6X0950E7LSp9LcSErUy5UL2QM5sp7Yzjcf8AT79hrpeXhHU7E1pSjHqLc58X9JiUaoWtQqCmcv1qdtQTc7WGbQX0ueQPfazxKn1XXZ16vKHD37JUi4YHlaUfia1EpYt8RSJp10sysy5V9q3VkUwzPquUEntAWy98JU4W+I6PClUZqaMapDbKgFR3oGpppRLqATbQMDsNKtd5ljGSj1t/MvXEuk1amhq08MK1NV6whK6Gv1Wt3SnbKwsCbZ9baa6TeOldNlwz0rPTxQvTbMFOoBUBW1JOt+Vp8l4HgHwWJC8OxVPHscJ+zJRp/WKC7O7NXdWK0aaOxe53DZQNzPpuG6L9XTwKGooOGFrIgVKrFQXKqPY9lyALaNy0MElnzxnkIOKv4HzH5SRTCBlBN9QDud99zrJsVbfcb2xAG5A988DFKTYMt/OR+I4e9yVA8LFQbfxUzOCtRraWokgX/fuPeFKj4RY16teVPdr2TZYKzEA2IB7r7e+R5GKudaFraaVRr4jN8RIKs9YG5p2ItY9WCR5MQTOerjKp9p28iSJVySOZVzqFN/py9rFg/ZaijM+Ja+hK5aRXTdQMo30HO19jrI3G/SBTo6GliahH3aOUct2IHpfaRWUnc+usyKXj6RGavdo0JZ/Vb6tP3YqfSlUZS1LCd+UddWSnra+q2vabMD9Ile7Cvh6K5RewrnMfBVCMCbG/tTWaQO+sdUOQmb41O20Pqyf85Ua7H1Jeh9ICG16NXXfJZwuuxuQfQGStLpNRPeR5qRKplH6/KZsPD5TA534Ried4i+yiXOnxikdnX1tOhMSp2YHyIlDZB+tJggDYyNRlWfVI9uC+TPoAaZvKAuLdfZdh7zN9PjdYbOffY/hGtGaPSGi3aUX/ACXi8XlRpdI63g3u/Kd9HjlY/wDAJ8rj5i0smmdClmtCrwpezJ+8CcOFxzN7dNqfiSp1vYDQ3ncJY6cZKSujMREgsIiIAiIgCR3FWp2Aq1Fp3bsEsqnMBfTNvpfTlJGcHEOHUa1hXRKmUkgOA1rix0PhJRSai1aXBwXoFVtiEzZ8ytnRiXI9Nu6K2Ct1YV7sahdn0OuVtbbW0tPLdCcEd6CbAW7QG5Pce8nXnYchNeI6CYR0VCh7KhQQzA2BJty1zEbd8t1TBLD05I34nBWonKc7s4YMO9iQAdO4fKSuGpBECjZQB8JB1egmGKlQKihmDtlqPckBwBmJJA+sJ05CbOE9DaOHqCor1WYZ7ZqhK2YsfZ2uA9r+Hibxt4l4UYwlqXoWCR/GOD08SmSqLi91I0ZW5qe4/mZISh9N/pJfAYpaFPDCvmoiqT1vVkXdktqpHcPWXpU51JJU+TPq0dY7KH0e0wwL1ajqNk0WwsRa42BB1y5fwklxPhX2Ip1alBEYnLRD9o9kqpINgmhBBFrHS1pSl+mer+9w2pbmtZWHuOSdFD6ZMzBTgMSpJsLlAD72tzmzPDYmW8l/BM8Q6naZI4To7Xp0wDjnzrSK7VAr1OsJerUvc3KkILbbi5AlmpghKNzmIFybk3+rb94i5uTudZSh9NdAXzYTFi25CoR53DWtpz7pa8PWTGUsPi0zKvVvURWAzfWU2XWxNjYnYzWqUalNXkrFFJMrVDpbQY2PW0zeotno1RY0iBUuQCoCkgEk2vpeXHhfHKFWmrUq1NwVUgq6nQsaYPPV1K+YIlF4h0QFRlZXAIbEt20L64lgzZcrrYqRoTcWJuDCfRrWpMj0qisab4crmZ71aSYr9pqpVLXu2bIVa5+yUaXNsbIR9KzX2mLifMOG9CcQhp/tFMMy1KtbraVR96uHqOyk3B/+UM9rWvVFtL24n4pjqNI/WYoYgUTnWojNQp0VwqGlWDMuXrBVAVhcsWaoCNBYWPrs11Ka27QFu++1vGfNqf0lVlrpTrBEP7YaVZGGtOmqYSkwpkb/AF1d3DHdEkrxbiL4zAYRKnYGNxKUK2QkfVZqrVFBvcZlo5f4zAaT5JHBdI+GYmsaNGvh6lXUBVYXa24Q7N/CTJR+j1I7AjyJnzihjqOMx1TCNTCYSooo4N0ATqKtE1uqrUSPZZ3pYmzDcUaY1uZbuDdN6aYXDHHVFSrUNSixKtlath6poVmJAIQFxe5sO1IMEsNRn2oL2JCp0WH7rsPMA/K05qvRd+5lPmCPzkynG6JzEVadkqGkxzr2ao3pm50bw3nYr3kWRqzyrCy/bb0KjU4DWGyg+RufjaRvDi1fOaIzdW7U30tlqLa6nNbUXn0EzipL2381PwMjSjTnklFvaTRXafR6qd7D3/gJ1U+iv3n9B/rJ+eatYKCWNgNzGlGSOS4SG8lf1ZGUujdIb5j5n8p10uFUl2pj36n4zxV4qoAK3e4J7PcF0JN7ek56/Fm1yKLXKgkm5ITMNOUm1jOqeDo9mK9iURANgBPd5yYOuXzG+lwF8soJ+J+E6pJvwacbx4B7vMTaJq7x5/gZtguZiIgkREQBERAMGUnjR+vqef4CXUyj8XP19T/F+AlJ8HnOkMrYePqcoc8zPYxLdzN6ma4mG54tVZrhv3N4x1QbO38xnocTq/8AMb1nNEnUy6xVZcTfuzsHGa3/ADG+H5T519IaCvilat2mFJRfbTM57vM+svMrOJxNNOKUXr26tDTLXFwNDYkcgSD7p08sm41XLwTOzlOIq1K+mcm15sq2F6Eh6NeqQ6dSKRykNd+sfIMt+W84aHD+rYMj1FI2Nx+ItPq2B4uaDE43FU63W4mj1eSoKmSktQuzm3sJfLp3TRwnAU8P9XjTS+vxvWouZXVlWnU6t3sdELsm868cfNatSv4ffu7j2Pw14ny44E62rVdb37Z1JNz698nsHxGvTrUVqVqgw9NqIANWrkWmnVk2pJYHTSxvv7pZOlFOr+xE8QWmuI64ChlFMOaVvrAcn/DBta/hzmisx6jqxTfcBmIVFt1im2pzPfLfbl3CWq4lTp6nFd6/5sYak40ldsuOB4/h6pHV1qbeGYA/ymxl1VxPiVHg9N91E78NwZk1o1alP/A7KPQG08y5nOWd0o7SR9gEWnzGjxTiFL2cRnHKoiN8bA/Gd1Hp7i0+1w9Op4ozUz6HMI1I3Keb4Wf7rF3xHDab5w9NGDrle6g51+62mo8JXOO9CkGGqDAoKdUVExFMB3VTWpsWsLm1POGdSRa2e/dNVD6S6X/Go1qfkoceqm/wkphemuDqaCugPJ70z6OBLXN6GIpT7MkfLcXxTBNX7FavhThqGAWjhUS9d8TQq4kig1N1JdlLL2gbHrSb2Yy5YPoE1XD4T9qsWRcXUrUs9RA1bF1BXNNmpnWmGJUg3BHOXOiKTkVEyM1rB1ysbcgw1t750gwZro+Tf+m+MAWi5o1ErVaFes6ojKlZTW65no1iRVzdaNbC4pjQaTixnR6phTjlprVLLSp06FU0cR1lREoYWnmXFUzkGqNdcubQkHl9mtAWCStfR9WqHCsldi1SliMTSYMzVDTy1WyU+sftVAEKkO2pBEnEHbf+H5GdQWcdA3Z/4fkYIZvnDxV7KpOwqIW8r7+tp3WjJzgx1I64tENUJJzU0NnR1FrbltGPIHe8zhMKSxvbKjnncnIFt5WMmTYb7SPrcdwyEjrUvfUKczX8lubxZmt+Gje7Zs4XRK0lBve1zffXWxnXIz+3i32VCs/iV6tfWoR8pkVsU2yUaY/vM1Q+igD4y1jYi1FKKJLvHn+Bm6ceDo1ASarhz3ZVygc+83nWJUyrxMxEQSIiIAiIgHkyi8UP11T/ABGXoyjYsqatTNf22285We6PN9II6qUY+f2OW8TblTTtEXGunf8A73meoT7/AMDMOk8h+Hk+Gvc0xNr0FA0cHaBh77EeGu/6uI0sh0Jp2+5qkfxPAqyswopVqaWDAC+oHteA+UlBhjewt+uUNhmAuR8RLQcoO6LQjVpvUkVarglAucD+7c5XBK2LXBsddFBFuc1nh9CxL4SqutrKWJPtHQA66Lf+ICWiZmwsVPxfubCx8l3P3ZWcJwbDVjolddN3zAW2Fid9/nJTi2CRVZgozEgXOptfuvt7pJAazi42fq/Nh85jnXnPlh4mdVq7dvW5w4JZK0hIzBCSlKYWYMRybYtESpqnhqIO4nPV4XTbdROuLyS8ZSXDIo9HkBul0PNSVPqJ0UqmLp/Z4qpbk5FQf13nbEnUzZp4+vT7MmKPS7HJ7a0ao8mQ+oNvhO+h9JFvtsNUXxRlcfHKZwTyUHKWU2dGnnuJhy7ljw30g4Rt6hpnlUR1+NrfGb8NxlTdqSvUDfdRgDqbEM1lIsR390qTYRT+6JduBpbD0gPuL8ReZYSuehy3MpY1tNWsazicQ3sUkpjnUYk/yp+c8nh1dvtMQw8KSqnxNzJSJe52dF+SLHRuidagaqedV2f4E2+E28IwiJ1mRFX61/ZAHs2Xu/wyQnJwwdlvGrWP/df/AEkXZKikdcREgseknueUnqCRERAEREAREQDyZR62YvUyge029uZl4Mob5SzEkjtHuv3mUkecz19WC82ZufuA89PPlPJbW+Tnprr+rfCYQD75HrPaKdw437ydfH4yp5rd8fYw7jS6EeovPF15EA/Pvm5S1/aB/Ws1lWGmguD/ALfGA13/AGPKhO/MPKAq/ePvE3Bnv7I9P1ynhr7lNvC362kFXHbj6M89Sv3vhaaROgsO9PnNVRgT2RaQzBWhFLaxhNx5yM41U0A/vA/OSibiQ/Gt18gfUt+URGHjdpjBCSVOR2DEkqcgrW5PcRNmHo52VR+8QJHJhhFzkorlmsmTL0x+xA21vv8AxSSrPh6NqbBdRyv7ybTRXoA4dEGimrYW7hna0zKNj1FDLfw6qLUpNxat4MrcTq4ngeqqFL30Bvtvf8prq4J1UMRZTsZi0s87PDVISlFrePPkaYmLzMg17GZc+ED6il/9af8AiJS5d+GLajTH/TT/AMRM1Pg9V0cXWm/Q6YiJc9gZE4+F/ZjxaofWq5nZIrh/EkFJACXbKCVQFiCdbG2i795EAlInHmrPsq0xzY53/lWwH8x8pn+ylP2par4Oez/Itl9QYB20zPc04dABYCwBIAGwAPd4TaIJMxEQBERAEREA8N3yiEHtWUHVtbX75e6mx8pQgR94gknTXnKSPM58/wBP5notbdP9T3Tw1rHsnf4T1Y/f8dZkBu5hoOfj/pKnnP73GLpyYTyiL3sR+jNjh7A6G9rbedpkhvuD0H4QLXe6+hrIHc++++mnxnu1/wB/1MFudP5/l4fCeAyjQqfcYI2X9aNl32zA3B/Xxmh6VjrMjJfv8dp5e19NvGVfBgrNNX+5lN5HYzHqmJo03AIq2pi+oD2LKCDprt6eMkE/P5GV3pRV+twqLbPUxFLKLHMcjKb3voAoIPn4S0PA6OT2deMX3ljrUKZZkw6LUqUwrPTWstN+0CVVUYG7GxtfKPHl66lTSpVqT56dZQym2U2tezDuI2I7iLSo8c4YlDHtjP2hKVRK2HqNSqMc1WkjMb000L3VaSAKG7QYWFpcaeFangsMHTqmIqVGp3J6tqjmoUJPeM+vjeWlFWO/m+CoLDyqqKUl4HOJ2cJa1anf73zBE5JlWIII3BuPdMKdmeLoVPh1Yz8Gjv48CK7X8LeVv9DJSgv1GHHOop+LGe6bUMSoNSwcbi9j4+YnPxTiSB6SoeyjAm2w7rekz2Sdz1sKcKE6mIc04z48d2cfSP7c/wCFfxnfjqJbD0FG7FB/SZo4/wAPdqgdFLBgNtdZI1ex+zI24YfBCPmYS3ZFLDt16+tdWVvqzOShQUK+XXmLk8yZF8c4UqgVKXsncDYX2I8Jp6SE9eb/AHRby/3vO7hPbwtRW2AYD0v8zIbT2K1J08TUqYNwS0rqtc7FcJ09xl9wgsiD+6vyEoTbHyMuJXNUpIfZ6l2K3NiQ1JVuBvYFvWRDgp0cX6nyOqpjUBtfMfuqCx94G3vnnPVb2VVBzc5m/lU2/qm4BVFgAOSqPkBMqxOwA8/yH5zIetOf+zQ32jNU8GNl/kWwPvvN6ZVFlAsO5RoPTQTLILXY3tz2Hu29ZSuLfS1hKWmHzYkg2vTslEedZ7Kf4c0yU6UqjtFXI2XJdgCeQ+J/L5xktbv85R+g/Titj3xJcU1Sn1YQUw+7Gpmu72z6KuoAEuGEOp/XOKlOVOWmXJKd9weIKpseZ+ZnteJJzkFjm+sbznPeYyS0LjVPfPYxC85VQxnoVjzgFrFQc5nNKsMWw7zPa8QbnALPeJA4fHVGOkmqF7awDFc9lvI/KUOnUA3UGXrFt2G8j8pQZjmeT6QzcXTt5m01Vvqvoe+8xdD3H9c5qiY7nlvjPvSNqBeZHL9e+eWNtiT46zxaIuyHVutlY2iu33jArm976nea7xIuyFVn4nqo5JuZ5iIKNtu7MofkflOUrR65GqjtKDkbUhbnXbv038+c6k7/ACkdiqDtVGRcwCXOtjuZdeR08tdRVoukryVyRo8Hc1xUw+JU9ovaqFKozOHPVAoVF0GW4IYG5udpJcWqVDSoGtpUKkuLBbNoCLBmH9RkFRrZTY3Q/wB7s/HadtbFM4Ac3ttflp+Us5bWZ18fmcp0JUatNxk/Y8RE24VQXAOo1+Rt8ZiSueXpw1yUfE0gxaduNwNrsp0voD5j4a/rv01cGwa1tL2B7tTYS7i0bNXB1qbs1x4Ejw7pGaahXGYDY3sfI85y8Q4q1WoH2y+yN7d84rfCYkOT4Ms8wxLpqlKWy+3mWqphaeLRWBysNNNbcwRM4sJhsOVB1IIF9yTuZWKGIZDdGI8or4hnN3JJ8TL618zp/wCYpaHNQ/Nas2a+6XKgL4j/AA0F/qdv/wA5TZdMIPr6vglFfTrG/wA8U+Db6OcVH6G2vXKk5VzEn8B+cgMZwuq1V3rV8lFrdhWYGwC3Wx7Nic19/edt3F+MOtRkQhRpruSSO6QzuWN2JJPexJPuEvrtwbuLzeNKbjBNtbeRL8Q6QU0oslIFrU2UHYWCEC3OfIuF9CjUp0nY9p3CKajB7KaZdWy/u3ynloQdb3l+x1H6tsoNyjAX0zHKdvhK9TNUqKe3YCVEojMWZUWnmeq/ZptkRVsvcTzN9/B13Ti7NK5rYTM3PU8Q1twkWLoBgFpHEqme3/tj2wFcXSoSGA2525ES8YL9fGVzoTg1VKhYWZmVnJYuWazas7asbGWpSO4WA901qs/iTcjv4WsqtJTjwytYj2j7vkJrmXOpmJiNgRE9JTJ2gHmdeD4eXPhO/A8K72kolMDaCTThsIEE6IiAeWW4tITF9GFckglb8tPlJ2IKTpxn2lcqVXoa37tVvfr8xOZ+ieIG1QHzUfhaXaJFjWlgcNLmC9ihPwDFDuQ+o/GaH4fiRvRB8mP5T6JMWjSjWllGEl+w+blao9qi/usfyng4m26VB5rf5T6UaY5Tw2GU7qJXQjXlkOFfF18z5v8Atyd5I81YfhMjGJ99fUD5z6C/C6Z3Qek56nR6id0EaEa8ujtH9smUsV1sTmFgOfiOUneiuBJvUZSAQAoO9hzkgvRSgGBCC4kvTpBRYbSVFI3MBlMMJLXe7OXE8Kp1BZlB90gsX0MA1oMU8O70OktUSx1Z0oVFaaT9T55icBXpe3TzDmn5H85zJilJtex5Hsn0M+lMoO8jMf0eo1R2lEo4JnExGRYepvDqv6FR602tc2Pd+v1oJ10uKaWYd4OgH3ix38+6bMX0OqJrQc2+63aHx2kVWWrTP1tMj+8mo9N/nItJHJnl+Owt3TepE25QgrpchdtDoCQNO+4+M5a2C7YVTawO/fZyPykbSxKt7JB8O/3g6zqw+JKknc2sL621B/CNSfKNOpiY1JaK0Lf6PJwzDcemu2+08XklQ4kD7f7tjp39pNLfw/GeK9WmU0AuFAG9x7I29x9ZDiu5mKphKMo66c/OzI4y74H7Suf+oq+lJD/mlKG48x85c+Fm5rHnXf8ApVE/yyafB3Oji/Ln6r+CvcWqWr1Ne8bDX2R3904BXIGnr3+s7sbg3qV6mRSe0de4d2pkhgui/fVb+FfxP5RaTexz54TFYmvL4asrvcgERmNgCx5DUyWwfRh21qdgchqfyEk8TxLD4UWJAPcijM5/hGvvMh8T0jr1tKK9Sv3mszn3bL8ZZQS5OvhsipQ61Z6n9CcK0MKt2IW+t2N2Y+A3PukbX6Us+lBLD77/AIL+fpIulw4XzOS7HdmJJ9TOtRbaWO/CCgtMVZIL47zMATvwXDS2p2guc+Hwhc6CTuE4eEHjN9DDhRpNsEiIiAIiIAiIgCIiAIiIAiIgCIiAIiIAiIgCIiAJrqUVbcAzZEAgsf0To1NcuU8xp8pB4rotXp/ZNnHJtT67y8Wi0WNerhqVZWqRTPmlSuyaVUZPG2ZfUazYlQMLqQRzGs+hV8GjizKDIHH9C6THMl0bmpI+UxuC7jhYjo/SlvSdvXggKHtp39tB6uo/GXDgn2bHnWrn/v1PyEqtXo7iqZGQrUsysMw71YML2tcafOdWG6PYqpTCVqpVBe6p2cxZizFyNTck6beEtGNjaynBVMJGUZ97JbifSuhRJUHrH+5T7Rv/AHm2X3m8gsRxbFYjY9QnJDdz5udvcBJrA9E6dMaASQThCiXO1YqeE4Qia2uTuTqT4k987lonuEsi8PUd02rh1HdIJK2uDY902pwtzLEEHKerQCKwfCbatJRVtMxAEREAREQBERAEREAREQBERAEREAREQBERAEREAREQBERAEREATBmYgGMsWiIBmIiAIiIAiIgCIiAIiIAiIgCIiA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CEAAkGBhQSERQUEBQVFBUUFBQUFRYUFxQUFRQUFhQVFRQUFBUXHCYfGBojGhQWHy8gIycpLCwsFR4xNTAqNSYrLCkBCQoKDgwOGg8PGiwlHCQ1LCwsLCoqLy8sLCosKSwsKiwsKSwsKSwsLCwsKSksKSksKSkpKSwsLCkpLCksKSwsKf/AABEIAKcBLgMBIgACEQEDEQH/xAAbAAEAAgMBAQAAAAAAAAAAAAAABQYBAwQCB//EAEUQAAIBAgQCBwQHBQYFBQAAAAECAAMRBBIhMQVRBhMiQWFxkTKBobEHIzNSwdHwFEKCkqIVYnLC4fFDU2OjshckNHPT/8QAGgEBAAIDAQAAAAAAAAAAAAAAAAECAwQFBv/EADIRAAIBAgUACAQGAwAAAAAAAAABAgMRBAUSITEGIjJBUWFxkROBocEUIzNCsfAV0fH/2gAMAwEAAhEDEQA/APuMRF4AiYvMwBERAEREAREQBERAEREAREQBETF4BmJjNF4BmIiAIiIAiIgCIiAIiIAiIgCIiAIiIAiIgCeHnuR/FMQyhQhsWYLc62ve59AYKTkoRuzrmZF1a1VQqllLO+UNb92xNyOelpr/ALQqezdc3W9Xe2hGUte14MDxUVymTAmZD0uJOGCvb7Q02IFtcuZSNdOU7+H4gupY7ZmC+Kg2BgvTrxqOyOqcnEOIrRF21voAN2Nr6X0950E7LSp9LcSErUy5UL2QM5sp7Yzjcf8AT79hrpeXhHU7E1pSjHqLc58X9JiUaoWtQqCmcv1qdtQTc7WGbQX0ueQPfazxKn1XXZ16vKHD37JUi4YHlaUfia1EpYt8RSJp10sysy5V9q3VkUwzPquUEntAWy98JU4W+I6PClUZqaMapDbKgFR3oGpppRLqATbQMDsNKtd5ljGSj1t/MvXEuk1amhq08MK1NV6whK6Gv1Wt3SnbKwsCbZ9baa6TeOldNlwz0rPTxQvTbMFOoBUBW1JOt+Vp8l4HgHwWJC8OxVPHscJ+zJRp/WKC7O7NXdWK0aaOxe53DZQNzPpuG6L9XTwKGooOGFrIgVKrFQXKqPY9lyALaNy0MElnzxnkIOKv4HzH5SRTCBlBN9QDud99zrJsVbfcb2xAG5A988DFKTYMt/OR+I4e9yVA8LFQbfxUzOCtRraWokgX/fuPeFKj4RY16teVPdr2TZYKzEA2IB7r7e+R5GKudaFraaVRr4jN8RIKs9YG5p2ItY9WCR5MQTOerjKp9p28iSJVySOZVzqFN/py9rFg/ZaijM+Ja+hK5aRXTdQMo30HO19jrI3G/SBTo6GliahH3aOUct2IHpfaRWUnc+usyKXj6RGavdo0JZ/Vb6tP3YqfSlUZS1LCd+UddWSnra+q2vabMD9Ile7Cvh6K5RewrnMfBVCMCbG/tTWaQO+sdUOQmb41O20Pqyf85Ua7H1Jeh9ICG16NXXfJZwuuxuQfQGStLpNRPeR5qRKplH6/KZsPD5TA534Ried4i+yiXOnxikdnX1tOhMSp2YHyIlDZB+tJggDYyNRlWfVI9uC+TPoAaZvKAuLdfZdh7zN9PjdYbOffY/hGtGaPSGi3aUX/ACXi8XlRpdI63g3u/Kd9HjlY/wDAJ8rj5i0smmdClmtCrwpezJ+8CcOFxzN7dNqfiSp1vYDQ3ncJY6cZKSujMREgsIiIAiIgCR3FWp2Aq1Fp3bsEsqnMBfTNvpfTlJGcHEOHUa1hXRKmUkgOA1rix0PhJRSai1aXBwXoFVtiEzZ8ytnRiXI9Nu6K2Ct1YV7sahdn0OuVtbbW0tPLdCcEd6CbAW7QG5Pce8nXnYchNeI6CYR0VCh7KhQQzA2BJty1zEbd8t1TBLD05I34nBWonKc7s4YMO9iQAdO4fKSuGpBECjZQB8JB1egmGKlQKihmDtlqPckBwBmJJA+sJ05CbOE9DaOHqCor1WYZ7ZqhK2YsfZ2uA9r+Hibxt4l4UYwlqXoWCR/GOD08SmSqLi91I0ZW5qe4/mZISh9N/pJfAYpaFPDCvmoiqT1vVkXdktqpHcPWXpU51JJU+TPq0dY7KH0e0wwL1ajqNk0WwsRa42BB1y5fwklxPhX2Ip1alBEYnLRD9o9kqpINgmhBBFrHS1pSl+mer+9w2pbmtZWHuOSdFD6ZMzBTgMSpJsLlAD72tzmzPDYmW8l/BM8Q6naZI4To7Xp0wDjnzrSK7VAr1OsJerUvc3KkILbbi5AlmpghKNzmIFybk3+rb94i5uTudZSh9NdAXzYTFi25CoR53DWtpz7pa8PWTGUsPi0zKvVvURWAzfWU2XWxNjYnYzWqUalNXkrFFJMrVDpbQY2PW0zeotno1RY0iBUuQCoCkgEk2vpeXHhfHKFWmrUq1NwVUgq6nQsaYPPV1K+YIlF4h0QFRlZXAIbEt20L64lgzZcrrYqRoTcWJuDCfRrWpMj0qisab4crmZ71aSYr9pqpVLXu2bIVa5+yUaXNsbIR9KzX2mLifMOG9CcQhp/tFMMy1KtbraVR96uHqOyk3B/+UM9rWvVFtL24n4pjqNI/WYoYgUTnWojNQp0VwqGlWDMuXrBVAVhcsWaoCNBYWPrs11Ka27QFu++1vGfNqf0lVlrpTrBEP7YaVZGGtOmqYSkwpkb/AF1d3DHdEkrxbiL4zAYRKnYGNxKUK2QkfVZqrVFBvcZlo5f4zAaT5JHBdI+GYmsaNGvh6lXUBVYXa24Q7N/CTJR+j1I7AjyJnzihjqOMx1TCNTCYSooo4N0ATqKtE1uqrUSPZZ3pYmzDcUaY1uZbuDdN6aYXDHHVFSrUNSixKtlath6poVmJAIQFxe5sO1IMEsNRn2oL2JCp0WH7rsPMA/K05qvRd+5lPmCPzkynG6JzEVadkqGkxzr2ao3pm50bw3nYr3kWRqzyrCy/bb0KjU4DWGyg+RufjaRvDi1fOaIzdW7U30tlqLa6nNbUXn0EzipL2381PwMjSjTnklFvaTRXafR6qd7D3/gJ1U+iv3n9B/rJ+eatYKCWNgNzGlGSOS4SG8lf1ZGUujdIb5j5n8p10uFUl2pj36n4zxV4qoAK3e4J7PcF0JN7ek56/Fm1yKLXKgkm5ITMNOUm1jOqeDo9mK9iURANgBPd5yYOuXzG+lwF8soJ+J+E6pJvwacbx4B7vMTaJq7x5/gZtguZiIgkREQBERAMGUnjR+vqef4CXUyj8XP19T/F+AlJ8HnOkMrYePqcoc8zPYxLdzN6ma4mG54tVZrhv3N4x1QbO38xnocTq/8AMb1nNEnUy6xVZcTfuzsHGa3/ADG+H5T519IaCvilat2mFJRfbTM57vM+svMrOJxNNOKUXr26tDTLXFwNDYkcgSD7p08sm41XLwTOzlOIq1K+mcm15sq2F6Eh6NeqQ6dSKRykNd+sfIMt+W84aHD+rYMj1FI2Nx+ItPq2B4uaDE43FU63W4mj1eSoKmSktQuzm3sJfLp3TRwnAU8P9XjTS+vxvWouZXVlWnU6t3sdELsm868cfNatSv4ffu7j2Pw14ny44E62rVdb37Z1JNz698nsHxGvTrUVqVqgw9NqIANWrkWmnVk2pJYHTSxvv7pZOlFOr+xE8QWmuI64ChlFMOaVvrAcn/DBta/hzmisx6jqxTfcBmIVFt1im2pzPfLfbl3CWq4lTp6nFd6/5sYak40ldsuOB4/h6pHV1qbeGYA/ymxl1VxPiVHg9N91E78NwZk1o1alP/A7KPQG08y5nOWd0o7SR9gEWnzGjxTiFL2cRnHKoiN8bA/Gd1Hp7i0+1w9Op4ozUz6HMI1I3Keb4Wf7rF3xHDab5w9NGDrle6g51+62mo8JXOO9CkGGqDAoKdUVExFMB3VTWpsWsLm1POGdSRa2e/dNVD6S6X/Go1qfkoceqm/wkphemuDqaCugPJ70z6OBLXN6GIpT7MkfLcXxTBNX7FavhThqGAWjhUS9d8TQq4kig1N1JdlLL2gbHrSb2Yy5YPoE1XD4T9qsWRcXUrUs9RA1bF1BXNNmpnWmGJUg3BHOXOiKTkVEyM1rB1ysbcgw1t750gwZro+Tf+m+MAWi5o1ErVaFes6ojKlZTW65no1iRVzdaNbC4pjQaTixnR6phTjlprVLLSp06FU0cR1lREoYWnmXFUzkGqNdcubQkHl9mtAWCStfR9WqHCsldi1SliMTSYMzVDTy1WyU+sftVAEKkO2pBEnEHbf+H5GdQWcdA3Z/4fkYIZvnDxV7KpOwqIW8r7+tp3WjJzgx1I64tENUJJzU0NnR1FrbltGPIHe8zhMKSxvbKjnncnIFt5WMmTYb7SPrcdwyEjrUvfUKczX8lubxZmt+Gje7Zs4XRK0lBve1zffXWxnXIz+3i32VCs/iV6tfWoR8pkVsU2yUaY/vM1Q+igD4y1jYi1FKKJLvHn+Bm6ceDo1ASarhz3ZVygc+83nWJUyrxMxEQSIiIAiIgHkyi8UP11T/ABGXoyjYsqatTNf22285We6PN9II6qUY+f2OW8TblTTtEXGunf8A73meoT7/AMDMOk8h+Hk+Gvc0xNr0FA0cHaBh77EeGu/6uI0sh0Jp2+5qkfxPAqyswopVqaWDAC+oHteA+UlBhjewt+uUNhmAuR8RLQcoO6LQjVpvUkVarglAucD+7c5XBK2LXBsddFBFuc1nh9CxL4SqutrKWJPtHQA66Lf+ICWiZmwsVPxfubCx8l3P3ZWcJwbDVjolddN3zAW2Fid9/nJTi2CRVZgozEgXOptfuvt7pJAazi42fq/Nh85jnXnPlh4mdVq7dvW5w4JZK0hIzBCSlKYWYMRybYtESpqnhqIO4nPV4XTbdROuLyS8ZSXDIo9HkBul0PNSVPqJ0UqmLp/Z4qpbk5FQf13nbEnUzZp4+vT7MmKPS7HJ7a0ao8mQ+oNvhO+h9JFvtsNUXxRlcfHKZwTyUHKWU2dGnnuJhy7ljw30g4Rt6hpnlUR1+NrfGb8NxlTdqSvUDfdRgDqbEM1lIsR390qTYRT+6JduBpbD0gPuL8ReZYSuehy3MpY1tNWsazicQ3sUkpjnUYk/yp+c8nh1dvtMQw8KSqnxNzJSJe52dF+SLHRuidagaqedV2f4E2+E28IwiJ1mRFX61/ZAHs2Xu/wyQnJwwdlvGrWP/df/AEkXZKikdcREgseknueUnqCRERAEREAREQDyZR62YvUyge029uZl4Mob5SzEkjtHuv3mUkecz19WC82ZufuA89PPlPJbW+Tnprr+rfCYQD75HrPaKdw437ydfH4yp5rd8fYw7jS6EeovPF15EA/Pvm5S1/aB/Ws1lWGmguD/ALfGA13/AGPKhO/MPKAq/ePvE3Bnv7I9P1ynhr7lNvC362kFXHbj6M89Sv3vhaaROgsO9PnNVRgT2RaQzBWhFLaxhNx5yM41U0A/vA/OSibiQ/Gt18gfUt+URGHjdpjBCSVOR2DEkqcgrW5PcRNmHo52VR+8QJHJhhFzkorlmsmTL0x+xA21vv8AxSSrPh6NqbBdRyv7ybTRXoA4dEGimrYW7hna0zKNj1FDLfw6qLUpNxat4MrcTq4ngeqqFL30Bvtvf8prq4J1UMRZTsZi0s87PDVISlFrePPkaYmLzMg17GZc+ED6il/9af8AiJS5d+GLajTH/TT/AMRM1Pg9V0cXWm/Q6YiJc9gZE4+F/ZjxaofWq5nZIrh/EkFJACXbKCVQFiCdbG2i795EAlInHmrPsq0xzY53/lWwH8x8pn+ylP2par4Oez/Itl9QYB20zPc04dABYCwBIAGwAPd4TaIJMxEQBERAEREA8N3yiEHtWUHVtbX75e6mx8pQgR94gknTXnKSPM58/wBP5notbdP9T3Tw1rHsnf4T1Y/f8dZkBu5hoOfj/pKnnP73GLpyYTyiL3sR+jNjh7A6G9rbedpkhvuD0H4QLXe6+hrIHc++++mnxnu1/wB/1MFudP5/l4fCeAyjQqfcYI2X9aNl32zA3B/Xxmh6VjrMjJfv8dp5e19NvGVfBgrNNX+5lN5HYzHqmJo03AIq2pi+oD2LKCDprt6eMkE/P5GV3pRV+twqLbPUxFLKLHMcjKb3voAoIPn4S0PA6OT2deMX3ljrUKZZkw6LUqUwrPTWstN+0CVVUYG7GxtfKPHl66lTSpVqT56dZQym2U2tezDuI2I7iLSo8c4YlDHtjP2hKVRK2HqNSqMc1WkjMb000L3VaSAKG7QYWFpcaeFangsMHTqmIqVGp3J6tqjmoUJPeM+vjeWlFWO/m+CoLDyqqKUl4HOJ2cJa1anf73zBE5JlWIII3BuPdMKdmeLoVPh1Yz8Gjv48CK7X8LeVv9DJSgv1GHHOop+LGe6bUMSoNSwcbi9j4+YnPxTiSB6SoeyjAm2w7rekz2Sdz1sKcKE6mIc04z48d2cfSP7c/wCFfxnfjqJbD0FG7FB/SZo4/wAPdqgdFLBgNtdZI1ex+zI24YfBCPmYS3ZFLDt16+tdWVvqzOShQUK+XXmLk8yZF8c4UqgVKXsncDYX2I8Jp6SE9eb/AHRby/3vO7hPbwtRW2AYD0v8zIbT2K1J08TUqYNwS0rqtc7FcJ09xl9wgsiD+6vyEoTbHyMuJXNUpIfZ6l2K3NiQ1JVuBvYFvWRDgp0cX6nyOqpjUBtfMfuqCx94G3vnnPVb2VVBzc5m/lU2/qm4BVFgAOSqPkBMqxOwA8/yH5zIetOf+zQ32jNU8GNl/kWwPvvN6ZVFlAsO5RoPTQTLILXY3tz2Hu29ZSuLfS1hKWmHzYkg2vTslEedZ7Kf4c0yU6UqjtFXI2XJdgCeQ+J/L5xktbv85R+g/Titj3xJcU1Sn1YQUw+7Gpmu72z6KuoAEuGEOp/XOKlOVOWmXJKd9weIKpseZ+ZnteJJzkFjm+sbznPeYyS0LjVPfPYxC85VQxnoVjzgFrFQc5nNKsMWw7zPa8QbnALPeJA4fHVGOkmqF7awDFc9lvI/KUOnUA3UGXrFt2G8j8pQZjmeT6QzcXTt5m01Vvqvoe+8xdD3H9c5qiY7nlvjPvSNqBeZHL9e+eWNtiT46zxaIuyHVutlY2iu33jArm976nea7xIuyFVn4nqo5JuZ5iIKNtu7MofkflOUrR65GqjtKDkbUhbnXbv038+c6k7/ACkdiqDtVGRcwCXOtjuZdeR08tdRVoukryVyRo8Hc1xUw+JU9ovaqFKozOHPVAoVF0GW4IYG5udpJcWqVDSoGtpUKkuLBbNoCLBmH9RkFRrZTY3Q/wB7s/HadtbFM4Ac3ttflp+Us5bWZ18fmcp0JUatNxk/Y8RE24VQXAOo1+Rt8ZiSueXpw1yUfE0gxaduNwNrsp0voD5j4a/rv01cGwa1tL2B7tTYS7i0bNXB1qbs1x4Ejw7pGaahXGYDY3sfI85y8Q4q1WoH2y+yN7d84rfCYkOT4Ms8wxLpqlKWy+3mWqphaeLRWBysNNNbcwRM4sJhsOVB1IIF9yTuZWKGIZDdGI8or4hnN3JJ8TL618zp/wCYpaHNQ/Nas2a+6XKgL4j/AA0F/qdv/wA5TZdMIPr6vglFfTrG/wA8U+Db6OcVH6G2vXKk5VzEn8B+cgMZwuq1V3rV8lFrdhWYGwC3Wx7Nic19/edt3F+MOtRkQhRpruSSO6QzuWN2JJPexJPuEvrtwbuLzeNKbjBNtbeRL8Q6QU0oslIFrU2UHYWCEC3OfIuF9CjUp0nY9p3CKajB7KaZdWy/u3ynloQdb3l+x1H6tsoNyjAX0zHKdvhK9TNUqKe3YCVEojMWZUWnmeq/ZptkRVsvcTzN9/B13Ti7NK5rYTM3PU8Q1twkWLoBgFpHEqme3/tj2wFcXSoSGA2525ES8YL9fGVzoTg1VKhYWZmVnJYuWazas7asbGWpSO4WA901qs/iTcjv4WsqtJTjwytYj2j7vkJrmXOpmJiNgRE9JTJ2gHmdeD4eXPhO/A8K72kolMDaCTThsIEE6IiAeWW4tITF9GFckglb8tPlJ2IKTpxn2lcqVXoa37tVvfr8xOZ+ieIG1QHzUfhaXaJFjWlgcNLmC9ihPwDFDuQ+o/GaH4fiRvRB8mP5T6JMWjSjWllGEl+w+blao9qi/usfyng4m26VB5rf5T6UaY5Tw2GU7qJXQjXlkOFfF18z5v8Atyd5I81YfhMjGJ99fUD5z6C/C6Z3Qek56nR6id0EaEa8ujtH9smUsV1sTmFgOfiOUneiuBJvUZSAQAoO9hzkgvRSgGBCC4kvTpBRYbSVFI3MBlMMJLXe7OXE8Kp1BZlB90gsX0MA1oMU8O70OktUSx1Z0oVFaaT9T55icBXpe3TzDmn5H85zJilJtex5Hsn0M+lMoO8jMf0eo1R2lEo4JnExGRYepvDqv6FR602tc2Pd+v1oJ10uKaWYd4OgH3ix38+6bMX0OqJrQc2+63aHx2kVWWrTP1tMj+8mo9N/nItJHJnl+Owt3TepE25QgrpchdtDoCQNO+4+M5a2C7YVTawO/fZyPykbSxKt7JB8O/3g6zqw+JKknc2sL621B/CNSfKNOpiY1JaK0Lf6PJwzDcemu2+08XklQ4kD7f7tjp39pNLfw/GeK9WmU0AuFAG9x7I29x9ZDiu5mKphKMo66c/OzI4y74H7Suf+oq+lJD/mlKG48x85c+Fm5rHnXf8ApVE/yyafB3Oji/Ln6r+CvcWqWr1Ne8bDX2R3904BXIGnr3+s7sbg3qV6mRSe0de4d2pkhgui/fVb+FfxP5RaTexz54TFYmvL4asrvcgERmNgCx5DUyWwfRh21qdgchqfyEk8TxLD4UWJAPcijM5/hGvvMh8T0jr1tKK9Sv3mszn3bL8ZZQS5OvhsipQ61Z6n9CcK0MKt2IW+t2N2Y+A3PukbX6Us+lBLD77/AIL+fpIulw4XzOS7HdmJJ9TOtRbaWO/CCgtMVZIL47zMATvwXDS2p2guc+Hwhc6CTuE4eEHjN9DDhRpNsEiIiAIiIAiIgCIiAIiIAiIgCIiAIiIAiIgCIiAJrqUVbcAzZEAgsf0To1NcuU8xp8pB4rotXp/ZNnHJtT67y8Wi0WNerhqVZWqRTPmlSuyaVUZPG2ZfUazYlQMLqQRzGs+hV8GjizKDIHH9C6THMl0bmpI+UxuC7jhYjo/SlvSdvXggKHtp39tB6uo/GXDgn2bHnWrn/v1PyEqtXo7iqZGQrUsysMw71YML2tcafOdWG6PYqpTCVqpVBe6p2cxZizFyNTck6beEtGNjaynBVMJGUZ97JbifSuhRJUHrH+5T7Rv/AHm2X3m8gsRxbFYjY9QnJDdz5udvcBJrA9E6dMaASQThCiXO1YqeE4Qia2uTuTqT4k987lonuEsi8PUd02rh1HdIJK2uDY902pwtzLEEHKerQCKwfCbatJRVtMxAEREAREQBERAEREAREQBERAEREAREQBERAEREAREQBERAEREATBmYgGMsWiIBmIiAIiIAiIgCIiAIiIAiIgCIiA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descr="http://ii.alatest.com/product/600x400/5/5/International-Paper-Duo-Copy-White-Copier-Printer-Paper-A4-80-gsm-1-box-2500sh-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88550"/>
            <a:ext cx="2974414" cy="164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94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5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smtClean="0"/>
              <a:t>www.mayoclinic.com 2008</a:t>
            </a:r>
          </a:p>
        </p:txBody>
      </p:sp>
      <p:sp>
        <p:nvSpPr>
          <p:cNvPr id="157698" name="Rectangle 2"/>
          <p:cNvSpPr>
            <a:spLocks noGrp="1" noChangeArrowheads="1"/>
          </p:cNvSpPr>
          <p:nvPr>
            <p:ph type="title"/>
          </p:nvPr>
        </p:nvSpPr>
        <p:spPr>
          <a:xfrm>
            <a:off x="533400" y="1143000"/>
            <a:ext cx="7993063" cy="984250"/>
          </a:xfrm>
        </p:spPr>
        <p:txBody>
          <a:bodyPr>
            <a:normAutofit fontScale="90000"/>
          </a:bodyPr>
          <a:lstStyle/>
          <a:p>
            <a:pPr>
              <a:defRPr/>
            </a:pPr>
            <a:r>
              <a:rPr lang="en-US" sz="4000" dirty="0" smtClean="0"/>
              <a:t>Additional Tips to Increase your Activity Level: Making time for exercise </a:t>
            </a:r>
          </a:p>
        </p:txBody>
      </p:sp>
      <p:sp>
        <p:nvSpPr>
          <p:cNvPr id="11268" name="Rectangle 3"/>
          <p:cNvSpPr>
            <a:spLocks noGrp="1" noChangeArrowheads="1"/>
          </p:cNvSpPr>
          <p:nvPr>
            <p:ph type="body" idx="1"/>
          </p:nvPr>
        </p:nvSpPr>
        <p:spPr>
          <a:xfrm>
            <a:off x="381000" y="2286000"/>
            <a:ext cx="7993063" cy="4752975"/>
          </a:xfrm>
        </p:spPr>
        <p:txBody>
          <a:bodyPr/>
          <a:lstStyle/>
          <a:p>
            <a:r>
              <a:rPr lang="en-US" smtClean="0"/>
              <a:t>Make the most of your commute</a:t>
            </a:r>
          </a:p>
          <a:p>
            <a:r>
              <a:rPr lang="en-US" smtClean="0"/>
              <a:t>Look for opportunities to stand</a:t>
            </a:r>
          </a:p>
          <a:p>
            <a:r>
              <a:rPr lang="en-US" smtClean="0"/>
              <a:t>Trade your office chair for a fitness ball</a:t>
            </a:r>
          </a:p>
          <a:p>
            <a:r>
              <a:rPr lang="en-US" smtClean="0"/>
              <a:t>Place items out of reach</a:t>
            </a:r>
          </a:p>
          <a:p>
            <a:r>
              <a:rPr lang="en-US" smtClean="0"/>
              <a:t>Schedule a walking meeting when practical</a:t>
            </a:r>
          </a:p>
          <a:p>
            <a:r>
              <a:rPr lang="en-US" smtClean="0"/>
              <a:t>Take the stairs whenever you can</a:t>
            </a:r>
          </a:p>
          <a:p>
            <a:pPr>
              <a:buFont typeface="Wingdings" pitchFamily="2" charset="2"/>
              <a:buNone/>
            </a:pPr>
            <a:endParaRPr lang="en-US" smtClean="0"/>
          </a:p>
          <a:p>
            <a:pPr>
              <a:buFont typeface="Wingdings" pitchFamily="2" charset="2"/>
              <a:buNone/>
            </a:pPr>
            <a:endParaRPr lang="en-US" smtClean="0"/>
          </a:p>
          <a:p>
            <a:endParaRPr lang="en-US" smtClean="0"/>
          </a:p>
          <a:p>
            <a:endParaRPr lang="en-US" smtClean="0"/>
          </a:p>
          <a:p>
            <a:endParaRPr lang="en-US" smtClean="0"/>
          </a:p>
        </p:txBody>
      </p:sp>
    </p:spTree>
    <p:extLst>
      <p:ext uri="{BB962C8B-B14F-4D97-AF65-F5344CB8AC3E}">
        <p14:creationId xmlns:p14="http://schemas.microsoft.com/office/powerpoint/2010/main" val="24413372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healthy situation?</a:t>
            </a:r>
            <a:endParaRPr lang="en-US" dirty="0"/>
          </a:p>
        </p:txBody>
      </p:sp>
      <p:sp>
        <p:nvSpPr>
          <p:cNvPr id="4" name="Rectangle 3"/>
          <p:cNvSpPr/>
          <p:nvPr/>
        </p:nvSpPr>
        <p:spPr>
          <a:xfrm>
            <a:off x="2573770" y="4916054"/>
            <a:ext cx="3178175" cy="95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www.davidmcelroy.org/wp-content/uploads/2011/07/Smoke-filled-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238125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jeslicice2.wikispaces.com/file/view/smoke_filled_room.jpg/311399886/350x231/smoke_filled_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151" y="431006"/>
            <a:ext cx="33337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1.bp.blogspot.com/_9dxmWoMH9_4/TLJcHaJswzI/AAAAAAAAAhE/sNnMFys-81I/s1600/coug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2364" y="990600"/>
            <a:ext cx="1543220" cy="1300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2600" y="4191000"/>
            <a:ext cx="5221301" cy="369332"/>
          </a:xfrm>
          <a:prstGeom prst="rect">
            <a:avLst/>
          </a:prstGeom>
          <a:noFill/>
        </p:spPr>
        <p:txBody>
          <a:bodyPr wrap="none" rtlCol="0">
            <a:spAutoFit/>
          </a:bodyPr>
          <a:lstStyle/>
          <a:p>
            <a:r>
              <a:rPr lang="en-US" b="1" dirty="0" smtClean="0">
                <a:solidFill>
                  <a:srgbClr val="FF0000"/>
                </a:solidFill>
              </a:rPr>
              <a:t>Inactivity</a:t>
            </a:r>
            <a:r>
              <a:rPr lang="en-US" dirty="0" smtClean="0"/>
              <a:t> and </a:t>
            </a:r>
            <a:r>
              <a:rPr lang="en-US" b="1" dirty="0" smtClean="0">
                <a:solidFill>
                  <a:srgbClr val="FF0000"/>
                </a:solidFill>
              </a:rPr>
              <a:t>Smoking</a:t>
            </a:r>
            <a:r>
              <a:rPr lang="en-US" dirty="0" smtClean="0"/>
              <a:t> carry equal risk!!</a:t>
            </a:r>
            <a:endParaRPr lang="en-US" dirty="0"/>
          </a:p>
        </p:txBody>
      </p:sp>
      <p:pic>
        <p:nvPicPr>
          <p:cNvPr id="2050" name="Picture 2" descr="http://ts4.mm.bing.net/th?id=H.4598755882239031&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4420" y="2708627"/>
            <a:ext cx="2289162" cy="15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10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80">
                                          <p:stCondLst>
                                            <p:cond delay="0"/>
                                          </p:stCondLst>
                                        </p:cTn>
                                        <p:tgtEl>
                                          <p:spTgt spid="1032"/>
                                        </p:tgtEl>
                                      </p:cBhvr>
                                    </p:animEffect>
                                    <p:anim calcmode="lin" valueType="num">
                                      <p:cBhvr>
                                        <p:cTn id="8"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2"/>
                                        </p:tgtEl>
                                      </p:cBhvr>
                                      <p:to x="100000" y="60000"/>
                                    </p:animScale>
                                    <p:animScale>
                                      <p:cBhvr>
                                        <p:cTn id="14" dur="166" decel="50000">
                                          <p:stCondLst>
                                            <p:cond delay="676"/>
                                          </p:stCondLst>
                                        </p:cTn>
                                        <p:tgtEl>
                                          <p:spTgt spid="1032"/>
                                        </p:tgtEl>
                                      </p:cBhvr>
                                      <p:to x="100000" y="100000"/>
                                    </p:animScale>
                                    <p:animScale>
                                      <p:cBhvr>
                                        <p:cTn id="15" dur="26">
                                          <p:stCondLst>
                                            <p:cond delay="1312"/>
                                          </p:stCondLst>
                                        </p:cTn>
                                        <p:tgtEl>
                                          <p:spTgt spid="1032"/>
                                        </p:tgtEl>
                                      </p:cBhvr>
                                      <p:to x="100000" y="80000"/>
                                    </p:animScale>
                                    <p:animScale>
                                      <p:cBhvr>
                                        <p:cTn id="16" dur="166" decel="50000">
                                          <p:stCondLst>
                                            <p:cond delay="1338"/>
                                          </p:stCondLst>
                                        </p:cTn>
                                        <p:tgtEl>
                                          <p:spTgt spid="1032"/>
                                        </p:tgtEl>
                                      </p:cBhvr>
                                      <p:to x="100000" y="100000"/>
                                    </p:animScale>
                                    <p:animScale>
                                      <p:cBhvr>
                                        <p:cTn id="17" dur="26">
                                          <p:stCondLst>
                                            <p:cond delay="1642"/>
                                          </p:stCondLst>
                                        </p:cTn>
                                        <p:tgtEl>
                                          <p:spTgt spid="1032"/>
                                        </p:tgtEl>
                                      </p:cBhvr>
                                      <p:to x="100000" y="90000"/>
                                    </p:animScale>
                                    <p:animScale>
                                      <p:cBhvr>
                                        <p:cTn id="18" dur="166" decel="50000">
                                          <p:stCondLst>
                                            <p:cond delay="1668"/>
                                          </p:stCondLst>
                                        </p:cTn>
                                        <p:tgtEl>
                                          <p:spTgt spid="1032"/>
                                        </p:tgtEl>
                                      </p:cBhvr>
                                      <p:to x="100000" y="100000"/>
                                    </p:animScale>
                                    <p:animScale>
                                      <p:cBhvr>
                                        <p:cTn id="19" dur="26">
                                          <p:stCondLst>
                                            <p:cond delay="1808"/>
                                          </p:stCondLst>
                                        </p:cTn>
                                        <p:tgtEl>
                                          <p:spTgt spid="1032"/>
                                        </p:tgtEl>
                                      </p:cBhvr>
                                      <p:to x="100000" y="95000"/>
                                    </p:animScale>
                                    <p:animScale>
                                      <p:cBhvr>
                                        <p:cTn id="20" dur="166" decel="50000">
                                          <p:stCondLst>
                                            <p:cond delay="1834"/>
                                          </p:stCondLst>
                                        </p:cTn>
                                        <p:tgtEl>
                                          <p:spTgt spid="10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smtClean="0"/>
              <a:t>www.mayoclinic.com 2008</a:t>
            </a:r>
          </a:p>
        </p:txBody>
      </p:sp>
      <p:sp>
        <p:nvSpPr>
          <p:cNvPr id="165890" name="Rectangle 2"/>
          <p:cNvSpPr>
            <a:spLocks noGrp="1" noChangeArrowheads="1"/>
          </p:cNvSpPr>
          <p:nvPr>
            <p:ph type="title"/>
          </p:nvPr>
        </p:nvSpPr>
        <p:spPr>
          <a:xfrm>
            <a:off x="457200" y="914400"/>
            <a:ext cx="8528050" cy="1166812"/>
          </a:xfrm>
        </p:spPr>
        <p:txBody>
          <a:bodyPr>
            <a:normAutofit fontScale="90000"/>
          </a:bodyPr>
          <a:lstStyle/>
          <a:p>
            <a:pPr>
              <a:defRPr/>
            </a:pPr>
            <a:r>
              <a:rPr lang="en-US" sz="4000" dirty="0" smtClean="0"/>
              <a:t>Additional Tips to Increase your Activity Level: Making time for exercise</a:t>
            </a:r>
          </a:p>
        </p:txBody>
      </p:sp>
      <p:sp>
        <p:nvSpPr>
          <p:cNvPr id="12292" name="Rectangle 3"/>
          <p:cNvSpPr>
            <a:spLocks noGrp="1" noChangeArrowheads="1"/>
          </p:cNvSpPr>
          <p:nvPr>
            <p:ph type="body" idx="1"/>
          </p:nvPr>
        </p:nvSpPr>
        <p:spPr>
          <a:xfrm>
            <a:off x="388938" y="2105025"/>
            <a:ext cx="7993062" cy="4752975"/>
          </a:xfrm>
        </p:spPr>
        <p:txBody>
          <a:bodyPr/>
          <a:lstStyle/>
          <a:p>
            <a:pPr>
              <a:lnSpc>
                <a:spcPct val="80000"/>
              </a:lnSpc>
            </a:pPr>
            <a:r>
              <a:rPr lang="en-US" sz="2800" dirty="0" smtClean="0"/>
              <a:t>Squeeze in a few 10 minute walks </a:t>
            </a:r>
          </a:p>
          <a:p>
            <a:pPr>
              <a:lnSpc>
                <a:spcPct val="80000"/>
              </a:lnSpc>
            </a:pPr>
            <a:r>
              <a:rPr lang="en-US" sz="2800" dirty="0" smtClean="0"/>
              <a:t>Claim the back row of the parking lot </a:t>
            </a:r>
          </a:p>
          <a:p>
            <a:pPr>
              <a:lnSpc>
                <a:spcPct val="80000"/>
              </a:lnSpc>
            </a:pPr>
            <a:r>
              <a:rPr lang="en-US" sz="2800" dirty="0" smtClean="0"/>
              <a:t>Get up earlier</a:t>
            </a:r>
          </a:p>
          <a:p>
            <a:pPr>
              <a:lnSpc>
                <a:spcPct val="80000"/>
              </a:lnSpc>
            </a:pPr>
            <a:r>
              <a:rPr lang="en-US" sz="2800" dirty="0" smtClean="0"/>
              <a:t>Schedule exercise appointments and reminders throughout the day. </a:t>
            </a:r>
          </a:p>
          <a:p>
            <a:pPr>
              <a:lnSpc>
                <a:spcPct val="80000"/>
              </a:lnSpc>
            </a:pPr>
            <a:r>
              <a:rPr lang="en-US" sz="2800" dirty="0" smtClean="0"/>
              <a:t>Rethink your rituals </a:t>
            </a:r>
          </a:p>
          <a:p>
            <a:pPr>
              <a:lnSpc>
                <a:spcPct val="80000"/>
              </a:lnSpc>
            </a:pPr>
            <a:r>
              <a:rPr lang="en-US" sz="2800" dirty="0" smtClean="0"/>
              <a:t>Make household chores count</a:t>
            </a:r>
          </a:p>
          <a:p>
            <a:pPr>
              <a:lnSpc>
                <a:spcPct val="80000"/>
              </a:lnSpc>
            </a:pPr>
            <a:r>
              <a:rPr lang="en-US" sz="2800" dirty="0" smtClean="0"/>
              <a:t>Be active watching TV</a:t>
            </a:r>
          </a:p>
        </p:txBody>
      </p:sp>
      <p:pic>
        <p:nvPicPr>
          <p:cNvPr id="12293" name="Picture 5" descr="MCj043158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76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6776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315" name="Content Placeholder 2"/>
          <p:cNvSpPr>
            <a:spLocks noGrp="1"/>
          </p:cNvSpPr>
          <p:nvPr>
            <p:ph idx="1"/>
          </p:nvPr>
        </p:nvSpPr>
        <p:spPr/>
        <p:txBody>
          <a:bodyPr/>
          <a:lstStyle/>
          <a:p>
            <a:endParaRPr lang="en-US"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059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891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48117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smtClean="0"/>
              <a:t>\</a:t>
            </a:r>
          </a:p>
        </p:txBody>
      </p:sp>
    </p:spTree>
    <p:extLst>
      <p:ext uri="{BB962C8B-B14F-4D97-AF65-F5344CB8AC3E}">
        <p14:creationId xmlns:p14="http://schemas.microsoft.com/office/powerpoint/2010/main" val="18414533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AutoShape 4" descr="data:image/jpeg;base64,/9j/4AAQSkZJRgABAQAAAQABAAD/2wCEAAkGBxIQEBUQEBASFRAVFRQQEBAQFA8PFBIUFBQXFhQSFBcYHCggGBslGxUVITEhJSkrLi4wGB81ODMuNygtLisBCgoKDg0OGxAQGy0iHyUwLDcvLy8sLCwsLC8tLCwsLC8sLCs3Kyw2LC0sLCwsLCwsNy0sLCwtLCwrLDUsLCwsLP/AABEIAOEA4QMBIgACEQEDEQH/xAAcAAEAAgMBAQEAAAAAAAAAAAAABQYBAwQHAgj/xABEEAACAQIBCAcEBwcBCQAAAAAAAQIDEQQFBhIhMUFRYRMicYGRobEHMlLBFCMkQmJygkNjkqKy0eHwFTM0U4Ojs8LD/8QAGgEBAAMBAQEAAAAAAAAAAAAAAAMEBQYCAf/EACsRAQACAQMCBQMEAwAAAAAAAAABAgMEETEFEhMhMkFhUZGhInHB4TOB0f/aAAwDAQACEQMRAD8A9xAAAAAAAAAAAAAAAAAAAAAAAAAAAAAAAAAAAAAAAAAAAAAACJziy9TwVPSn1qkrqlSTs5tekVvfzsj5MxEby9Upa9orWN5d+NxlOjB1Ks4wgtspOy5JcXyKZlX2grXHC0r8Kla6XaoLW12tFPyrlSriqnSVpXf3YrVCC4QW7t2s4zPy6uZ8qN/TdJpWN8vnP09kvis6MZU97ETivhpKNJLscVpeLOCWUKz216z7atV/M5wVpyXnmZadcGKvFY+0OullTEQ1xxFdf9Wp6XJXBZ6Yyn71SNVcKsI7OUoWfjcr5g+xkvXiXy+mw39VY+z0rJOflCpaNeLoy+JvTp/xJXXercy105qSUotNPWmmmmuKZ4USuQM4a2Dl1HpUr3lRk3ovi4/C+a70y1i1c8XZWp6RG3dh+0/xP/XsQODI2VqWLpKrSerZKL1ShL4ZI7y9ExMbwwrVms7TyAA+vgAAAAAAAAAAAAAAAAAAAB81JqKcm7JK7b3JbWBxZbyrDCUZVam7VGK2zluijyLKOOqYmrKtVd5y3LZGO6EeS/zvJHOvLLxeIdn9VTvGEee99u7xIYzdVl7p7Y4h0nTNJGOniW5n8R/ZYWAKjUYsDEppWWtt6oxScpSfBJa2YrQqxV3CMV+8mk/CKfqe647W4hFl1GPF652ZMHHPGTjtjBrlKS9UfVLKEG7O8X+K1vFHq2G9eYeMesw3natnUYMswyJad+Q8rVMJWVWnrWypC9lUj8L58Hu8T2HAYyFelGrTd4TWlF+qfBp3TXI8PLj7Oss9HVeFm+pUvKl+Goldx/Ul4rmXNLl2ntnhkdU0kXp4teY5+Y/p6OADRc4AAAAAAAAAAAAAAAAAAAVbP7K3Q0Oji+vP0vZeLt4MtJ5Rn1jelxbjfVF6K7IKz/mbI8tu2kyn02LxMta/KBgrKxkGUjGdjwH1RozqTjTpx0qk2oU47Lt8XuSSbb3JM+owLr7N8mJupi5Le6FHsi/rZrtktH9D4k2HH322VdXqfBxzb39v3TubebNLBwvZTryX1teSV3+GHwwW5Lvu9ZNyppqzSa4NJo+ga0RERtDk73te3dad5V3LWZeDxKd6Spz3VKNqbvxaXVl3o8hzszarYCpo1OtTlfoq0V1Z8n8MuXqfoAjsv5Ip4zDzw9RapLqy3wmvdmuafzW8TD7W2zwPJmNs1Tk+rsi/hf8AYlmivYzCyo1J0pq04SlCS5xdnbwJrBVdOmm9q6r7thm6jHEfqh0fTtRNo7Lf6bj6o1ZQlGcHacWpxfCUXdPxR8Mw2VmnMRMbS9xybjFXo060dk4Rmlwur27th0lU9m2K08FoP9nUnBdkrVF/W13FrNqlu6sS4vNj8PJan0kB8VKsY7X3bzWsSuD8j0ibwa4Vk+3gzYAAAAAAAAAAAAAADxzK+SsV0sqsqEldyfXUltk3e6TXmexg83pFo2lLiy2xW7q8vCX0i20pfpcZ+juYWKgvevH88ZR9T3GvhKdT36cJfmjGXqR1fNvCz/Ypflco+SditOkp7NCvVsseqIl5P9KhouSknZN2T22R6/m/gfo+Fo0d8acVLnNq833ybfeRtLMrBKWlKipu91p67eFr95YiTDh8OZ80Gr1njxEbbbAAJ1EAAHh/tQwyhlKo19+FOp3uOi/6CIyM+rNc4v1Jb2lYpVco1dHWqahRvziry8HJruIzJkLU2/iersRS1PDb6ZE98T8OqUrHDWxvBd7GPq/d72Rs5lOIbdrPWfZDXcqWIT3Tg/GL/si8Y7FdGtXvPVFerKN7GaX2WvU+Ktor9NOL/wDYsWPr6VeS3RtFeF36mph9EOT1s757T8uuir63rb2tnSjipVDd0pKqvuob8JX0uq9q80cM6pqo17VIvml46gJwAAAAAAAAAAAAAAAAAAAAAAAAgM8M444Gjqadeaaow26/jl+Feew2Z0Zx08DTu7SrSX1VK+t/ilwiuJ47jsXVxVaVSpLSnLXKT2RW5JbuSPF7xWN5T4MNstoiIcSpOrNttttuVSb1u7d2+1nfaysti1JGYQUVaOz15s+ZGXkyTeXUafTxgpt7+6Kx76z/ANbiPqSJPKdP7y7H/ckvZ/m68di46Ufs9JqpWe52d4U/1NeCZ6pXunaHnPljHWbT7PW8wMlvC5Oo05K05RdWot6lUenZ80ml3HFlKehiaie9qS7HFf5LcV3O7ASlFV6avKCtNLa4bb92vubNSI2jZylrTaZmfdop4g2fSCtU8pLibv8AaK4n15Tc8Qa8NU06sIrfJeCd35JkLPHcyxZp4KT+0TWpq1JPet8/ku8CygAAAAAAAAAAAAAAAAAAAABB515xwwNK7tKtK6pU+L+KXCKO/LOU4YWhOvUfVitm+TfuxXNs8MyrlKrjK7q1Hec3qW6Ed0VySPF7RWEuHFOS20M4vF1cVVlUqTcpy1zm9kVuSW7kjfCKitGOz15sxSpqEdFd74viZbMvLkm8uq0umrhr8sSZrkz6kz4tKUowhFyqSajThHXKcnsS/wBatp5iE17REby5folXFVoYWgr1Ju3JcZSe6KWtnuWa+QaeAw0aFPW/eqVHqdSb96T9EtySI7MjNWOApuc7SxVRXrVFsitvRQ/CvN6+CVnNLDi7I3nlzGt1fjW2r6Y/IYlJJXbSS2t6kjFSoopybslrbKplbFzrSsk2t0N0VxfMnUWnKuSo6U/olKOlW6rnJro6cfvTS3XvsW2xEdBQwX1cYuviErSnUvoxfJbvN8y30qqUVr3ENlnH0ZtQTcqierQs0vzMDizbyXSqS6TE1YJ6Taw6vCO3Vdytdcl/g9Aja2q1t1tlisUaEVG7SN2GxUY+5K3JbPACxA5sJjFU1fe4cew6QAAAAAAAAAAAAAAAAAAA8p9q2WHOvHCxfUpJTmuNSa1X7ItfxMqmAp2jpb36GvLeKdfE1at/fqza7HK0fKx2JWVuGooaq/s3+l4Y3m30/lk+WzLZ8NlNszLGttJJyk2oxjFXlKTdlGK3ts9RzKzSWEXT1kpYuas7a40Yv9nDnxlv7ERvs3zfWj9OqrrSusMn92Gx1e2WtL8P5mX40dPh7Y7p5c51HWTktOOvEc/IAC0ykPlrFK6pXtZKUvkvK/gQWNylClF60S+cuQ54i1ShNRqpaLUrqM1tV2tjV3rsU3Kub06c6UKtTSm1KdSMb6CV0oJX1vZK71btQGulKriW3pSjTeyK1XJrJuSo09dtfE6MBh1FJJEjFIDViIaUHFatRUK8MTh9KpKLnRUnF1IXejqT663LXt2ai5TZF5WxOjQq009dWVKHc5PT8YqwGjI2Nq1LTirRWvSeq/YXynK6T4pMqmBodWNNfeaj3b34XLaAAAAAAAAAAAAAAAAANOMno05y4RlLwTZuObKSvQqL93P+lgfnjDrrR7USzZFYb349vyJNszNR6nT9N/xT+42fLg5dVbZNQXbJ6K82Gzdk7XXor9/Q/wDLEirHnC5kttSZ+HumGoxpwjTirRjFQiuCirJeRsANhxgAABUc4ZXxT5QjH1fzLcUzL/8AxU3+VfyoD6o1bG/piH+kWPqOLXECV6QiMvx6sJ392cX49X5nVTrXOLOCX2apyi5eGv5AWjN6kpPTve0Vor821+Vu9k6ec5pZdkqfU0ZT93RnLRW1a2egYOv0kIzta6vb5rkBuAAAAAAAAAAAAAAAAMSimmmrp6muKZkAUDLHs0pymqmEq9Fru6dROpD9Lvddjv3HJH2a13txtKPZh5z/APqiwZ4Z6UsB9XGPSYhq/R3tGCexzfy29hRJe0nG6V3KnFX9yNNW7Fe7fiQ3pjmd5hcxZ9RSu1J8ljpezP48a3+SjGHrOR24L2c0ac4VHicRJwnGol9RGLcJKST6l7XXE58je0inKyxVKpTf/MjTqOPa42uvMuuCxtOvBVKNSM4PZKDUl2cnyFaYp42MubVRH65mPw6AATKYAABTqz6SpOfGTt2bF5JFqx1XQpTlvUZNdttXmVSirRAhstQ0U2ivZKr1ZynK31cJQhKX4pqTivCD8uJOZxVLRZ2YfJP0fJEHJWqVasMRPj19UE+yGj33A+8MtR04eKlVpxaTTnBNPWmtJXTOfD7Dryar4imvxp+GsCw0c3sJCTlHDUVJ676EfJbu4lAAAAAAAAAAAAAAAAAABz5RxSo0alaWynCdRrioRcn6HQceV8L02Hq0VtqU500+DlFpPzA/PeKxE69SVSb0qlSTlJ8XJ+h2Uqahs97fLf2LgaOgdOrozTUk2mnua3G9sz88zvs6LQVr2d/uy2SGQMt1MFWVaDehddNT3VIb9XxJa0+PJsjbnxJkVZmJ3hbyRF6zW3Ev0LSqKUVKLvGSUotb01dM+yJzWvHA4ZS95UKKlfj0cST0zVhycxtOz7B86Y0g+I3OSpo4eXNxX8yK3GurE5ndL7P+uPzKjKWoDXLC/SsTTofdlLr/AJI9afkmu8uOecPscrfdlSf/AHIr0ZCZi0NLEVar+5BQXbN3flDzLLnNT0sHWXCnKX8PW+QFOoS1bTvyHrxNP9T/AJJEHQlqRNZqq+KXKMn8vmBdwAAAAAAAAAAAAAAAAD4lIBJmuUzXUq2OOvi7bgK5nrmssSnWoJLELraOpKpbdyb4nmV9qaaabUotNOLW1NbmesY3KM1siU/LmGWInpzp2qbOkh1ZPhpbpd5Dlw9/nHK7pNZOHynzhVmyUzbyLLGVlC31MWnXnuUdugvxS2cr3NuGyGr9bpJLg2kv5UmW7JcJwioQhowWyMVZc328yOmn2neyzn6jE12pC4RrJals3I+umIajGe86YplpkpHpjPTHBc11K9vRAa86KmlRjFbXNeSkVXE9Vay04ij0iu3s2bCByko6LUkr8VqAmsyoaGG0ntqTlPuXVj/TfvJrHS06VSHxQnHxi0VXI2U0qMI391OPg3byOytlXquz12aS521AVfCO8F2FizNX105cIW8ZL+x84HJPVV7bNmt/M7cDTVGo7K2krPnZ3/uBZlMzcj6da50wkB0A+Ys+gAAAAAAAAAAAwz4lA2ADmnSNM8Mmd5iwEVPAxe41SybH4V4EzomNACGWT0tyNkcLYlejMdGBHKiHSJDojDpARdSkyv5ZjXg4yhTc4q91FxT170ntLk6JrlhgKLHLko6pUa6fDoqkvRM4MY6+IdqdOcI76lSOi/0xeu/aeiywa4Hx9CXACjYPJEqcbXb3tt3bZpxWnRmpyhNwT1uKcrc7Iv8A9CXAw8EuAFPp50UUv97Fcm9F+Z9U8txrTjGlLSle/U61lze4tbyZB7YrwRupYKMdkUuxJAcuDk7ayTpHzGibowA+0ZMJGQAAAAAAAAAAAAAAAAAAAAAAAAAAAGLGQBiwsZAGLCxk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IQEBUQEBASFRAVFRQQEBAQFA8PFBIUFBQXFhQSFBcYHCggGBslGxUVITEhJSkrLi4wGB81ODMuNygtLisBCgoKDg0OGxAQGy0iHyUwLDcvLy8sLCwsLC8tLCwsLC8sLCs3Kyw2LC0sLCwsLCwsNy0sLCwtLCwrLDUsLCwsLP/AABEIAOEA4QMBIgACEQEDEQH/xAAcAAEAAgMBAQEAAAAAAAAAAAAABQYBAwQHAgj/xABEEAACAQIBCAcEBwcBCQAAAAAAAQIDEQQFBhIhMUFRYRMicYGRobEHMlLBFCMkQmJygkNjkqKy0eHwFTM0U4Ojs8LD/8QAGgEBAAMBAQEAAAAAAAAAAAAAAAMEBQYCAf/EACsRAQACAQMCBQMEAwAAAAAAAAABAgMEETEFEhMhMkFhUZGhInHB4TOB0f/aAAwDAQACEQMRAD8A9xAAAAAAAAAAAAAAAAAAAAAAAAAAAAAAAAAAAAAAAAAAAAAACJziy9TwVPSn1qkrqlSTs5tekVvfzsj5MxEby9Upa9orWN5d+NxlOjB1Ks4wgtspOy5JcXyKZlX2grXHC0r8Kla6XaoLW12tFPyrlSriqnSVpXf3YrVCC4QW7t2s4zPy6uZ8qN/TdJpWN8vnP09kvis6MZU97ETivhpKNJLscVpeLOCWUKz216z7atV/M5wVpyXnmZadcGKvFY+0OullTEQ1xxFdf9Wp6XJXBZ6Yyn71SNVcKsI7OUoWfjcr5g+xkvXiXy+mw39VY+z0rJOflCpaNeLoy+JvTp/xJXXercy105qSUotNPWmmmmuKZ4USuQM4a2Dl1HpUr3lRk3ovi4/C+a70y1i1c8XZWp6RG3dh+0/xP/XsQODI2VqWLpKrSerZKL1ShL4ZI7y9ExMbwwrVms7TyAA+vgAAAAAAAAAAAAAAAAAAAB81JqKcm7JK7b3JbWBxZbyrDCUZVam7VGK2zluijyLKOOqYmrKtVd5y3LZGO6EeS/zvJHOvLLxeIdn9VTvGEee99u7xIYzdVl7p7Y4h0nTNJGOniW5n8R/ZYWAKjUYsDEppWWtt6oxScpSfBJa2YrQqxV3CMV+8mk/CKfqe647W4hFl1GPF652ZMHHPGTjtjBrlKS9UfVLKEG7O8X+K1vFHq2G9eYeMesw3natnUYMswyJad+Q8rVMJWVWnrWypC9lUj8L58Hu8T2HAYyFelGrTd4TWlF+qfBp3TXI8PLj7Oss9HVeFm+pUvKl+Goldx/Ul4rmXNLl2ntnhkdU0kXp4teY5+Y/p6OADRc4AAAAAAAAAAAAAAAAAAAVbP7K3Q0Oji+vP0vZeLt4MtJ5Rn1jelxbjfVF6K7IKz/mbI8tu2kyn02LxMta/KBgrKxkGUjGdjwH1RozqTjTpx0qk2oU47Lt8XuSSbb3JM+owLr7N8mJupi5Le6FHsi/rZrtktH9D4k2HH322VdXqfBxzb39v3TubebNLBwvZTryX1teSV3+GHwwW5Lvu9ZNyppqzSa4NJo+ga0RERtDk73te3dad5V3LWZeDxKd6Spz3VKNqbvxaXVl3o8hzszarYCpo1OtTlfoq0V1Z8n8MuXqfoAjsv5Ip4zDzw9RapLqy3wmvdmuafzW8TD7W2zwPJmNs1Tk+rsi/hf8AYlmivYzCyo1J0pq04SlCS5xdnbwJrBVdOmm9q6r7thm6jHEfqh0fTtRNo7Lf6bj6o1ZQlGcHacWpxfCUXdPxR8Mw2VmnMRMbS9xybjFXo060dk4Rmlwur27th0lU9m2K08FoP9nUnBdkrVF/W13FrNqlu6sS4vNj8PJan0kB8VKsY7X3bzWsSuD8j0ibwa4Vk+3gzYAAAAAAAAAAAAAADxzK+SsV0sqsqEldyfXUltk3e6TXmexg83pFo2lLiy2xW7q8vCX0i20pfpcZ+juYWKgvevH88ZR9T3GvhKdT36cJfmjGXqR1fNvCz/Ypflco+SditOkp7NCvVsseqIl5P9KhouSknZN2T22R6/m/gfo+Fo0d8acVLnNq833ybfeRtLMrBKWlKipu91p67eFr95YiTDh8OZ80Gr1njxEbbbAAJ1EAAHh/tQwyhlKo19+FOp3uOi/6CIyM+rNc4v1Jb2lYpVco1dHWqahRvziry8HJruIzJkLU2/iersRS1PDb6ZE98T8OqUrHDWxvBd7GPq/d72Rs5lOIbdrPWfZDXcqWIT3Tg/GL/si8Y7FdGtXvPVFerKN7GaX2WvU+Ktor9NOL/wDYsWPr6VeS3RtFeF36mph9EOT1s757T8uuir63rb2tnSjipVDd0pKqvuob8JX0uq9q80cM6pqo17VIvml46gJwAAAAAAAAAAAAAAAAAAAAAAAAgM8M444Gjqadeaaow26/jl+Feew2Z0Zx08DTu7SrSX1VK+t/ilwiuJ47jsXVxVaVSpLSnLXKT2RW5JbuSPF7xWN5T4MNstoiIcSpOrNttttuVSb1u7d2+1nfaysti1JGYQUVaOz15s+ZGXkyTeXUafTxgpt7+6Kx76z/ANbiPqSJPKdP7y7H/ckvZ/m68di46Ufs9JqpWe52d4U/1NeCZ6pXunaHnPljHWbT7PW8wMlvC5Oo05K05RdWot6lUenZ80ml3HFlKehiaie9qS7HFf5LcV3O7ASlFV6avKCtNLa4bb92vubNSI2jZylrTaZmfdop4g2fSCtU8pLibv8AaK4n15Tc8Qa8NU06sIrfJeCd35JkLPHcyxZp4KT+0TWpq1JPet8/ku8CygAAAAAAAAAAAAAAAAAAAABB515xwwNK7tKtK6pU+L+KXCKO/LOU4YWhOvUfVitm+TfuxXNs8MyrlKrjK7q1Hec3qW6Ed0VySPF7RWEuHFOS20M4vF1cVVlUqTcpy1zm9kVuSW7kjfCKitGOz15sxSpqEdFd74viZbMvLkm8uq0umrhr8sSZrkz6kz4tKUowhFyqSajThHXKcnsS/wBatp5iE17REby5folXFVoYWgr1Ju3JcZSe6KWtnuWa+QaeAw0aFPW/eqVHqdSb96T9EtySI7MjNWOApuc7SxVRXrVFsitvRQ/CvN6+CVnNLDi7I3nlzGt1fjW2r6Y/IYlJJXbSS2t6kjFSoopybslrbKplbFzrSsk2t0N0VxfMnUWnKuSo6U/olKOlW6rnJro6cfvTS3XvsW2xEdBQwX1cYuviErSnUvoxfJbvN8y30qqUVr3ENlnH0ZtQTcqierQs0vzMDizbyXSqS6TE1YJ6Taw6vCO3Vdytdcl/g9Aja2q1t1tlisUaEVG7SN2GxUY+5K3JbPACxA5sJjFU1fe4cew6QAAAAAAAAAAAAAAAAAAA8p9q2WHOvHCxfUpJTmuNSa1X7ItfxMqmAp2jpb36GvLeKdfE1at/fqza7HK0fKx2JWVuGooaq/s3+l4Y3m30/lk+WzLZ8NlNszLGttJJyk2oxjFXlKTdlGK3ts9RzKzSWEXT1kpYuas7a40Yv9nDnxlv7ERvs3zfWj9OqrrSusMn92Gx1e2WtL8P5mX40dPh7Y7p5c51HWTktOOvEc/IAC0ykPlrFK6pXtZKUvkvK/gQWNylClF60S+cuQ54i1ShNRqpaLUrqM1tV2tjV3rsU3Kub06c6UKtTSm1KdSMb6CV0oJX1vZK71btQGulKriW3pSjTeyK1XJrJuSo09dtfE6MBh1FJJEjFIDViIaUHFatRUK8MTh9KpKLnRUnF1IXejqT663LXt2ai5TZF5WxOjQq009dWVKHc5PT8YqwGjI2Nq1LTirRWvSeq/YXynK6T4pMqmBodWNNfeaj3b34XLaAAAAAAAAAAAAAAAAANOMno05y4RlLwTZuObKSvQqL93P+lgfnjDrrR7USzZFYb349vyJNszNR6nT9N/xT+42fLg5dVbZNQXbJ6K82Gzdk7XXor9/Q/wDLEirHnC5kttSZ+HumGoxpwjTirRjFQiuCirJeRsANhxgAABUc4ZXxT5QjH1fzLcUzL/8AxU3+VfyoD6o1bG/piH+kWPqOLXECV6QiMvx6sJ392cX49X5nVTrXOLOCX2apyi5eGv5AWjN6kpPTve0Vor821+Vu9k6ec5pZdkqfU0ZT93RnLRW1a2egYOv0kIzta6vb5rkBuAAAAAAAAAAAAAAAAMSimmmrp6muKZkAUDLHs0pymqmEq9Fru6dROpD9Lvddjv3HJH2a13txtKPZh5z/APqiwZ4Z6UsB9XGPSYhq/R3tGCexzfy29hRJe0nG6V3KnFX9yNNW7Fe7fiQ3pjmd5hcxZ9RSu1J8ljpezP48a3+SjGHrOR24L2c0ac4VHicRJwnGol9RGLcJKST6l7XXE58je0inKyxVKpTf/MjTqOPa42uvMuuCxtOvBVKNSM4PZKDUl2cnyFaYp42MubVRH65mPw6AATKYAABTqz6SpOfGTt2bF5JFqx1XQpTlvUZNdttXmVSirRAhstQ0U2ivZKr1ZynK31cJQhKX4pqTivCD8uJOZxVLRZ2YfJP0fJEHJWqVasMRPj19UE+yGj33A+8MtR04eKlVpxaTTnBNPWmtJXTOfD7Dryar4imvxp+GsCw0c3sJCTlHDUVJ676EfJbu4lAAAAAAAAAAAAAAAAAABz5RxSo0alaWynCdRrioRcn6HQceV8L02Hq0VtqU500+DlFpPzA/PeKxE69SVSb0qlSTlJ8XJ+h2Uqahs97fLf2LgaOgdOrozTUk2mnua3G9sz88zvs6LQVr2d/uy2SGQMt1MFWVaDehddNT3VIb9XxJa0+PJsjbnxJkVZmJ3hbyRF6zW3Ev0LSqKUVKLvGSUotb01dM+yJzWvHA4ZS95UKKlfj0cST0zVhycxtOz7B86Y0g+I3OSpo4eXNxX8yK3GurE5ndL7P+uPzKjKWoDXLC/SsTTofdlLr/AJI9afkmu8uOecPscrfdlSf/AHIr0ZCZi0NLEVar+5BQXbN3flDzLLnNT0sHWXCnKX8PW+QFOoS1bTvyHrxNP9T/AJJEHQlqRNZqq+KXKMn8vmBdwAAAAAAAAAAAAAAAAD4lIBJmuUzXUq2OOvi7bgK5nrmssSnWoJLELraOpKpbdyb4nmV9qaaabUotNOLW1NbmesY3KM1siU/LmGWInpzp2qbOkh1ZPhpbpd5Dlw9/nHK7pNZOHynzhVmyUzbyLLGVlC31MWnXnuUdugvxS2cr3NuGyGr9bpJLg2kv5UmW7JcJwioQhowWyMVZc328yOmn2neyzn6jE12pC4RrJals3I+umIajGe86YplpkpHpjPTHBc11K9vRAa86KmlRjFbXNeSkVXE9Vay04ij0iu3s2bCByko6LUkr8VqAmsyoaGG0ntqTlPuXVj/TfvJrHS06VSHxQnHxi0VXI2U0qMI391OPg3byOytlXquz12aS521AVfCO8F2FizNX105cIW8ZL+x84HJPVV7bNmt/M7cDTVGo7K2krPnZ3/uBZlMzcj6da50wkB0A+Ys+gAAAAAAAAAAAwz4lA2ADmnSNM8Mmd5iwEVPAxe41SybH4V4EzomNACGWT0tyNkcLYlejMdGBHKiHSJDojDpARdSkyv5ZjXg4yhTc4q91FxT170ntLk6JrlhgKLHLko6pUa6fDoqkvRM4MY6+IdqdOcI76lSOi/0xeu/aeiywa4Hx9CXACjYPJEqcbXb3tt3bZpxWnRmpyhNwT1uKcrc7Iv8A9CXAw8EuAFPp50UUv97Fcm9F+Z9U8txrTjGlLSle/U61lze4tbyZB7YrwRupYKMdkUuxJAcuDk7ayTpHzGibowA+0ZMJGQAAAAAAAAAAAAAAAAAAAAAAAAAAAGLGQBiwsZAGLCxkAAAAAAAAAAAAAAAAAAAAAAAAAAAAAAAAAAAAAAA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40" y="914400"/>
            <a:ext cx="47529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53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tend to live sedentary lives</a:t>
            </a:r>
            <a:endParaRPr lang="en-US" dirty="0"/>
          </a:p>
        </p:txBody>
      </p:sp>
      <p:sp>
        <p:nvSpPr>
          <p:cNvPr id="3" name="Content Placeholder 2"/>
          <p:cNvSpPr>
            <a:spLocks noGrp="1"/>
          </p:cNvSpPr>
          <p:nvPr>
            <p:ph idx="1"/>
          </p:nvPr>
        </p:nvSpPr>
        <p:spPr>
          <a:xfrm>
            <a:off x="502919" y="530352"/>
            <a:ext cx="8233651" cy="4187952"/>
          </a:xfrm>
        </p:spPr>
        <p:txBody>
          <a:bodyPr/>
          <a:lstStyle/>
          <a:p>
            <a:r>
              <a:rPr lang="en-US" dirty="0" smtClean="0"/>
              <a:t>We live in a busy, stress-filled world</a:t>
            </a:r>
          </a:p>
          <a:p>
            <a:r>
              <a:rPr lang="en-US" dirty="0" smtClean="0"/>
              <a:t>Much of our work is done sitting</a:t>
            </a:r>
          </a:p>
          <a:p>
            <a:r>
              <a:rPr lang="en-US" dirty="0" smtClean="0"/>
              <a:t>Leisure activity or no activity.. Little exercise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48000"/>
            <a:ext cx="1785938" cy="20371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886200"/>
            <a:ext cx="2488171" cy="1399596"/>
          </a:xfrm>
          <a:prstGeom prst="rect">
            <a:avLst/>
          </a:prstGeom>
        </p:spPr>
      </p:pic>
      <p:pic>
        <p:nvPicPr>
          <p:cNvPr id="4098" name="Picture 2" descr="http://www.cdc.gov/features/dsphysicalinactivity/dsphysicalinactivity_a41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194" y="2129021"/>
            <a:ext cx="3439205" cy="330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486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65370"/>
            <a:ext cx="8183880" cy="1051560"/>
          </a:xfrm>
        </p:spPr>
        <p:txBody>
          <a:bodyPr>
            <a:normAutofit fontScale="90000"/>
          </a:bodyPr>
          <a:lstStyle/>
          <a:p>
            <a:r>
              <a:rPr lang="en-US" dirty="0" smtClean="0"/>
              <a:t>The Human Body Does NOT Like it!</a:t>
            </a:r>
            <a:endParaRPr lang="en-US" dirty="0"/>
          </a:p>
        </p:txBody>
      </p:sp>
      <p:sp>
        <p:nvSpPr>
          <p:cNvPr id="3" name="Content Placeholder 2"/>
          <p:cNvSpPr>
            <a:spLocks noGrp="1"/>
          </p:cNvSpPr>
          <p:nvPr>
            <p:ph idx="1"/>
          </p:nvPr>
        </p:nvSpPr>
        <p:spPr>
          <a:xfrm>
            <a:off x="502920" y="530352"/>
            <a:ext cx="8183880" cy="1908048"/>
          </a:xfrm>
        </p:spPr>
        <p:txBody>
          <a:bodyPr/>
          <a:lstStyle/>
          <a:p>
            <a:r>
              <a:rPr lang="en-US" dirty="0" smtClean="0"/>
              <a:t>30 days in space results in large drops in muscle mass, bone density, blood volume, heart size….</a:t>
            </a:r>
          </a:p>
          <a:p>
            <a:r>
              <a:rPr lang="en-US" dirty="0" smtClean="0">
                <a:solidFill>
                  <a:srgbClr val="00B050"/>
                </a:solidFill>
              </a:rPr>
              <a:t>Gravity is our friend</a:t>
            </a:r>
            <a:r>
              <a:rPr lang="en-US" dirty="0" smtClean="0"/>
              <a:t>!</a:t>
            </a:r>
            <a:endParaRPr lang="en-US" dirty="0"/>
          </a:p>
        </p:txBody>
      </p:sp>
      <p:pic>
        <p:nvPicPr>
          <p:cNvPr id="2050" name="Picture 2" descr="http://www.spacedaily.com/images/sleeping-astronauts-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743200"/>
            <a:ext cx="19050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sa.int/images/bedrest_computer2_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1133475" cy="1143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ibrary.thinkquest.org/08aug/00763/images/astronauts_weightlessn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852645"/>
            <a:ext cx="3810001" cy="283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898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Aging.. Aging? Or maybe ….</a:t>
            </a:r>
            <a:endParaRPr lang="en-US" dirty="0"/>
          </a:p>
        </p:txBody>
      </p:sp>
      <p:sp>
        <p:nvSpPr>
          <p:cNvPr id="5" name="Content Placeholder 4"/>
          <p:cNvSpPr>
            <a:spLocks noGrp="1"/>
          </p:cNvSpPr>
          <p:nvPr>
            <p:ph sz="half" idx="1"/>
          </p:nvPr>
        </p:nvSpPr>
        <p:spPr/>
        <p:txBody>
          <a:bodyPr/>
          <a:lstStyle/>
          <a:p>
            <a:r>
              <a:rPr lang="en-US" b="1" u="sng" dirty="0" smtClean="0"/>
              <a:t>Aging</a:t>
            </a:r>
          </a:p>
          <a:p>
            <a:pPr lvl="1"/>
            <a:r>
              <a:rPr lang="en-US" dirty="0" smtClean="0"/>
              <a:t>Loss of Aerobic Fitness</a:t>
            </a:r>
          </a:p>
          <a:p>
            <a:pPr lvl="1"/>
            <a:r>
              <a:rPr lang="en-US" dirty="0" smtClean="0"/>
              <a:t>Loss of bone</a:t>
            </a:r>
          </a:p>
          <a:p>
            <a:pPr lvl="1"/>
            <a:r>
              <a:rPr lang="en-US" dirty="0" smtClean="0"/>
              <a:t>Muscle loss</a:t>
            </a:r>
          </a:p>
          <a:p>
            <a:pPr lvl="1"/>
            <a:r>
              <a:rPr lang="en-US" dirty="0" smtClean="0"/>
              <a:t>Balance problems</a:t>
            </a:r>
          </a:p>
          <a:p>
            <a:pPr lvl="1"/>
            <a:r>
              <a:rPr lang="en-US" dirty="0" smtClean="0"/>
              <a:t>Immune system decline</a:t>
            </a:r>
          </a:p>
          <a:p>
            <a:pPr lvl="1"/>
            <a:r>
              <a:rPr lang="en-US" dirty="0" smtClean="0"/>
              <a:t>Blood vessel control loss (dizziness)	</a:t>
            </a:r>
            <a:endParaRPr lang="en-US" dirty="0"/>
          </a:p>
        </p:txBody>
      </p:sp>
      <p:sp>
        <p:nvSpPr>
          <p:cNvPr id="6" name="Content Placeholder 5"/>
          <p:cNvSpPr>
            <a:spLocks noGrp="1"/>
          </p:cNvSpPr>
          <p:nvPr>
            <p:ph sz="half" idx="2"/>
          </p:nvPr>
        </p:nvSpPr>
        <p:spPr/>
        <p:txBody>
          <a:bodyPr/>
          <a:lstStyle/>
          <a:p>
            <a:r>
              <a:rPr lang="en-US" b="1" u="sng" dirty="0" smtClean="0"/>
              <a:t>Bed rest-Space Flight</a:t>
            </a:r>
          </a:p>
          <a:p>
            <a:r>
              <a:rPr lang="en-US" dirty="0" smtClean="0"/>
              <a:t>Everything you see on the left</a:t>
            </a:r>
          </a:p>
          <a:p>
            <a:r>
              <a:rPr lang="en-US" dirty="0" smtClean="0"/>
              <a:t>In 30 -120 days</a:t>
            </a:r>
            <a:endParaRPr lang="en-US" dirty="0"/>
          </a:p>
        </p:txBody>
      </p:sp>
      <p:pic>
        <p:nvPicPr>
          <p:cNvPr id="2050" name="Picture 2" descr="http://www.advancedgraphics.com/store/pc/catalog/570-wickedwitchmelting_2051_gen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418" y="3124200"/>
            <a:ext cx="1783380" cy="211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528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Green is Good!</a:t>
            </a:r>
            <a:endParaRPr lang="en-US" dirty="0"/>
          </a:p>
        </p:txBody>
      </p:sp>
      <p:cxnSp>
        <p:nvCxnSpPr>
          <p:cNvPr id="7" name="Straight Connector 6"/>
          <p:cNvCxnSpPr/>
          <p:nvPr/>
        </p:nvCxnSpPr>
        <p:spPr>
          <a:xfrm>
            <a:off x="1752600" y="990600"/>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3962400"/>
            <a:ext cx="5486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91145" y="3978563"/>
            <a:ext cx="5455340" cy="369332"/>
          </a:xfrm>
          <a:prstGeom prst="rect">
            <a:avLst/>
          </a:prstGeom>
          <a:noFill/>
        </p:spPr>
        <p:txBody>
          <a:bodyPr wrap="none" rtlCol="0">
            <a:spAutoFit/>
          </a:bodyPr>
          <a:lstStyle/>
          <a:p>
            <a:r>
              <a:rPr lang="en-US" dirty="0" smtClean="0"/>
              <a:t>10    20    30    40    50    60    70    80    90</a:t>
            </a:r>
            <a:endParaRPr lang="en-US" dirty="0"/>
          </a:p>
        </p:txBody>
      </p:sp>
      <p:sp>
        <p:nvSpPr>
          <p:cNvPr id="11" name="TextBox 10"/>
          <p:cNvSpPr txBox="1"/>
          <p:nvPr/>
        </p:nvSpPr>
        <p:spPr>
          <a:xfrm>
            <a:off x="3970656" y="4347895"/>
            <a:ext cx="1050288" cy="369332"/>
          </a:xfrm>
          <a:prstGeom prst="rect">
            <a:avLst/>
          </a:prstGeom>
          <a:noFill/>
        </p:spPr>
        <p:txBody>
          <a:bodyPr wrap="none" rtlCol="0">
            <a:spAutoFit/>
          </a:bodyPr>
          <a:lstStyle/>
          <a:p>
            <a:r>
              <a:rPr lang="en-US" dirty="0" smtClean="0"/>
              <a:t>Age (y)</a:t>
            </a:r>
            <a:endParaRPr lang="en-US" dirty="0"/>
          </a:p>
        </p:txBody>
      </p:sp>
      <p:sp>
        <p:nvSpPr>
          <p:cNvPr id="12" name="TextBox 11"/>
          <p:cNvSpPr txBox="1"/>
          <p:nvPr/>
        </p:nvSpPr>
        <p:spPr>
          <a:xfrm>
            <a:off x="755211" y="2057400"/>
            <a:ext cx="997389" cy="369332"/>
          </a:xfrm>
          <a:prstGeom prst="rect">
            <a:avLst/>
          </a:prstGeom>
          <a:noFill/>
        </p:spPr>
        <p:txBody>
          <a:bodyPr wrap="none" rtlCol="0">
            <a:spAutoFit/>
          </a:bodyPr>
          <a:lstStyle/>
          <a:p>
            <a:r>
              <a:rPr lang="en-US" dirty="0" smtClean="0"/>
              <a:t>Fitness</a:t>
            </a:r>
            <a:endParaRPr lang="en-US" dirty="0"/>
          </a:p>
        </p:txBody>
      </p:sp>
      <p:sp>
        <p:nvSpPr>
          <p:cNvPr id="13" name="Freeform 12"/>
          <p:cNvSpPr/>
          <p:nvPr/>
        </p:nvSpPr>
        <p:spPr>
          <a:xfrm>
            <a:off x="1967345" y="2189018"/>
            <a:ext cx="4775200" cy="1662546"/>
          </a:xfrm>
          <a:custGeom>
            <a:avLst/>
            <a:gdLst>
              <a:gd name="connsiteX0" fmla="*/ 0 w 4775200"/>
              <a:gd name="connsiteY0" fmla="*/ 692727 h 1662546"/>
              <a:gd name="connsiteX1" fmla="*/ 27710 w 4775200"/>
              <a:gd name="connsiteY1" fmla="*/ 646546 h 1662546"/>
              <a:gd name="connsiteX2" fmla="*/ 55419 w 4775200"/>
              <a:gd name="connsiteY2" fmla="*/ 628073 h 1662546"/>
              <a:gd name="connsiteX3" fmla="*/ 64655 w 4775200"/>
              <a:gd name="connsiteY3" fmla="*/ 600364 h 1662546"/>
              <a:gd name="connsiteX4" fmla="*/ 110837 w 4775200"/>
              <a:gd name="connsiteY4" fmla="*/ 544946 h 1662546"/>
              <a:gd name="connsiteX5" fmla="*/ 147782 w 4775200"/>
              <a:gd name="connsiteY5" fmla="*/ 434109 h 1662546"/>
              <a:gd name="connsiteX6" fmla="*/ 157019 w 4775200"/>
              <a:gd name="connsiteY6" fmla="*/ 406400 h 1662546"/>
              <a:gd name="connsiteX7" fmla="*/ 175491 w 4775200"/>
              <a:gd name="connsiteY7" fmla="*/ 378691 h 1662546"/>
              <a:gd name="connsiteX8" fmla="*/ 203200 w 4775200"/>
              <a:gd name="connsiteY8" fmla="*/ 295564 h 1662546"/>
              <a:gd name="connsiteX9" fmla="*/ 230910 w 4775200"/>
              <a:gd name="connsiteY9" fmla="*/ 240146 h 1662546"/>
              <a:gd name="connsiteX10" fmla="*/ 258619 w 4775200"/>
              <a:gd name="connsiteY10" fmla="*/ 221673 h 1662546"/>
              <a:gd name="connsiteX11" fmla="*/ 295564 w 4775200"/>
              <a:gd name="connsiteY11" fmla="*/ 166255 h 1662546"/>
              <a:gd name="connsiteX12" fmla="*/ 341746 w 4775200"/>
              <a:gd name="connsiteY12" fmla="*/ 110837 h 1662546"/>
              <a:gd name="connsiteX13" fmla="*/ 424873 w 4775200"/>
              <a:gd name="connsiteY13" fmla="*/ 64655 h 1662546"/>
              <a:gd name="connsiteX14" fmla="*/ 461819 w 4775200"/>
              <a:gd name="connsiteY14" fmla="*/ 55418 h 1662546"/>
              <a:gd name="connsiteX15" fmla="*/ 480291 w 4775200"/>
              <a:gd name="connsiteY15" fmla="*/ 27709 h 1662546"/>
              <a:gd name="connsiteX16" fmla="*/ 581891 w 4775200"/>
              <a:gd name="connsiteY16" fmla="*/ 0 h 1662546"/>
              <a:gd name="connsiteX17" fmla="*/ 738910 w 4775200"/>
              <a:gd name="connsiteY17" fmla="*/ 9237 h 1662546"/>
              <a:gd name="connsiteX18" fmla="*/ 785091 w 4775200"/>
              <a:gd name="connsiteY18" fmla="*/ 18473 h 1662546"/>
              <a:gd name="connsiteX19" fmla="*/ 840510 w 4775200"/>
              <a:gd name="connsiteY19" fmla="*/ 55418 h 1662546"/>
              <a:gd name="connsiteX20" fmla="*/ 895928 w 4775200"/>
              <a:gd name="connsiteY20" fmla="*/ 83127 h 1662546"/>
              <a:gd name="connsiteX21" fmla="*/ 923637 w 4775200"/>
              <a:gd name="connsiteY21" fmla="*/ 110837 h 1662546"/>
              <a:gd name="connsiteX22" fmla="*/ 979055 w 4775200"/>
              <a:gd name="connsiteY22" fmla="*/ 129309 h 1662546"/>
              <a:gd name="connsiteX23" fmla="*/ 1006764 w 4775200"/>
              <a:gd name="connsiteY23" fmla="*/ 138546 h 1662546"/>
              <a:gd name="connsiteX24" fmla="*/ 1034473 w 4775200"/>
              <a:gd name="connsiteY24" fmla="*/ 147782 h 1662546"/>
              <a:gd name="connsiteX25" fmla="*/ 1062182 w 4775200"/>
              <a:gd name="connsiteY25" fmla="*/ 157018 h 1662546"/>
              <a:gd name="connsiteX26" fmla="*/ 1089891 w 4775200"/>
              <a:gd name="connsiteY26" fmla="*/ 175491 h 1662546"/>
              <a:gd name="connsiteX27" fmla="*/ 1173019 w 4775200"/>
              <a:gd name="connsiteY27" fmla="*/ 193964 h 1662546"/>
              <a:gd name="connsiteX28" fmla="*/ 1209964 w 4775200"/>
              <a:gd name="connsiteY28" fmla="*/ 203200 h 1662546"/>
              <a:gd name="connsiteX29" fmla="*/ 1256146 w 4775200"/>
              <a:gd name="connsiteY29" fmla="*/ 212437 h 1662546"/>
              <a:gd name="connsiteX30" fmla="*/ 1311564 w 4775200"/>
              <a:gd name="connsiteY30" fmla="*/ 230909 h 1662546"/>
              <a:gd name="connsiteX31" fmla="*/ 1394691 w 4775200"/>
              <a:gd name="connsiteY31" fmla="*/ 258618 h 1662546"/>
              <a:gd name="connsiteX32" fmla="*/ 1422400 w 4775200"/>
              <a:gd name="connsiteY32" fmla="*/ 267855 h 1662546"/>
              <a:gd name="connsiteX33" fmla="*/ 1450110 w 4775200"/>
              <a:gd name="connsiteY33" fmla="*/ 277091 h 1662546"/>
              <a:gd name="connsiteX34" fmla="*/ 1477819 w 4775200"/>
              <a:gd name="connsiteY34" fmla="*/ 295564 h 1662546"/>
              <a:gd name="connsiteX35" fmla="*/ 1533237 w 4775200"/>
              <a:gd name="connsiteY35" fmla="*/ 314037 h 1662546"/>
              <a:gd name="connsiteX36" fmla="*/ 1588655 w 4775200"/>
              <a:gd name="connsiteY36" fmla="*/ 341746 h 1662546"/>
              <a:gd name="connsiteX37" fmla="*/ 1607128 w 4775200"/>
              <a:gd name="connsiteY37" fmla="*/ 369455 h 1662546"/>
              <a:gd name="connsiteX38" fmla="*/ 1634837 w 4775200"/>
              <a:gd name="connsiteY38" fmla="*/ 378691 h 1662546"/>
              <a:gd name="connsiteX39" fmla="*/ 1690255 w 4775200"/>
              <a:gd name="connsiteY39" fmla="*/ 406400 h 1662546"/>
              <a:gd name="connsiteX40" fmla="*/ 1745673 w 4775200"/>
              <a:gd name="connsiteY40" fmla="*/ 443346 h 1662546"/>
              <a:gd name="connsiteX41" fmla="*/ 1801091 w 4775200"/>
              <a:gd name="connsiteY41" fmla="*/ 480291 h 1662546"/>
              <a:gd name="connsiteX42" fmla="*/ 1856510 w 4775200"/>
              <a:gd name="connsiteY42" fmla="*/ 498764 h 1662546"/>
              <a:gd name="connsiteX43" fmla="*/ 1911928 w 4775200"/>
              <a:gd name="connsiteY43" fmla="*/ 535709 h 1662546"/>
              <a:gd name="connsiteX44" fmla="*/ 1967346 w 4775200"/>
              <a:gd name="connsiteY44" fmla="*/ 554182 h 1662546"/>
              <a:gd name="connsiteX45" fmla="*/ 1995055 w 4775200"/>
              <a:gd name="connsiteY45" fmla="*/ 563418 h 1662546"/>
              <a:gd name="connsiteX46" fmla="*/ 2078182 w 4775200"/>
              <a:gd name="connsiteY46" fmla="*/ 618837 h 1662546"/>
              <a:gd name="connsiteX47" fmla="*/ 2105891 w 4775200"/>
              <a:gd name="connsiteY47" fmla="*/ 637309 h 1662546"/>
              <a:gd name="connsiteX48" fmla="*/ 2161310 w 4775200"/>
              <a:gd name="connsiteY48" fmla="*/ 655782 h 1662546"/>
              <a:gd name="connsiteX49" fmla="*/ 2216728 w 4775200"/>
              <a:gd name="connsiteY49" fmla="*/ 674255 h 1662546"/>
              <a:gd name="connsiteX50" fmla="*/ 2244437 w 4775200"/>
              <a:gd name="connsiteY50" fmla="*/ 683491 h 1662546"/>
              <a:gd name="connsiteX51" fmla="*/ 2327564 w 4775200"/>
              <a:gd name="connsiteY51" fmla="*/ 720437 h 1662546"/>
              <a:gd name="connsiteX52" fmla="*/ 2419928 w 4775200"/>
              <a:gd name="connsiteY52" fmla="*/ 748146 h 1662546"/>
              <a:gd name="connsiteX53" fmla="*/ 2530764 w 4775200"/>
              <a:gd name="connsiteY53" fmla="*/ 775855 h 1662546"/>
              <a:gd name="connsiteX54" fmla="*/ 2558473 w 4775200"/>
              <a:gd name="connsiteY54" fmla="*/ 794327 h 1662546"/>
              <a:gd name="connsiteX55" fmla="*/ 2586182 w 4775200"/>
              <a:gd name="connsiteY55" fmla="*/ 803564 h 1662546"/>
              <a:gd name="connsiteX56" fmla="*/ 2641600 w 4775200"/>
              <a:gd name="connsiteY56" fmla="*/ 840509 h 1662546"/>
              <a:gd name="connsiteX57" fmla="*/ 2669310 w 4775200"/>
              <a:gd name="connsiteY57" fmla="*/ 858982 h 1662546"/>
              <a:gd name="connsiteX58" fmla="*/ 2697019 w 4775200"/>
              <a:gd name="connsiteY58" fmla="*/ 868218 h 1662546"/>
              <a:gd name="connsiteX59" fmla="*/ 2715491 w 4775200"/>
              <a:gd name="connsiteY59" fmla="*/ 895927 h 1662546"/>
              <a:gd name="connsiteX60" fmla="*/ 2770910 w 4775200"/>
              <a:gd name="connsiteY60" fmla="*/ 923637 h 1662546"/>
              <a:gd name="connsiteX61" fmla="*/ 2798619 w 4775200"/>
              <a:gd name="connsiteY61" fmla="*/ 942109 h 1662546"/>
              <a:gd name="connsiteX62" fmla="*/ 2854037 w 4775200"/>
              <a:gd name="connsiteY62" fmla="*/ 960582 h 1662546"/>
              <a:gd name="connsiteX63" fmla="*/ 2909455 w 4775200"/>
              <a:gd name="connsiteY63" fmla="*/ 988291 h 1662546"/>
              <a:gd name="connsiteX64" fmla="*/ 2946400 w 4775200"/>
              <a:gd name="connsiteY64" fmla="*/ 1006764 h 1662546"/>
              <a:gd name="connsiteX65" fmla="*/ 2983346 w 4775200"/>
              <a:gd name="connsiteY65" fmla="*/ 1016000 h 1662546"/>
              <a:gd name="connsiteX66" fmla="*/ 3038764 w 4775200"/>
              <a:gd name="connsiteY66" fmla="*/ 1034473 h 1662546"/>
              <a:gd name="connsiteX67" fmla="*/ 3066473 w 4775200"/>
              <a:gd name="connsiteY67" fmla="*/ 1043709 h 1662546"/>
              <a:gd name="connsiteX68" fmla="*/ 3094182 w 4775200"/>
              <a:gd name="connsiteY68" fmla="*/ 1062182 h 1662546"/>
              <a:gd name="connsiteX69" fmla="*/ 3149600 w 4775200"/>
              <a:gd name="connsiteY69" fmla="*/ 1080655 h 1662546"/>
              <a:gd name="connsiteX70" fmla="*/ 3214255 w 4775200"/>
              <a:gd name="connsiteY70" fmla="*/ 1099127 h 1662546"/>
              <a:gd name="connsiteX71" fmla="*/ 3278910 w 4775200"/>
              <a:gd name="connsiteY71" fmla="*/ 1145309 h 1662546"/>
              <a:gd name="connsiteX72" fmla="*/ 3343564 w 4775200"/>
              <a:gd name="connsiteY72" fmla="*/ 1163782 h 1662546"/>
              <a:gd name="connsiteX73" fmla="*/ 3398982 w 4775200"/>
              <a:gd name="connsiteY73" fmla="*/ 1182255 h 1662546"/>
              <a:gd name="connsiteX74" fmla="*/ 3426691 w 4775200"/>
              <a:gd name="connsiteY74" fmla="*/ 1191491 h 1662546"/>
              <a:gd name="connsiteX75" fmla="*/ 3472873 w 4775200"/>
              <a:gd name="connsiteY75" fmla="*/ 1200727 h 1662546"/>
              <a:gd name="connsiteX76" fmla="*/ 3500582 w 4775200"/>
              <a:gd name="connsiteY76" fmla="*/ 1209964 h 1662546"/>
              <a:gd name="connsiteX77" fmla="*/ 3583710 w 4775200"/>
              <a:gd name="connsiteY77" fmla="*/ 1219200 h 1662546"/>
              <a:gd name="connsiteX78" fmla="*/ 3629891 w 4775200"/>
              <a:gd name="connsiteY78" fmla="*/ 1228437 h 1662546"/>
              <a:gd name="connsiteX79" fmla="*/ 3722255 w 4775200"/>
              <a:gd name="connsiteY79" fmla="*/ 1246909 h 1662546"/>
              <a:gd name="connsiteX80" fmla="*/ 3777673 w 4775200"/>
              <a:gd name="connsiteY80" fmla="*/ 1265382 h 1662546"/>
              <a:gd name="connsiteX81" fmla="*/ 3805382 w 4775200"/>
              <a:gd name="connsiteY81" fmla="*/ 1274618 h 1662546"/>
              <a:gd name="connsiteX82" fmla="*/ 3833091 w 4775200"/>
              <a:gd name="connsiteY82" fmla="*/ 1283855 h 1662546"/>
              <a:gd name="connsiteX83" fmla="*/ 3860800 w 4775200"/>
              <a:gd name="connsiteY83" fmla="*/ 1293091 h 1662546"/>
              <a:gd name="connsiteX84" fmla="*/ 3897746 w 4775200"/>
              <a:gd name="connsiteY84" fmla="*/ 1311564 h 1662546"/>
              <a:gd name="connsiteX85" fmla="*/ 3953164 w 4775200"/>
              <a:gd name="connsiteY85" fmla="*/ 1330037 h 1662546"/>
              <a:gd name="connsiteX86" fmla="*/ 3980873 w 4775200"/>
              <a:gd name="connsiteY86" fmla="*/ 1339273 h 1662546"/>
              <a:gd name="connsiteX87" fmla="*/ 4008582 w 4775200"/>
              <a:gd name="connsiteY87" fmla="*/ 1348509 h 1662546"/>
              <a:gd name="connsiteX88" fmla="*/ 4073237 w 4775200"/>
              <a:gd name="connsiteY88" fmla="*/ 1366982 h 1662546"/>
              <a:gd name="connsiteX89" fmla="*/ 4100946 w 4775200"/>
              <a:gd name="connsiteY89" fmla="*/ 1385455 h 1662546"/>
              <a:gd name="connsiteX90" fmla="*/ 4156364 w 4775200"/>
              <a:gd name="connsiteY90" fmla="*/ 1403927 h 1662546"/>
              <a:gd name="connsiteX91" fmla="*/ 4239491 w 4775200"/>
              <a:gd name="connsiteY91" fmla="*/ 1431637 h 1662546"/>
              <a:gd name="connsiteX92" fmla="*/ 4294910 w 4775200"/>
              <a:gd name="connsiteY92" fmla="*/ 1450109 h 1662546"/>
              <a:gd name="connsiteX93" fmla="*/ 4322619 w 4775200"/>
              <a:gd name="connsiteY93" fmla="*/ 1459346 h 1662546"/>
              <a:gd name="connsiteX94" fmla="*/ 4387273 w 4775200"/>
              <a:gd name="connsiteY94" fmla="*/ 1496291 h 1662546"/>
              <a:gd name="connsiteX95" fmla="*/ 4414982 w 4775200"/>
              <a:gd name="connsiteY95" fmla="*/ 1514764 h 1662546"/>
              <a:gd name="connsiteX96" fmla="*/ 4442691 w 4775200"/>
              <a:gd name="connsiteY96" fmla="*/ 1524000 h 1662546"/>
              <a:gd name="connsiteX97" fmla="*/ 4470400 w 4775200"/>
              <a:gd name="connsiteY97" fmla="*/ 1542473 h 1662546"/>
              <a:gd name="connsiteX98" fmla="*/ 4553528 w 4775200"/>
              <a:gd name="connsiteY98" fmla="*/ 1570182 h 1662546"/>
              <a:gd name="connsiteX99" fmla="*/ 4581237 w 4775200"/>
              <a:gd name="connsiteY99" fmla="*/ 1579418 h 1662546"/>
              <a:gd name="connsiteX100" fmla="*/ 4645891 w 4775200"/>
              <a:gd name="connsiteY100" fmla="*/ 1607127 h 1662546"/>
              <a:gd name="connsiteX101" fmla="*/ 4673600 w 4775200"/>
              <a:gd name="connsiteY101" fmla="*/ 1625600 h 1662546"/>
              <a:gd name="connsiteX102" fmla="*/ 4729019 w 4775200"/>
              <a:gd name="connsiteY102" fmla="*/ 1644073 h 1662546"/>
              <a:gd name="connsiteX103" fmla="*/ 4756728 w 4775200"/>
              <a:gd name="connsiteY103" fmla="*/ 1653309 h 1662546"/>
              <a:gd name="connsiteX104" fmla="*/ 4775200 w 4775200"/>
              <a:gd name="connsiteY104" fmla="*/ 1662546 h 166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775200" h="1662546">
                <a:moveTo>
                  <a:pt x="0" y="692727"/>
                </a:moveTo>
                <a:cubicBezTo>
                  <a:pt x="9237" y="677333"/>
                  <a:pt x="16027" y="660176"/>
                  <a:pt x="27710" y="646546"/>
                </a:cubicBezTo>
                <a:cubicBezTo>
                  <a:pt x="34934" y="638118"/>
                  <a:pt x="48484" y="636741"/>
                  <a:pt x="55419" y="628073"/>
                </a:cubicBezTo>
                <a:cubicBezTo>
                  <a:pt x="61501" y="620470"/>
                  <a:pt x="60301" y="609072"/>
                  <a:pt x="64655" y="600364"/>
                </a:cubicBezTo>
                <a:cubicBezTo>
                  <a:pt x="77514" y="574647"/>
                  <a:pt x="90411" y="565372"/>
                  <a:pt x="110837" y="544946"/>
                </a:cubicBezTo>
                <a:lnTo>
                  <a:pt x="147782" y="434109"/>
                </a:lnTo>
                <a:cubicBezTo>
                  <a:pt x="150861" y="424873"/>
                  <a:pt x="151619" y="414501"/>
                  <a:pt x="157019" y="406400"/>
                </a:cubicBezTo>
                <a:cubicBezTo>
                  <a:pt x="163176" y="397164"/>
                  <a:pt x="170983" y="388835"/>
                  <a:pt x="175491" y="378691"/>
                </a:cubicBezTo>
                <a:cubicBezTo>
                  <a:pt x="175498" y="378676"/>
                  <a:pt x="198579" y="309426"/>
                  <a:pt x="203200" y="295564"/>
                </a:cubicBezTo>
                <a:cubicBezTo>
                  <a:pt x="210712" y="273028"/>
                  <a:pt x="213006" y="258050"/>
                  <a:pt x="230910" y="240146"/>
                </a:cubicBezTo>
                <a:cubicBezTo>
                  <a:pt x="238759" y="232297"/>
                  <a:pt x="249383" y="227831"/>
                  <a:pt x="258619" y="221673"/>
                </a:cubicBezTo>
                <a:cubicBezTo>
                  <a:pt x="274850" y="172978"/>
                  <a:pt x="257127" y="212379"/>
                  <a:pt x="295564" y="166255"/>
                </a:cubicBezTo>
                <a:cubicBezTo>
                  <a:pt x="323651" y="132551"/>
                  <a:pt x="303400" y="140662"/>
                  <a:pt x="341746" y="110837"/>
                </a:cubicBezTo>
                <a:cubicBezTo>
                  <a:pt x="380163" y="80957"/>
                  <a:pt x="387109" y="75445"/>
                  <a:pt x="424873" y="64655"/>
                </a:cubicBezTo>
                <a:cubicBezTo>
                  <a:pt x="437079" y="61168"/>
                  <a:pt x="449504" y="58497"/>
                  <a:pt x="461819" y="55418"/>
                </a:cubicBezTo>
                <a:cubicBezTo>
                  <a:pt x="467976" y="46182"/>
                  <a:pt x="470878" y="33592"/>
                  <a:pt x="480291" y="27709"/>
                </a:cubicBezTo>
                <a:cubicBezTo>
                  <a:pt x="502345" y="13925"/>
                  <a:pt x="555522" y="5274"/>
                  <a:pt x="581891" y="0"/>
                </a:cubicBezTo>
                <a:cubicBezTo>
                  <a:pt x="634231" y="3079"/>
                  <a:pt x="686695" y="4490"/>
                  <a:pt x="738910" y="9237"/>
                </a:cubicBezTo>
                <a:cubicBezTo>
                  <a:pt x="754544" y="10658"/>
                  <a:pt x="770800" y="11977"/>
                  <a:pt x="785091" y="18473"/>
                </a:cubicBezTo>
                <a:cubicBezTo>
                  <a:pt x="805303" y="27660"/>
                  <a:pt x="819448" y="48397"/>
                  <a:pt x="840510" y="55418"/>
                </a:cubicBezTo>
                <a:cubicBezTo>
                  <a:pt x="868278" y="64675"/>
                  <a:pt x="872057" y="63235"/>
                  <a:pt x="895928" y="83127"/>
                </a:cubicBezTo>
                <a:cubicBezTo>
                  <a:pt x="905963" y="91489"/>
                  <a:pt x="912218" y="104493"/>
                  <a:pt x="923637" y="110837"/>
                </a:cubicBezTo>
                <a:cubicBezTo>
                  <a:pt x="940658" y="120293"/>
                  <a:pt x="960582" y="123151"/>
                  <a:pt x="979055" y="129309"/>
                </a:cubicBezTo>
                <a:lnTo>
                  <a:pt x="1006764" y="138546"/>
                </a:lnTo>
                <a:lnTo>
                  <a:pt x="1034473" y="147782"/>
                </a:lnTo>
                <a:lnTo>
                  <a:pt x="1062182" y="157018"/>
                </a:lnTo>
                <a:cubicBezTo>
                  <a:pt x="1071418" y="163176"/>
                  <a:pt x="1079688" y="171118"/>
                  <a:pt x="1089891" y="175491"/>
                </a:cubicBezTo>
                <a:cubicBezTo>
                  <a:pt x="1102014" y="180687"/>
                  <a:pt x="1163922" y="191942"/>
                  <a:pt x="1173019" y="193964"/>
                </a:cubicBezTo>
                <a:cubicBezTo>
                  <a:pt x="1185411" y="196718"/>
                  <a:pt x="1197572" y="200446"/>
                  <a:pt x="1209964" y="203200"/>
                </a:cubicBezTo>
                <a:cubicBezTo>
                  <a:pt x="1225289" y="206606"/>
                  <a:pt x="1241000" y="208306"/>
                  <a:pt x="1256146" y="212437"/>
                </a:cubicBezTo>
                <a:cubicBezTo>
                  <a:pt x="1274932" y="217560"/>
                  <a:pt x="1293091" y="224751"/>
                  <a:pt x="1311564" y="230909"/>
                </a:cubicBezTo>
                <a:lnTo>
                  <a:pt x="1394691" y="258618"/>
                </a:lnTo>
                <a:lnTo>
                  <a:pt x="1422400" y="267855"/>
                </a:lnTo>
                <a:lnTo>
                  <a:pt x="1450110" y="277091"/>
                </a:lnTo>
                <a:cubicBezTo>
                  <a:pt x="1459346" y="283249"/>
                  <a:pt x="1467675" y="291055"/>
                  <a:pt x="1477819" y="295564"/>
                </a:cubicBezTo>
                <a:cubicBezTo>
                  <a:pt x="1495613" y="303472"/>
                  <a:pt x="1517035" y="303236"/>
                  <a:pt x="1533237" y="314037"/>
                </a:cubicBezTo>
                <a:cubicBezTo>
                  <a:pt x="1569047" y="337909"/>
                  <a:pt x="1550415" y="328998"/>
                  <a:pt x="1588655" y="341746"/>
                </a:cubicBezTo>
                <a:cubicBezTo>
                  <a:pt x="1594813" y="350982"/>
                  <a:pt x="1598460" y="362520"/>
                  <a:pt x="1607128" y="369455"/>
                </a:cubicBezTo>
                <a:cubicBezTo>
                  <a:pt x="1614731" y="375537"/>
                  <a:pt x="1626129" y="374337"/>
                  <a:pt x="1634837" y="378691"/>
                </a:cubicBezTo>
                <a:cubicBezTo>
                  <a:pt x="1706456" y="414501"/>
                  <a:pt x="1620608" y="383185"/>
                  <a:pt x="1690255" y="406400"/>
                </a:cubicBezTo>
                <a:cubicBezTo>
                  <a:pt x="1751746" y="467891"/>
                  <a:pt x="1685524" y="409929"/>
                  <a:pt x="1745673" y="443346"/>
                </a:cubicBezTo>
                <a:cubicBezTo>
                  <a:pt x="1765080" y="454128"/>
                  <a:pt x="1780029" y="473270"/>
                  <a:pt x="1801091" y="480291"/>
                </a:cubicBezTo>
                <a:cubicBezTo>
                  <a:pt x="1819564" y="486449"/>
                  <a:pt x="1840308" y="487963"/>
                  <a:pt x="1856510" y="498764"/>
                </a:cubicBezTo>
                <a:cubicBezTo>
                  <a:pt x="1874983" y="511079"/>
                  <a:pt x="1890866" y="528688"/>
                  <a:pt x="1911928" y="535709"/>
                </a:cubicBezTo>
                <a:lnTo>
                  <a:pt x="1967346" y="554182"/>
                </a:lnTo>
                <a:lnTo>
                  <a:pt x="1995055" y="563418"/>
                </a:lnTo>
                <a:lnTo>
                  <a:pt x="2078182" y="618837"/>
                </a:lnTo>
                <a:cubicBezTo>
                  <a:pt x="2087418" y="624994"/>
                  <a:pt x="2095360" y="633799"/>
                  <a:pt x="2105891" y="637309"/>
                </a:cubicBezTo>
                <a:lnTo>
                  <a:pt x="2161310" y="655782"/>
                </a:lnTo>
                <a:lnTo>
                  <a:pt x="2216728" y="674255"/>
                </a:lnTo>
                <a:lnTo>
                  <a:pt x="2244437" y="683491"/>
                </a:lnTo>
                <a:cubicBezTo>
                  <a:pt x="2288347" y="712765"/>
                  <a:pt x="2261616" y="698454"/>
                  <a:pt x="2327564" y="720437"/>
                </a:cubicBezTo>
                <a:cubicBezTo>
                  <a:pt x="2358185" y="730644"/>
                  <a:pt x="2388179" y="741796"/>
                  <a:pt x="2419928" y="748146"/>
                </a:cubicBezTo>
                <a:cubicBezTo>
                  <a:pt x="2449611" y="754083"/>
                  <a:pt x="2504308" y="758219"/>
                  <a:pt x="2530764" y="775855"/>
                </a:cubicBezTo>
                <a:cubicBezTo>
                  <a:pt x="2540000" y="782012"/>
                  <a:pt x="2548544" y="789363"/>
                  <a:pt x="2558473" y="794327"/>
                </a:cubicBezTo>
                <a:cubicBezTo>
                  <a:pt x="2567181" y="798681"/>
                  <a:pt x="2577671" y="798836"/>
                  <a:pt x="2586182" y="803564"/>
                </a:cubicBezTo>
                <a:cubicBezTo>
                  <a:pt x="2605589" y="814346"/>
                  <a:pt x="2623127" y="828194"/>
                  <a:pt x="2641600" y="840509"/>
                </a:cubicBezTo>
                <a:cubicBezTo>
                  <a:pt x="2650837" y="846667"/>
                  <a:pt x="2658779" y="855472"/>
                  <a:pt x="2669310" y="858982"/>
                </a:cubicBezTo>
                <a:lnTo>
                  <a:pt x="2697019" y="868218"/>
                </a:lnTo>
                <a:cubicBezTo>
                  <a:pt x="2703176" y="877454"/>
                  <a:pt x="2707642" y="888078"/>
                  <a:pt x="2715491" y="895927"/>
                </a:cubicBezTo>
                <a:cubicBezTo>
                  <a:pt x="2741959" y="922396"/>
                  <a:pt x="2740863" y="908614"/>
                  <a:pt x="2770910" y="923637"/>
                </a:cubicBezTo>
                <a:cubicBezTo>
                  <a:pt x="2780839" y="928601"/>
                  <a:pt x="2788475" y="937601"/>
                  <a:pt x="2798619" y="942109"/>
                </a:cubicBezTo>
                <a:cubicBezTo>
                  <a:pt x="2816413" y="950017"/>
                  <a:pt x="2854037" y="960582"/>
                  <a:pt x="2854037" y="960582"/>
                </a:cubicBezTo>
                <a:cubicBezTo>
                  <a:pt x="2907289" y="996084"/>
                  <a:pt x="2855917" y="965346"/>
                  <a:pt x="2909455" y="988291"/>
                </a:cubicBezTo>
                <a:cubicBezTo>
                  <a:pt x="2922110" y="993715"/>
                  <a:pt x="2933508" y="1001930"/>
                  <a:pt x="2946400" y="1006764"/>
                </a:cubicBezTo>
                <a:cubicBezTo>
                  <a:pt x="2958286" y="1011221"/>
                  <a:pt x="2971187" y="1012352"/>
                  <a:pt x="2983346" y="1016000"/>
                </a:cubicBezTo>
                <a:cubicBezTo>
                  <a:pt x="3001997" y="1021595"/>
                  <a:pt x="3020291" y="1028315"/>
                  <a:pt x="3038764" y="1034473"/>
                </a:cubicBezTo>
                <a:lnTo>
                  <a:pt x="3066473" y="1043709"/>
                </a:lnTo>
                <a:cubicBezTo>
                  <a:pt x="3075709" y="1049867"/>
                  <a:pt x="3084038" y="1057673"/>
                  <a:pt x="3094182" y="1062182"/>
                </a:cubicBezTo>
                <a:cubicBezTo>
                  <a:pt x="3111976" y="1070090"/>
                  <a:pt x="3131127" y="1074497"/>
                  <a:pt x="3149600" y="1080655"/>
                </a:cubicBezTo>
                <a:cubicBezTo>
                  <a:pt x="3189343" y="1093903"/>
                  <a:pt x="3167877" y="1087533"/>
                  <a:pt x="3214255" y="1099127"/>
                </a:cubicBezTo>
                <a:cubicBezTo>
                  <a:pt x="3341823" y="1162913"/>
                  <a:pt x="3166574" y="1070418"/>
                  <a:pt x="3278910" y="1145309"/>
                </a:cubicBezTo>
                <a:cubicBezTo>
                  <a:pt x="3287379" y="1150955"/>
                  <a:pt x="3337960" y="1162101"/>
                  <a:pt x="3343564" y="1163782"/>
                </a:cubicBezTo>
                <a:cubicBezTo>
                  <a:pt x="3362215" y="1169377"/>
                  <a:pt x="3380509" y="1176097"/>
                  <a:pt x="3398982" y="1182255"/>
                </a:cubicBezTo>
                <a:cubicBezTo>
                  <a:pt x="3408218" y="1185334"/>
                  <a:pt x="3417144" y="1189582"/>
                  <a:pt x="3426691" y="1191491"/>
                </a:cubicBezTo>
                <a:cubicBezTo>
                  <a:pt x="3442085" y="1194570"/>
                  <a:pt x="3457643" y="1196919"/>
                  <a:pt x="3472873" y="1200727"/>
                </a:cubicBezTo>
                <a:cubicBezTo>
                  <a:pt x="3482318" y="1203088"/>
                  <a:pt x="3490978" y="1208363"/>
                  <a:pt x="3500582" y="1209964"/>
                </a:cubicBezTo>
                <a:cubicBezTo>
                  <a:pt x="3528082" y="1214547"/>
                  <a:pt x="3556110" y="1215257"/>
                  <a:pt x="3583710" y="1219200"/>
                </a:cubicBezTo>
                <a:cubicBezTo>
                  <a:pt x="3599251" y="1221420"/>
                  <a:pt x="3614446" y="1225629"/>
                  <a:pt x="3629891" y="1228437"/>
                </a:cubicBezTo>
                <a:cubicBezTo>
                  <a:pt x="3672142" y="1236119"/>
                  <a:pt x="3684554" y="1235599"/>
                  <a:pt x="3722255" y="1246909"/>
                </a:cubicBezTo>
                <a:cubicBezTo>
                  <a:pt x="3740906" y="1252504"/>
                  <a:pt x="3759200" y="1259224"/>
                  <a:pt x="3777673" y="1265382"/>
                </a:cubicBezTo>
                <a:lnTo>
                  <a:pt x="3805382" y="1274618"/>
                </a:lnTo>
                <a:lnTo>
                  <a:pt x="3833091" y="1283855"/>
                </a:lnTo>
                <a:cubicBezTo>
                  <a:pt x="3842327" y="1286934"/>
                  <a:pt x="3852092" y="1288737"/>
                  <a:pt x="3860800" y="1293091"/>
                </a:cubicBezTo>
                <a:cubicBezTo>
                  <a:pt x="3873115" y="1299249"/>
                  <a:pt x="3884962" y="1306450"/>
                  <a:pt x="3897746" y="1311564"/>
                </a:cubicBezTo>
                <a:cubicBezTo>
                  <a:pt x="3915825" y="1318796"/>
                  <a:pt x="3934691" y="1323879"/>
                  <a:pt x="3953164" y="1330037"/>
                </a:cubicBezTo>
                <a:lnTo>
                  <a:pt x="3980873" y="1339273"/>
                </a:lnTo>
                <a:cubicBezTo>
                  <a:pt x="3990109" y="1342352"/>
                  <a:pt x="3999137" y="1346148"/>
                  <a:pt x="4008582" y="1348509"/>
                </a:cubicBezTo>
                <a:cubicBezTo>
                  <a:pt x="4054973" y="1360107"/>
                  <a:pt x="4033485" y="1353732"/>
                  <a:pt x="4073237" y="1366982"/>
                </a:cubicBezTo>
                <a:cubicBezTo>
                  <a:pt x="4082473" y="1373140"/>
                  <a:pt x="4090802" y="1380947"/>
                  <a:pt x="4100946" y="1385455"/>
                </a:cubicBezTo>
                <a:cubicBezTo>
                  <a:pt x="4118740" y="1393363"/>
                  <a:pt x="4137891" y="1397769"/>
                  <a:pt x="4156364" y="1403927"/>
                </a:cubicBezTo>
                <a:lnTo>
                  <a:pt x="4239491" y="1431637"/>
                </a:lnTo>
                <a:lnTo>
                  <a:pt x="4294910" y="1450109"/>
                </a:lnTo>
                <a:lnTo>
                  <a:pt x="4322619" y="1459346"/>
                </a:lnTo>
                <a:cubicBezTo>
                  <a:pt x="4375260" y="1511987"/>
                  <a:pt x="4322150" y="1468381"/>
                  <a:pt x="4387273" y="1496291"/>
                </a:cubicBezTo>
                <a:cubicBezTo>
                  <a:pt x="4397476" y="1500664"/>
                  <a:pt x="4405053" y="1509800"/>
                  <a:pt x="4414982" y="1514764"/>
                </a:cubicBezTo>
                <a:cubicBezTo>
                  <a:pt x="4423690" y="1519118"/>
                  <a:pt x="4433455" y="1520921"/>
                  <a:pt x="4442691" y="1524000"/>
                </a:cubicBezTo>
                <a:cubicBezTo>
                  <a:pt x="4451927" y="1530158"/>
                  <a:pt x="4460256" y="1537965"/>
                  <a:pt x="4470400" y="1542473"/>
                </a:cubicBezTo>
                <a:cubicBezTo>
                  <a:pt x="4470407" y="1542476"/>
                  <a:pt x="4539669" y="1565563"/>
                  <a:pt x="4553528" y="1570182"/>
                </a:cubicBezTo>
                <a:cubicBezTo>
                  <a:pt x="4562764" y="1573261"/>
                  <a:pt x="4572529" y="1575064"/>
                  <a:pt x="4581237" y="1579418"/>
                </a:cubicBezTo>
                <a:cubicBezTo>
                  <a:pt x="4626890" y="1602245"/>
                  <a:pt x="4605120" y="1593537"/>
                  <a:pt x="4645891" y="1607127"/>
                </a:cubicBezTo>
                <a:cubicBezTo>
                  <a:pt x="4655127" y="1613285"/>
                  <a:pt x="4663456" y="1621092"/>
                  <a:pt x="4673600" y="1625600"/>
                </a:cubicBezTo>
                <a:cubicBezTo>
                  <a:pt x="4691394" y="1633508"/>
                  <a:pt x="4710546" y="1637915"/>
                  <a:pt x="4729019" y="1644073"/>
                </a:cubicBezTo>
                <a:cubicBezTo>
                  <a:pt x="4738255" y="1647152"/>
                  <a:pt x="4748020" y="1648955"/>
                  <a:pt x="4756728" y="1653309"/>
                </a:cubicBezTo>
                <a:lnTo>
                  <a:pt x="4775200" y="1662546"/>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Freeform 13"/>
          <p:cNvSpPr/>
          <p:nvPr/>
        </p:nvSpPr>
        <p:spPr>
          <a:xfrm>
            <a:off x="1930400" y="1764145"/>
            <a:ext cx="5089236" cy="1080655"/>
          </a:xfrm>
          <a:custGeom>
            <a:avLst/>
            <a:gdLst>
              <a:gd name="connsiteX0" fmla="*/ 0 w 5089236"/>
              <a:gd name="connsiteY0" fmla="*/ 1080655 h 1080655"/>
              <a:gd name="connsiteX1" fmla="*/ 18473 w 5089236"/>
              <a:gd name="connsiteY1" fmla="*/ 1034473 h 1080655"/>
              <a:gd name="connsiteX2" fmla="*/ 36945 w 5089236"/>
              <a:gd name="connsiteY2" fmla="*/ 979055 h 1080655"/>
              <a:gd name="connsiteX3" fmla="*/ 46182 w 5089236"/>
              <a:gd name="connsiteY3" fmla="*/ 951346 h 1080655"/>
              <a:gd name="connsiteX4" fmla="*/ 64655 w 5089236"/>
              <a:gd name="connsiteY4" fmla="*/ 895928 h 1080655"/>
              <a:gd name="connsiteX5" fmla="*/ 92364 w 5089236"/>
              <a:gd name="connsiteY5" fmla="*/ 840510 h 1080655"/>
              <a:gd name="connsiteX6" fmla="*/ 120073 w 5089236"/>
              <a:gd name="connsiteY6" fmla="*/ 748146 h 1080655"/>
              <a:gd name="connsiteX7" fmla="*/ 129309 w 5089236"/>
              <a:gd name="connsiteY7" fmla="*/ 720437 h 1080655"/>
              <a:gd name="connsiteX8" fmla="*/ 138545 w 5089236"/>
              <a:gd name="connsiteY8" fmla="*/ 692728 h 1080655"/>
              <a:gd name="connsiteX9" fmla="*/ 166255 w 5089236"/>
              <a:gd name="connsiteY9" fmla="*/ 637310 h 1080655"/>
              <a:gd name="connsiteX10" fmla="*/ 184727 w 5089236"/>
              <a:gd name="connsiteY10" fmla="*/ 609600 h 1080655"/>
              <a:gd name="connsiteX11" fmla="*/ 212436 w 5089236"/>
              <a:gd name="connsiteY11" fmla="*/ 526473 h 1080655"/>
              <a:gd name="connsiteX12" fmla="*/ 240145 w 5089236"/>
              <a:gd name="connsiteY12" fmla="*/ 471055 h 1080655"/>
              <a:gd name="connsiteX13" fmla="*/ 267855 w 5089236"/>
              <a:gd name="connsiteY13" fmla="*/ 452582 h 1080655"/>
              <a:gd name="connsiteX14" fmla="*/ 277091 w 5089236"/>
              <a:gd name="connsiteY14" fmla="*/ 424873 h 1080655"/>
              <a:gd name="connsiteX15" fmla="*/ 323273 w 5089236"/>
              <a:gd name="connsiteY15" fmla="*/ 369455 h 1080655"/>
              <a:gd name="connsiteX16" fmla="*/ 378691 w 5089236"/>
              <a:gd name="connsiteY16" fmla="*/ 332510 h 1080655"/>
              <a:gd name="connsiteX17" fmla="*/ 406400 w 5089236"/>
              <a:gd name="connsiteY17" fmla="*/ 314037 h 1080655"/>
              <a:gd name="connsiteX18" fmla="*/ 471055 w 5089236"/>
              <a:gd name="connsiteY18" fmla="*/ 240146 h 1080655"/>
              <a:gd name="connsiteX19" fmla="*/ 498764 w 5089236"/>
              <a:gd name="connsiteY19" fmla="*/ 212437 h 1080655"/>
              <a:gd name="connsiteX20" fmla="*/ 554182 w 5089236"/>
              <a:gd name="connsiteY20" fmla="*/ 175491 h 1080655"/>
              <a:gd name="connsiteX21" fmla="*/ 600364 w 5089236"/>
              <a:gd name="connsiteY21" fmla="*/ 138546 h 1080655"/>
              <a:gd name="connsiteX22" fmla="*/ 683491 w 5089236"/>
              <a:gd name="connsiteY22" fmla="*/ 92364 h 1080655"/>
              <a:gd name="connsiteX23" fmla="*/ 711200 w 5089236"/>
              <a:gd name="connsiteY23" fmla="*/ 73891 h 1080655"/>
              <a:gd name="connsiteX24" fmla="*/ 1108364 w 5089236"/>
              <a:gd name="connsiteY24" fmla="*/ 46182 h 1080655"/>
              <a:gd name="connsiteX25" fmla="*/ 1191491 w 5089236"/>
              <a:gd name="connsiteY25" fmla="*/ 18473 h 1080655"/>
              <a:gd name="connsiteX26" fmla="*/ 1219200 w 5089236"/>
              <a:gd name="connsiteY26" fmla="*/ 9237 h 1080655"/>
              <a:gd name="connsiteX27" fmla="*/ 1246909 w 5089236"/>
              <a:gd name="connsiteY27" fmla="*/ 0 h 1080655"/>
              <a:gd name="connsiteX28" fmla="*/ 1366982 w 5089236"/>
              <a:gd name="connsiteY28" fmla="*/ 27710 h 1080655"/>
              <a:gd name="connsiteX29" fmla="*/ 1394691 w 5089236"/>
              <a:gd name="connsiteY29" fmla="*/ 36946 h 1080655"/>
              <a:gd name="connsiteX30" fmla="*/ 1625600 w 5089236"/>
              <a:gd name="connsiteY30" fmla="*/ 36946 h 1080655"/>
              <a:gd name="connsiteX31" fmla="*/ 1653309 w 5089236"/>
              <a:gd name="connsiteY31" fmla="*/ 46182 h 1080655"/>
              <a:gd name="connsiteX32" fmla="*/ 1773382 w 5089236"/>
              <a:gd name="connsiteY32" fmla="*/ 64655 h 1080655"/>
              <a:gd name="connsiteX33" fmla="*/ 1801091 w 5089236"/>
              <a:gd name="connsiteY33" fmla="*/ 73891 h 1080655"/>
              <a:gd name="connsiteX34" fmla="*/ 1948873 w 5089236"/>
              <a:gd name="connsiteY34" fmla="*/ 55419 h 1080655"/>
              <a:gd name="connsiteX35" fmla="*/ 2022764 w 5089236"/>
              <a:gd name="connsiteY35" fmla="*/ 46182 h 1080655"/>
              <a:gd name="connsiteX36" fmla="*/ 2161309 w 5089236"/>
              <a:gd name="connsiteY36" fmla="*/ 36946 h 1080655"/>
              <a:gd name="connsiteX37" fmla="*/ 2327564 w 5089236"/>
              <a:gd name="connsiteY37" fmla="*/ 55419 h 1080655"/>
              <a:gd name="connsiteX38" fmla="*/ 2438400 w 5089236"/>
              <a:gd name="connsiteY38" fmla="*/ 46182 h 1080655"/>
              <a:gd name="connsiteX39" fmla="*/ 2567709 w 5089236"/>
              <a:gd name="connsiteY39" fmla="*/ 36946 h 1080655"/>
              <a:gd name="connsiteX40" fmla="*/ 2789382 w 5089236"/>
              <a:gd name="connsiteY40" fmla="*/ 46182 h 1080655"/>
              <a:gd name="connsiteX41" fmla="*/ 2909455 w 5089236"/>
              <a:gd name="connsiteY41" fmla="*/ 55419 h 1080655"/>
              <a:gd name="connsiteX42" fmla="*/ 2974109 w 5089236"/>
              <a:gd name="connsiteY42" fmla="*/ 73891 h 1080655"/>
              <a:gd name="connsiteX43" fmla="*/ 3214255 w 5089236"/>
              <a:gd name="connsiteY43" fmla="*/ 73891 h 1080655"/>
              <a:gd name="connsiteX44" fmla="*/ 3241964 w 5089236"/>
              <a:gd name="connsiteY44" fmla="*/ 92364 h 1080655"/>
              <a:gd name="connsiteX45" fmla="*/ 3278909 w 5089236"/>
              <a:gd name="connsiteY45" fmla="*/ 129310 h 1080655"/>
              <a:gd name="connsiteX46" fmla="*/ 3352800 w 5089236"/>
              <a:gd name="connsiteY46" fmla="*/ 193964 h 1080655"/>
              <a:gd name="connsiteX47" fmla="*/ 3380509 w 5089236"/>
              <a:gd name="connsiteY47" fmla="*/ 203200 h 1080655"/>
              <a:gd name="connsiteX48" fmla="*/ 3408218 w 5089236"/>
              <a:gd name="connsiteY48" fmla="*/ 221673 h 1080655"/>
              <a:gd name="connsiteX49" fmla="*/ 3426691 w 5089236"/>
              <a:gd name="connsiteY49" fmla="*/ 249382 h 1080655"/>
              <a:gd name="connsiteX50" fmla="*/ 3463636 w 5089236"/>
              <a:gd name="connsiteY50" fmla="*/ 240146 h 1080655"/>
              <a:gd name="connsiteX51" fmla="*/ 3611418 w 5089236"/>
              <a:gd name="connsiteY51" fmla="*/ 249382 h 1080655"/>
              <a:gd name="connsiteX52" fmla="*/ 3639127 w 5089236"/>
              <a:gd name="connsiteY52" fmla="*/ 258619 h 1080655"/>
              <a:gd name="connsiteX53" fmla="*/ 3703782 w 5089236"/>
              <a:gd name="connsiteY53" fmla="*/ 267855 h 1080655"/>
              <a:gd name="connsiteX54" fmla="*/ 3823855 w 5089236"/>
              <a:gd name="connsiteY54" fmla="*/ 295564 h 1080655"/>
              <a:gd name="connsiteX55" fmla="*/ 3851564 w 5089236"/>
              <a:gd name="connsiteY55" fmla="*/ 304800 h 1080655"/>
              <a:gd name="connsiteX56" fmla="*/ 3888509 w 5089236"/>
              <a:gd name="connsiteY56" fmla="*/ 350982 h 1080655"/>
              <a:gd name="connsiteX57" fmla="*/ 3962400 w 5089236"/>
              <a:gd name="connsiteY57" fmla="*/ 360219 h 1080655"/>
              <a:gd name="connsiteX58" fmla="*/ 4008582 w 5089236"/>
              <a:gd name="connsiteY58" fmla="*/ 397164 h 1080655"/>
              <a:gd name="connsiteX59" fmla="*/ 4027055 w 5089236"/>
              <a:gd name="connsiteY59" fmla="*/ 424873 h 1080655"/>
              <a:gd name="connsiteX60" fmla="*/ 4110182 w 5089236"/>
              <a:gd name="connsiteY60" fmla="*/ 461819 h 1080655"/>
              <a:gd name="connsiteX61" fmla="*/ 4174836 w 5089236"/>
              <a:gd name="connsiteY61" fmla="*/ 480291 h 1080655"/>
              <a:gd name="connsiteX62" fmla="*/ 4230255 w 5089236"/>
              <a:gd name="connsiteY62" fmla="*/ 526473 h 1080655"/>
              <a:gd name="connsiteX63" fmla="*/ 4248727 w 5089236"/>
              <a:gd name="connsiteY63" fmla="*/ 554182 h 1080655"/>
              <a:gd name="connsiteX64" fmla="*/ 4276436 w 5089236"/>
              <a:gd name="connsiteY64" fmla="*/ 563419 h 1080655"/>
              <a:gd name="connsiteX65" fmla="*/ 4304145 w 5089236"/>
              <a:gd name="connsiteY65" fmla="*/ 581891 h 1080655"/>
              <a:gd name="connsiteX66" fmla="*/ 4414982 w 5089236"/>
              <a:gd name="connsiteY66" fmla="*/ 600364 h 1080655"/>
              <a:gd name="connsiteX67" fmla="*/ 4442691 w 5089236"/>
              <a:gd name="connsiteY67" fmla="*/ 618837 h 1080655"/>
              <a:gd name="connsiteX68" fmla="*/ 4470400 w 5089236"/>
              <a:gd name="connsiteY68" fmla="*/ 628073 h 1080655"/>
              <a:gd name="connsiteX69" fmla="*/ 4479636 w 5089236"/>
              <a:gd name="connsiteY69" fmla="*/ 655782 h 1080655"/>
              <a:gd name="connsiteX70" fmla="*/ 4507345 w 5089236"/>
              <a:gd name="connsiteY70" fmla="*/ 674255 h 1080655"/>
              <a:gd name="connsiteX71" fmla="*/ 4572000 w 5089236"/>
              <a:gd name="connsiteY71" fmla="*/ 711200 h 1080655"/>
              <a:gd name="connsiteX72" fmla="*/ 4608945 w 5089236"/>
              <a:gd name="connsiteY72" fmla="*/ 766619 h 1080655"/>
              <a:gd name="connsiteX73" fmla="*/ 4618182 w 5089236"/>
              <a:gd name="connsiteY73" fmla="*/ 794328 h 1080655"/>
              <a:gd name="connsiteX74" fmla="*/ 4673600 w 5089236"/>
              <a:gd name="connsiteY74" fmla="*/ 812800 h 1080655"/>
              <a:gd name="connsiteX75" fmla="*/ 4729018 w 5089236"/>
              <a:gd name="connsiteY75" fmla="*/ 840510 h 1080655"/>
              <a:gd name="connsiteX76" fmla="*/ 4738255 w 5089236"/>
              <a:gd name="connsiteY76" fmla="*/ 868219 h 1080655"/>
              <a:gd name="connsiteX77" fmla="*/ 4793673 w 5089236"/>
              <a:gd name="connsiteY77" fmla="*/ 886691 h 1080655"/>
              <a:gd name="connsiteX78" fmla="*/ 4876800 w 5089236"/>
              <a:gd name="connsiteY78" fmla="*/ 932873 h 1080655"/>
              <a:gd name="connsiteX79" fmla="*/ 4913745 w 5089236"/>
              <a:gd name="connsiteY79" fmla="*/ 942110 h 1080655"/>
              <a:gd name="connsiteX80" fmla="*/ 4978400 w 5089236"/>
              <a:gd name="connsiteY80" fmla="*/ 979055 h 1080655"/>
              <a:gd name="connsiteX81" fmla="*/ 5006109 w 5089236"/>
              <a:gd name="connsiteY81" fmla="*/ 988291 h 1080655"/>
              <a:gd name="connsiteX82" fmla="*/ 5033818 w 5089236"/>
              <a:gd name="connsiteY82" fmla="*/ 1016000 h 1080655"/>
              <a:gd name="connsiteX83" fmla="*/ 5052291 w 5089236"/>
              <a:gd name="connsiteY83" fmla="*/ 1043710 h 1080655"/>
              <a:gd name="connsiteX84" fmla="*/ 5089236 w 5089236"/>
              <a:gd name="connsiteY84" fmla="*/ 1071419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9236" h="1080655">
                <a:moveTo>
                  <a:pt x="0" y="1080655"/>
                </a:moveTo>
                <a:cubicBezTo>
                  <a:pt x="6158" y="1065261"/>
                  <a:pt x="12807" y="1050055"/>
                  <a:pt x="18473" y="1034473"/>
                </a:cubicBezTo>
                <a:cubicBezTo>
                  <a:pt x="25127" y="1016173"/>
                  <a:pt x="30787" y="997528"/>
                  <a:pt x="36945" y="979055"/>
                </a:cubicBezTo>
                <a:lnTo>
                  <a:pt x="46182" y="951346"/>
                </a:lnTo>
                <a:cubicBezTo>
                  <a:pt x="46184" y="951341"/>
                  <a:pt x="64652" y="895932"/>
                  <a:pt x="64655" y="895928"/>
                </a:cubicBezTo>
                <a:cubicBezTo>
                  <a:pt x="84892" y="865571"/>
                  <a:pt x="82805" y="873967"/>
                  <a:pt x="92364" y="840510"/>
                </a:cubicBezTo>
                <a:cubicBezTo>
                  <a:pt x="120290" y="742770"/>
                  <a:pt x="76161" y="879883"/>
                  <a:pt x="120073" y="748146"/>
                </a:cubicBezTo>
                <a:lnTo>
                  <a:pt x="129309" y="720437"/>
                </a:lnTo>
                <a:cubicBezTo>
                  <a:pt x="132388" y="711201"/>
                  <a:pt x="133144" y="700829"/>
                  <a:pt x="138545" y="692728"/>
                </a:cubicBezTo>
                <a:cubicBezTo>
                  <a:pt x="191477" y="613332"/>
                  <a:pt x="128022" y="713778"/>
                  <a:pt x="166255" y="637310"/>
                </a:cubicBezTo>
                <a:cubicBezTo>
                  <a:pt x="171219" y="627381"/>
                  <a:pt x="180219" y="619744"/>
                  <a:pt x="184727" y="609600"/>
                </a:cubicBezTo>
                <a:cubicBezTo>
                  <a:pt x="184734" y="609585"/>
                  <a:pt x="207815" y="540335"/>
                  <a:pt x="212436" y="526473"/>
                </a:cubicBezTo>
                <a:cubicBezTo>
                  <a:pt x="219947" y="503939"/>
                  <a:pt x="222243" y="488957"/>
                  <a:pt x="240145" y="471055"/>
                </a:cubicBezTo>
                <a:cubicBezTo>
                  <a:pt x="247995" y="463205"/>
                  <a:pt x="258618" y="458740"/>
                  <a:pt x="267855" y="452582"/>
                </a:cubicBezTo>
                <a:cubicBezTo>
                  <a:pt x="270934" y="443346"/>
                  <a:pt x="272737" y="433581"/>
                  <a:pt x="277091" y="424873"/>
                </a:cubicBezTo>
                <a:cubicBezTo>
                  <a:pt x="286793" y="405468"/>
                  <a:pt x="306561" y="382453"/>
                  <a:pt x="323273" y="369455"/>
                </a:cubicBezTo>
                <a:cubicBezTo>
                  <a:pt x="340798" y="355825"/>
                  <a:pt x="360218" y="344825"/>
                  <a:pt x="378691" y="332510"/>
                </a:cubicBezTo>
                <a:lnTo>
                  <a:pt x="406400" y="314037"/>
                </a:lnTo>
                <a:cubicBezTo>
                  <a:pt x="472593" y="214747"/>
                  <a:pt x="413327" y="288252"/>
                  <a:pt x="471055" y="240146"/>
                </a:cubicBezTo>
                <a:cubicBezTo>
                  <a:pt x="481090" y="231784"/>
                  <a:pt x="488453" y="220456"/>
                  <a:pt x="498764" y="212437"/>
                </a:cubicBezTo>
                <a:cubicBezTo>
                  <a:pt x="516289" y="198807"/>
                  <a:pt x="554182" y="175491"/>
                  <a:pt x="554182" y="175491"/>
                </a:cubicBezTo>
                <a:cubicBezTo>
                  <a:pt x="588316" y="124291"/>
                  <a:pt x="553125" y="164790"/>
                  <a:pt x="600364" y="138546"/>
                </a:cubicBezTo>
                <a:cubicBezTo>
                  <a:pt x="695642" y="85613"/>
                  <a:pt x="620792" y="113263"/>
                  <a:pt x="683491" y="92364"/>
                </a:cubicBezTo>
                <a:cubicBezTo>
                  <a:pt x="692727" y="86206"/>
                  <a:pt x="701056" y="78399"/>
                  <a:pt x="711200" y="73891"/>
                </a:cubicBezTo>
                <a:cubicBezTo>
                  <a:pt x="831195" y="20560"/>
                  <a:pt x="1001924" y="49059"/>
                  <a:pt x="1108364" y="46182"/>
                </a:cubicBezTo>
                <a:lnTo>
                  <a:pt x="1191491" y="18473"/>
                </a:lnTo>
                <a:lnTo>
                  <a:pt x="1219200" y="9237"/>
                </a:lnTo>
                <a:lnTo>
                  <a:pt x="1246909" y="0"/>
                </a:lnTo>
                <a:cubicBezTo>
                  <a:pt x="1330843" y="11991"/>
                  <a:pt x="1290908" y="2352"/>
                  <a:pt x="1366982" y="27710"/>
                </a:cubicBezTo>
                <a:lnTo>
                  <a:pt x="1394691" y="36946"/>
                </a:lnTo>
                <a:cubicBezTo>
                  <a:pt x="1504856" y="23176"/>
                  <a:pt x="1477073" y="22094"/>
                  <a:pt x="1625600" y="36946"/>
                </a:cubicBezTo>
                <a:cubicBezTo>
                  <a:pt x="1635288" y="37915"/>
                  <a:pt x="1643762" y="44273"/>
                  <a:pt x="1653309" y="46182"/>
                </a:cubicBezTo>
                <a:cubicBezTo>
                  <a:pt x="1726943" y="60909"/>
                  <a:pt x="1704713" y="49396"/>
                  <a:pt x="1773382" y="64655"/>
                </a:cubicBezTo>
                <a:cubicBezTo>
                  <a:pt x="1782886" y="66767"/>
                  <a:pt x="1791855" y="70812"/>
                  <a:pt x="1801091" y="73891"/>
                </a:cubicBezTo>
                <a:cubicBezTo>
                  <a:pt x="1914579" y="57679"/>
                  <a:pt x="1816914" y="70944"/>
                  <a:pt x="1948873" y="55419"/>
                </a:cubicBezTo>
                <a:cubicBezTo>
                  <a:pt x="1973525" y="52519"/>
                  <a:pt x="1998035" y="48332"/>
                  <a:pt x="2022764" y="46182"/>
                </a:cubicBezTo>
                <a:cubicBezTo>
                  <a:pt x="2068874" y="42172"/>
                  <a:pt x="2115127" y="40025"/>
                  <a:pt x="2161309" y="36946"/>
                </a:cubicBezTo>
                <a:cubicBezTo>
                  <a:pt x="2190767" y="40628"/>
                  <a:pt x="2304161" y="55419"/>
                  <a:pt x="2327564" y="55419"/>
                </a:cubicBezTo>
                <a:cubicBezTo>
                  <a:pt x="2364637" y="55419"/>
                  <a:pt x="2401436" y="49025"/>
                  <a:pt x="2438400" y="46182"/>
                </a:cubicBezTo>
                <a:lnTo>
                  <a:pt x="2567709" y="36946"/>
                </a:lnTo>
                <a:lnTo>
                  <a:pt x="2789382" y="46182"/>
                </a:lnTo>
                <a:cubicBezTo>
                  <a:pt x="2829466" y="48349"/>
                  <a:pt x="2869587" y="50729"/>
                  <a:pt x="2909455" y="55419"/>
                </a:cubicBezTo>
                <a:cubicBezTo>
                  <a:pt x="2927379" y="57528"/>
                  <a:pt x="2956191" y="67918"/>
                  <a:pt x="2974109" y="73891"/>
                </a:cubicBezTo>
                <a:cubicBezTo>
                  <a:pt x="3064170" y="43872"/>
                  <a:pt x="3027694" y="52365"/>
                  <a:pt x="3214255" y="73891"/>
                </a:cubicBezTo>
                <a:cubicBezTo>
                  <a:pt x="3225283" y="75163"/>
                  <a:pt x="3232728" y="86206"/>
                  <a:pt x="3241964" y="92364"/>
                </a:cubicBezTo>
                <a:cubicBezTo>
                  <a:pt x="3266593" y="166252"/>
                  <a:pt x="3229650" y="80051"/>
                  <a:pt x="3278909" y="129310"/>
                </a:cubicBezTo>
                <a:cubicBezTo>
                  <a:pt x="3358800" y="209201"/>
                  <a:pt x="3273788" y="171390"/>
                  <a:pt x="3352800" y="193964"/>
                </a:cubicBezTo>
                <a:cubicBezTo>
                  <a:pt x="3362161" y="196639"/>
                  <a:pt x="3371273" y="200121"/>
                  <a:pt x="3380509" y="203200"/>
                </a:cubicBezTo>
                <a:cubicBezTo>
                  <a:pt x="3389745" y="209358"/>
                  <a:pt x="3400369" y="213824"/>
                  <a:pt x="3408218" y="221673"/>
                </a:cubicBezTo>
                <a:cubicBezTo>
                  <a:pt x="3416067" y="229522"/>
                  <a:pt x="3416160" y="245872"/>
                  <a:pt x="3426691" y="249382"/>
                </a:cubicBezTo>
                <a:cubicBezTo>
                  <a:pt x="3438734" y="253396"/>
                  <a:pt x="3451321" y="243225"/>
                  <a:pt x="3463636" y="240146"/>
                </a:cubicBezTo>
                <a:cubicBezTo>
                  <a:pt x="3512897" y="243225"/>
                  <a:pt x="3562332" y="244215"/>
                  <a:pt x="3611418" y="249382"/>
                </a:cubicBezTo>
                <a:cubicBezTo>
                  <a:pt x="3621101" y="250401"/>
                  <a:pt x="3629580" y="256710"/>
                  <a:pt x="3639127" y="258619"/>
                </a:cubicBezTo>
                <a:cubicBezTo>
                  <a:pt x="3660475" y="262889"/>
                  <a:pt x="3682230" y="264776"/>
                  <a:pt x="3703782" y="267855"/>
                </a:cubicBezTo>
                <a:cubicBezTo>
                  <a:pt x="3779853" y="293213"/>
                  <a:pt x="3739924" y="283574"/>
                  <a:pt x="3823855" y="295564"/>
                </a:cubicBezTo>
                <a:cubicBezTo>
                  <a:pt x="3833091" y="298643"/>
                  <a:pt x="3844680" y="297916"/>
                  <a:pt x="3851564" y="304800"/>
                </a:cubicBezTo>
                <a:cubicBezTo>
                  <a:pt x="3882352" y="335589"/>
                  <a:pt x="3832128" y="335606"/>
                  <a:pt x="3888509" y="350982"/>
                </a:cubicBezTo>
                <a:cubicBezTo>
                  <a:pt x="3912456" y="357513"/>
                  <a:pt x="3937770" y="357140"/>
                  <a:pt x="3962400" y="360219"/>
                </a:cubicBezTo>
                <a:cubicBezTo>
                  <a:pt x="4015341" y="439630"/>
                  <a:pt x="3944848" y="346178"/>
                  <a:pt x="4008582" y="397164"/>
                </a:cubicBezTo>
                <a:cubicBezTo>
                  <a:pt x="4017250" y="404099"/>
                  <a:pt x="4019206" y="417024"/>
                  <a:pt x="4027055" y="424873"/>
                </a:cubicBezTo>
                <a:cubicBezTo>
                  <a:pt x="4049011" y="446829"/>
                  <a:pt x="4082744" y="452673"/>
                  <a:pt x="4110182" y="461819"/>
                </a:cubicBezTo>
                <a:cubicBezTo>
                  <a:pt x="4149928" y="475068"/>
                  <a:pt x="4128453" y="468696"/>
                  <a:pt x="4174836" y="480291"/>
                </a:cubicBezTo>
                <a:cubicBezTo>
                  <a:pt x="4202079" y="498453"/>
                  <a:pt x="4208033" y="499806"/>
                  <a:pt x="4230255" y="526473"/>
                </a:cubicBezTo>
                <a:cubicBezTo>
                  <a:pt x="4237361" y="535001"/>
                  <a:pt x="4240059" y="547247"/>
                  <a:pt x="4248727" y="554182"/>
                </a:cubicBezTo>
                <a:cubicBezTo>
                  <a:pt x="4256329" y="560264"/>
                  <a:pt x="4267728" y="559065"/>
                  <a:pt x="4276436" y="563419"/>
                </a:cubicBezTo>
                <a:cubicBezTo>
                  <a:pt x="4286365" y="568383"/>
                  <a:pt x="4294216" y="576927"/>
                  <a:pt x="4304145" y="581891"/>
                </a:cubicBezTo>
                <a:cubicBezTo>
                  <a:pt x="4335095" y="597366"/>
                  <a:pt x="4388634" y="597437"/>
                  <a:pt x="4414982" y="600364"/>
                </a:cubicBezTo>
                <a:cubicBezTo>
                  <a:pt x="4424218" y="606522"/>
                  <a:pt x="4432762" y="613873"/>
                  <a:pt x="4442691" y="618837"/>
                </a:cubicBezTo>
                <a:cubicBezTo>
                  <a:pt x="4451399" y="623191"/>
                  <a:pt x="4463516" y="621189"/>
                  <a:pt x="4470400" y="628073"/>
                </a:cubicBezTo>
                <a:cubicBezTo>
                  <a:pt x="4477284" y="634957"/>
                  <a:pt x="4473554" y="648179"/>
                  <a:pt x="4479636" y="655782"/>
                </a:cubicBezTo>
                <a:cubicBezTo>
                  <a:pt x="4486571" y="664450"/>
                  <a:pt x="4497707" y="668747"/>
                  <a:pt x="4507345" y="674255"/>
                </a:cubicBezTo>
                <a:cubicBezTo>
                  <a:pt x="4589388" y="721137"/>
                  <a:pt x="4504481" y="666189"/>
                  <a:pt x="4572000" y="711200"/>
                </a:cubicBezTo>
                <a:cubicBezTo>
                  <a:pt x="4584315" y="729673"/>
                  <a:pt x="4601924" y="745557"/>
                  <a:pt x="4608945" y="766619"/>
                </a:cubicBezTo>
                <a:cubicBezTo>
                  <a:pt x="4612024" y="775855"/>
                  <a:pt x="4610259" y="788669"/>
                  <a:pt x="4618182" y="794328"/>
                </a:cubicBezTo>
                <a:cubicBezTo>
                  <a:pt x="4634027" y="805646"/>
                  <a:pt x="4655127" y="806642"/>
                  <a:pt x="4673600" y="812800"/>
                </a:cubicBezTo>
                <a:cubicBezTo>
                  <a:pt x="4711837" y="825546"/>
                  <a:pt x="4693211" y="816638"/>
                  <a:pt x="4729018" y="840510"/>
                </a:cubicBezTo>
                <a:cubicBezTo>
                  <a:pt x="4732097" y="849746"/>
                  <a:pt x="4730332" y="862560"/>
                  <a:pt x="4738255" y="868219"/>
                </a:cubicBezTo>
                <a:cubicBezTo>
                  <a:pt x="4754100" y="879537"/>
                  <a:pt x="4793673" y="886691"/>
                  <a:pt x="4793673" y="886691"/>
                </a:cubicBezTo>
                <a:cubicBezTo>
                  <a:pt x="4843295" y="919773"/>
                  <a:pt x="4834123" y="920679"/>
                  <a:pt x="4876800" y="932873"/>
                </a:cubicBezTo>
                <a:cubicBezTo>
                  <a:pt x="4889006" y="936360"/>
                  <a:pt x="4901430" y="939031"/>
                  <a:pt x="4913745" y="942110"/>
                </a:cubicBezTo>
                <a:cubicBezTo>
                  <a:pt x="4941570" y="960659"/>
                  <a:pt x="4945594" y="964995"/>
                  <a:pt x="4978400" y="979055"/>
                </a:cubicBezTo>
                <a:cubicBezTo>
                  <a:pt x="4987349" y="982890"/>
                  <a:pt x="4996873" y="985212"/>
                  <a:pt x="5006109" y="988291"/>
                </a:cubicBezTo>
                <a:cubicBezTo>
                  <a:pt x="5015345" y="997527"/>
                  <a:pt x="5025456" y="1005965"/>
                  <a:pt x="5033818" y="1016000"/>
                </a:cubicBezTo>
                <a:cubicBezTo>
                  <a:pt x="5040925" y="1024528"/>
                  <a:pt x="5043623" y="1036775"/>
                  <a:pt x="5052291" y="1043710"/>
                </a:cubicBezTo>
                <a:cubicBezTo>
                  <a:pt x="5099846" y="1081755"/>
                  <a:pt x="5066231" y="1025406"/>
                  <a:pt x="5089236" y="1071419"/>
                </a:cubicBezTo>
              </a:path>
            </a:pathLst>
          </a:cu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Arrow Connector 15"/>
          <p:cNvCxnSpPr/>
          <p:nvPr/>
        </p:nvCxnSpPr>
        <p:spPr>
          <a:xfrm flipH="1">
            <a:off x="4246418" y="1415472"/>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267200" y="2426732"/>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54161" y="1129146"/>
            <a:ext cx="889539" cy="369332"/>
          </a:xfrm>
          <a:prstGeom prst="rect">
            <a:avLst/>
          </a:prstGeom>
          <a:noFill/>
        </p:spPr>
        <p:txBody>
          <a:bodyPr wrap="none" rtlCol="0">
            <a:spAutoFit/>
          </a:bodyPr>
          <a:lstStyle/>
          <a:p>
            <a:r>
              <a:rPr lang="en-US" dirty="0" smtClean="0"/>
              <a:t>Active</a:t>
            </a:r>
            <a:endParaRPr lang="en-US" dirty="0"/>
          </a:p>
        </p:txBody>
      </p:sp>
      <p:sp>
        <p:nvSpPr>
          <p:cNvPr id="19" name="TextBox 18"/>
          <p:cNvSpPr txBox="1"/>
          <p:nvPr/>
        </p:nvSpPr>
        <p:spPr>
          <a:xfrm>
            <a:off x="4471033" y="2158877"/>
            <a:ext cx="1113959" cy="369332"/>
          </a:xfrm>
          <a:prstGeom prst="rect">
            <a:avLst/>
          </a:prstGeom>
          <a:noFill/>
        </p:spPr>
        <p:txBody>
          <a:bodyPr wrap="none" rtlCol="0">
            <a:spAutoFit/>
          </a:bodyPr>
          <a:lstStyle/>
          <a:p>
            <a:r>
              <a:rPr lang="en-US" dirty="0" smtClean="0"/>
              <a:t>Inactive</a:t>
            </a:r>
            <a:endParaRPr lang="en-US" dirty="0"/>
          </a:p>
        </p:txBody>
      </p:sp>
    </p:spTree>
    <p:extLst>
      <p:ext uri="{BB962C8B-B14F-4D97-AF65-F5344CB8AC3E}">
        <p14:creationId xmlns:p14="http://schemas.microsoft.com/office/powerpoint/2010/main" val="39987123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Moving… stay fit</a:t>
            </a:r>
            <a:endParaRPr lang="en-US" dirty="0"/>
          </a:p>
        </p:txBody>
      </p:sp>
      <p:pic>
        <p:nvPicPr>
          <p:cNvPr id="3" name="Picture 2" descr="An external file that holds a picture, illustration, etc.&#10;Object name is zdg024120394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77609"/>
            <a:ext cx="6096000" cy="455992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791200" y="1905000"/>
            <a:ext cx="1524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38146" y="5022147"/>
            <a:ext cx="6546344" cy="369332"/>
          </a:xfrm>
          <a:prstGeom prst="rect">
            <a:avLst/>
          </a:prstGeom>
          <a:noFill/>
        </p:spPr>
        <p:txBody>
          <a:bodyPr wrap="none" rtlCol="0">
            <a:spAutoFit/>
          </a:bodyPr>
          <a:lstStyle/>
          <a:p>
            <a:r>
              <a:rPr lang="en-US" dirty="0">
                <a:hlinkClick r:id="rId3"/>
              </a:rPr>
              <a:t>J </a:t>
            </a:r>
            <a:r>
              <a:rPr lang="en-US" dirty="0" err="1">
                <a:hlinkClick r:id="rId3"/>
              </a:rPr>
              <a:t>Appl</a:t>
            </a:r>
            <a:r>
              <a:rPr lang="en-US" dirty="0">
                <a:hlinkClick r:id="rId3"/>
              </a:rPr>
              <a:t> </a:t>
            </a:r>
            <a:r>
              <a:rPr lang="en-US" dirty="0" err="1">
                <a:hlinkClick r:id="rId3"/>
              </a:rPr>
              <a:t>Physiol</a:t>
            </a:r>
            <a:r>
              <a:rPr lang="en-US" dirty="0">
                <a:hlinkClick r:id="rId3"/>
              </a:rPr>
              <a:t> (1985). 2013 January 1; 114(1): 3–10. </a:t>
            </a:r>
            <a:endParaRPr lang="en-US" dirty="0"/>
          </a:p>
        </p:txBody>
      </p:sp>
    </p:spTree>
    <p:extLst>
      <p:ext uri="{BB962C8B-B14F-4D97-AF65-F5344CB8AC3E}">
        <p14:creationId xmlns:p14="http://schemas.microsoft.com/office/powerpoint/2010/main" val="42102566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Level 3= walking 3-5 days per week!</a:t>
            </a:r>
            <a:endParaRPr lang="en-US" sz="2800" dirty="0"/>
          </a:p>
        </p:txBody>
      </p:sp>
      <p:cxnSp>
        <p:nvCxnSpPr>
          <p:cNvPr id="4" name="Straight Connector 3"/>
          <p:cNvCxnSpPr/>
          <p:nvPr/>
        </p:nvCxnSpPr>
        <p:spPr>
          <a:xfrm>
            <a:off x="1828800" y="1066800"/>
            <a:ext cx="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4267200"/>
            <a:ext cx="48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189018" y="1173018"/>
            <a:ext cx="4248727" cy="2570285"/>
          </a:xfrm>
          <a:custGeom>
            <a:avLst/>
            <a:gdLst>
              <a:gd name="connsiteX0" fmla="*/ 0 w 4248727"/>
              <a:gd name="connsiteY0" fmla="*/ 0 h 2570285"/>
              <a:gd name="connsiteX1" fmla="*/ 83127 w 4248727"/>
              <a:gd name="connsiteY1" fmla="*/ 18473 h 2570285"/>
              <a:gd name="connsiteX2" fmla="*/ 101600 w 4248727"/>
              <a:gd name="connsiteY2" fmla="*/ 46182 h 2570285"/>
              <a:gd name="connsiteX3" fmla="*/ 129309 w 4248727"/>
              <a:gd name="connsiteY3" fmla="*/ 64655 h 2570285"/>
              <a:gd name="connsiteX4" fmla="*/ 147782 w 4248727"/>
              <a:gd name="connsiteY4" fmla="*/ 101600 h 2570285"/>
              <a:gd name="connsiteX5" fmla="*/ 175491 w 4248727"/>
              <a:gd name="connsiteY5" fmla="*/ 129309 h 2570285"/>
              <a:gd name="connsiteX6" fmla="*/ 203200 w 4248727"/>
              <a:gd name="connsiteY6" fmla="*/ 166255 h 2570285"/>
              <a:gd name="connsiteX7" fmla="*/ 240146 w 4248727"/>
              <a:gd name="connsiteY7" fmla="*/ 221673 h 2570285"/>
              <a:gd name="connsiteX8" fmla="*/ 258618 w 4248727"/>
              <a:gd name="connsiteY8" fmla="*/ 258618 h 2570285"/>
              <a:gd name="connsiteX9" fmla="*/ 323273 w 4248727"/>
              <a:gd name="connsiteY9" fmla="*/ 314037 h 2570285"/>
              <a:gd name="connsiteX10" fmla="*/ 332509 w 4248727"/>
              <a:gd name="connsiteY10" fmla="*/ 341746 h 2570285"/>
              <a:gd name="connsiteX11" fmla="*/ 378691 w 4248727"/>
              <a:gd name="connsiteY11" fmla="*/ 415637 h 2570285"/>
              <a:gd name="connsiteX12" fmla="*/ 406400 w 4248727"/>
              <a:gd name="connsiteY12" fmla="*/ 434109 h 2570285"/>
              <a:gd name="connsiteX13" fmla="*/ 471055 w 4248727"/>
              <a:gd name="connsiteY13" fmla="*/ 544946 h 2570285"/>
              <a:gd name="connsiteX14" fmla="*/ 517237 w 4248727"/>
              <a:gd name="connsiteY14" fmla="*/ 600364 h 2570285"/>
              <a:gd name="connsiteX15" fmla="*/ 581891 w 4248727"/>
              <a:gd name="connsiteY15" fmla="*/ 683491 h 2570285"/>
              <a:gd name="connsiteX16" fmla="*/ 600364 w 4248727"/>
              <a:gd name="connsiteY16" fmla="*/ 711200 h 2570285"/>
              <a:gd name="connsiteX17" fmla="*/ 628073 w 4248727"/>
              <a:gd name="connsiteY17" fmla="*/ 757382 h 2570285"/>
              <a:gd name="connsiteX18" fmla="*/ 655782 w 4248727"/>
              <a:gd name="connsiteY18" fmla="*/ 785091 h 2570285"/>
              <a:gd name="connsiteX19" fmla="*/ 674255 w 4248727"/>
              <a:gd name="connsiteY19" fmla="*/ 812800 h 2570285"/>
              <a:gd name="connsiteX20" fmla="*/ 720437 w 4248727"/>
              <a:gd name="connsiteY20" fmla="*/ 877455 h 2570285"/>
              <a:gd name="connsiteX21" fmla="*/ 729673 w 4248727"/>
              <a:gd name="connsiteY21" fmla="*/ 905164 h 2570285"/>
              <a:gd name="connsiteX22" fmla="*/ 757382 w 4248727"/>
              <a:gd name="connsiteY22" fmla="*/ 932873 h 2570285"/>
              <a:gd name="connsiteX23" fmla="*/ 775855 w 4248727"/>
              <a:gd name="connsiteY23" fmla="*/ 960582 h 2570285"/>
              <a:gd name="connsiteX24" fmla="*/ 812800 w 4248727"/>
              <a:gd name="connsiteY24" fmla="*/ 1016000 h 2570285"/>
              <a:gd name="connsiteX25" fmla="*/ 822037 w 4248727"/>
              <a:gd name="connsiteY25" fmla="*/ 1043709 h 2570285"/>
              <a:gd name="connsiteX26" fmla="*/ 868218 w 4248727"/>
              <a:gd name="connsiteY26" fmla="*/ 1062182 h 2570285"/>
              <a:gd name="connsiteX27" fmla="*/ 895927 w 4248727"/>
              <a:gd name="connsiteY27" fmla="*/ 1126837 h 2570285"/>
              <a:gd name="connsiteX28" fmla="*/ 923637 w 4248727"/>
              <a:gd name="connsiteY28" fmla="*/ 1191491 h 2570285"/>
              <a:gd name="connsiteX29" fmla="*/ 942109 w 4248727"/>
              <a:gd name="connsiteY29" fmla="*/ 1228437 h 2570285"/>
              <a:gd name="connsiteX30" fmla="*/ 979055 w 4248727"/>
              <a:gd name="connsiteY30" fmla="*/ 1256146 h 2570285"/>
              <a:gd name="connsiteX31" fmla="*/ 1043709 w 4248727"/>
              <a:gd name="connsiteY31" fmla="*/ 1357746 h 2570285"/>
              <a:gd name="connsiteX32" fmla="*/ 1043709 w 4248727"/>
              <a:gd name="connsiteY32" fmla="*/ 1357746 h 2570285"/>
              <a:gd name="connsiteX33" fmla="*/ 1080655 w 4248727"/>
              <a:gd name="connsiteY33" fmla="*/ 1422400 h 2570285"/>
              <a:gd name="connsiteX34" fmla="*/ 1108364 w 4248727"/>
              <a:gd name="connsiteY34" fmla="*/ 1450109 h 2570285"/>
              <a:gd name="connsiteX35" fmla="*/ 1154546 w 4248727"/>
              <a:gd name="connsiteY35" fmla="*/ 1505527 h 2570285"/>
              <a:gd name="connsiteX36" fmla="*/ 1182255 w 4248727"/>
              <a:gd name="connsiteY36" fmla="*/ 1560946 h 2570285"/>
              <a:gd name="connsiteX37" fmla="*/ 1200727 w 4248727"/>
              <a:gd name="connsiteY37" fmla="*/ 1597891 h 2570285"/>
              <a:gd name="connsiteX38" fmla="*/ 1228437 w 4248727"/>
              <a:gd name="connsiteY38" fmla="*/ 1616364 h 2570285"/>
              <a:gd name="connsiteX39" fmla="*/ 1256146 w 4248727"/>
              <a:gd name="connsiteY39" fmla="*/ 1671782 h 2570285"/>
              <a:gd name="connsiteX40" fmla="*/ 1283855 w 4248727"/>
              <a:gd name="connsiteY40" fmla="*/ 1690255 h 2570285"/>
              <a:gd name="connsiteX41" fmla="*/ 1302327 w 4248727"/>
              <a:gd name="connsiteY41" fmla="*/ 1717964 h 2570285"/>
              <a:gd name="connsiteX42" fmla="*/ 1348509 w 4248727"/>
              <a:gd name="connsiteY42" fmla="*/ 1801091 h 2570285"/>
              <a:gd name="connsiteX43" fmla="*/ 1403927 w 4248727"/>
              <a:gd name="connsiteY43" fmla="*/ 1856509 h 2570285"/>
              <a:gd name="connsiteX44" fmla="*/ 1422400 w 4248727"/>
              <a:gd name="connsiteY44" fmla="*/ 1884218 h 2570285"/>
              <a:gd name="connsiteX45" fmla="*/ 1477818 w 4248727"/>
              <a:gd name="connsiteY45" fmla="*/ 1911927 h 2570285"/>
              <a:gd name="connsiteX46" fmla="*/ 1533237 w 4248727"/>
              <a:gd name="connsiteY46" fmla="*/ 1948873 h 2570285"/>
              <a:gd name="connsiteX47" fmla="*/ 1560946 w 4248727"/>
              <a:gd name="connsiteY47" fmla="*/ 1967346 h 2570285"/>
              <a:gd name="connsiteX48" fmla="*/ 1616364 w 4248727"/>
              <a:gd name="connsiteY48" fmla="*/ 2013527 h 2570285"/>
              <a:gd name="connsiteX49" fmla="*/ 1634837 w 4248727"/>
              <a:gd name="connsiteY49" fmla="*/ 2041237 h 2570285"/>
              <a:gd name="connsiteX50" fmla="*/ 1662546 w 4248727"/>
              <a:gd name="connsiteY50" fmla="*/ 2050473 h 2570285"/>
              <a:gd name="connsiteX51" fmla="*/ 1699491 w 4248727"/>
              <a:gd name="connsiteY51" fmla="*/ 2078182 h 2570285"/>
              <a:gd name="connsiteX52" fmla="*/ 1727200 w 4248727"/>
              <a:gd name="connsiteY52" fmla="*/ 2096655 h 2570285"/>
              <a:gd name="connsiteX53" fmla="*/ 1782618 w 4248727"/>
              <a:gd name="connsiteY53" fmla="*/ 2133600 h 2570285"/>
              <a:gd name="connsiteX54" fmla="*/ 1810327 w 4248727"/>
              <a:gd name="connsiteY54" fmla="*/ 2161309 h 2570285"/>
              <a:gd name="connsiteX55" fmla="*/ 1838037 w 4248727"/>
              <a:gd name="connsiteY55" fmla="*/ 2170546 h 2570285"/>
              <a:gd name="connsiteX56" fmla="*/ 1856509 w 4248727"/>
              <a:gd name="connsiteY56" fmla="*/ 2198255 h 2570285"/>
              <a:gd name="connsiteX57" fmla="*/ 1921164 w 4248727"/>
              <a:gd name="connsiteY57" fmla="*/ 2225964 h 2570285"/>
              <a:gd name="connsiteX58" fmla="*/ 1976582 w 4248727"/>
              <a:gd name="connsiteY58" fmla="*/ 2262909 h 2570285"/>
              <a:gd name="connsiteX59" fmla="*/ 2032000 w 4248727"/>
              <a:gd name="connsiteY59" fmla="*/ 2281382 h 2570285"/>
              <a:gd name="connsiteX60" fmla="*/ 2059709 w 4248727"/>
              <a:gd name="connsiteY60" fmla="*/ 2290618 h 2570285"/>
              <a:gd name="connsiteX61" fmla="*/ 2133600 w 4248727"/>
              <a:gd name="connsiteY61" fmla="*/ 2309091 h 2570285"/>
              <a:gd name="connsiteX62" fmla="*/ 2179782 w 4248727"/>
              <a:gd name="connsiteY62" fmla="*/ 2318327 h 2570285"/>
              <a:gd name="connsiteX63" fmla="*/ 2235200 w 4248727"/>
              <a:gd name="connsiteY63" fmla="*/ 2336800 h 2570285"/>
              <a:gd name="connsiteX64" fmla="*/ 2262909 w 4248727"/>
              <a:gd name="connsiteY64" fmla="*/ 2346037 h 2570285"/>
              <a:gd name="connsiteX65" fmla="*/ 2299855 w 4248727"/>
              <a:gd name="connsiteY65" fmla="*/ 2355273 h 2570285"/>
              <a:gd name="connsiteX66" fmla="*/ 2327564 w 4248727"/>
              <a:gd name="connsiteY66" fmla="*/ 2364509 h 2570285"/>
              <a:gd name="connsiteX67" fmla="*/ 2382982 w 4248727"/>
              <a:gd name="connsiteY67" fmla="*/ 2373746 h 2570285"/>
              <a:gd name="connsiteX68" fmla="*/ 2475346 w 4248727"/>
              <a:gd name="connsiteY68" fmla="*/ 2401455 h 2570285"/>
              <a:gd name="connsiteX69" fmla="*/ 2503055 w 4248727"/>
              <a:gd name="connsiteY69" fmla="*/ 2410691 h 2570285"/>
              <a:gd name="connsiteX70" fmla="*/ 2650837 w 4248727"/>
              <a:gd name="connsiteY70" fmla="*/ 2429164 h 2570285"/>
              <a:gd name="connsiteX71" fmla="*/ 2826327 w 4248727"/>
              <a:gd name="connsiteY71" fmla="*/ 2456873 h 2570285"/>
              <a:gd name="connsiteX72" fmla="*/ 2881746 w 4248727"/>
              <a:gd name="connsiteY72" fmla="*/ 2466109 h 2570285"/>
              <a:gd name="connsiteX73" fmla="*/ 3029527 w 4248727"/>
              <a:gd name="connsiteY73" fmla="*/ 2484582 h 2570285"/>
              <a:gd name="connsiteX74" fmla="*/ 3168073 w 4248727"/>
              <a:gd name="connsiteY74" fmla="*/ 2503055 h 2570285"/>
              <a:gd name="connsiteX75" fmla="*/ 3389746 w 4248727"/>
              <a:gd name="connsiteY75" fmla="*/ 2512291 h 2570285"/>
              <a:gd name="connsiteX76" fmla="*/ 3426691 w 4248727"/>
              <a:gd name="connsiteY76" fmla="*/ 2521527 h 2570285"/>
              <a:gd name="connsiteX77" fmla="*/ 3556000 w 4248727"/>
              <a:gd name="connsiteY77" fmla="*/ 2540000 h 2570285"/>
              <a:gd name="connsiteX78" fmla="*/ 4248727 w 4248727"/>
              <a:gd name="connsiteY78" fmla="*/ 2549237 h 257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248727" h="2570285">
                <a:moveTo>
                  <a:pt x="0" y="0"/>
                </a:moveTo>
                <a:cubicBezTo>
                  <a:pt x="564" y="94"/>
                  <a:pt x="71161" y="8900"/>
                  <a:pt x="83127" y="18473"/>
                </a:cubicBezTo>
                <a:cubicBezTo>
                  <a:pt x="91795" y="25408"/>
                  <a:pt x="93751" y="38333"/>
                  <a:pt x="101600" y="46182"/>
                </a:cubicBezTo>
                <a:cubicBezTo>
                  <a:pt x="109449" y="54031"/>
                  <a:pt x="120073" y="58497"/>
                  <a:pt x="129309" y="64655"/>
                </a:cubicBezTo>
                <a:cubicBezTo>
                  <a:pt x="135467" y="76970"/>
                  <a:pt x="139779" y="90396"/>
                  <a:pt x="147782" y="101600"/>
                </a:cubicBezTo>
                <a:cubicBezTo>
                  <a:pt x="155374" y="112229"/>
                  <a:pt x="166990" y="119391"/>
                  <a:pt x="175491" y="129309"/>
                </a:cubicBezTo>
                <a:cubicBezTo>
                  <a:pt x="185509" y="140997"/>
                  <a:pt x="194372" y="153644"/>
                  <a:pt x="203200" y="166255"/>
                </a:cubicBezTo>
                <a:cubicBezTo>
                  <a:pt x="215932" y="184443"/>
                  <a:pt x="230217" y="201815"/>
                  <a:pt x="240146" y="221673"/>
                </a:cubicBezTo>
                <a:cubicBezTo>
                  <a:pt x="246303" y="233988"/>
                  <a:pt x="250615" y="247414"/>
                  <a:pt x="258618" y="258618"/>
                </a:cubicBezTo>
                <a:cubicBezTo>
                  <a:pt x="273461" y="279399"/>
                  <a:pt x="303869" y="299484"/>
                  <a:pt x="323273" y="314037"/>
                </a:cubicBezTo>
                <a:cubicBezTo>
                  <a:pt x="326352" y="323273"/>
                  <a:pt x="328674" y="332797"/>
                  <a:pt x="332509" y="341746"/>
                </a:cubicBezTo>
                <a:cubicBezTo>
                  <a:pt x="343483" y="367351"/>
                  <a:pt x="358803" y="395749"/>
                  <a:pt x="378691" y="415637"/>
                </a:cubicBezTo>
                <a:cubicBezTo>
                  <a:pt x="386540" y="423486"/>
                  <a:pt x="397164" y="427952"/>
                  <a:pt x="406400" y="434109"/>
                </a:cubicBezTo>
                <a:cubicBezTo>
                  <a:pt x="421525" y="464359"/>
                  <a:pt x="446854" y="520745"/>
                  <a:pt x="471055" y="544946"/>
                </a:cubicBezTo>
                <a:cubicBezTo>
                  <a:pt x="506613" y="580504"/>
                  <a:pt x="491518" y="561787"/>
                  <a:pt x="517237" y="600364"/>
                </a:cubicBezTo>
                <a:cubicBezTo>
                  <a:pt x="542472" y="676073"/>
                  <a:pt x="498824" y="558893"/>
                  <a:pt x="581891" y="683491"/>
                </a:cubicBezTo>
                <a:cubicBezTo>
                  <a:pt x="588049" y="692727"/>
                  <a:pt x="594481" y="701787"/>
                  <a:pt x="600364" y="711200"/>
                </a:cubicBezTo>
                <a:cubicBezTo>
                  <a:pt x="609879" y="726424"/>
                  <a:pt x="617302" y="743020"/>
                  <a:pt x="628073" y="757382"/>
                </a:cubicBezTo>
                <a:cubicBezTo>
                  <a:pt x="635910" y="767832"/>
                  <a:pt x="647420" y="775056"/>
                  <a:pt x="655782" y="785091"/>
                </a:cubicBezTo>
                <a:cubicBezTo>
                  <a:pt x="662889" y="793619"/>
                  <a:pt x="667803" y="803767"/>
                  <a:pt x="674255" y="812800"/>
                </a:cubicBezTo>
                <a:cubicBezTo>
                  <a:pt x="731538" y="892996"/>
                  <a:pt x="676902" y="812153"/>
                  <a:pt x="720437" y="877455"/>
                </a:cubicBezTo>
                <a:cubicBezTo>
                  <a:pt x="723516" y="886691"/>
                  <a:pt x="724273" y="897063"/>
                  <a:pt x="729673" y="905164"/>
                </a:cubicBezTo>
                <a:cubicBezTo>
                  <a:pt x="736919" y="916032"/>
                  <a:pt x="749020" y="922838"/>
                  <a:pt x="757382" y="932873"/>
                </a:cubicBezTo>
                <a:cubicBezTo>
                  <a:pt x="764489" y="941401"/>
                  <a:pt x="769697" y="951346"/>
                  <a:pt x="775855" y="960582"/>
                </a:cubicBezTo>
                <a:cubicBezTo>
                  <a:pt x="797815" y="1026464"/>
                  <a:pt x="766677" y="946817"/>
                  <a:pt x="812800" y="1016000"/>
                </a:cubicBezTo>
                <a:cubicBezTo>
                  <a:pt x="818201" y="1024101"/>
                  <a:pt x="814558" y="1037476"/>
                  <a:pt x="822037" y="1043709"/>
                </a:cubicBezTo>
                <a:cubicBezTo>
                  <a:pt x="834774" y="1054323"/>
                  <a:pt x="852824" y="1056024"/>
                  <a:pt x="868218" y="1062182"/>
                </a:cubicBezTo>
                <a:cubicBezTo>
                  <a:pt x="885843" y="1115054"/>
                  <a:pt x="867396" y="1064070"/>
                  <a:pt x="895927" y="1126837"/>
                </a:cubicBezTo>
                <a:cubicBezTo>
                  <a:pt x="905630" y="1148183"/>
                  <a:pt x="913934" y="1170145"/>
                  <a:pt x="923637" y="1191491"/>
                </a:cubicBezTo>
                <a:cubicBezTo>
                  <a:pt x="929335" y="1204026"/>
                  <a:pt x="933148" y="1217983"/>
                  <a:pt x="942109" y="1228437"/>
                </a:cubicBezTo>
                <a:cubicBezTo>
                  <a:pt x="952127" y="1240125"/>
                  <a:pt x="966740" y="1246910"/>
                  <a:pt x="979055" y="1256146"/>
                </a:cubicBezTo>
                <a:cubicBezTo>
                  <a:pt x="998027" y="1313063"/>
                  <a:pt x="982449" y="1276066"/>
                  <a:pt x="1043709" y="1357746"/>
                </a:cubicBezTo>
                <a:lnTo>
                  <a:pt x="1043709" y="1357746"/>
                </a:lnTo>
                <a:cubicBezTo>
                  <a:pt x="1055002" y="1380331"/>
                  <a:pt x="1064336" y="1402817"/>
                  <a:pt x="1080655" y="1422400"/>
                </a:cubicBezTo>
                <a:cubicBezTo>
                  <a:pt x="1089017" y="1432435"/>
                  <a:pt x="1100002" y="1440074"/>
                  <a:pt x="1108364" y="1450109"/>
                </a:cubicBezTo>
                <a:cubicBezTo>
                  <a:pt x="1172660" y="1527264"/>
                  <a:pt x="1073594" y="1424575"/>
                  <a:pt x="1154546" y="1505527"/>
                </a:cubicBezTo>
                <a:cubicBezTo>
                  <a:pt x="1171480" y="1556332"/>
                  <a:pt x="1153607" y="1510811"/>
                  <a:pt x="1182255" y="1560946"/>
                </a:cubicBezTo>
                <a:cubicBezTo>
                  <a:pt x="1189086" y="1572900"/>
                  <a:pt x="1191913" y="1587314"/>
                  <a:pt x="1200727" y="1597891"/>
                </a:cubicBezTo>
                <a:cubicBezTo>
                  <a:pt x="1207834" y="1606419"/>
                  <a:pt x="1219200" y="1610206"/>
                  <a:pt x="1228437" y="1616364"/>
                </a:cubicBezTo>
                <a:cubicBezTo>
                  <a:pt x="1235949" y="1638902"/>
                  <a:pt x="1238240" y="1653876"/>
                  <a:pt x="1256146" y="1671782"/>
                </a:cubicBezTo>
                <a:cubicBezTo>
                  <a:pt x="1263995" y="1679631"/>
                  <a:pt x="1274619" y="1684097"/>
                  <a:pt x="1283855" y="1690255"/>
                </a:cubicBezTo>
                <a:cubicBezTo>
                  <a:pt x="1290012" y="1699491"/>
                  <a:pt x="1297363" y="1708035"/>
                  <a:pt x="1302327" y="1717964"/>
                </a:cubicBezTo>
                <a:cubicBezTo>
                  <a:pt x="1325555" y="1764419"/>
                  <a:pt x="1290271" y="1742853"/>
                  <a:pt x="1348509" y="1801091"/>
                </a:cubicBezTo>
                <a:cubicBezTo>
                  <a:pt x="1366982" y="1819564"/>
                  <a:pt x="1389436" y="1834772"/>
                  <a:pt x="1403927" y="1856509"/>
                </a:cubicBezTo>
                <a:cubicBezTo>
                  <a:pt x="1410085" y="1865745"/>
                  <a:pt x="1414551" y="1876369"/>
                  <a:pt x="1422400" y="1884218"/>
                </a:cubicBezTo>
                <a:cubicBezTo>
                  <a:pt x="1440306" y="1902124"/>
                  <a:pt x="1455280" y="1904415"/>
                  <a:pt x="1477818" y="1911927"/>
                </a:cubicBezTo>
                <a:lnTo>
                  <a:pt x="1533237" y="1948873"/>
                </a:lnTo>
                <a:cubicBezTo>
                  <a:pt x="1542473" y="1955031"/>
                  <a:pt x="1553097" y="1959497"/>
                  <a:pt x="1560946" y="1967346"/>
                </a:cubicBezTo>
                <a:cubicBezTo>
                  <a:pt x="1596504" y="2002904"/>
                  <a:pt x="1577787" y="1987810"/>
                  <a:pt x="1616364" y="2013527"/>
                </a:cubicBezTo>
                <a:cubicBezTo>
                  <a:pt x="1622522" y="2022764"/>
                  <a:pt x="1626169" y="2034302"/>
                  <a:pt x="1634837" y="2041237"/>
                </a:cubicBezTo>
                <a:cubicBezTo>
                  <a:pt x="1642439" y="2047319"/>
                  <a:pt x="1654093" y="2045643"/>
                  <a:pt x="1662546" y="2050473"/>
                </a:cubicBezTo>
                <a:cubicBezTo>
                  <a:pt x="1675912" y="2058110"/>
                  <a:pt x="1686965" y="2069234"/>
                  <a:pt x="1699491" y="2078182"/>
                </a:cubicBezTo>
                <a:cubicBezTo>
                  <a:pt x="1708524" y="2084634"/>
                  <a:pt x="1718672" y="2089548"/>
                  <a:pt x="1727200" y="2096655"/>
                </a:cubicBezTo>
                <a:cubicBezTo>
                  <a:pt x="1773324" y="2135092"/>
                  <a:pt x="1733923" y="2117369"/>
                  <a:pt x="1782618" y="2133600"/>
                </a:cubicBezTo>
                <a:cubicBezTo>
                  <a:pt x="1791854" y="2142836"/>
                  <a:pt x="1799459" y="2154063"/>
                  <a:pt x="1810327" y="2161309"/>
                </a:cubicBezTo>
                <a:cubicBezTo>
                  <a:pt x="1818428" y="2166710"/>
                  <a:pt x="1830434" y="2164464"/>
                  <a:pt x="1838037" y="2170546"/>
                </a:cubicBezTo>
                <a:cubicBezTo>
                  <a:pt x="1846705" y="2177481"/>
                  <a:pt x="1847981" y="2191149"/>
                  <a:pt x="1856509" y="2198255"/>
                </a:cubicBezTo>
                <a:cubicBezTo>
                  <a:pt x="1893498" y="2229079"/>
                  <a:pt x="1886520" y="2206717"/>
                  <a:pt x="1921164" y="2225964"/>
                </a:cubicBezTo>
                <a:cubicBezTo>
                  <a:pt x="1940571" y="2236746"/>
                  <a:pt x="1955520" y="2255888"/>
                  <a:pt x="1976582" y="2262909"/>
                </a:cubicBezTo>
                <a:lnTo>
                  <a:pt x="2032000" y="2281382"/>
                </a:lnTo>
                <a:cubicBezTo>
                  <a:pt x="2041236" y="2284461"/>
                  <a:pt x="2050264" y="2288257"/>
                  <a:pt x="2059709" y="2290618"/>
                </a:cubicBezTo>
                <a:cubicBezTo>
                  <a:pt x="2084339" y="2296776"/>
                  <a:pt x="2108705" y="2304112"/>
                  <a:pt x="2133600" y="2309091"/>
                </a:cubicBezTo>
                <a:cubicBezTo>
                  <a:pt x="2148994" y="2312170"/>
                  <a:pt x="2164636" y="2314196"/>
                  <a:pt x="2179782" y="2318327"/>
                </a:cubicBezTo>
                <a:cubicBezTo>
                  <a:pt x="2198568" y="2323450"/>
                  <a:pt x="2216727" y="2330642"/>
                  <a:pt x="2235200" y="2336800"/>
                </a:cubicBezTo>
                <a:cubicBezTo>
                  <a:pt x="2244436" y="2339879"/>
                  <a:pt x="2253464" y="2343676"/>
                  <a:pt x="2262909" y="2346037"/>
                </a:cubicBezTo>
                <a:cubicBezTo>
                  <a:pt x="2275224" y="2349116"/>
                  <a:pt x="2287649" y="2351786"/>
                  <a:pt x="2299855" y="2355273"/>
                </a:cubicBezTo>
                <a:cubicBezTo>
                  <a:pt x="2309216" y="2357948"/>
                  <a:pt x="2318060" y="2362397"/>
                  <a:pt x="2327564" y="2364509"/>
                </a:cubicBezTo>
                <a:cubicBezTo>
                  <a:pt x="2345846" y="2368572"/>
                  <a:pt x="2364618" y="2370073"/>
                  <a:pt x="2382982" y="2373746"/>
                </a:cubicBezTo>
                <a:cubicBezTo>
                  <a:pt x="2417884" y="2380727"/>
                  <a:pt x="2439996" y="2389672"/>
                  <a:pt x="2475346" y="2401455"/>
                </a:cubicBezTo>
                <a:cubicBezTo>
                  <a:pt x="2484582" y="2404534"/>
                  <a:pt x="2493394" y="2409483"/>
                  <a:pt x="2503055" y="2410691"/>
                </a:cubicBezTo>
                <a:lnTo>
                  <a:pt x="2650837" y="2429164"/>
                </a:lnTo>
                <a:cubicBezTo>
                  <a:pt x="2733360" y="2456671"/>
                  <a:pt x="2629535" y="2424076"/>
                  <a:pt x="2826327" y="2456873"/>
                </a:cubicBezTo>
                <a:cubicBezTo>
                  <a:pt x="2844800" y="2459952"/>
                  <a:pt x="2863183" y="2463634"/>
                  <a:pt x="2881746" y="2466109"/>
                </a:cubicBezTo>
                <a:cubicBezTo>
                  <a:pt x="3036711" y="2486771"/>
                  <a:pt x="2898074" y="2464359"/>
                  <a:pt x="3029527" y="2484582"/>
                </a:cubicBezTo>
                <a:cubicBezTo>
                  <a:pt x="3086819" y="2493396"/>
                  <a:pt x="3104483" y="2499201"/>
                  <a:pt x="3168073" y="2503055"/>
                </a:cubicBezTo>
                <a:cubicBezTo>
                  <a:pt x="3241893" y="2507529"/>
                  <a:pt x="3315855" y="2509212"/>
                  <a:pt x="3389746" y="2512291"/>
                </a:cubicBezTo>
                <a:cubicBezTo>
                  <a:pt x="3402061" y="2515370"/>
                  <a:pt x="3414244" y="2519037"/>
                  <a:pt x="3426691" y="2521527"/>
                </a:cubicBezTo>
                <a:cubicBezTo>
                  <a:pt x="3471094" y="2530408"/>
                  <a:pt x="3510578" y="2534322"/>
                  <a:pt x="3556000" y="2540000"/>
                </a:cubicBezTo>
                <a:cubicBezTo>
                  <a:pt x="3805012" y="2602256"/>
                  <a:pt x="3580252" y="2549237"/>
                  <a:pt x="4248727" y="2549237"/>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286000" y="4419600"/>
            <a:ext cx="4110421" cy="369332"/>
          </a:xfrm>
          <a:prstGeom prst="rect">
            <a:avLst/>
          </a:prstGeom>
          <a:noFill/>
        </p:spPr>
        <p:txBody>
          <a:bodyPr wrap="none" rtlCol="0">
            <a:spAutoFit/>
          </a:bodyPr>
          <a:lstStyle/>
          <a:p>
            <a:r>
              <a:rPr lang="en-US" dirty="0" smtClean="0"/>
              <a:t>1         2          </a:t>
            </a:r>
            <a:r>
              <a:rPr lang="en-US" b="1" dirty="0" smtClean="0">
                <a:solidFill>
                  <a:schemeClr val="accent4">
                    <a:lumMod val="75000"/>
                  </a:schemeClr>
                </a:solidFill>
              </a:rPr>
              <a:t>3         4           5</a:t>
            </a:r>
            <a:endParaRPr lang="en-US" b="1" dirty="0">
              <a:solidFill>
                <a:schemeClr val="accent4">
                  <a:lumMod val="75000"/>
                </a:schemeClr>
              </a:solidFill>
            </a:endParaRPr>
          </a:p>
        </p:txBody>
      </p:sp>
      <p:sp>
        <p:nvSpPr>
          <p:cNvPr id="9" name="TextBox 8"/>
          <p:cNvSpPr txBox="1"/>
          <p:nvPr/>
        </p:nvSpPr>
        <p:spPr>
          <a:xfrm>
            <a:off x="486060" y="1828800"/>
            <a:ext cx="1556836" cy="584775"/>
          </a:xfrm>
          <a:prstGeom prst="rect">
            <a:avLst/>
          </a:prstGeom>
          <a:noFill/>
        </p:spPr>
        <p:txBody>
          <a:bodyPr wrap="none" rtlCol="0">
            <a:spAutoFit/>
          </a:bodyPr>
          <a:lstStyle/>
          <a:p>
            <a:r>
              <a:rPr lang="en-US" sz="1600" dirty="0" smtClean="0"/>
              <a:t>Death Due</a:t>
            </a:r>
          </a:p>
          <a:p>
            <a:r>
              <a:rPr lang="en-US" sz="1600" dirty="0" smtClean="0"/>
              <a:t> to All causes</a:t>
            </a:r>
            <a:endParaRPr lang="en-US" sz="1600" dirty="0"/>
          </a:p>
        </p:txBody>
      </p:sp>
      <p:sp>
        <p:nvSpPr>
          <p:cNvPr id="10" name="TextBox 9"/>
          <p:cNvSpPr txBox="1"/>
          <p:nvPr/>
        </p:nvSpPr>
        <p:spPr>
          <a:xfrm>
            <a:off x="4953000" y="764357"/>
            <a:ext cx="3653051" cy="307777"/>
          </a:xfrm>
          <a:prstGeom prst="rect">
            <a:avLst/>
          </a:prstGeom>
          <a:noFill/>
        </p:spPr>
        <p:txBody>
          <a:bodyPr wrap="none" rtlCol="0">
            <a:spAutoFit/>
          </a:bodyPr>
          <a:lstStyle/>
          <a:p>
            <a:r>
              <a:rPr lang="en-US" sz="1400" dirty="0" smtClean="0"/>
              <a:t>Well, mostly cancer, and heart disease</a:t>
            </a:r>
            <a:endParaRPr lang="en-US" sz="1400" dirty="0"/>
          </a:p>
        </p:txBody>
      </p:sp>
      <p:pic>
        <p:nvPicPr>
          <p:cNvPr id="3074" name="Picture 2" descr="http://blog.thefoundationstone.org/wp-content/uploads/2009/06/walki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7232" y="2488178"/>
            <a:ext cx="772298" cy="8154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s.123rf.com/400wm/400/400/podlesnova/podlesnova0908/podlesnova090800034/5331123-gray-cat-sitting-on-glass-surf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0618" y="2743200"/>
            <a:ext cx="636247" cy="60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46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250"/>
                                  </p:stCondLst>
                                  <p:childTnLst>
                                    <p:set>
                                      <p:cBhvr>
                                        <p:cTn id="6" dur="1" fill="hold">
                                          <p:stCondLst>
                                            <p:cond delay="9"/>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0"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rialx.com/g/Leg_Swelli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576278"/>
            <a:ext cx="1981201" cy="1634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Blood Vessels Like Movement</a:t>
            </a:r>
            <a:endParaRPr lang="en-US" dirty="0"/>
          </a:p>
        </p:txBody>
      </p:sp>
      <p:sp>
        <p:nvSpPr>
          <p:cNvPr id="3" name="TextBox 2"/>
          <p:cNvSpPr txBox="1"/>
          <p:nvPr/>
        </p:nvSpPr>
        <p:spPr>
          <a:xfrm>
            <a:off x="611172" y="1600199"/>
            <a:ext cx="2590800" cy="2031325"/>
          </a:xfrm>
          <a:prstGeom prst="rect">
            <a:avLst/>
          </a:prstGeom>
          <a:noFill/>
        </p:spPr>
        <p:txBody>
          <a:bodyPr wrap="square" rtlCol="0">
            <a:spAutoFit/>
          </a:bodyPr>
          <a:lstStyle/>
          <a:p>
            <a:r>
              <a:rPr lang="en-US" dirty="0" smtClean="0"/>
              <a:t>Muscle contractions pump blood through veins</a:t>
            </a:r>
          </a:p>
          <a:p>
            <a:endParaRPr lang="en-US" dirty="0"/>
          </a:p>
          <a:p>
            <a:endParaRPr lang="en-US" dirty="0" smtClean="0"/>
          </a:p>
          <a:p>
            <a:r>
              <a:rPr lang="en-US" dirty="0" smtClean="0"/>
              <a:t>Moving blood will not clot as easily</a:t>
            </a:r>
            <a:endParaRPr lang="en-US" dirty="0"/>
          </a:p>
        </p:txBody>
      </p:sp>
      <p:sp>
        <p:nvSpPr>
          <p:cNvPr id="4" name="TextBox 3"/>
          <p:cNvSpPr txBox="1"/>
          <p:nvPr/>
        </p:nvSpPr>
        <p:spPr>
          <a:xfrm>
            <a:off x="4931791" y="1207415"/>
            <a:ext cx="3860522" cy="3970318"/>
          </a:xfrm>
          <a:prstGeom prst="rect">
            <a:avLst/>
          </a:prstGeom>
          <a:noFill/>
        </p:spPr>
        <p:txBody>
          <a:bodyPr wrap="square" rtlCol="0">
            <a:spAutoFit/>
          </a:bodyPr>
          <a:lstStyle/>
          <a:p>
            <a:r>
              <a:rPr lang="en-US" dirty="0" smtClean="0"/>
              <a:t>Prolonged sitting reduced the ability of a blood vessel to expand and contract.</a:t>
            </a:r>
          </a:p>
          <a:p>
            <a:endParaRPr lang="en-US" dirty="0"/>
          </a:p>
          <a:p>
            <a:r>
              <a:rPr lang="en-US" dirty="0" smtClean="0"/>
              <a:t>This can happen in as little as 2 hours!</a:t>
            </a:r>
          </a:p>
          <a:p>
            <a:endParaRPr lang="en-US" dirty="0"/>
          </a:p>
          <a:p>
            <a:endParaRPr lang="en-US" dirty="0" smtClean="0"/>
          </a:p>
          <a:p>
            <a:r>
              <a:rPr lang="en-US" dirty="0" smtClean="0"/>
              <a:t>Blood can pool.</a:t>
            </a:r>
          </a:p>
          <a:p>
            <a:endParaRPr lang="en-US" dirty="0"/>
          </a:p>
          <a:p>
            <a:r>
              <a:rPr lang="en-US" dirty="0" smtClean="0"/>
              <a:t>Tissue Edema</a:t>
            </a:r>
          </a:p>
          <a:p>
            <a:endParaRPr lang="en-US" dirty="0"/>
          </a:p>
          <a:p>
            <a:r>
              <a:rPr lang="en-US" dirty="0" smtClean="0"/>
              <a:t>Vein Pain!</a:t>
            </a:r>
          </a:p>
          <a:p>
            <a:endParaRPr lang="en-US" dirty="0"/>
          </a:p>
        </p:txBody>
      </p:sp>
      <p:pic>
        <p:nvPicPr>
          <p:cNvPr id="5124" name="Picture 4" descr="http://medicalimages.allrefer.com/large/venous-blood-cl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0"/>
            <a:ext cx="1905001" cy="15240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general.utpb.edu/fac/eldridge_j/kine3350/Chapter09_2008_files/slide0024_image0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33400"/>
            <a:ext cx="1401820" cy="173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98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p:cTn id="2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p:cTn id="3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p:cTn id="39"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4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760</TotalTime>
  <Words>838</Words>
  <Application>Microsoft Macintosh PowerPoint</Application>
  <PresentationFormat>On-screen Show (4:3)</PresentationFormat>
  <Paragraphs>157</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Aspect</vt:lpstr>
      <vt:lpstr>The More You Move…</vt:lpstr>
      <vt:lpstr>Is this a healthy situation?</vt:lpstr>
      <vt:lpstr>We tend to live sedentary lives</vt:lpstr>
      <vt:lpstr>The Human Body Does NOT Like it!</vt:lpstr>
      <vt:lpstr>Is Aging.. Aging? Or maybe ….</vt:lpstr>
      <vt:lpstr>Green is Good!</vt:lpstr>
      <vt:lpstr>Stay Moving… stay fit</vt:lpstr>
      <vt:lpstr>Level 3= walking 3-5 days per week!</vt:lpstr>
      <vt:lpstr>Blood Vessels Like Movement</vt:lpstr>
      <vt:lpstr>Your Brain Likes Movement!</vt:lpstr>
      <vt:lpstr>Sold! Exercise is Good  (so what do I do?)</vt:lpstr>
      <vt:lpstr>The Ideal goal: 30 minutes per day Accumulate!</vt:lpstr>
      <vt:lpstr>Just Move!</vt:lpstr>
      <vt:lpstr>Let’s begin with a question:</vt:lpstr>
      <vt:lpstr>No equipment necessary!</vt:lpstr>
      <vt:lpstr>Resistance Tubing: your new best friend</vt:lpstr>
      <vt:lpstr>Working on the ball</vt:lpstr>
      <vt:lpstr>Who needs expensive gym equipment? </vt:lpstr>
      <vt:lpstr>Additional Tips to Increase your Activity Level: Making time for exercise </vt:lpstr>
      <vt:lpstr>Additional Tips to Increase your Activity Level: Making time for exercise</vt:lpstr>
      <vt:lpstr>PowerPoint Presentation</vt:lpstr>
      <vt:lpstr>PowerPoint Presentation</vt:lpstr>
      <vt:lpstr>Thank you!</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Warriors</dc:title>
  <dc:creator>Stephen Glass</dc:creator>
  <cp:lastModifiedBy>Priscilla Kimboko</cp:lastModifiedBy>
  <cp:revision>27</cp:revision>
  <dcterms:created xsi:type="dcterms:W3CDTF">2013-02-18T16:50:27Z</dcterms:created>
  <dcterms:modified xsi:type="dcterms:W3CDTF">2014-02-05T22:55:25Z</dcterms:modified>
</cp:coreProperties>
</file>