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93" r:id="rId2"/>
    <p:sldId id="294" r:id="rId3"/>
    <p:sldId id="295" r:id="rId4"/>
    <p:sldId id="296" r:id="rId5"/>
    <p:sldId id="297" r:id="rId6"/>
    <p:sldId id="298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15" r:id="rId24"/>
    <p:sldId id="316" r:id="rId25"/>
    <p:sldId id="317" r:id="rId26"/>
    <p:sldId id="318" r:id="rId27"/>
    <p:sldId id="319" r:id="rId28"/>
    <p:sldId id="320" r:id="rId29"/>
    <p:sldId id="321" r:id="rId30"/>
    <p:sldId id="322" r:id="rId31"/>
    <p:sldId id="323" r:id="rId32"/>
    <p:sldId id="324" r:id="rId33"/>
    <p:sldId id="325" r:id="rId34"/>
    <p:sldId id="326" r:id="rId35"/>
    <p:sldId id="327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72" d="100"/>
          <a:sy n="72" d="100"/>
        </p:scale>
        <p:origin x="-194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2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Pretest</c:v>
                </c:pt>
              </c:strCache>
            </c:strRef>
          </c:tx>
          <c:invertIfNegative val="0"/>
          <c:cat>
            <c:strRef>
              <c:f>Sheet1!$B$1:$C$1</c:f>
              <c:strCache>
                <c:ptCount val="2"/>
                <c:pt idx="0">
                  <c:v>Senility</c:v>
                </c:pt>
                <c:pt idx="1">
                  <c:v>Wisdom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4.4400000000000004</c:v>
                </c:pt>
                <c:pt idx="1">
                  <c:v>3.4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Post-test</c:v>
                </c:pt>
              </c:strCache>
            </c:strRef>
          </c:tx>
          <c:invertIfNegative val="0"/>
          <c:cat>
            <c:strRef>
              <c:f>Sheet1!$B$1:$C$1</c:f>
              <c:strCache>
                <c:ptCount val="2"/>
                <c:pt idx="0">
                  <c:v>Senility</c:v>
                </c:pt>
                <c:pt idx="1">
                  <c:v>Wisdom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2.67</c:v>
                </c:pt>
                <c:pt idx="1">
                  <c:v>4.38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2191624"/>
        <c:axId val="252193584"/>
      </c:barChart>
      <c:catAx>
        <c:axId val="2521916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/>
            </a:pPr>
            <a:endParaRPr lang="en-US"/>
          </a:p>
        </c:txPr>
        <c:crossAx val="252193584"/>
        <c:crosses val="autoZero"/>
        <c:auto val="1"/>
        <c:lblAlgn val="ctr"/>
        <c:lblOffset val="100"/>
        <c:noMultiLvlLbl val="0"/>
      </c:catAx>
      <c:valAx>
        <c:axId val="2521935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52191624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Pre-test</c:v>
                </c:pt>
              </c:strCache>
            </c:strRef>
          </c:tx>
          <c:invertIfNegative val="0"/>
          <c:cat>
            <c:strRef>
              <c:f>Sheet1!$B$1:$C$1</c:f>
              <c:strCache>
                <c:ptCount val="2"/>
                <c:pt idx="0">
                  <c:v>Senility</c:v>
                </c:pt>
                <c:pt idx="1">
                  <c:v>Wisdom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4.43</c:v>
                </c:pt>
                <c:pt idx="1">
                  <c:v>4.37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Post-test</c:v>
                </c:pt>
              </c:strCache>
            </c:strRef>
          </c:tx>
          <c:invertIfNegative val="0"/>
          <c:cat>
            <c:strRef>
              <c:f>Sheet1!$B$1:$C$1</c:f>
              <c:strCache>
                <c:ptCount val="2"/>
                <c:pt idx="0">
                  <c:v>Senility</c:v>
                </c:pt>
                <c:pt idx="1">
                  <c:v>Wisdom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4.07</c:v>
                </c:pt>
                <c:pt idx="1">
                  <c:v>4.2699999999999996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2198680"/>
        <c:axId val="252197896"/>
      </c:barChart>
      <c:catAx>
        <c:axId val="2521986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252197896"/>
        <c:crosses val="autoZero"/>
        <c:auto val="1"/>
        <c:lblAlgn val="ctr"/>
        <c:lblOffset val="100"/>
        <c:noMultiLvlLbl val="0"/>
      </c:catAx>
      <c:valAx>
        <c:axId val="252197896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52198680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600"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Pre-test</c:v>
                </c:pt>
              </c:strCache>
            </c:strRef>
          </c:tx>
          <c:invertIfNegative val="0"/>
          <c:cat>
            <c:strRef>
              <c:f>Sheet1!$B$1:$C$1</c:f>
              <c:strCache>
                <c:ptCount val="2"/>
                <c:pt idx="0">
                  <c:v>Senility</c:v>
                </c:pt>
                <c:pt idx="1">
                  <c:v>Wisdom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4.43</c:v>
                </c:pt>
                <c:pt idx="1">
                  <c:v>4.37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Post-test</c:v>
                </c:pt>
              </c:strCache>
            </c:strRef>
          </c:tx>
          <c:invertIfNegative val="0"/>
          <c:cat>
            <c:strRef>
              <c:f>Sheet1!$B$1:$C$1</c:f>
              <c:strCache>
                <c:ptCount val="2"/>
                <c:pt idx="0">
                  <c:v>Senility</c:v>
                </c:pt>
                <c:pt idx="1">
                  <c:v>Wisdom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>
                  <c:v>4.07</c:v>
                </c:pt>
                <c:pt idx="1">
                  <c:v>4.2699999999999996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52193976"/>
        <c:axId val="255588224"/>
      </c:barChart>
      <c:catAx>
        <c:axId val="2521939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255588224"/>
        <c:crosses val="autoZero"/>
        <c:auto val="1"/>
        <c:lblAlgn val="ctr"/>
        <c:lblOffset val="100"/>
        <c:noMultiLvlLbl val="0"/>
      </c:catAx>
      <c:valAx>
        <c:axId val="255588224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521939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772769019160097"/>
          <c:y val="2.3741359626362198E-2"/>
          <c:w val="0.24707551941140499"/>
          <c:h val="0.28818930980799201"/>
        </c:manualLayout>
      </c:layout>
      <c:overlay val="0"/>
      <c:txPr>
        <a:bodyPr/>
        <a:lstStyle/>
        <a:p>
          <a:pPr>
            <a:defRPr sz="1600"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2F8DF2-BF03-1A48-AF77-CFB56A6D9FAA}" type="datetimeFigureOut">
              <a:rPr lang="en-US" smtClean="0"/>
              <a:t>2/17/2015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C7A5C1-3A91-4746-AF82-D3FE7DB06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38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7A5C1-3A91-4746-AF82-D3FE7DB06B0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477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7A5C1-3A91-4746-AF82-D3FE7DB06B0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257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C4C2C-BEAF-EC49-A73C-166B69989DAC}" type="datetimeFigureOut">
              <a:rPr lang="en-US" smtClean="0"/>
              <a:t>2/17/2015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3EB9E-E468-DE47-82A3-87C0C274A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281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C4C2C-BEAF-EC49-A73C-166B69989DAC}" type="datetimeFigureOut">
              <a:rPr lang="en-US" smtClean="0"/>
              <a:t>2/17/2015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3EB9E-E468-DE47-82A3-87C0C274A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271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C4C2C-BEAF-EC49-A73C-166B69989DAC}" type="datetimeFigureOut">
              <a:rPr lang="en-US" smtClean="0"/>
              <a:t>2/17/2015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3EB9E-E468-DE47-82A3-87C0C274A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020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C4C2C-BEAF-EC49-A73C-166B69989DAC}" type="datetimeFigureOut">
              <a:rPr lang="en-US" smtClean="0"/>
              <a:t>2/17/2015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3EB9E-E468-DE47-82A3-87C0C274A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961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C4C2C-BEAF-EC49-A73C-166B69989DAC}" type="datetimeFigureOut">
              <a:rPr lang="en-US" smtClean="0"/>
              <a:t>2/17/2015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3EB9E-E468-DE47-82A3-87C0C274A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502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C4C2C-BEAF-EC49-A73C-166B69989DAC}" type="datetimeFigureOut">
              <a:rPr lang="en-US" smtClean="0"/>
              <a:t>2/17/2015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3EB9E-E468-DE47-82A3-87C0C274A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830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C4C2C-BEAF-EC49-A73C-166B69989DAC}" type="datetimeFigureOut">
              <a:rPr lang="en-US" smtClean="0"/>
              <a:t>2/17/2015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3EB9E-E468-DE47-82A3-87C0C274A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706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C4C2C-BEAF-EC49-A73C-166B69989DAC}" type="datetimeFigureOut">
              <a:rPr lang="en-US" smtClean="0"/>
              <a:t>2/17/2015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3EB9E-E468-DE47-82A3-87C0C274A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497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C4C2C-BEAF-EC49-A73C-166B69989DAC}" type="datetimeFigureOut">
              <a:rPr lang="en-US" smtClean="0"/>
              <a:t>2/17/2015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3EB9E-E468-DE47-82A3-87C0C274A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750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C4C2C-BEAF-EC49-A73C-166B69989DAC}" type="datetimeFigureOut">
              <a:rPr lang="en-US" smtClean="0"/>
              <a:t>2/17/2015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3EB9E-E468-DE47-82A3-87C0C274A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475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C4C2C-BEAF-EC49-A73C-166B69989DAC}" type="datetimeFigureOut">
              <a:rPr lang="en-US" smtClean="0"/>
              <a:t>2/17/2015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3EB9E-E468-DE47-82A3-87C0C274A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95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0000"/>
                <a:lumOff val="40000"/>
              </a:schemeClr>
            </a:gs>
            <a:gs pos="100000">
              <a:srgbClr val="FFFFFF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C4C2C-BEAF-EC49-A73C-166B69989DAC}" type="datetimeFigureOut">
              <a:rPr lang="en-US" smtClean="0"/>
              <a:t>2/17/2015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3EB9E-E468-DE47-82A3-87C0C274A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039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48494" y="2262997"/>
            <a:ext cx="77657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Part Two:   </a:t>
            </a:r>
          </a:p>
          <a:p>
            <a:pPr algn="ctr"/>
            <a:r>
              <a:rPr lang="en-US" sz="2400" b="1" dirty="0" smtClean="0"/>
              <a:t>A Discussion of the Stereotype Embodiment Theory by Levy </a:t>
            </a:r>
            <a:r>
              <a:rPr lang="en-US" sz="2400" dirty="0" smtClean="0"/>
              <a:t>  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057251" y="855461"/>
            <a:ext cx="730229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Aging as a mindset: </a:t>
            </a:r>
          </a:p>
          <a:p>
            <a:pPr algn="ctr"/>
            <a:r>
              <a:rPr lang="en-US" sz="2800" b="1" dirty="0" smtClean="0"/>
              <a:t>How we think of age may influence how we age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37817" y="3633050"/>
            <a:ext cx="393524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Presented by: </a:t>
            </a:r>
          </a:p>
          <a:p>
            <a:pPr algn="ctr"/>
            <a:endParaRPr lang="en-US" sz="2400" b="1" dirty="0" smtClean="0"/>
          </a:p>
          <a:p>
            <a:pPr algn="ctr"/>
            <a:r>
              <a:rPr lang="en-US" sz="2400" b="1" dirty="0" smtClean="0"/>
              <a:t>Jing Chen, PHD</a:t>
            </a:r>
          </a:p>
          <a:p>
            <a:pPr algn="ctr"/>
            <a:r>
              <a:rPr lang="en-US" sz="2400" b="1" dirty="0" smtClean="0"/>
              <a:t>Department of Psychology</a:t>
            </a:r>
          </a:p>
          <a:p>
            <a:pPr algn="ctr"/>
            <a:r>
              <a:rPr lang="en-US" sz="2400" b="1" dirty="0" smtClean="0"/>
              <a:t>Grand Valley State University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5839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42" y="3336599"/>
            <a:ext cx="8065421" cy="3092825"/>
          </a:xfrm>
          <a:prstGeom prst="rect">
            <a:avLst/>
          </a:prstGeom>
        </p:spPr>
      </p:pic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8612366"/>
              </p:ext>
            </p:extLst>
          </p:nvPr>
        </p:nvGraphicFramePr>
        <p:xfrm>
          <a:off x="1885882" y="36726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/>
          <p:cNvSpPr/>
          <p:nvPr/>
        </p:nvSpPr>
        <p:spPr>
          <a:xfrm>
            <a:off x="6716628" y="1533957"/>
            <a:ext cx="13402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smtClean="0"/>
              <a:t>Levy, 1996</a:t>
            </a:r>
          </a:p>
        </p:txBody>
      </p:sp>
      <p:sp>
        <p:nvSpPr>
          <p:cNvPr id="6" name="Rectangle 5"/>
          <p:cNvSpPr/>
          <p:nvPr/>
        </p:nvSpPr>
        <p:spPr>
          <a:xfrm>
            <a:off x="2612262" y="182597"/>
            <a:ext cx="20379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smtClean="0"/>
              <a:t>Immediate Recall</a:t>
            </a:r>
          </a:p>
        </p:txBody>
      </p:sp>
    </p:spTree>
    <p:extLst>
      <p:ext uri="{BB962C8B-B14F-4D97-AF65-F5344CB8AC3E}">
        <p14:creationId xmlns:p14="http://schemas.microsoft.com/office/powerpoint/2010/main" val="127700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6615384"/>
              </p:ext>
            </p:extLst>
          </p:nvPr>
        </p:nvGraphicFramePr>
        <p:xfrm>
          <a:off x="2040180" y="698914"/>
          <a:ext cx="4371631" cy="2408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6900993" y="398041"/>
            <a:ext cx="13402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smtClean="0"/>
              <a:t>Levy, 1996</a:t>
            </a:r>
          </a:p>
        </p:txBody>
      </p:sp>
      <p:sp>
        <p:nvSpPr>
          <p:cNvPr id="6" name="Rectangle 5"/>
          <p:cNvSpPr/>
          <p:nvPr/>
        </p:nvSpPr>
        <p:spPr>
          <a:xfrm>
            <a:off x="2612262" y="182597"/>
            <a:ext cx="20379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smtClean="0"/>
              <a:t>Immediate Recall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426" y="3257422"/>
            <a:ext cx="8685648" cy="334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88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6905" y="754721"/>
            <a:ext cx="62130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 smtClean="0"/>
              <a:t>Hand-writing and age stereotypes – </a:t>
            </a:r>
            <a:r>
              <a:rPr lang="en-US" sz="2000" b="1" dirty="0" smtClean="0"/>
              <a:t>Levy, 2000</a:t>
            </a:r>
          </a:p>
        </p:txBody>
      </p:sp>
      <p:sp>
        <p:nvSpPr>
          <p:cNvPr id="5" name="Rectangle 4"/>
          <p:cNvSpPr/>
          <p:nvPr/>
        </p:nvSpPr>
        <p:spPr>
          <a:xfrm>
            <a:off x="916905" y="1481157"/>
            <a:ext cx="591735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Wingdings" charset="2"/>
              <a:buChar char="§"/>
            </a:pPr>
            <a:r>
              <a:rPr lang="en-US" sz="2000" b="1" dirty="0" smtClean="0"/>
              <a:t>Hand-writing samples were collected before and after subliminal exposures to either positive or negative age stereotypes. </a:t>
            </a:r>
          </a:p>
          <a:p>
            <a:pPr marL="342900" indent="-342900">
              <a:spcBef>
                <a:spcPts val="600"/>
              </a:spcBef>
              <a:buFont typeface="Wingdings" charset="2"/>
              <a:buChar char="§"/>
            </a:pPr>
            <a:endParaRPr lang="en-US" sz="2000" b="1" dirty="0"/>
          </a:p>
          <a:p>
            <a:pPr marL="342900" indent="-342900">
              <a:spcBef>
                <a:spcPts val="600"/>
              </a:spcBef>
              <a:buFont typeface="Wingdings" charset="2"/>
              <a:buChar char="§"/>
            </a:pPr>
            <a:r>
              <a:rPr lang="en-US" sz="2000" b="1" dirty="0" smtClean="0"/>
              <a:t>Hand-writing samples are judged on six attributes: accomplished, confident, deteriorating, senile, shaky, and wise.</a:t>
            </a:r>
          </a:p>
          <a:p>
            <a:pPr>
              <a:spcBef>
                <a:spcPts val="600"/>
              </a:spcBef>
            </a:pPr>
            <a:endParaRPr lang="en-US" sz="2000" b="1" dirty="0"/>
          </a:p>
          <a:p>
            <a:pPr marL="342900" indent="-342900">
              <a:spcBef>
                <a:spcPts val="600"/>
              </a:spcBef>
              <a:buFont typeface="Wingdings" charset="2"/>
              <a:buChar char="§"/>
            </a:pPr>
            <a:r>
              <a:rPr lang="en-US" sz="2000" b="1" dirty="0" smtClean="0"/>
              <a:t>Judges were able to distinguish what kind of stereotypes the writers were subjected to.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920000">
            <a:off x="4882343" y="4366282"/>
            <a:ext cx="3903823" cy="151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2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0806" y="498651"/>
            <a:ext cx="7416523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b="1" u="sng" dirty="0" smtClean="0"/>
              <a:t>3. Age stereotypes become self-relevant with time</a:t>
            </a:r>
          </a:p>
          <a:p>
            <a:pPr algn="ctr">
              <a:spcBef>
                <a:spcPts val="600"/>
              </a:spcBef>
            </a:pPr>
            <a:r>
              <a:rPr lang="en-US" sz="2000" b="1" dirty="0" smtClean="0"/>
              <a:t>Levy, 2009</a:t>
            </a:r>
          </a:p>
        </p:txBody>
      </p:sp>
      <p:sp>
        <p:nvSpPr>
          <p:cNvPr id="4" name="Rectangle 3"/>
          <p:cNvSpPr/>
          <p:nvPr/>
        </p:nvSpPr>
        <p:spPr>
          <a:xfrm>
            <a:off x="1203007" y="1362432"/>
            <a:ext cx="74364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charset="2"/>
              <a:buChar char="§"/>
            </a:pPr>
            <a:r>
              <a:rPr lang="en-US" sz="2000" b="1" dirty="0" smtClean="0"/>
              <a:t>We all become “old” at some point of our lives.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§"/>
            </a:pPr>
            <a:r>
              <a:rPr lang="en-US" sz="2000" b="1" dirty="0" smtClean="0"/>
              <a:t>Subjective onset of old age may make age stereotypes become self-relevant (Levy, Ashman, &amp; </a:t>
            </a:r>
            <a:r>
              <a:rPr lang="en-US" sz="2000" b="1" dirty="0" err="1" smtClean="0"/>
              <a:t>Dror</a:t>
            </a:r>
            <a:r>
              <a:rPr lang="en-US" sz="2000" b="1" dirty="0" smtClean="0"/>
              <a:t>, 2000).  </a:t>
            </a:r>
          </a:p>
          <a:p>
            <a:pPr marL="285750" indent="-285750">
              <a:spcBef>
                <a:spcPts val="600"/>
              </a:spcBef>
              <a:buFontTx/>
              <a:buChar char="•"/>
            </a:pPr>
            <a:r>
              <a:rPr lang="en-US" sz="2000" b="1" dirty="0" smtClean="0"/>
              <a:t>We </a:t>
            </a:r>
            <a:r>
              <a:rPr lang="en-US" sz="2000" b="1" dirty="0"/>
              <a:t>may not be prepared to resist the negative age stereotypes</a:t>
            </a:r>
            <a:r>
              <a:rPr lang="en-US" sz="2000" b="1" dirty="0" smtClean="0"/>
              <a:t>. </a:t>
            </a:r>
            <a:endParaRPr lang="en-US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10" y="3107664"/>
            <a:ext cx="4204872" cy="24850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36909" y="5747418"/>
            <a:ext cx="2852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Levy, Ashman, &amp; </a:t>
            </a:r>
            <a:r>
              <a:rPr lang="en-US" b="1" dirty="0" err="1"/>
              <a:t>Dror</a:t>
            </a:r>
            <a:r>
              <a:rPr lang="en-US" b="1" dirty="0"/>
              <a:t>, 2000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4779" y="3066690"/>
            <a:ext cx="1231900" cy="673100"/>
          </a:xfrm>
          <a:prstGeom prst="rect">
            <a:avLst/>
          </a:prstGeom>
        </p:spPr>
      </p:pic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8387416"/>
              </p:ext>
            </p:extLst>
          </p:nvPr>
        </p:nvGraphicFramePr>
        <p:xfrm>
          <a:off x="4772369" y="3107664"/>
          <a:ext cx="4371631" cy="2408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Rectangle 8"/>
          <p:cNvSpPr/>
          <p:nvPr/>
        </p:nvSpPr>
        <p:spPr>
          <a:xfrm>
            <a:off x="5949332" y="5747418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Levy, 1996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49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3206" y="651051"/>
            <a:ext cx="741652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b="1" u="sng" dirty="0" smtClean="0"/>
              <a:t>4. Age stereotypes can influence us through psychological, behavioral, and physiological pathways</a:t>
            </a:r>
            <a:r>
              <a:rPr lang="en-US" b="1" dirty="0" smtClean="0"/>
              <a:t> </a:t>
            </a:r>
            <a:r>
              <a:rPr lang="en-US" sz="2000" b="1" dirty="0" smtClean="0"/>
              <a:t>Levy, 2009</a:t>
            </a:r>
          </a:p>
        </p:txBody>
      </p:sp>
      <p:sp>
        <p:nvSpPr>
          <p:cNvPr id="4" name="Rectangle 3"/>
          <p:cNvSpPr/>
          <p:nvPr/>
        </p:nvSpPr>
        <p:spPr>
          <a:xfrm>
            <a:off x="1151219" y="2364613"/>
            <a:ext cx="74165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smtClean="0"/>
              <a:t>The psychological pathway – Self fulfilling prophecies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151219" y="3120565"/>
            <a:ext cx="48402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smtClean="0"/>
              <a:t>The behavioral pathway – Healthy practices</a:t>
            </a:r>
            <a:endParaRPr lang="en-US"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1151219" y="3856703"/>
            <a:ext cx="66905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smtClean="0"/>
              <a:t>The Physiological Pathway – Responses to Stress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01703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90279" y="790442"/>
            <a:ext cx="7416523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b="1" dirty="0" smtClean="0"/>
              <a:t>The psychological pathway – Self fulfilling prophecies</a:t>
            </a:r>
          </a:p>
          <a:p>
            <a:pPr algn="ctr">
              <a:spcBef>
                <a:spcPts val="600"/>
              </a:spcBef>
            </a:pPr>
            <a:r>
              <a:rPr lang="en-US" sz="2000" b="1" dirty="0" smtClean="0"/>
              <a:t>Levy &amp; </a:t>
            </a:r>
            <a:r>
              <a:rPr lang="en-US" sz="2000" b="1" dirty="0" err="1" smtClean="0"/>
              <a:t>Leifheit-Limson</a:t>
            </a:r>
            <a:r>
              <a:rPr lang="en-US" sz="2000" b="1" dirty="0" smtClean="0"/>
              <a:t>, 2009</a:t>
            </a:r>
          </a:p>
        </p:txBody>
      </p:sp>
      <p:sp>
        <p:nvSpPr>
          <p:cNvPr id="5" name="Rectangle 4"/>
          <p:cNvSpPr/>
          <p:nvPr/>
        </p:nvSpPr>
        <p:spPr>
          <a:xfrm>
            <a:off x="1275092" y="2018164"/>
            <a:ext cx="66468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000" b="1" dirty="0" smtClean="0"/>
              <a:t>Subliminally present older adults with four different primes:  </a:t>
            </a:r>
            <a:endParaRPr lang="en-US"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3147036" y="2613958"/>
            <a:ext cx="29030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000" b="1" dirty="0" smtClean="0"/>
              <a:t>48 age-stereotype words: </a:t>
            </a:r>
            <a:endParaRPr lang="en-US" sz="2000" b="1" dirty="0"/>
          </a:p>
        </p:txBody>
      </p:sp>
      <p:sp>
        <p:nvSpPr>
          <p:cNvPr id="8" name="Rectangle 7"/>
          <p:cNvSpPr/>
          <p:nvPr/>
        </p:nvSpPr>
        <p:spPr>
          <a:xfrm>
            <a:off x="2282714" y="3166468"/>
            <a:ext cx="4631653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smtClean="0"/>
              <a:t>Positive-Cognitive: 	</a:t>
            </a:r>
            <a:r>
              <a:rPr lang="en-US" sz="2000" b="1" u="sng" dirty="0" smtClean="0"/>
              <a:t>Sage, Alert</a:t>
            </a:r>
          </a:p>
          <a:p>
            <a:pPr>
              <a:spcBef>
                <a:spcPts val="600"/>
              </a:spcBef>
            </a:pPr>
            <a:r>
              <a:rPr lang="en-US" sz="2000" b="1" dirty="0" smtClean="0"/>
              <a:t>Negative-Cognitive: 	</a:t>
            </a:r>
            <a:r>
              <a:rPr lang="en-US" sz="2000" b="1" u="sng" dirty="0" smtClean="0"/>
              <a:t>Dementia, Confused</a:t>
            </a:r>
          </a:p>
          <a:p>
            <a:pPr>
              <a:spcBef>
                <a:spcPts val="600"/>
              </a:spcBef>
            </a:pPr>
            <a:r>
              <a:rPr lang="en-US" sz="2000" b="1" dirty="0" smtClean="0"/>
              <a:t>Positive-Physical:	</a:t>
            </a:r>
            <a:r>
              <a:rPr lang="en-US" sz="2000" b="1" u="sng" dirty="0" smtClean="0"/>
              <a:t>Fit, Hardy</a:t>
            </a:r>
          </a:p>
          <a:p>
            <a:pPr>
              <a:spcBef>
                <a:spcPts val="600"/>
              </a:spcBef>
            </a:pPr>
            <a:r>
              <a:rPr lang="en-US" sz="2000" b="1" dirty="0" smtClean="0"/>
              <a:t>Negative-Physical: 	</a:t>
            </a:r>
            <a:r>
              <a:rPr lang="en-US" sz="2000" b="1" u="sng" dirty="0" smtClean="0"/>
              <a:t>Feeble, Shaky</a:t>
            </a:r>
            <a:endParaRPr lang="en-US" sz="2000" b="1" u="sng" dirty="0"/>
          </a:p>
        </p:txBody>
      </p:sp>
    </p:spTree>
    <p:extLst>
      <p:ext uri="{BB962C8B-B14F-4D97-AF65-F5344CB8AC3E}">
        <p14:creationId xmlns:p14="http://schemas.microsoft.com/office/powerpoint/2010/main" val="175840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843" y="1742744"/>
            <a:ext cx="7306502" cy="41340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8976" y="222054"/>
            <a:ext cx="5410200" cy="14859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74238" y="6288468"/>
            <a:ext cx="2934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b="1" dirty="0"/>
              <a:t>Levy &amp; </a:t>
            </a:r>
            <a:r>
              <a:rPr lang="en-US" b="1" dirty="0" err="1"/>
              <a:t>Leifheit-Limson</a:t>
            </a:r>
            <a:r>
              <a:rPr lang="en-US" b="1" dirty="0"/>
              <a:t>, 2009</a:t>
            </a:r>
          </a:p>
        </p:txBody>
      </p:sp>
      <p:sp>
        <p:nvSpPr>
          <p:cNvPr id="5" name="Rectangle 4"/>
          <p:cNvSpPr/>
          <p:nvPr/>
        </p:nvSpPr>
        <p:spPr>
          <a:xfrm>
            <a:off x="5667265" y="3347735"/>
            <a:ext cx="10368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b="1" dirty="0" smtClean="0"/>
              <a:t>Negative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1779926" y="3393241"/>
            <a:ext cx="10368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b="1" dirty="0" smtClean="0"/>
              <a:t>Negative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3400278" y="3006514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b="1" dirty="0" smtClean="0"/>
              <a:t>Positive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7412062" y="2975572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b="1" dirty="0" smtClean="0"/>
              <a:t>Positive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8615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8409" y="495917"/>
            <a:ext cx="57713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 smtClean="0"/>
              <a:t>The behavioral pathway – Healthy practices</a:t>
            </a:r>
            <a:endParaRPr lang="en-US" sz="2400" b="1" dirty="0"/>
          </a:p>
        </p:txBody>
      </p:sp>
      <p:sp>
        <p:nvSpPr>
          <p:cNvPr id="3" name="Rectangle 2"/>
          <p:cNvSpPr/>
          <p:nvPr/>
        </p:nvSpPr>
        <p:spPr>
          <a:xfrm>
            <a:off x="3625421" y="957582"/>
            <a:ext cx="20651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Levy &amp; Myers, </a:t>
            </a:r>
            <a:r>
              <a:rPr lang="en-US" b="1" dirty="0" smtClean="0"/>
              <a:t>2004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1342046" y="1378911"/>
            <a:ext cx="6410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smtClean="0"/>
              <a:t>The Ohio Longitudinal Study of Aging and Retirement: 1975-1998 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1813333" y="1962696"/>
            <a:ext cx="47005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smtClean="0"/>
              <a:t>N = 241 participants, Age 50 and older in 1975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391401" y="2567368"/>
            <a:ext cx="437522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smtClean="0"/>
              <a:t>Baseline measure of </a:t>
            </a:r>
            <a:r>
              <a:rPr lang="en-US" b="1" u="sng" dirty="0" smtClean="0"/>
              <a:t>aging self-perceptions</a:t>
            </a:r>
            <a:r>
              <a:rPr lang="en-US" b="1" dirty="0" smtClean="0"/>
              <a:t>: </a:t>
            </a:r>
          </a:p>
          <a:p>
            <a:pPr marL="400050" indent="-347663" defTabSz="277813">
              <a:spcBef>
                <a:spcPts val="600"/>
              </a:spcBef>
              <a:buAutoNum type="arabicPeriod"/>
              <a:tabLst>
                <a:tab pos="277813" algn="l"/>
              </a:tabLst>
            </a:pPr>
            <a:r>
              <a:rPr lang="en-US" b="1" dirty="0" smtClean="0"/>
              <a:t>Things keep getter worse as I get older</a:t>
            </a:r>
          </a:p>
          <a:p>
            <a:pPr marL="400050" indent="-347663" defTabSz="277813">
              <a:spcBef>
                <a:spcPts val="600"/>
              </a:spcBef>
              <a:buAutoNum type="arabicPeriod"/>
              <a:tabLst>
                <a:tab pos="277813" algn="l"/>
              </a:tabLst>
            </a:pPr>
            <a:r>
              <a:rPr lang="en-US" b="1" dirty="0" smtClean="0"/>
              <a:t>I have as much pep as I did last year</a:t>
            </a:r>
          </a:p>
          <a:p>
            <a:pPr marL="400050" indent="-347663" defTabSz="277813">
              <a:spcBef>
                <a:spcPts val="600"/>
              </a:spcBef>
              <a:buAutoNum type="arabicPeriod"/>
              <a:tabLst>
                <a:tab pos="277813" algn="l"/>
              </a:tabLst>
            </a:pPr>
            <a:r>
              <a:rPr lang="en-US" b="1" dirty="0" smtClean="0"/>
              <a:t>As you get older, you are less useful</a:t>
            </a:r>
          </a:p>
          <a:p>
            <a:pPr marL="400050" indent="-347663" defTabSz="277813">
              <a:spcBef>
                <a:spcPts val="600"/>
              </a:spcBef>
              <a:buAutoNum type="arabicPeriod"/>
              <a:tabLst>
                <a:tab pos="277813" algn="l"/>
              </a:tabLst>
            </a:pPr>
            <a:r>
              <a:rPr lang="en-US" b="1" dirty="0" smtClean="0"/>
              <a:t>As I get older, things are as I thought they would be.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5037241" y="2595056"/>
            <a:ext cx="4000051" cy="32008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smtClean="0"/>
              <a:t>Outcomes - </a:t>
            </a:r>
            <a:r>
              <a:rPr lang="en-US" b="1" u="sng" dirty="0" smtClean="0"/>
              <a:t>Preventive health behavior</a:t>
            </a:r>
            <a:r>
              <a:rPr lang="en-US" b="1" dirty="0" smtClean="0"/>
              <a:t>: 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en-US" b="1" dirty="0" smtClean="0"/>
              <a:t>Physical examines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en-US" b="1" dirty="0" smtClean="0"/>
              <a:t>Balanced diet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en-US" b="1" dirty="0" smtClean="0"/>
              <a:t>Weight</a:t>
            </a:r>
            <a:r>
              <a:rPr lang="en-US" b="1" dirty="0"/>
              <a:t> </a:t>
            </a:r>
            <a:r>
              <a:rPr lang="en-US" b="1" dirty="0" smtClean="0"/>
              <a:t>control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en-US" b="1" dirty="0" smtClean="0"/>
              <a:t>Seatbelt use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en-US" b="1" dirty="0" smtClean="0"/>
              <a:t>Exercises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en-US" b="1" dirty="0" smtClean="0"/>
              <a:t>Alcohol consumption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en-US" b="1" dirty="0" smtClean="0"/>
              <a:t>Smoking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en-US" b="1" dirty="0" smtClean="0"/>
              <a:t>Follow medication directions</a:t>
            </a:r>
          </a:p>
        </p:txBody>
      </p:sp>
    </p:spTree>
    <p:extLst>
      <p:ext uri="{BB962C8B-B14F-4D97-AF65-F5344CB8AC3E}">
        <p14:creationId xmlns:p14="http://schemas.microsoft.com/office/powerpoint/2010/main" val="418914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489" y="2079329"/>
            <a:ext cx="6001769" cy="34776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50042" y="587471"/>
            <a:ext cx="828734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000" b="1" dirty="0" smtClean="0"/>
              <a:t>Self perception of Aging and Preventive Health Behaviors:</a:t>
            </a:r>
          </a:p>
          <a:p>
            <a:pPr algn="ctr">
              <a:spcBef>
                <a:spcPts val="600"/>
              </a:spcBef>
            </a:pPr>
            <a:r>
              <a:rPr lang="en-US" sz="2000" b="1" dirty="0"/>
              <a:t>Levy &amp; Myers, </a:t>
            </a:r>
            <a:r>
              <a:rPr lang="en-US" sz="2000" b="1" dirty="0" smtClean="0"/>
              <a:t>2004</a:t>
            </a:r>
            <a:endParaRPr lang="en-US" sz="2000" b="1" dirty="0"/>
          </a:p>
          <a:p>
            <a:pPr algn="ctr">
              <a:spcBef>
                <a:spcPts val="600"/>
              </a:spcBef>
            </a:pPr>
            <a:r>
              <a:rPr lang="en-US" b="1" dirty="0" smtClean="0"/>
              <a:t>Controlled for </a:t>
            </a:r>
            <a:r>
              <a:rPr lang="en-US" b="1" u="sng" dirty="0" smtClean="0"/>
              <a:t>age, education, functional health, gender, race, and self-rated Health</a:t>
            </a:r>
            <a:r>
              <a:rPr lang="en-US" b="1" dirty="0" smtClean="0"/>
              <a:t>. 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0057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0236" y="769294"/>
            <a:ext cx="814153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000" b="1" dirty="0"/>
              <a:t>Levy, </a:t>
            </a:r>
            <a:r>
              <a:rPr lang="en-US" sz="2000" b="1" dirty="0" err="1"/>
              <a:t>Hausdorff</a:t>
            </a:r>
            <a:r>
              <a:rPr lang="en-US" sz="2000" b="1" dirty="0"/>
              <a:t>, </a:t>
            </a:r>
            <a:r>
              <a:rPr lang="en-US" sz="2000" b="1" dirty="0" err="1"/>
              <a:t>Hencke</a:t>
            </a:r>
            <a:r>
              <a:rPr lang="en-US" sz="2000" b="1" dirty="0"/>
              <a:t>, &amp; Wei, </a:t>
            </a:r>
            <a:r>
              <a:rPr lang="en-US" sz="2000" b="1" dirty="0" smtClean="0"/>
              <a:t>2000</a:t>
            </a:r>
          </a:p>
          <a:p>
            <a:pPr algn="ctr">
              <a:spcBef>
                <a:spcPts val="600"/>
              </a:spcBef>
            </a:pPr>
            <a:r>
              <a:rPr lang="en-US" sz="2000" b="1" dirty="0" smtClean="0"/>
              <a:t>After subliminally subjected to positive and negative age stereotypes</a:t>
            </a:r>
            <a:endParaRPr lang="en-US" sz="2000" b="1" dirty="0"/>
          </a:p>
        </p:txBody>
      </p:sp>
      <p:sp>
        <p:nvSpPr>
          <p:cNvPr id="3" name="Rectangle 2"/>
          <p:cNvSpPr/>
          <p:nvPr/>
        </p:nvSpPr>
        <p:spPr>
          <a:xfrm>
            <a:off x="1710966" y="295176"/>
            <a:ext cx="63200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 smtClean="0"/>
              <a:t>The Physiological Pathway – Responses to Stress</a:t>
            </a:r>
            <a:endParaRPr lang="en-US" sz="24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157276" y="2061920"/>
            <a:ext cx="4175808" cy="1913657"/>
            <a:chOff x="-3775690" y="1252243"/>
            <a:chExt cx="5164007" cy="244345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3775690" y="1252243"/>
              <a:ext cx="5164007" cy="244345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823587" y="1304428"/>
              <a:ext cx="2484655" cy="363402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2269602" y="4387524"/>
            <a:ext cx="4254158" cy="2038805"/>
            <a:chOff x="4724400" y="1816495"/>
            <a:chExt cx="7772400" cy="34163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24400" y="1816495"/>
              <a:ext cx="7772400" cy="34163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36719" y="4481425"/>
              <a:ext cx="3733800" cy="546100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4767832" y="2061920"/>
            <a:ext cx="4376168" cy="1927118"/>
            <a:chOff x="1295400" y="2638882"/>
            <a:chExt cx="7848600" cy="36703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95400" y="2638882"/>
              <a:ext cx="7848600" cy="36703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3856" y="5338391"/>
              <a:ext cx="3733800" cy="546100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1215109" y="1661810"/>
            <a:ext cx="26485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u="sng" dirty="0" smtClean="0"/>
              <a:t>Systolic Blood Pressure</a:t>
            </a:r>
            <a:endParaRPr lang="en-US" sz="2000" b="1" u="sng" dirty="0"/>
          </a:p>
        </p:txBody>
      </p:sp>
      <p:sp>
        <p:nvSpPr>
          <p:cNvPr id="14" name="Rectangle 13"/>
          <p:cNvSpPr/>
          <p:nvPr/>
        </p:nvSpPr>
        <p:spPr>
          <a:xfrm>
            <a:off x="5770087" y="1661810"/>
            <a:ext cx="31716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u="sng" dirty="0" smtClean="0"/>
              <a:t>Diastolic Blood Pressure</a:t>
            </a:r>
            <a:endParaRPr lang="en-US" sz="2000" b="1" u="sng" dirty="0"/>
          </a:p>
        </p:txBody>
      </p:sp>
      <p:sp>
        <p:nvSpPr>
          <p:cNvPr id="15" name="Rectangle 14"/>
          <p:cNvSpPr/>
          <p:nvPr/>
        </p:nvSpPr>
        <p:spPr>
          <a:xfrm>
            <a:off x="3863635" y="4017465"/>
            <a:ext cx="20480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u="sng" dirty="0" smtClean="0"/>
              <a:t>Skin Conductance</a:t>
            </a:r>
            <a:endParaRPr lang="en-US" sz="2000" b="1" u="sng" dirty="0"/>
          </a:p>
        </p:txBody>
      </p:sp>
    </p:spTree>
    <p:extLst>
      <p:ext uri="{BB962C8B-B14F-4D97-AF65-F5344CB8AC3E}">
        <p14:creationId xmlns:p14="http://schemas.microsoft.com/office/powerpoint/2010/main" val="309577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60432" y="566823"/>
            <a:ext cx="3217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About Age Stereotypes: </a:t>
            </a:r>
            <a:endParaRPr lang="en-US" sz="24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63473"/>
              </p:ext>
            </p:extLst>
          </p:nvPr>
        </p:nvGraphicFramePr>
        <p:xfrm>
          <a:off x="888225" y="405572"/>
          <a:ext cx="946485" cy="6117598"/>
        </p:xfrm>
        <a:graphic>
          <a:graphicData uri="http://schemas.openxmlformats.org/drawingml/2006/table">
            <a:tbl>
              <a:tblPr/>
              <a:tblGrid>
                <a:gridCol w="367437"/>
                <a:gridCol w="299305"/>
                <a:gridCol w="279743"/>
              </a:tblGrid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Positve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Negative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Neutral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accomplishment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aches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assisted walking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accumulated knowledge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acts like a "know it all"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change in sexual appetite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active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angry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devices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adrenaline junkies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bad attitued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expirence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adventure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bad with technology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funny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advice giver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bitter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glasses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altruistic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bone loss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glasses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attentive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bordem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glasses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bodies don't matter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change in eyesight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glasses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bright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confused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gray hair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calmer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cranky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gray hair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care free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cranky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grey hair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care free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crippled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grey hair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caring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cynical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grey hair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caring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cynical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grey hair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caring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cynical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grey hair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cheerful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decreased mobility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hard of hearing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child like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decreased mobility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has glasses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cliques not important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decrepid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hearing aids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close to after life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dependent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lots of medication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comfy clothes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depressing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money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considered cute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depression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 schedule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curious 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depressive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reflective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cute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dieases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retirement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determined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dimentia 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role model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elderly cuteness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dimentia 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set in their ways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encouraging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disabled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short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enjoy life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diseases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sleep as long as you want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entertaining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diseases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slow moving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expirenced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don’t look as young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slower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expirenced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entitled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slower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expirenced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forgetful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slower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expirenced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fragile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smell spicey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expirenced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fragile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stagnant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expirenced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frail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stubborn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expirenced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gray hair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talks loud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expirenced life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gray hair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wealth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family oriented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grey hair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white hair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free time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grey hair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wrinkels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free time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grey hair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wrinkels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free time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grey hair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wrinkels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free time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grey hair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wrinkels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frugal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grey hair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wrinkels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full of life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grouchy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wrinkels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fun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grouchy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wrinkels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fun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grouchy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wrinkels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generous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grouchy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generous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grouchy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get away with anyhting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grumpy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282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get to spend more time with family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grumpy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giving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grumpy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giving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grumpy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good bakers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grumpy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good cooks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hair loss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good listeners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hard of hearing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good story teller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hard of hearing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grand kdis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hard to please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grand kids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health issues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grand kids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hearing aids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41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grand kids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hearing loss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grand kids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helplessness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grand kids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hunched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grandparents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ill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great advice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ill 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great talker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illness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grey hair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impatient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happy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inactive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happy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irritable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happy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irritable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happy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irritable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healthly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irritable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historical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irritable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honorable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judge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ill filter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less active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informative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less energy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innocent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lonliness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intersting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lose touch with people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jolly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loss of bladder control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joyful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loss of hair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kids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loss of hearing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kind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loss of senses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kind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loss of vision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knowledgable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many friends begin to pass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knowledgable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mean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knowledge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mean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less stress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medical issues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life expirence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memory loss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looks don't matter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memory loss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lovable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memory loss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medicare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memory loss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medicare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memory loss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memories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mental fatigue 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more assistance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mental loss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more family ties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more checkups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more help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nastolgic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more hobbies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nursing home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more knowledge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pains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more leisure time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pencling death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more respect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physical aliments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more time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physical aliments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more time with grand kids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physical body change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naps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physical loss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 obligations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physical weakness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patient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poor cognition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patient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poor eyesight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precious clothes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prone to illness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proud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racist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relaxation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receding gums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respect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sad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respectable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slow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retired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slow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retired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slow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retired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slow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retired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slow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retirement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slow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retirement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slow down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retirement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slow moving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retirement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slow moving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retirement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slow reaction time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rich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slow-minded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seasoned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slower 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smart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slower memory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smiling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slower memory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snowy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slower movement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social security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smelly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social security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smelly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social security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sore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story telling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strange style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story telling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stubborn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story telling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stubborn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stronger family ties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stubborn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stronger family ties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stubborn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sweaters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stubborn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sweet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stubborn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understanding of world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technologically challenged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vacation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tired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well-traveled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unmotivated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wisdom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vision/hearing loss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wisdom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vision/hearing loss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wisdom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vision/hearing loss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wisdom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vision/hearing loss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wisdom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weaker body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wise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weaker body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wise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weaker body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wise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weaker body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wise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white hair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wise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wrinkeled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wise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wrinkels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wise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wrinkled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wise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wrinkled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wise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wrinkled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wise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wrinkled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wise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wrinkles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wise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wrinkles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wise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wrinkles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wise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wrinkles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wise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wrinkley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wiser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wrinkly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wiser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wrinkly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wiser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wrinles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5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wisom</a:t>
                      </a: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6" marR="1956" marT="195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421360" y="1335503"/>
            <a:ext cx="53978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How do GVSU students think about older adults? 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072895" y="2146930"/>
            <a:ext cx="67668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Surveyed the students who were taking an aging class (N=50):   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955486" y="2951083"/>
            <a:ext cx="4227239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 smtClean="0"/>
              <a:t>Positives adjectives:  161 words</a:t>
            </a:r>
          </a:p>
          <a:p>
            <a:pPr>
              <a:spcBef>
                <a:spcPts val="600"/>
              </a:spcBef>
            </a:pPr>
            <a:r>
              <a:rPr lang="en-US" sz="2400" b="1" dirty="0" smtClean="0"/>
              <a:t>Negative adjectives:  160 words</a:t>
            </a:r>
          </a:p>
          <a:p>
            <a:pPr>
              <a:spcBef>
                <a:spcPts val="600"/>
              </a:spcBef>
            </a:pPr>
            <a:r>
              <a:rPr lang="en-US" sz="2400" b="1" dirty="0" smtClean="0"/>
              <a:t>Neutral:  	46 words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8835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919" y="491147"/>
            <a:ext cx="4881722" cy="52077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43374" y="2763151"/>
            <a:ext cx="34384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u="sng" dirty="0" smtClean="0"/>
              <a:t>Mathematical Performance</a:t>
            </a:r>
            <a:endParaRPr lang="en-US" sz="2000" b="1" u="sng" dirty="0"/>
          </a:p>
        </p:txBody>
      </p:sp>
      <p:sp>
        <p:nvSpPr>
          <p:cNvPr id="5" name="Rectangle 4"/>
          <p:cNvSpPr/>
          <p:nvPr/>
        </p:nvSpPr>
        <p:spPr>
          <a:xfrm>
            <a:off x="5237359" y="559412"/>
            <a:ext cx="35444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u="sng" dirty="0" smtClean="0"/>
              <a:t>Mathematical Self-efficacy</a:t>
            </a:r>
            <a:endParaRPr lang="en-US" sz="2000" b="1" u="sng" dirty="0"/>
          </a:p>
        </p:txBody>
      </p:sp>
      <p:sp>
        <p:nvSpPr>
          <p:cNvPr id="6" name="Rectangle 5"/>
          <p:cNvSpPr/>
          <p:nvPr/>
        </p:nvSpPr>
        <p:spPr>
          <a:xfrm>
            <a:off x="2951359" y="6017676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Levy, </a:t>
            </a:r>
            <a:r>
              <a:rPr lang="en-US" sz="2000" b="1" dirty="0" err="1"/>
              <a:t>Hausdorff</a:t>
            </a:r>
            <a:r>
              <a:rPr lang="en-US" sz="2000" b="1" dirty="0"/>
              <a:t>, </a:t>
            </a:r>
            <a:r>
              <a:rPr lang="en-US" sz="2000" b="1" dirty="0" err="1"/>
              <a:t>Hencke</a:t>
            </a:r>
            <a:r>
              <a:rPr lang="en-US" sz="2000" b="1" dirty="0"/>
              <a:t>, &amp; Wei, </a:t>
            </a:r>
            <a:r>
              <a:rPr lang="en-US" sz="2000" b="1" dirty="0" smtClean="0"/>
              <a:t>2000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26252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119" y="2671494"/>
            <a:ext cx="7458987" cy="41865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64652" y="225138"/>
            <a:ext cx="4398059" cy="754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000" b="1" dirty="0" smtClean="0"/>
              <a:t>Longevity and Self-Perceptions of Aging </a:t>
            </a:r>
          </a:p>
          <a:p>
            <a:pPr algn="ctr">
              <a:spcBef>
                <a:spcPts val="600"/>
              </a:spcBef>
            </a:pPr>
            <a:r>
              <a:rPr lang="en-US" b="1" dirty="0" smtClean="0"/>
              <a:t>Levy, Martin, Slade, Kunkel, &amp; </a:t>
            </a:r>
            <a:r>
              <a:rPr lang="en-US" b="1" dirty="0" err="1" smtClean="0"/>
              <a:t>Kasl</a:t>
            </a:r>
            <a:r>
              <a:rPr lang="en-US" b="1" dirty="0" smtClean="0"/>
              <a:t>, 2002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523418" y="1019730"/>
            <a:ext cx="832792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ts val="600"/>
              </a:spcBef>
              <a:buFont typeface="Wingdings" charset="2"/>
              <a:buChar char="§"/>
            </a:pPr>
            <a:r>
              <a:rPr lang="en-US" sz="2000" b="1" dirty="0"/>
              <a:t>The Ohio Longitudinal Study of Aging and Retirement, 1975-98</a:t>
            </a:r>
          </a:p>
          <a:p>
            <a:pPr marL="342900" indent="-342900">
              <a:spcBef>
                <a:spcPts val="600"/>
              </a:spcBef>
              <a:buFont typeface="Wingdings" charset="2"/>
              <a:buChar char="§"/>
            </a:pPr>
            <a:r>
              <a:rPr lang="en-US" sz="2000" b="1" dirty="0" smtClean="0"/>
              <a:t>Self-perceptions of aging measured up to 23 years earlier</a:t>
            </a:r>
          </a:p>
          <a:p>
            <a:pPr marL="342900" indent="-342900">
              <a:spcBef>
                <a:spcPts val="600"/>
              </a:spcBef>
              <a:buFont typeface="Wingdings" charset="2"/>
              <a:buChar char="§"/>
            </a:pPr>
            <a:r>
              <a:rPr lang="en-US" sz="2000" b="1" dirty="0" smtClean="0"/>
              <a:t>People with more positive self-perceptions of aging lived 7.5 years longer</a:t>
            </a:r>
          </a:p>
          <a:p>
            <a:pPr marL="342900" indent="-342900">
              <a:spcBef>
                <a:spcPts val="600"/>
              </a:spcBef>
              <a:buFont typeface="Wingdings" charset="2"/>
              <a:buChar char="§"/>
            </a:pPr>
            <a:r>
              <a:rPr lang="en-US" sz="2000" b="1" dirty="0"/>
              <a:t>Covariates are controlled: age, gender, SES, and functional health</a:t>
            </a:r>
          </a:p>
          <a:p>
            <a:pPr marL="342900" indent="-342900">
              <a:spcBef>
                <a:spcPts val="600"/>
              </a:spcBef>
              <a:buFont typeface="Wingdings" charset="2"/>
              <a:buChar char="§"/>
            </a:pP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8840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051374" y="208242"/>
            <a:ext cx="4758534" cy="754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000" b="1" dirty="0" smtClean="0"/>
              <a:t>Attitude Toward Retirement and Longevity</a:t>
            </a:r>
          </a:p>
          <a:p>
            <a:pPr algn="ctr">
              <a:spcBef>
                <a:spcPts val="600"/>
              </a:spcBef>
            </a:pPr>
            <a:r>
              <a:rPr lang="en-US" b="1" dirty="0" err="1" smtClean="0"/>
              <a:t>Lakra</a:t>
            </a:r>
            <a:r>
              <a:rPr lang="en-US" b="1" dirty="0" smtClean="0"/>
              <a:t>, Ng, &amp; Levy, 2012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523418" y="1019730"/>
            <a:ext cx="8025887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Wingdings" charset="2"/>
              <a:buChar char="§"/>
            </a:pPr>
            <a:r>
              <a:rPr lang="en-US" sz="2000" b="1" dirty="0"/>
              <a:t>The Ohio Longitudinal Study of Aging and Retirement, 1975-98</a:t>
            </a:r>
          </a:p>
          <a:p>
            <a:pPr marL="342900" indent="-342900">
              <a:spcBef>
                <a:spcPts val="600"/>
              </a:spcBef>
              <a:buFont typeface="Wingdings" charset="2"/>
              <a:buChar char="§"/>
            </a:pPr>
            <a:r>
              <a:rPr lang="en-US" sz="2000" b="1" dirty="0" smtClean="0"/>
              <a:t>Attitudes toward retirement measured up to 23 years earlier</a:t>
            </a:r>
          </a:p>
          <a:p>
            <a:pPr marL="342900" indent="-342900">
              <a:spcBef>
                <a:spcPts val="600"/>
              </a:spcBef>
              <a:buFont typeface="Wingdings" charset="2"/>
              <a:buChar char="§"/>
            </a:pPr>
            <a:r>
              <a:rPr lang="en-US" sz="2000" b="1" dirty="0" smtClean="0"/>
              <a:t>People with more positive ATR at the start lived 4.9 years longer</a:t>
            </a:r>
          </a:p>
          <a:p>
            <a:pPr marL="342900" indent="-342900">
              <a:spcBef>
                <a:spcPts val="600"/>
              </a:spcBef>
              <a:buFont typeface="Wingdings" charset="2"/>
              <a:buChar char="§"/>
            </a:pPr>
            <a:r>
              <a:rPr lang="en-US" sz="2000" b="1" dirty="0"/>
              <a:t>Covariates are controlled: age, gender, </a:t>
            </a:r>
            <a:r>
              <a:rPr lang="en-US" sz="2000" b="1" dirty="0" smtClean="0"/>
              <a:t>marital status, race, employment status, SES</a:t>
            </a:r>
            <a:r>
              <a:rPr lang="en-US" sz="2000" b="1" dirty="0"/>
              <a:t>, and functional </a:t>
            </a:r>
            <a:r>
              <a:rPr lang="en-US" sz="2000" b="1" dirty="0" smtClean="0"/>
              <a:t>health.</a:t>
            </a:r>
            <a:endParaRPr lang="en-US" sz="20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333" y="2935710"/>
            <a:ext cx="6810044" cy="369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38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713" y="1664620"/>
            <a:ext cx="4498669" cy="34864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5735" y="1225487"/>
            <a:ext cx="413597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Wingdings" charset="2"/>
              <a:buChar char="§"/>
            </a:pPr>
            <a:r>
              <a:rPr lang="en-US" sz="2000" b="1" dirty="0" smtClean="0"/>
              <a:t>The Baltimore Longitudinal Study of Aging</a:t>
            </a:r>
          </a:p>
          <a:p>
            <a:pPr marL="285750" indent="-285750">
              <a:spcBef>
                <a:spcPts val="1200"/>
              </a:spcBef>
              <a:buFont typeface="Wingdings" charset="2"/>
              <a:buChar char="§"/>
            </a:pPr>
            <a:r>
              <a:rPr lang="en-US" sz="2000" b="1" dirty="0" smtClean="0"/>
              <a:t>People who had more negative age stereotypes were more likely to experience first cardiovascular event in the next 38 years. </a:t>
            </a:r>
          </a:p>
          <a:p>
            <a:pPr marL="285750" indent="-285750">
              <a:spcBef>
                <a:spcPts val="1200"/>
              </a:spcBef>
              <a:buFont typeface="Wingdings" charset="2"/>
              <a:buChar char="§"/>
            </a:pPr>
            <a:r>
              <a:rPr lang="en-US" sz="2000" b="1" dirty="0" smtClean="0"/>
              <a:t>Covariates are controlled: age, depression, BMI, elevated blood pressure, family history of cardiovascular death, education, marital status, number of chronic conditions, race, self-rated health, serum total cholesterol, and smoking history. </a:t>
            </a:r>
            <a:endParaRPr lang="en-US" sz="2000" b="1" dirty="0"/>
          </a:p>
        </p:txBody>
      </p:sp>
      <p:sp>
        <p:nvSpPr>
          <p:cNvPr id="8" name="Rectangle 7"/>
          <p:cNvSpPr/>
          <p:nvPr/>
        </p:nvSpPr>
        <p:spPr>
          <a:xfrm>
            <a:off x="1494038" y="208242"/>
            <a:ext cx="6635150" cy="754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000" b="1" dirty="0" smtClean="0"/>
              <a:t>Negative Age</a:t>
            </a:r>
            <a:r>
              <a:rPr lang="en-US" sz="2000" b="1" dirty="0"/>
              <a:t>-</a:t>
            </a:r>
            <a:r>
              <a:rPr lang="en-US" sz="2000" b="1" dirty="0" smtClean="0"/>
              <a:t>Stereotypes and the First </a:t>
            </a:r>
            <a:r>
              <a:rPr lang="en-US" sz="2000" b="1" dirty="0"/>
              <a:t>Cardiovascular Event </a:t>
            </a:r>
            <a:endParaRPr lang="en-US" sz="2000" b="1" dirty="0" smtClean="0"/>
          </a:p>
          <a:p>
            <a:pPr algn="ctr">
              <a:spcBef>
                <a:spcPts val="600"/>
              </a:spcBef>
            </a:pPr>
            <a:r>
              <a:rPr lang="en-US" b="1" dirty="0" smtClean="0"/>
              <a:t>Levy, </a:t>
            </a:r>
            <a:r>
              <a:rPr lang="en-US" b="1" dirty="0" err="1" smtClean="0"/>
              <a:t>Zonderman</a:t>
            </a:r>
            <a:r>
              <a:rPr lang="en-US" b="1" dirty="0" smtClean="0"/>
              <a:t>, Martin, Slade, &amp; </a:t>
            </a:r>
            <a:r>
              <a:rPr lang="en-US" b="1" dirty="0" err="1" smtClean="0"/>
              <a:t>Ferrucci</a:t>
            </a:r>
            <a:r>
              <a:rPr lang="en-US" b="1" dirty="0" smtClean="0"/>
              <a:t>, 2009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2667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066" y="2954843"/>
            <a:ext cx="6226074" cy="36301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49080" y="208242"/>
            <a:ext cx="5563116" cy="754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000" b="1" dirty="0" smtClean="0"/>
              <a:t>Self-Perception of Aging and Respiratory Mortality </a:t>
            </a:r>
          </a:p>
          <a:p>
            <a:pPr algn="ctr">
              <a:spcBef>
                <a:spcPts val="600"/>
              </a:spcBef>
            </a:pPr>
            <a:r>
              <a:rPr lang="en-US" b="1" dirty="0" smtClean="0"/>
              <a:t>Levy &amp; Myers, 2005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544585" y="945897"/>
            <a:ext cx="802588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Wingdings" charset="2"/>
              <a:buChar char="§"/>
            </a:pPr>
            <a:r>
              <a:rPr lang="en-US" sz="2000" b="1" dirty="0"/>
              <a:t>The Ohio Longitudinal Study of Aging and Retirement, 1975-</a:t>
            </a:r>
            <a:r>
              <a:rPr lang="en-US" sz="2000" b="1" dirty="0" smtClean="0"/>
              <a:t>98</a:t>
            </a:r>
            <a:endParaRPr lang="en-US" sz="2000" b="1" dirty="0"/>
          </a:p>
          <a:p>
            <a:pPr marL="342900" indent="-342900">
              <a:spcBef>
                <a:spcPts val="600"/>
              </a:spcBef>
              <a:buFont typeface="Wingdings" charset="2"/>
              <a:buChar char="§"/>
            </a:pPr>
            <a:r>
              <a:rPr lang="en-US" sz="2000" b="1" dirty="0" smtClean="0"/>
              <a:t>Higher baseline positive self-perceptions of aging were significantly less likely to die of respiratory causes over the next 23 year. </a:t>
            </a:r>
          </a:p>
          <a:p>
            <a:pPr marL="342900" indent="-342900">
              <a:spcBef>
                <a:spcPts val="600"/>
              </a:spcBef>
              <a:buFont typeface="Wingdings" charset="2"/>
              <a:buChar char="§"/>
            </a:pPr>
            <a:r>
              <a:rPr lang="en-US" sz="2000" b="1" dirty="0" smtClean="0"/>
              <a:t>Covariates </a:t>
            </a:r>
            <a:r>
              <a:rPr lang="en-US" sz="2000" b="1" dirty="0"/>
              <a:t>are controlled: age, gender, </a:t>
            </a:r>
            <a:r>
              <a:rPr lang="en-US" sz="2000" b="1" dirty="0" smtClean="0"/>
              <a:t>marital status, functional health, SES</a:t>
            </a:r>
            <a:r>
              <a:rPr lang="en-US" sz="2000" b="1" dirty="0"/>
              <a:t>, </a:t>
            </a:r>
            <a:r>
              <a:rPr lang="en-US" sz="2000" b="1" dirty="0" smtClean="0"/>
              <a:t>loneliness, and self-rated health.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20436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554" y="1716957"/>
            <a:ext cx="4106120" cy="39621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45699" y="208242"/>
            <a:ext cx="5230243" cy="754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000" b="1" dirty="0" smtClean="0"/>
              <a:t>Memory Decline and Negative Age-Stereotypes </a:t>
            </a:r>
          </a:p>
          <a:p>
            <a:pPr algn="ctr">
              <a:spcBef>
                <a:spcPts val="600"/>
              </a:spcBef>
            </a:pPr>
            <a:r>
              <a:rPr lang="en-US" b="1" dirty="0" smtClean="0"/>
              <a:t>Levy, </a:t>
            </a:r>
            <a:r>
              <a:rPr lang="en-US" b="1" dirty="0" err="1" smtClean="0"/>
              <a:t>Zonderman</a:t>
            </a:r>
            <a:r>
              <a:rPr lang="en-US" b="1" dirty="0" smtClean="0"/>
              <a:t>, Martin, Slade, &amp; </a:t>
            </a:r>
            <a:r>
              <a:rPr lang="en-US" b="1" dirty="0" err="1" smtClean="0"/>
              <a:t>Ferrucci</a:t>
            </a:r>
            <a:r>
              <a:rPr lang="en-US" b="1" dirty="0" smtClean="0"/>
              <a:t>, 2011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195734" y="1173302"/>
            <a:ext cx="4365087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Wingdings" charset="2"/>
              <a:buChar char="§"/>
            </a:pPr>
            <a:r>
              <a:rPr lang="en-US" sz="2000" b="1" dirty="0" smtClean="0"/>
              <a:t>The Baltimore Longitudinal Study of Aging</a:t>
            </a:r>
          </a:p>
          <a:p>
            <a:pPr marL="285750" indent="-285750">
              <a:spcBef>
                <a:spcPts val="1200"/>
              </a:spcBef>
              <a:buFont typeface="Wingdings" charset="2"/>
              <a:buChar char="§"/>
            </a:pPr>
            <a:r>
              <a:rPr lang="en-US" sz="2000" b="1" dirty="0" smtClean="0"/>
              <a:t>Over 38 years, significant worse memory performance for people with more negative age stereotypes (30.2% greater decline). </a:t>
            </a:r>
          </a:p>
          <a:p>
            <a:pPr marL="679450">
              <a:spcBef>
                <a:spcPts val="600"/>
              </a:spcBef>
            </a:pPr>
            <a:r>
              <a:rPr lang="en-US" sz="2000" b="1" dirty="0"/>
              <a:t>	</a:t>
            </a:r>
            <a:r>
              <a:rPr lang="en-US" sz="2000" b="1" dirty="0" smtClean="0"/>
              <a:t>70 years old: 3.14 years older</a:t>
            </a:r>
          </a:p>
          <a:p>
            <a:pPr marL="679450">
              <a:spcBef>
                <a:spcPts val="600"/>
              </a:spcBef>
            </a:pPr>
            <a:r>
              <a:rPr lang="en-US" sz="2000" b="1" dirty="0"/>
              <a:t>	</a:t>
            </a:r>
            <a:r>
              <a:rPr lang="en-US" sz="2000" b="1" dirty="0" smtClean="0"/>
              <a:t>80 years old: 6.16 years older</a:t>
            </a:r>
          </a:p>
          <a:p>
            <a:pPr marL="679450">
              <a:spcBef>
                <a:spcPts val="600"/>
              </a:spcBef>
            </a:pPr>
            <a:r>
              <a:rPr lang="en-US" sz="2000" b="1" dirty="0"/>
              <a:t>	</a:t>
            </a:r>
            <a:r>
              <a:rPr lang="en-US" sz="2000" b="1" dirty="0" smtClean="0"/>
              <a:t>90 years old: 9.18 years older</a:t>
            </a:r>
          </a:p>
          <a:p>
            <a:pPr marL="285750" indent="-285750">
              <a:spcBef>
                <a:spcPts val="1200"/>
              </a:spcBef>
              <a:buFont typeface="Wingdings" charset="2"/>
              <a:buChar char="§"/>
            </a:pPr>
            <a:r>
              <a:rPr lang="en-US" sz="2000" b="1" dirty="0" smtClean="0"/>
              <a:t>Covariates are controlled: age, depression, education, marital status, number of chronic conditions based on hospital records, race, self-rated health, and sex.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65434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1208" y="974124"/>
            <a:ext cx="7204702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000" b="1" dirty="0" smtClean="0"/>
              <a:t>So far, evidence has shown that self-perceptions of age stereotypes are uniquely associated with cognitive and physical functions over time  </a:t>
            </a:r>
          </a:p>
          <a:p>
            <a:pPr algn="ctr">
              <a:spcBef>
                <a:spcPts val="600"/>
              </a:spcBef>
            </a:pPr>
            <a:endParaRPr lang="en-US" sz="2000" b="1" dirty="0"/>
          </a:p>
          <a:p>
            <a:pPr algn="ctr">
              <a:spcBef>
                <a:spcPts val="600"/>
              </a:spcBef>
            </a:pPr>
            <a:r>
              <a:rPr lang="en-US" sz="2000" b="1" dirty="0" smtClean="0"/>
              <a:t>Negative age stereotypes may have profound detrimental effects on our physical </a:t>
            </a:r>
            <a:r>
              <a:rPr lang="en-US" sz="2000" b="1" dirty="0"/>
              <a:t>health and cognitive </a:t>
            </a:r>
            <a:r>
              <a:rPr lang="en-US" sz="2000" b="1" dirty="0" smtClean="0"/>
              <a:t>functions. </a:t>
            </a:r>
          </a:p>
          <a:p>
            <a:pPr algn="ctr">
              <a:spcBef>
                <a:spcPts val="600"/>
              </a:spcBef>
            </a:pPr>
            <a:endParaRPr lang="en-US" sz="2000" b="1" dirty="0"/>
          </a:p>
          <a:p>
            <a:pPr algn="ctr">
              <a:spcBef>
                <a:spcPts val="600"/>
              </a:spcBef>
            </a:pPr>
            <a:r>
              <a:rPr lang="en-US" sz="2000" b="1" dirty="0" smtClean="0"/>
              <a:t>We have a lot of work to do to change the culture: </a:t>
            </a:r>
          </a:p>
          <a:p>
            <a:pPr algn="ctr">
              <a:spcBef>
                <a:spcPts val="600"/>
              </a:spcBef>
            </a:pPr>
            <a:endParaRPr lang="en-US" sz="2000" b="1" dirty="0"/>
          </a:p>
          <a:p>
            <a:pPr algn="ctr">
              <a:spcBef>
                <a:spcPts val="600"/>
              </a:spcBef>
            </a:pPr>
            <a:r>
              <a:rPr lang="en-US" sz="2000" b="1" dirty="0" smtClean="0"/>
              <a:t> Here is a </a:t>
            </a:r>
            <a:r>
              <a:rPr lang="en-US" sz="2000" b="1" dirty="0"/>
              <a:t>F</a:t>
            </a:r>
            <a:r>
              <a:rPr lang="en-US" sz="2000" b="1" dirty="0" smtClean="0"/>
              <a:t>acebook study…..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1327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65922" y="375517"/>
            <a:ext cx="4750369" cy="8156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b="1" dirty="0" smtClean="0"/>
              <a:t>Images of Older adults in Facebook: </a:t>
            </a:r>
          </a:p>
          <a:p>
            <a:pPr algn="ctr">
              <a:spcBef>
                <a:spcPts val="600"/>
              </a:spcBef>
            </a:pPr>
            <a:r>
              <a:rPr lang="en-US" b="1" dirty="0" smtClean="0"/>
              <a:t>Levy, Chung, Bedford, &amp; </a:t>
            </a:r>
            <a:r>
              <a:rPr lang="en-US" b="1" dirty="0" err="1" smtClean="0"/>
              <a:t>Navrazhina</a:t>
            </a:r>
            <a:r>
              <a:rPr lang="en-US" b="1" dirty="0" smtClean="0"/>
              <a:t>, 2014  </a:t>
            </a:r>
            <a:endParaRPr lang="en-US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1246" y="375517"/>
            <a:ext cx="2430820" cy="51580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39246" y="1350178"/>
            <a:ext cx="6723942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000" b="1" u="sng" dirty="0" smtClean="0"/>
              <a:t>Analyzed 84 </a:t>
            </a:r>
            <a:r>
              <a:rPr lang="en-US" sz="2000" b="1" u="sng" dirty="0"/>
              <a:t>F</a:t>
            </a:r>
            <a:r>
              <a:rPr lang="en-US" sz="2000" b="1" u="sng" dirty="0" smtClean="0"/>
              <a:t>acebook sites that meet:</a:t>
            </a:r>
          </a:p>
          <a:p>
            <a:pPr marL="457200" indent="-165100">
              <a:spcBef>
                <a:spcPts val="600"/>
              </a:spcBef>
              <a:buFont typeface="Wingdings" charset="2"/>
              <a:buChar char="§"/>
              <a:tabLst>
                <a:tab pos="514350" algn="l"/>
              </a:tabLst>
            </a:pPr>
            <a:r>
              <a:rPr lang="en-US" sz="2000" b="1" dirty="0" smtClean="0"/>
              <a:t>Have descriptions about individuals aged 60 years or old</a:t>
            </a:r>
          </a:p>
          <a:p>
            <a:pPr marL="457200" indent="-165100">
              <a:spcBef>
                <a:spcPts val="600"/>
              </a:spcBef>
              <a:buFont typeface="Wingdings" charset="2"/>
              <a:buChar char="§"/>
              <a:tabLst>
                <a:tab pos="514350" algn="l"/>
              </a:tabLst>
            </a:pPr>
            <a:r>
              <a:rPr lang="en-US" sz="2000" b="1" dirty="0" smtClean="0"/>
              <a:t>Open membership</a:t>
            </a:r>
          </a:p>
          <a:p>
            <a:pPr marL="457200" indent="-165100">
              <a:spcBef>
                <a:spcPts val="600"/>
              </a:spcBef>
              <a:buFont typeface="Wingdings" charset="2"/>
              <a:buChar char="§"/>
              <a:tabLst>
                <a:tab pos="514350" algn="l"/>
              </a:tabLst>
            </a:pPr>
            <a:r>
              <a:rPr lang="en-US" sz="2000" b="1" dirty="0" smtClean="0"/>
              <a:t>Not created for commercial purposes</a:t>
            </a:r>
          </a:p>
        </p:txBody>
      </p:sp>
      <p:sp>
        <p:nvSpPr>
          <p:cNvPr id="9" name="Rectangle 8"/>
          <p:cNvSpPr/>
          <p:nvPr/>
        </p:nvSpPr>
        <p:spPr>
          <a:xfrm>
            <a:off x="783217" y="3122384"/>
            <a:ext cx="753048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000" b="1" u="sng" dirty="0" smtClean="0"/>
              <a:t>84 groups, a total of 25,489 members</a:t>
            </a:r>
          </a:p>
          <a:p>
            <a:pPr algn="ctr">
              <a:spcBef>
                <a:spcPts val="600"/>
              </a:spcBef>
            </a:pPr>
            <a:r>
              <a:rPr lang="en-US" sz="2000" b="1" dirty="0" smtClean="0"/>
              <a:t>The mean age of creators and members was 20-29 (all &lt;60)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18219" y="4209257"/>
            <a:ext cx="76278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000" b="1" u="sng" dirty="0" smtClean="0"/>
              <a:t>Creators were identified as living on five continents:</a:t>
            </a:r>
          </a:p>
          <a:p>
            <a:pPr>
              <a:spcBef>
                <a:spcPts val="600"/>
              </a:spcBef>
            </a:pPr>
            <a:r>
              <a:rPr lang="en-US" sz="2000" b="1" dirty="0" smtClean="0"/>
              <a:t>51% from North America			8% from Asia and 8% from Australia</a:t>
            </a:r>
          </a:p>
          <a:p>
            <a:pPr>
              <a:spcBef>
                <a:spcPts val="600"/>
              </a:spcBef>
            </a:pPr>
            <a:r>
              <a:rPr lang="en-US" sz="2000" b="1" dirty="0" smtClean="0"/>
              <a:t>32% from Europe					1% from Africa</a:t>
            </a:r>
          </a:p>
          <a:p>
            <a:pPr>
              <a:spcBef>
                <a:spcPts val="600"/>
              </a:spcBef>
            </a:pPr>
            <a:r>
              <a:rPr lang="en-US" sz="2000" b="1" dirty="0" smtClean="0"/>
              <a:t>All descriptions were in English       65% of the creators were men</a:t>
            </a:r>
          </a:p>
          <a:p>
            <a:pPr algn="ctr">
              <a:spcBef>
                <a:spcPts val="600"/>
              </a:spcBef>
            </a:pPr>
            <a:r>
              <a:rPr lang="en-US" sz="2000" b="1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225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39246" y="375517"/>
            <a:ext cx="4203720" cy="8156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b="1" dirty="0" smtClean="0"/>
              <a:t>Results of the Facebook study: </a:t>
            </a:r>
          </a:p>
          <a:p>
            <a:pPr algn="ctr">
              <a:spcBef>
                <a:spcPts val="600"/>
              </a:spcBef>
            </a:pPr>
            <a:r>
              <a:rPr lang="en-US" b="1" dirty="0" smtClean="0"/>
              <a:t>Levy, Chung, Bedford, &amp; </a:t>
            </a:r>
            <a:r>
              <a:rPr lang="en-US" b="1" dirty="0" err="1" smtClean="0"/>
              <a:t>Navrazhina</a:t>
            </a:r>
            <a:r>
              <a:rPr lang="en-US" b="1" dirty="0" smtClean="0"/>
              <a:t>, 2014  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1246" y="375517"/>
            <a:ext cx="2430820" cy="5158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39246" y="1426066"/>
            <a:ext cx="6981398" cy="38625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smtClean="0"/>
              <a:t>98.8% of the sites had negative age stereotypes:</a:t>
            </a:r>
          </a:p>
          <a:p>
            <a:pPr>
              <a:spcBef>
                <a:spcPts val="600"/>
              </a:spcBef>
            </a:pPr>
            <a:r>
              <a:rPr lang="en-US" sz="2000" b="1" dirty="0" smtClean="0"/>
              <a:t>74% - </a:t>
            </a:r>
            <a:r>
              <a:rPr lang="en-US" sz="2000" b="1" dirty="0"/>
              <a:t>E</a:t>
            </a:r>
            <a:r>
              <a:rPr lang="en-US" sz="2000" b="1" dirty="0" smtClean="0"/>
              <a:t>xcoriating the old  </a:t>
            </a:r>
          </a:p>
          <a:p>
            <a:pPr marL="800100">
              <a:spcBef>
                <a:spcPts val="600"/>
              </a:spcBef>
            </a:pPr>
            <a:r>
              <a:rPr lang="en-US" sz="2000" b="1" dirty="0"/>
              <a:t>	D</a:t>
            </a:r>
            <a:r>
              <a:rPr lang="en-US" sz="2000" b="1" dirty="0" smtClean="0"/>
              <a:t>o not contribute to modern society at all</a:t>
            </a:r>
          </a:p>
          <a:p>
            <a:pPr marL="800100">
              <a:spcBef>
                <a:spcPts val="600"/>
              </a:spcBef>
            </a:pPr>
            <a:r>
              <a:rPr lang="en-US" sz="2000" b="1" dirty="0" smtClean="0"/>
              <a:t>	Their single and only meaning is to nag</a:t>
            </a:r>
          </a:p>
          <a:p>
            <a:pPr>
              <a:spcBef>
                <a:spcPts val="600"/>
              </a:spcBef>
            </a:pPr>
            <a:r>
              <a:rPr lang="en-US" sz="2000" b="1" dirty="0" smtClean="0"/>
              <a:t>41% - Physical debilitation</a:t>
            </a:r>
          </a:p>
          <a:p>
            <a:pPr>
              <a:spcBef>
                <a:spcPts val="600"/>
              </a:spcBef>
            </a:pPr>
            <a:r>
              <a:rPr lang="en-US" sz="2000" b="1" dirty="0" smtClean="0"/>
              <a:t>27% - Cognitive debilitation</a:t>
            </a:r>
          </a:p>
          <a:p>
            <a:pPr>
              <a:spcBef>
                <a:spcPts val="600"/>
              </a:spcBef>
            </a:pPr>
            <a:r>
              <a:rPr lang="en-US" sz="2000" b="1" dirty="0" smtClean="0"/>
              <a:t>13% - Both physical and cognitive debilitations</a:t>
            </a:r>
          </a:p>
          <a:p>
            <a:pPr>
              <a:spcBef>
                <a:spcPts val="600"/>
              </a:spcBef>
            </a:pPr>
            <a:r>
              <a:rPr lang="en-US" sz="2000" b="1" dirty="0" smtClean="0"/>
              <a:t>37% - Advocated banning older individuals from public activities</a:t>
            </a:r>
          </a:p>
          <a:p>
            <a:pPr>
              <a:spcBef>
                <a:spcPts val="600"/>
              </a:spcBef>
            </a:pPr>
            <a:r>
              <a:rPr lang="en-US" sz="2000" b="1" dirty="0" smtClean="0"/>
              <a:t>26% - </a:t>
            </a:r>
            <a:r>
              <a:rPr lang="en-US" sz="2000" b="1" dirty="0" err="1" smtClean="0"/>
              <a:t>Infantilization</a:t>
            </a:r>
            <a:r>
              <a:rPr lang="en-US" sz="2000" b="1" dirty="0" smtClean="0"/>
              <a:t> of the old</a:t>
            </a:r>
          </a:p>
          <a:p>
            <a:pPr>
              <a:spcBef>
                <a:spcPts val="600"/>
              </a:spcBef>
            </a:pPr>
            <a:r>
              <a:rPr lang="en-US" sz="2000" b="1" dirty="0" smtClean="0"/>
              <a:t>10% - Nursing homes</a:t>
            </a:r>
          </a:p>
        </p:txBody>
      </p:sp>
    </p:spTree>
    <p:extLst>
      <p:ext uri="{BB962C8B-B14F-4D97-AF65-F5344CB8AC3E}">
        <p14:creationId xmlns:p14="http://schemas.microsoft.com/office/powerpoint/2010/main" val="120808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0431" y="1182864"/>
            <a:ext cx="561198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b="1" dirty="0" smtClean="0"/>
              <a:t>But we got hope to change the culture!</a:t>
            </a:r>
          </a:p>
          <a:p>
            <a:pPr algn="ctr">
              <a:spcBef>
                <a:spcPts val="600"/>
              </a:spcBef>
            </a:pPr>
            <a:endParaRPr lang="en-US" sz="2400" b="1" dirty="0"/>
          </a:p>
          <a:p>
            <a:pPr algn="ctr">
              <a:spcBef>
                <a:spcPts val="600"/>
              </a:spcBef>
            </a:pPr>
            <a:r>
              <a:rPr lang="en-US" sz="2400" b="1" dirty="0" smtClean="0"/>
              <a:t>Here is a study on Intervention…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614" y="3145907"/>
            <a:ext cx="2047433" cy="204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5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0408" y="249533"/>
            <a:ext cx="601639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b="1" dirty="0" smtClean="0"/>
              <a:t>The Positives </a:t>
            </a:r>
          </a:p>
          <a:p>
            <a:pPr marL="285750" indent="-285750">
              <a:spcBef>
                <a:spcPts val="1200"/>
              </a:spcBef>
              <a:buFont typeface="Wingdings" charset="2"/>
              <a:buChar char="Ø"/>
            </a:pPr>
            <a:r>
              <a:rPr lang="en-US" b="1" dirty="0" smtClean="0"/>
              <a:t>Wisdom or wise (23 times)</a:t>
            </a:r>
          </a:p>
          <a:p>
            <a:pPr marL="285750" indent="-285750">
              <a:spcBef>
                <a:spcPts val="1200"/>
              </a:spcBef>
              <a:buFont typeface="Wingdings" charset="2"/>
              <a:buChar char="Ø"/>
            </a:pPr>
            <a:r>
              <a:rPr lang="en-US" b="1" dirty="0" smtClean="0"/>
              <a:t>Experienced (9 times) and knowledgeable (4 times), </a:t>
            </a:r>
          </a:p>
          <a:p>
            <a:pPr marL="285750" indent="-285750">
              <a:spcBef>
                <a:spcPts val="1200"/>
              </a:spcBef>
              <a:buFont typeface="Wingdings" charset="2"/>
              <a:buChar char="Ø"/>
            </a:pPr>
            <a:r>
              <a:rPr lang="en-US" b="1" dirty="0" smtClean="0"/>
              <a:t>Family-oriented (grand children), </a:t>
            </a:r>
          </a:p>
          <a:p>
            <a:pPr marL="285750" indent="-285750">
              <a:spcBef>
                <a:spcPts val="1200"/>
              </a:spcBef>
              <a:buFont typeface="Wingdings" charset="2"/>
              <a:buChar char="Ø"/>
            </a:pPr>
            <a:r>
              <a:rPr lang="en-US" b="1" dirty="0" smtClean="0"/>
              <a:t>Care free (cliques not important, comfy clothes, body does not matter, look does not matter),</a:t>
            </a:r>
          </a:p>
          <a:p>
            <a:pPr marL="285750" indent="-285750">
              <a:spcBef>
                <a:spcPts val="1200"/>
              </a:spcBef>
              <a:buFont typeface="Wingdings" charset="2"/>
              <a:buChar char="Ø"/>
            </a:pPr>
            <a:r>
              <a:rPr lang="en-US" b="1" dirty="0" smtClean="0"/>
              <a:t>Generous and caring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407" y="3351373"/>
            <a:ext cx="3434030" cy="28205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8640" y="6120328"/>
            <a:ext cx="5081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b="1" dirty="0" smtClean="0"/>
              <a:t>French artist: Daumier – Always Joyful, 1864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473" y="2663933"/>
            <a:ext cx="3097775" cy="396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24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05317" y="691647"/>
            <a:ext cx="44572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Levy, </a:t>
            </a:r>
            <a:r>
              <a:rPr lang="en-US" sz="2400" b="1" dirty="0" err="1" smtClean="0"/>
              <a:t>Pilver</a:t>
            </a:r>
            <a:r>
              <a:rPr lang="en-US" sz="2400" b="1" dirty="0" smtClean="0"/>
              <a:t>, Chung, &amp; Slade, 2014 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1227184" y="1402671"/>
            <a:ext cx="743624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Font typeface="Wingdings" charset="2"/>
              <a:buChar char="§"/>
            </a:pPr>
            <a:r>
              <a:rPr lang="en-US" sz="2000" b="1" dirty="0" smtClean="0"/>
              <a:t>100 older adults:  age range 61-99 and mean age = 81</a:t>
            </a:r>
          </a:p>
          <a:p>
            <a:pPr marL="342900" indent="-342900">
              <a:spcBef>
                <a:spcPts val="1200"/>
              </a:spcBef>
              <a:buFont typeface="Wingdings" charset="2"/>
              <a:buChar char="§"/>
            </a:pPr>
            <a:r>
              <a:rPr lang="en-US" sz="2000" b="1" dirty="0" smtClean="0"/>
              <a:t>Implicit positive age stereotypes were given weekly for 4 weeks</a:t>
            </a:r>
          </a:p>
          <a:p>
            <a:pPr marL="342900" indent="-342900">
              <a:spcBef>
                <a:spcPts val="1200"/>
              </a:spcBef>
              <a:buFont typeface="Wingdings" charset="2"/>
              <a:buChar char="§"/>
            </a:pPr>
            <a:r>
              <a:rPr lang="en-US" sz="2000" b="1" dirty="0" smtClean="0"/>
              <a:t>Age stereotypes, self-perception of aging, and physical functions were measured at baseline</a:t>
            </a:r>
            <a:r>
              <a:rPr lang="en-US" sz="2000" b="1" dirty="0"/>
              <a:t> </a:t>
            </a:r>
            <a:r>
              <a:rPr lang="en-US" sz="2000" b="1" dirty="0" smtClean="0"/>
              <a:t>and 5-8 weeks.  </a:t>
            </a:r>
          </a:p>
          <a:p>
            <a:pPr marL="342900" indent="-342900">
              <a:spcBef>
                <a:spcPts val="1200"/>
              </a:spcBef>
              <a:buFont typeface="Wingdings" charset="2"/>
              <a:buChar char="§"/>
            </a:pPr>
            <a:r>
              <a:rPr lang="en-US" sz="2000" b="1" dirty="0" smtClean="0"/>
              <a:t>Covariates are controlled: age, sex, and health.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9924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" y="1128391"/>
            <a:ext cx="6972300" cy="42292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8537" y="518197"/>
            <a:ext cx="3111500" cy="8410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53917" y="5644540"/>
            <a:ext cx="44572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Levy, </a:t>
            </a:r>
            <a:r>
              <a:rPr lang="en-US" sz="2000" b="1" dirty="0" err="1" smtClean="0"/>
              <a:t>Pilver</a:t>
            </a:r>
            <a:r>
              <a:rPr lang="en-US" sz="2000" b="1" dirty="0" smtClean="0"/>
              <a:t>, Chung, &amp; Slade, 2014 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2797349" y="477045"/>
            <a:ext cx="26306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 smtClean="0"/>
              <a:t>Age Stereotypes</a:t>
            </a:r>
            <a:endParaRPr lang="en-US" sz="2400" u="sng" dirty="0"/>
          </a:p>
        </p:txBody>
      </p:sp>
    </p:spTree>
    <p:extLst>
      <p:ext uri="{BB962C8B-B14F-4D97-AF65-F5344CB8AC3E}">
        <p14:creationId xmlns:p14="http://schemas.microsoft.com/office/powerpoint/2010/main" val="236609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747" y="939494"/>
            <a:ext cx="7010400" cy="39833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69850" y="498590"/>
            <a:ext cx="33261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 smtClean="0"/>
              <a:t>Self Perceptions of Aging </a:t>
            </a:r>
            <a:endParaRPr lang="en-US" sz="2400" u="sng" dirty="0"/>
          </a:p>
        </p:txBody>
      </p:sp>
      <p:sp>
        <p:nvSpPr>
          <p:cNvPr id="4" name="Rectangle 3"/>
          <p:cNvSpPr/>
          <p:nvPr/>
        </p:nvSpPr>
        <p:spPr>
          <a:xfrm>
            <a:off x="3267053" y="5252973"/>
            <a:ext cx="44572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Levy, </a:t>
            </a:r>
            <a:r>
              <a:rPr lang="en-US" sz="2000" b="1" dirty="0" err="1" smtClean="0"/>
              <a:t>Pilver</a:t>
            </a:r>
            <a:r>
              <a:rPr lang="en-US" sz="2000" b="1" dirty="0" smtClean="0"/>
              <a:t>, Chung, &amp; Slade, 2014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2314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835" y="1091254"/>
            <a:ext cx="7010400" cy="39418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08549" y="507823"/>
            <a:ext cx="60869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 smtClean="0"/>
              <a:t>Physical Functions: Strength, Gait, and Balance</a:t>
            </a:r>
            <a:endParaRPr lang="en-US" sz="2400" u="sng" dirty="0"/>
          </a:p>
        </p:txBody>
      </p:sp>
      <p:sp>
        <p:nvSpPr>
          <p:cNvPr id="4" name="Rectangle 3"/>
          <p:cNvSpPr/>
          <p:nvPr/>
        </p:nvSpPr>
        <p:spPr>
          <a:xfrm>
            <a:off x="2810595" y="5328699"/>
            <a:ext cx="38828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Levy, </a:t>
            </a:r>
            <a:r>
              <a:rPr lang="en-US" sz="2000" b="1" dirty="0" err="1" smtClean="0"/>
              <a:t>Pilver</a:t>
            </a:r>
            <a:r>
              <a:rPr lang="en-US" sz="2000" b="1" dirty="0" smtClean="0"/>
              <a:t>, Chung, &amp; Slade, 2014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1853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87827" y="365296"/>
            <a:ext cx="6244945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b="1" dirty="0" smtClean="0"/>
              <a:t>The implications:</a:t>
            </a:r>
          </a:p>
          <a:p>
            <a:pPr algn="ctr">
              <a:spcBef>
                <a:spcPts val="600"/>
              </a:spcBef>
            </a:pPr>
            <a:r>
              <a:rPr lang="en-US" sz="2000" b="1" dirty="0" smtClean="0"/>
              <a:t>We are creating new images of older adults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71" y="1211682"/>
            <a:ext cx="5871314" cy="56229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0600" y="1595577"/>
            <a:ext cx="3594376" cy="464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19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7424" y="462866"/>
            <a:ext cx="8349910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b="1" dirty="0" smtClean="0"/>
              <a:t>But we may need something more  </a:t>
            </a:r>
          </a:p>
          <a:p>
            <a:pPr algn="ctr">
              <a:spcBef>
                <a:spcPts val="600"/>
              </a:spcBef>
            </a:pPr>
            <a:r>
              <a:rPr lang="en-US" sz="2400" b="1" u="sng" dirty="0" smtClean="0"/>
              <a:t>subtle and subliminal</a:t>
            </a:r>
          </a:p>
        </p:txBody>
      </p:sp>
      <p:sp>
        <p:nvSpPr>
          <p:cNvPr id="4" name="Rectangle 3"/>
          <p:cNvSpPr/>
          <p:nvPr/>
        </p:nvSpPr>
        <p:spPr>
          <a:xfrm>
            <a:off x="2087952" y="5358878"/>
            <a:ext cx="56119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3600" b="1" dirty="0" smtClean="0"/>
              <a:t>Thank you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910" y="1735205"/>
            <a:ext cx="5080000" cy="3352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01775" y="2718770"/>
            <a:ext cx="36155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b="1" dirty="0" smtClean="0"/>
              <a:t>Perhaps we should….</a:t>
            </a:r>
          </a:p>
        </p:txBody>
      </p:sp>
    </p:spTree>
    <p:extLst>
      <p:ext uri="{BB962C8B-B14F-4D97-AF65-F5344CB8AC3E}">
        <p14:creationId xmlns:p14="http://schemas.microsoft.com/office/powerpoint/2010/main" val="220175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6199" y="470358"/>
            <a:ext cx="5564743" cy="506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b="1" dirty="0" smtClean="0"/>
              <a:t>The Negatives</a:t>
            </a:r>
          </a:p>
          <a:p>
            <a:pPr algn="ctr">
              <a:spcBef>
                <a:spcPts val="600"/>
              </a:spcBef>
            </a:pPr>
            <a:endParaRPr lang="en-US" b="1" dirty="0" smtClean="0"/>
          </a:p>
          <a:p>
            <a:pPr marL="285750" indent="-285750">
              <a:spcBef>
                <a:spcPts val="600"/>
              </a:spcBef>
              <a:buFont typeface="Wingdings" charset="2"/>
              <a:buChar char="Ø"/>
            </a:pPr>
            <a:r>
              <a:rPr lang="en-US" b="1" dirty="0"/>
              <a:t>Grumpy and irritable  (23 times)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Ø"/>
            </a:pPr>
            <a:r>
              <a:rPr lang="en-US" b="1" dirty="0"/>
              <a:t>Stubborn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Ø"/>
            </a:pPr>
            <a:r>
              <a:rPr lang="en-US" b="1" dirty="0" smtClean="0"/>
              <a:t>Slow (15 times)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Ø"/>
            </a:pPr>
            <a:r>
              <a:rPr lang="en-US" b="1" dirty="0" smtClean="0"/>
              <a:t>Memory loss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Ø"/>
            </a:pPr>
            <a:r>
              <a:rPr lang="en-US" b="1" dirty="0" smtClean="0"/>
              <a:t>Dementia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Ø"/>
            </a:pPr>
            <a:r>
              <a:rPr lang="en-US" b="1" dirty="0" smtClean="0"/>
              <a:t>Frail and disabled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Ø"/>
            </a:pPr>
            <a:r>
              <a:rPr lang="en-US" b="1" dirty="0" smtClean="0"/>
              <a:t>Illnesses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Ø"/>
            </a:pPr>
            <a:r>
              <a:rPr lang="en-US" b="1" dirty="0" smtClean="0"/>
              <a:t>Hearing loss and poor eyesight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Ø"/>
            </a:pPr>
            <a:r>
              <a:rPr lang="en-US" b="1" dirty="0" smtClean="0"/>
              <a:t>Strange style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Ø"/>
            </a:pPr>
            <a:r>
              <a:rPr lang="en-US" b="1" dirty="0" smtClean="0"/>
              <a:t>Smelly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Ø"/>
            </a:pPr>
            <a:r>
              <a:rPr lang="en-US" b="1" dirty="0" smtClean="0"/>
              <a:t>Technically challenged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Ø"/>
            </a:pPr>
            <a:r>
              <a:rPr lang="en-US" b="1" dirty="0" smtClean="0"/>
              <a:t>Racist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2441" y="458273"/>
            <a:ext cx="3157425" cy="23211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0942" y="3185709"/>
            <a:ext cx="2578924" cy="30947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22441" y="6304994"/>
            <a:ext cx="3381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b="1" dirty="0" smtClean="0"/>
              <a:t>Picasso - The old guitarist, 1903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8810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9284" y="523840"/>
            <a:ext cx="4902454" cy="1354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b="1" dirty="0" smtClean="0"/>
              <a:t>The Stereotype Embodiment Theory:  </a:t>
            </a:r>
          </a:p>
          <a:p>
            <a:pPr algn="ctr">
              <a:spcBef>
                <a:spcPts val="600"/>
              </a:spcBef>
            </a:pPr>
            <a:r>
              <a:rPr lang="en-US" sz="2400" b="1" dirty="0" smtClean="0"/>
              <a:t>A Psychosocial Approach to Aging</a:t>
            </a:r>
          </a:p>
          <a:p>
            <a:pPr algn="ctr">
              <a:spcBef>
                <a:spcPts val="600"/>
              </a:spcBef>
            </a:pPr>
            <a:r>
              <a:rPr lang="en-US" sz="2400" b="1" dirty="0" smtClean="0"/>
              <a:t>Levy, 2009</a:t>
            </a:r>
            <a:endParaRPr lang="en-US" sz="2400" b="1" dirty="0"/>
          </a:p>
        </p:txBody>
      </p:sp>
      <p:sp>
        <p:nvSpPr>
          <p:cNvPr id="3" name="Rectangle 2"/>
          <p:cNvSpPr/>
          <p:nvPr/>
        </p:nvSpPr>
        <p:spPr>
          <a:xfrm>
            <a:off x="1325569" y="2214223"/>
            <a:ext cx="6580798" cy="1661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b="1" u="sng" dirty="0" smtClean="0"/>
              <a:t>Stereotypes are embodied </a:t>
            </a:r>
          </a:p>
          <a:p>
            <a:pPr algn="ctr">
              <a:spcBef>
                <a:spcPts val="1800"/>
              </a:spcBef>
            </a:pPr>
            <a:r>
              <a:rPr lang="en-US" sz="2400" b="1" dirty="0" smtClean="0"/>
              <a:t>Assimilated from the culture </a:t>
            </a:r>
            <a:r>
              <a:rPr lang="en-US" sz="2400" b="1" dirty="0" smtClean="0">
                <a:sym typeface="Wingdings"/>
              </a:rPr>
              <a:t> Self-definitions </a:t>
            </a:r>
          </a:p>
          <a:p>
            <a:pPr algn="ctr">
              <a:spcBef>
                <a:spcPts val="1800"/>
              </a:spcBef>
            </a:pPr>
            <a:r>
              <a:rPr lang="en-US" sz="2400" b="1" dirty="0" smtClean="0">
                <a:sym typeface="Wingdings"/>
              </a:rPr>
              <a:t> Influence cognitive and physical functions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9835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58852" y="756394"/>
            <a:ext cx="74450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b="1" u="sng" dirty="0" smtClean="0"/>
              <a:t>There are four components in Levy’s theory (Levy, 2009): </a:t>
            </a:r>
          </a:p>
        </p:txBody>
      </p:sp>
      <p:sp>
        <p:nvSpPr>
          <p:cNvPr id="5" name="Rectangle 4"/>
          <p:cNvSpPr/>
          <p:nvPr/>
        </p:nvSpPr>
        <p:spPr>
          <a:xfrm>
            <a:off x="1009536" y="1705618"/>
            <a:ext cx="7908310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AutoNum type="arabicPeriod"/>
            </a:pPr>
            <a:r>
              <a:rPr lang="en-US" sz="2400" b="1" dirty="0"/>
              <a:t>Age stereotypes become internalized across the life span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en-US" sz="2400" b="1" dirty="0"/>
              <a:t>It can operate unconsciously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en-US" sz="2400" b="1" dirty="0"/>
              <a:t>It gains self-relevance</a:t>
            </a:r>
          </a:p>
          <a:p>
            <a:pPr marL="342900" indent="-342900">
              <a:spcBef>
                <a:spcPts val="600"/>
              </a:spcBef>
              <a:buAutoNum type="arabicPeriod"/>
            </a:pPr>
            <a:r>
              <a:rPr lang="en-US" sz="2400" b="1" dirty="0"/>
              <a:t>It utilizes multiple pathways</a:t>
            </a:r>
          </a:p>
        </p:txBody>
      </p:sp>
    </p:spTree>
    <p:extLst>
      <p:ext uri="{BB962C8B-B14F-4D97-AF65-F5344CB8AC3E}">
        <p14:creationId xmlns:p14="http://schemas.microsoft.com/office/powerpoint/2010/main" val="125174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8346" y="304032"/>
            <a:ext cx="8150960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b="1" u="sng" dirty="0" smtClean="0"/>
              <a:t>1. Internalization of age stereotypes across the life span </a:t>
            </a:r>
            <a:endParaRPr lang="en-US" sz="2400" b="1" dirty="0"/>
          </a:p>
          <a:p>
            <a:pPr algn="ctr">
              <a:spcBef>
                <a:spcPts val="600"/>
              </a:spcBef>
            </a:pPr>
            <a:r>
              <a:rPr lang="en-US" sz="2000" b="1" dirty="0" smtClean="0"/>
              <a:t>Levy, 2009</a:t>
            </a:r>
          </a:p>
          <a:p>
            <a:pPr marL="738188" indent="-171450">
              <a:spcBef>
                <a:spcPts val="600"/>
              </a:spcBef>
              <a:buFont typeface="Wingdings" charset="2"/>
              <a:buChar char="§"/>
              <a:tabLst>
                <a:tab pos="635000" algn="l"/>
              </a:tabLst>
            </a:pPr>
            <a:r>
              <a:rPr lang="en-US" sz="2000" b="1" dirty="0" smtClean="0"/>
              <a:t>Children were exposed to age stereotypes through a variety of ways</a:t>
            </a:r>
            <a:endParaRPr lang="en-US" sz="2000" b="1" dirty="0"/>
          </a:p>
          <a:p>
            <a:pPr marL="738188" indent="-171450">
              <a:spcBef>
                <a:spcPts val="600"/>
              </a:spcBef>
              <a:buFont typeface="Wingdings" charset="2"/>
              <a:buChar char="§"/>
              <a:tabLst>
                <a:tab pos="635000" algn="l"/>
              </a:tabLst>
            </a:pPr>
            <a:r>
              <a:rPr lang="en-US" sz="2000" b="1" dirty="0" smtClean="0"/>
              <a:t>Young adults more susceptible to negative age stereotypes because they are not directed to them and feel no need to defend them.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06" y="2457787"/>
            <a:ext cx="3810000" cy="381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738" y="2735604"/>
            <a:ext cx="3900568" cy="330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0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0806" y="800101"/>
            <a:ext cx="7416523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b="1" u="sng" dirty="0" smtClean="0"/>
              <a:t>2. Age stereotypes can operate subconsciously </a:t>
            </a:r>
            <a:endParaRPr lang="en-US" sz="2400" b="1" u="sng" dirty="0"/>
          </a:p>
          <a:p>
            <a:pPr algn="ctr">
              <a:spcBef>
                <a:spcPts val="600"/>
              </a:spcBef>
            </a:pPr>
            <a:r>
              <a:rPr lang="en-US" sz="2000" b="1" dirty="0" smtClean="0"/>
              <a:t>Levy, 2009</a:t>
            </a:r>
          </a:p>
        </p:txBody>
      </p:sp>
      <p:sp>
        <p:nvSpPr>
          <p:cNvPr id="4" name="Rectangle 3"/>
          <p:cNvSpPr/>
          <p:nvPr/>
        </p:nvSpPr>
        <p:spPr>
          <a:xfrm>
            <a:off x="1061182" y="1826478"/>
            <a:ext cx="2226744" cy="170471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505743" y="2831235"/>
            <a:ext cx="2226744" cy="170471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976037" y="3957758"/>
            <a:ext cx="2226744" cy="170471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527675" y="3592152"/>
            <a:ext cx="182880" cy="182880"/>
          </a:xfrm>
          <a:prstGeom prst="ellipse">
            <a:avLst/>
          </a:prstGeom>
          <a:solidFill>
            <a:srgbClr val="00009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xplosion 1 7"/>
          <p:cNvSpPr/>
          <p:nvPr/>
        </p:nvSpPr>
        <p:spPr>
          <a:xfrm>
            <a:off x="4449606" y="3026736"/>
            <a:ext cx="365325" cy="382692"/>
          </a:xfrm>
          <a:prstGeom prst="irregularSeal1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16563" y="5662473"/>
            <a:ext cx="1314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smtClean="0"/>
              <a:t>Levy, 1996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73645" y="2148792"/>
            <a:ext cx="1314163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b="1" dirty="0" smtClean="0"/>
              <a:t>Pre-Memory</a:t>
            </a:r>
          </a:p>
          <a:p>
            <a:pPr algn="ctr">
              <a:spcBef>
                <a:spcPts val="600"/>
              </a:spcBef>
            </a:pPr>
            <a:r>
              <a:rPr lang="en-US" b="1" dirty="0" smtClean="0"/>
              <a:t>Test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492668" y="4324063"/>
            <a:ext cx="13141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b="1" dirty="0" smtClean="0"/>
              <a:t>Post-</a:t>
            </a:r>
          </a:p>
          <a:p>
            <a:pPr algn="ctr">
              <a:spcBef>
                <a:spcPts val="600"/>
              </a:spcBef>
            </a:pPr>
            <a:r>
              <a:rPr lang="en-US" b="1" dirty="0" smtClean="0"/>
              <a:t>Memory</a:t>
            </a:r>
          </a:p>
          <a:p>
            <a:pPr algn="ctr">
              <a:spcBef>
                <a:spcPts val="600"/>
              </a:spcBef>
            </a:pPr>
            <a:r>
              <a:rPr lang="en-US" b="1" dirty="0" smtClean="0"/>
              <a:t>Test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548401" y="4662199"/>
            <a:ext cx="2184086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b="1" dirty="0" smtClean="0"/>
              <a:t>Priming: </a:t>
            </a:r>
          </a:p>
          <a:p>
            <a:pPr algn="ctr">
              <a:spcBef>
                <a:spcPts val="600"/>
              </a:spcBef>
            </a:pPr>
            <a:r>
              <a:rPr lang="en-US" b="1" dirty="0" smtClean="0"/>
              <a:t>Perception without Awareness</a:t>
            </a:r>
          </a:p>
        </p:txBody>
      </p:sp>
    </p:spTree>
    <p:extLst>
      <p:ext uri="{BB962C8B-B14F-4D97-AF65-F5344CB8AC3E}">
        <p14:creationId xmlns:p14="http://schemas.microsoft.com/office/powerpoint/2010/main" val="354455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90807" y="498651"/>
            <a:ext cx="13141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smtClean="0"/>
              <a:t>Levy, 1996</a:t>
            </a:r>
          </a:p>
        </p:txBody>
      </p:sp>
      <p:sp>
        <p:nvSpPr>
          <p:cNvPr id="6" name="Rectangle 5"/>
          <p:cNvSpPr/>
          <p:nvPr/>
        </p:nvSpPr>
        <p:spPr>
          <a:xfrm>
            <a:off x="1082377" y="1027936"/>
            <a:ext cx="3666849" cy="4647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N</a:t>
            </a:r>
            <a:r>
              <a:rPr lang="en-US" sz="2000" b="1" dirty="0" smtClean="0"/>
              <a:t>egative age-related primes: </a:t>
            </a:r>
          </a:p>
          <a:p>
            <a:pPr>
              <a:spcBef>
                <a:spcPts val="600"/>
              </a:spcBef>
            </a:pPr>
            <a:r>
              <a:rPr lang="en-US" b="1" dirty="0" smtClean="0"/>
              <a:t>	Alzheimer's </a:t>
            </a:r>
          </a:p>
          <a:p>
            <a:pPr>
              <a:spcBef>
                <a:spcPts val="600"/>
              </a:spcBef>
            </a:pPr>
            <a:r>
              <a:rPr lang="en-US" b="1" dirty="0"/>
              <a:t>	</a:t>
            </a:r>
            <a:r>
              <a:rPr lang="en-US" b="1" dirty="0" smtClean="0"/>
              <a:t>Decline</a:t>
            </a:r>
          </a:p>
          <a:p>
            <a:pPr>
              <a:spcBef>
                <a:spcPts val="600"/>
              </a:spcBef>
            </a:pPr>
            <a:r>
              <a:rPr lang="en-US" b="1" dirty="0"/>
              <a:t>	</a:t>
            </a:r>
            <a:r>
              <a:rPr lang="en-US" b="1" dirty="0" smtClean="0"/>
              <a:t>Dependent</a:t>
            </a:r>
          </a:p>
          <a:p>
            <a:pPr>
              <a:spcBef>
                <a:spcPts val="600"/>
              </a:spcBef>
            </a:pPr>
            <a:r>
              <a:rPr lang="en-US" b="1" dirty="0"/>
              <a:t>	</a:t>
            </a:r>
            <a:r>
              <a:rPr lang="en-US" b="1" dirty="0" smtClean="0"/>
              <a:t>Senile</a:t>
            </a:r>
          </a:p>
          <a:p>
            <a:pPr>
              <a:spcBef>
                <a:spcPts val="600"/>
              </a:spcBef>
            </a:pPr>
            <a:r>
              <a:rPr lang="en-US" b="1" dirty="0"/>
              <a:t>	</a:t>
            </a:r>
            <a:r>
              <a:rPr lang="en-US" b="1" dirty="0" smtClean="0"/>
              <a:t>Misplaces</a:t>
            </a:r>
          </a:p>
          <a:p>
            <a:pPr>
              <a:spcBef>
                <a:spcPts val="600"/>
              </a:spcBef>
            </a:pPr>
            <a:r>
              <a:rPr lang="en-US" b="1" dirty="0"/>
              <a:t>	</a:t>
            </a:r>
            <a:r>
              <a:rPr lang="en-US" b="1" dirty="0" smtClean="0"/>
              <a:t>Dementia</a:t>
            </a:r>
          </a:p>
          <a:p>
            <a:pPr>
              <a:spcBef>
                <a:spcPts val="600"/>
              </a:spcBef>
            </a:pPr>
            <a:r>
              <a:rPr lang="en-US" b="1" dirty="0"/>
              <a:t>	</a:t>
            </a:r>
            <a:r>
              <a:rPr lang="en-US" b="1" dirty="0" smtClean="0"/>
              <a:t>Dying</a:t>
            </a:r>
          </a:p>
          <a:p>
            <a:pPr>
              <a:spcBef>
                <a:spcPts val="600"/>
              </a:spcBef>
            </a:pPr>
            <a:r>
              <a:rPr lang="en-US" b="1" dirty="0" smtClean="0"/>
              <a:t>	Forgets</a:t>
            </a:r>
          </a:p>
          <a:p>
            <a:pPr>
              <a:spcBef>
                <a:spcPts val="600"/>
              </a:spcBef>
            </a:pPr>
            <a:r>
              <a:rPr lang="en-US" b="1" dirty="0"/>
              <a:t>	</a:t>
            </a:r>
            <a:r>
              <a:rPr lang="en-US" b="1" dirty="0" smtClean="0"/>
              <a:t>Confused </a:t>
            </a:r>
          </a:p>
          <a:p>
            <a:pPr>
              <a:spcBef>
                <a:spcPts val="600"/>
              </a:spcBef>
            </a:pPr>
            <a:r>
              <a:rPr lang="en-US" b="1" dirty="0"/>
              <a:t>	</a:t>
            </a:r>
            <a:r>
              <a:rPr lang="en-US" b="1" dirty="0" smtClean="0"/>
              <a:t>Decrepit</a:t>
            </a:r>
          </a:p>
          <a:p>
            <a:pPr>
              <a:spcBef>
                <a:spcPts val="600"/>
              </a:spcBef>
            </a:pPr>
            <a:r>
              <a:rPr lang="en-US" b="1" dirty="0"/>
              <a:t>	</a:t>
            </a:r>
            <a:r>
              <a:rPr lang="en-US" b="1" dirty="0" smtClean="0"/>
              <a:t>Incompetent</a:t>
            </a:r>
          </a:p>
          <a:p>
            <a:pPr>
              <a:spcBef>
                <a:spcPts val="600"/>
              </a:spcBef>
            </a:pPr>
            <a:r>
              <a:rPr lang="en-US" b="1" dirty="0"/>
              <a:t>	</a:t>
            </a:r>
            <a:r>
              <a:rPr lang="en-US" b="1" dirty="0" smtClean="0"/>
              <a:t>Diseased</a:t>
            </a:r>
          </a:p>
        </p:txBody>
      </p:sp>
      <p:sp>
        <p:nvSpPr>
          <p:cNvPr id="7" name="Rectangle 6"/>
          <p:cNvSpPr/>
          <p:nvPr/>
        </p:nvSpPr>
        <p:spPr>
          <a:xfrm>
            <a:off x="5088800" y="1027936"/>
            <a:ext cx="3383242" cy="4647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smtClean="0"/>
              <a:t>Positive age-related primes: </a:t>
            </a:r>
          </a:p>
          <a:p>
            <a:pPr>
              <a:spcBef>
                <a:spcPts val="600"/>
              </a:spcBef>
            </a:pPr>
            <a:r>
              <a:rPr lang="en-US" b="1" dirty="0" smtClean="0"/>
              <a:t>	Guidance</a:t>
            </a:r>
          </a:p>
          <a:p>
            <a:pPr>
              <a:spcBef>
                <a:spcPts val="600"/>
              </a:spcBef>
            </a:pPr>
            <a:r>
              <a:rPr lang="en-US" b="1" dirty="0"/>
              <a:t>	</a:t>
            </a:r>
            <a:r>
              <a:rPr lang="en-US" b="1" dirty="0" smtClean="0"/>
              <a:t>wise</a:t>
            </a:r>
          </a:p>
          <a:p>
            <a:pPr>
              <a:spcBef>
                <a:spcPts val="600"/>
              </a:spcBef>
            </a:pPr>
            <a:r>
              <a:rPr lang="en-US" b="1" dirty="0"/>
              <a:t>	</a:t>
            </a:r>
            <a:r>
              <a:rPr lang="en-US" b="1" dirty="0" smtClean="0"/>
              <a:t>Alert</a:t>
            </a:r>
          </a:p>
          <a:p>
            <a:pPr>
              <a:spcBef>
                <a:spcPts val="600"/>
              </a:spcBef>
            </a:pPr>
            <a:r>
              <a:rPr lang="en-US" b="1" dirty="0"/>
              <a:t>	</a:t>
            </a:r>
            <a:r>
              <a:rPr lang="en-US" b="1" dirty="0" smtClean="0"/>
              <a:t>Sage</a:t>
            </a:r>
          </a:p>
          <a:p>
            <a:pPr>
              <a:spcBef>
                <a:spcPts val="600"/>
              </a:spcBef>
            </a:pPr>
            <a:r>
              <a:rPr lang="en-US" b="1" dirty="0"/>
              <a:t>	</a:t>
            </a:r>
            <a:r>
              <a:rPr lang="en-US" b="1" dirty="0" smtClean="0"/>
              <a:t>Accomplished</a:t>
            </a:r>
          </a:p>
          <a:p>
            <a:pPr>
              <a:spcBef>
                <a:spcPts val="600"/>
              </a:spcBef>
            </a:pPr>
            <a:r>
              <a:rPr lang="en-US" b="1" dirty="0"/>
              <a:t>	</a:t>
            </a:r>
            <a:r>
              <a:rPr lang="en-US" b="1" dirty="0" smtClean="0"/>
              <a:t>Learned</a:t>
            </a:r>
          </a:p>
          <a:p>
            <a:pPr>
              <a:spcBef>
                <a:spcPts val="600"/>
              </a:spcBef>
            </a:pPr>
            <a:r>
              <a:rPr lang="en-US" b="1" dirty="0"/>
              <a:t>	</a:t>
            </a:r>
            <a:r>
              <a:rPr lang="en-US" b="1" dirty="0" smtClean="0"/>
              <a:t>Improving </a:t>
            </a:r>
          </a:p>
          <a:p>
            <a:pPr>
              <a:spcBef>
                <a:spcPts val="600"/>
              </a:spcBef>
            </a:pPr>
            <a:r>
              <a:rPr lang="en-US" b="1" dirty="0"/>
              <a:t>	</a:t>
            </a:r>
            <a:r>
              <a:rPr lang="en-US" b="1" dirty="0" smtClean="0"/>
              <a:t>Advise</a:t>
            </a:r>
          </a:p>
          <a:p>
            <a:pPr>
              <a:spcBef>
                <a:spcPts val="600"/>
              </a:spcBef>
            </a:pPr>
            <a:r>
              <a:rPr lang="en-US" b="1" dirty="0"/>
              <a:t>	</a:t>
            </a:r>
            <a:r>
              <a:rPr lang="en-US" b="1" dirty="0" smtClean="0"/>
              <a:t>Creative</a:t>
            </a:r>
          </a:p>
          <a:p>
            <a:pPr>
              <a:spcBef>
                <a:spcPts val="600"/>
              </a:spcBef>
            </a:pPr>
            <a:r>
              <a:rPr lang="en-US" b="1" dirty="0"/>
              <a:t>	</a:t>
            </a:r>
            <a:r>
              <a:rPr lang="en-US" b="1" dirty="0" smtClean="0"/>
              <a:t>Enlightened</a:t>
            </a:r>
          </a:p>
          <a:p>
            <a:pPr>
              <a:spcBef>
                <a:spcPts val="600"/>
              </a:spcBef>
            </a:pPr>
            <a:r>
              <a:rPr lang="en-US" b="1" dirty="0"/>
              <a:t>	</a:t>
            </a:r>
            <a:r>
              <a:rPr lang="en-US" b="1" dirty="0" smtClean="0"/>
              <a:t>Insightful</a:t>
            </a:r>
          </a:p>
          <a:p>
            <a:pPr>
              <a:spcBef>
                <a:spcPts val="600"/>
              </a:spcBef>
            </a:pPr>
            <a:r>
              <a:rPr lang="en-US" b="1" dirty="0"/>
              <a:t>	</a:t>
            </a:r>
            <a:r>
              <a:rPr lang="en-US" b="1" dirty="0" smtClean="0"/>
              <a:t>Astute</a:t>
            </a:r>
          </a:p>
        </p:txBody>
      </p:sp>
    </p:spTree>
    <p:extLst>
      <p:ext uri="{BB962C8B-B14F-4D97-AF65-F5344CB8AC3E}">
        <p14:creationId xmlns:p14="http://schemas.microsoft.com/office/powerpoint/2010/main" val="27561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1483</TotalTime>
  <Words>1925</Words>
  <Application>Microsoft Office PowerPoint</Application>
  <PresentationFormat>On-screen Show (4:3)</PresentationFormat>
  <Paragraphs>607</Paragraphs>
  <Slides>35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GVSU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Jing Chen</dc:creator>
  <cp:lastModifiedBy>Priscilla Kimboko</cp:lastModifiedBy>
  <cp:revision>91</cp:revision>
  <dcterms:created xsi:type="dcterms:W3CDTF">2015-02-04T18:45:09Z</dcterms:created>
  <dcterms:modified xsi:type="dcterms:W3CDTF">2015-02-17T16:44:28Z</dcterms:modified>
</cp:coreProperties>
</file>