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57" r:id="rId2"/>
  </p:sldIdLst>
  <p:sldSz cx="27432000" cy="16459200"/>
  <p:notesSz cx="6716713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1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3399"/>
    <a:srgbClr val="000099"/>
    <a:srgbClr val="FFBF0B"/>
    <a:srgbClr val="FF3300"/>
    <a:srgbClr val="FF0000"/>
    <a:srgbClr val="9F9FC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0681" autoAdjust="0"/>
  </p:normalViewPr>
  <p:slideViewPr>
    <p:cSldViewPr showGuides="1">
      <p:cViewPr varScale="1">
        <p:scale>
          <a:sx n="39" d="100"/>
          <a:sy n="39" d="100"/>
        </p:scale>
        <p:origin x="900" y="56"/>
      </p:cViewPr>
      <p:guideLst>
        <p:guide orient="horz" pos="5184"/>
        <p:guide pos="8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37" d="100"/>
          <a:sy n="37" d="100"/>
        </p:scale>
        <p:origin x="-1488" y="-84"/>
      </p:cViewPr>
      <p:guideLst>
        <p:guide orient="horz" pos="2910"/>
        <p:guide pos="211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31800" y="685800"/>
            <a:ext cx="58420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487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8763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094E5C54-0D1E-4F49-84BB-03E2F8D9E2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1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71488" y="693738"/>
            <a:ext cx="5773737" cy="3465512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5B60D78E-8650-40D7-B2AC-956E17930EC7}" type="slidenum">
              <a:rPr lang="en-US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68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11887200"/>
            <a:ext cx="26060400" cy="2274571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3944600"/>
            <a:ext cx="26060400" cy="214884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72272590-8E19-4B1F-B717-D86CB6BB55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0D518DAA-D90C-412A-99A8-AB73F6E814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412203" y="453393"/>
            <a:ext cx="5305425" cy="155524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0" y="453393"/>
            <a:ext cx="15468600" cy="155524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7B511786-E7A8-435D-BFE9-42D130319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11AA8892-5F23-4B05-82E1-CE9B332C7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10576561"/>
            <a:ext cx="23317200" cy="3268980"/>
          </a:xfrm>
        </p:spPr>
        <p:txBody>
          <a:bodyPr anchor="t"/>
          <a:lstStyle>
            <a:lvl1pPr algn="l">
              <a:defRPr sz="11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6976113"/>
            <a:ext cx="23317200" cy="3600449"/>
          </a:xfrm>
        </p:spPr>
        <p:txBody>
          <a:bodyPr anchor="b"/>
          <a:lstStyle>
            <a:lvl1pPr marL="0" indent="0">
              <a:buNone/>
              <a:defRPr sz="5800"/>
            </a:lvl1pPr>
            <a:lvl2pPr marL="1332372" indent="0">
              <a:buNone/>
              <a:defRPr sz="5200"/>
            </a:lvl2pPr>
            <a:lvl3pPr marL="2664744" indent="0">
              <a:buNone/>
              <a:defRPr sz="4700"/>
            </a:lvl3pPr>
            <a:lvl4pPr marL="3997117" indent="0">
              <a:buNone/>
              <a:defRPr sz="4100"/>
            </a:lvl4pPr>
            <a:lvl5pPr marL="5329489" indent="0">
              <a:buNone/>
              <a:defRPr sz="4100"/>
            </a:lvl5pPr>
            <a:lvl6pPr marL="6661861" indent="0">
              <a:buNone/>
              <a:defRPr sz="4100"/>
            </a:lvl6pPr>
            <a:lvl7pPr marL="7994233" indent="0">
              <a:buNone/>
              <a:defRPr sz="4100"/>
            </a:lvl7pPr>
            <a:lvl8pPr marL="9326606" indent="0">
              <a:buNone/>
              <a:defRPr sz="4100"/>
            </a:lvl8pPr>
            <a:lvl9pPr marL="10658978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EE6713A5-8697-408E-B99D-026140C6E2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0" y="3825240"/>
            <a:ext cx="10387014" cy="12180571"/>
          </a:xfrm>
        </p:spPr>
        <p:txBody>
          <a:bodyPr/>
          <a:lstStyle>
            <a:lvl1pPr>
              <a:defRPr sz="8200"/>
            </a:lvl1pPr>
            <a:lvl2pPr>
              <a:defRPr sz="70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30617" y="3825240"/>
            <a:ext cx="10387011" cy="12180571"/>
          </a:xfrm>
        </p:spPr>
        <p:txBody>
          <a:bodyPr/>
          <a:lstStyle>
            <a:lvl1pPr>
              <a:defRPr sz="8200"/>
            </a:lvl1pPr>
            <a:lvl2pPr>
              <a:defRPr sz="70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C91AC936-B8C2-4E55-A3D2-F87F1F087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9131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271"/>
            <a:ext cx="12120564" cy="1535429"/>
          </a:xfrm>
        </p:spPr>
        <p:txBody>
          <a:bodyPr anchor="b"/>
          <a:lstStyle>
            <a:lvl1pPr marL="0" indent="0">
              <a:buNone/>
              <a:defRPr sz="7000" b="1"/>
            </a:lvl1pPr>
            <a:lvl2pPr marL="1332372" indent="0">
              <a:buNone/>
              <a:defRPr sz="5800" b="1"/>
            </a:lvl2pPr>
            <a:lvl3pPr marL="2664744" indent="0">
              <a:buNone/>
              <a:defRPr sz="5200" b="1"/>
            </a:lvl3pPr>
            <a:lvl4pPr marL="3997117" indent="0">
              <a:buNone/>
              <a:defRPr sz="4700" b="1"/>
            </a:lvl4pPr>
            <a:lvl5pPr marL="5329489" indent="0">
              <a:buNone/>
              <a:defRPr sz="4700" b="1"/>
            </a:lvl5pPr>
            <a:lvl6pPr marL="6661861" indent="0">
              <a:buNone/>
              <a:defRPr sz="4700" b="1"/>
            </a:lvl6pPr>
            <a:lvl7pPr marL="7994233" indent="0">
              <a:buNone/>
              <a:defRPr sz="4700" b="1"/>
            </a:lvl7pPr>
            <a:lvl8pPr marL="9326606" indent="0">
              <a:buNone/>
              <a:defRPr sz="4700" b="1"/>
            </a:lvl8pPr>
            <a:lvl9pPr marL="10658978" indent="0">
              <a:buNone/>
              <a:defRPr sz="4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4" cy="9483091"/>
          </a:xfrm>
        </p:spPr>
        <p:txBody>
          <a:bodyPr/>
          <a:lstStyle>
            <a:lvl1pPr>
              <a:defRPr sz="7000"/>
            </a:lvl1pPr>
            <a:lvl2pPr>
              <a:defRPr sz="58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8" y="3684271"/>
            <a:ext cx="12125325" cy="1535429"/>
          </a:xfrm>
        </p:spPr>
        <p:txBody>
          <a:bodyPr anchor="b"/>
          <a:lstStyle>
            <a:lvl1pPr marL="0" indent="0">
              <a:buNone/>
              <a:defRPr sz="7000" b="1"/>
            </a:lvl1pPr>
            <a:lvl2pPr marL="1332372" indent="0">
              <a:buNone/>
              <a:defRPr sz="5800" b="1"/>
            </a:lvl2pPr>
            <a:lvl3pPr marL="2664744" indent="0">
              <a:buNone/>
              <a:defRPr sz="5200" b="1"/>
            </a:lvl3pPr>
            <a:lvl4pPr marL="3997117" indent="0">
              <a:buNone/>
              <a:defRPr sz="4700" b="1"/>
            </a:lvl4pPr>
            <a:lvl5pPr marL="5329489" indent="0">
              <a:buNone/>
              <a:defRPr sz="4700" b="1"/>
            </a:lvl5pPr>
            <a:lvl6pPr marL="6661861" indent="0">
              <a:buNone/>
              <a:defRPr sz="4700" b="1"/>
            </a:lvl6pPr>
            <a:lvl7pPr marL="7994233" indent="0">
              <a:buNone/>
              <a:defRPr sz="4700" b="1"/>
            </a:lvl7pPr>
            <a:lvl8pPr marL="9326606" indent="0">
              <a:buNone/>
              <a:defRPr sz="4700" b="1"/>
            </a:lvl8pPr>
            <a:lvl9pPr marL="10658978" indent="0">
              <a:buNone/>
              <a:defRPr sz="4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8" y="5219700"/>
            <a:ext cx="12125325" cy="9483091"/>
          </a:xfrm>
        </p:spPr>
        <p:txBody>
          <a:bodyPr/>
          <a:lstStyle>
            <a:lvl1pPr>
              <a:defRPr sz="7000"/>
            </a:lvl1pPr>
            <a:lvl2pPr>
              <a:defRPr sz="58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FD1D5363-DB24-4BCB-8F3B-D86A5CCCA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C0E0CFF6-8CE9-4BDB-BDEE-07C3B86F14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FE902263-E1EA-4ECC-9567-1292C4B00D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3" y="655320"/>
            <a:ext cx="9024939" cy="2788920"/>
          </a:xfrm>
        </p:spPr>
        <p:txBody>
          <a:bodyPr anchor="b"/>
          <a:lstStyle>
            <a:lvl1pPr algn="l">
              <a:defRPr sz="5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322"/>
            <a:ext cx="15335250" cy="14047471"/>
          </a:xfrm>
        </p:spPr>
        <p:txBody>
          <a:bodyPr/>
          <a:lstStyle>
            <a:lvl1pPr>
              <a:defRPr sz="9300"/>
            </a:lvl1pPr>
            <a:lvl2pPr>
              <a:defRPr sz="8200"/>
            </a:lvl2pPr>
            <a:lvl3pPr>
              <a:defRPr sz="70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3" y="3444242"/>
            <a:ext cx="9024939" cy="11258551"/>
          </a:xfrm>
        </p:spPr>
        <p:txBody>
          <a:bodyPr/>
          <a:lstStyle>
            <a:lvl1pPr marL="0" indent="0">
              <a:buNone/>
              <a:defRPr sz="4100"/>
            </a:lvl1pPr>
            <a:lvl2pPr marL="1332372" indent="0">
              <a:buNone/>
              <a:defRPr sz="3500"/>
            </a:lvl2pPr>
            <a:lvl3pPr marL="2664744" indent="0">
              <a:buNone/>
              <a:defRPr sz="2900"/>
            </a:lvl3pPr>
            <a:lvl4pPr marL="3997117" indent="0">
              <a:buNone/>
              <a:defRPr sz="2600"/>
            </a:lvl4pPr>
            <a:lvl5pPr marL="5329489" indent="0">
              <a:buNone/>
              <a:defRPr sz="2600"/>
            </a:lvl5pPr>
            <a:lvl6pPr marL="6661861" indent="0">
              <a:buNone/>
              <a:defRPr sz="2600"/>
            </a:lvl6pPr>
            <a:lvl7pPr marL="7994233" indent="0">
              <a:buNone/>
              <a:defRPr sz="2600"/>
            </a:lvl7pPr>
            <a:lvl8pPr marL="9326606" indent="0">
              <a:buNone/>
              <a:defRPr sz="2600"/>
            </a:lvl8pPr>
            <a:lvl9pPr marL="10658978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FB431E2A-5929-4B58-8574-777C139B14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11521440"/>
            <a:ext cx="16459200" cy="1360171"/>
          </a:xfrm>
        </p:spPr>
        <p:txBody>
          <a:bodyPr anchor="b"/>
          <a:lstStyle>
            <a:lvl1pPr algn="l">
              <a:defRPr sz="5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1470660"/>
            <a:ext cx="16459200" cy="9875520"/>
          </a:xfrm>
        </p:spPr>
        <p:txBody>
          <a:bodyPr/>
          <a:lstStyle>
            <a:lvl1pPr marL="0" indent="0">
              <a:buNone/>
              <a:defRPr sz="9300"/>
            </a:lvl1pPr>
            <a:lvl2pPr marL="1332372" indent="0">
              <a:buNone/>
              <a:defRPr sz="8200"/>
            </a:lvl2pPr>
            <a:lvl3pPr marL="2664744" indent="0">
              <a:buNone/>
              <a:defRPr sz="7000"/>
            </a:lvl3pPr>
            <a:lvl4pPr marL="3997117" indent="0">
              <a:buNone/>
              <a:defRPr sz="5800"/>
            </a:lvl4pPr>
            <a:lvl5pPr marL="5329489" indent="0">
              <a:buNone/>
              <a:defRPr sz="5800"/>
            </a:lvl5pPr>
            <a:lvl6pPr marL="6661861" indent="0">
              <a:buNone/>
              <a:defRPr sz="5800"/>
            </a:lvl6pPr>
            <a:lvl7pPr marL="7994233" indent="0">
              <a:buNone/>
              <a:defRPr sz="5800"/>
            </a:lvl7pPr>
            <a:lvl8pPr marL="9326606" indent="0">
              <a:buNone/>
              <a:defRPr sz="5800"/>
            </a:lvl8pPr>
            <a:lvl9pPr marL="10658978" indent="0">
              <a:buNone/>
              <a:defRPr sz="58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12881611"/>
            <a:ext cx="16459200" cy="1931669"/>
          </a:xfrm>
        </p:spPr>
        <p:txBody>
          <a:bodyPr/>
          <a:lstStyle>
            <a:lvl1pPr marL="0" indent="0">
              <a:buNone/>
              <a:defRPr sz="4100"/>
            </a:lvl1pPr>
            <a:lvl2pPr marL="1332372" indent="0">
              <a:buNone/>
              <a:defRPr sz="3500"/>
            </a:lvl2pPr>
            <a:lvl3pPr marL="2664744" indent="0">
              <a:buNone/>
              <a:defRPr sz="2900"/>
            </a:lvl3pPr>
            <a:lvl4pPr marL="3997117" indent="0">
              <a:buNone/>
              <a:defRPr sz="2600"/>
            </a:lvl4pPr>
            <a:lvl5pPr marL="5329489" indent="0">
              <a:buNone/>
              <a:defRPr sz="2600"/>
            </a:lvl5pPr>
            <a:lvl6pPr marL="6661861" indent="0">
              <a:buNone/>
              <a:defRPr sz="2600"/>
            </a:lvl6pPr>
            <a:lvl7pPr marL="7994233" indent="0">
              <a:buNone/>
              <a:defRPr sz="2600"/>
            </a:lvl7pPr>
            <a:lvl8pPr marL="9326606" indent="0">
              <a:buNone/>
              <a:defRPr sz="2600"/>
            </a:lvl8pPr>
            <a:lvl9pPr marL="10658978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defRPr>
            </a:lvl1pPr>
          </a:lstStyle>
          <a:p>
            <a:pPr>
              <a:defRPr/>
            </a:pPr>
            <a:fld id="{8FCFCDE3-CF96-48ED-8E0C-6389474E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486400" y="452438"/>
            <a:ext cx="212312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66474" tIns="133237" rIns="266474" bIns="1332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white">
          <a:xfrm>
            <a:off x="5486400" y="3824288"/>
            <a:ext cx="21231225" cy="1218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66474" tIns="133237" rIns="266474" bIns="1332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14987588"/>
            <a:ext cx="6400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6474" tIns="133237" rIns="266474" bIns="13323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100">
                <a:solidFill>
                  <a:srgbClr val="000000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72600" y="14987588"/>
            <a:ext cx="8686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6474" tIns="133237" rIns="266474" bIns="13323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100">
                <a:solidFill>
                  <a:srgbClr val="000000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59600" y="14987588"/>
            <a:ext cx="6400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6474" tIns="133237" rIns="266474" bIns="1332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100">
                <a:solidFill>
                  <a:srgbClr val="000000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0AA9C736-18DF-4341-BC5F-AE7C8AFF6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Box 38"/>
          <p:cNvSpPr txBox="1">
            <a:spLocks noChangeArrowheads="1"/>
          </p:cNvSpPr>
          <p:nvPr userDrawn="1"/>
        </p:nvSpPr>
        <p:spPr bwMode="auto">
          <a:xfrm>
            <a:off x="9334500" y="3086100"/>
            <a:ext cx="875347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3" rIns="91426" bIns="45713">
            <a:spAutoFit/>
          </a:bodyPr>
          <a:lstStyle>
            <a:lvl1pPr defTabSz="2193925" eaLnBrk="0" hangingPunct="0">
              <a:defRPr sz="106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2193925" eaLnBrk="0" hangingPunct="0">
              <a:defRPr sz="106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2193925" eaLnBrk="0" hangingPunct="0">
              <a:defRPr sz="106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2193925" eaLnBrk="0" hangingPunct="0">
              <a:defRPr sz="106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2193925" eaLnBrk="0" hangingPunct="0">
              <a:defRPr sz="106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06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06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06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0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sz="2900" dirty="0" smtClean="0">
              <a:solidFill>
                <a:srgbClr val="000000"/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5pPr>
      <a:lvl6pPr marL="1332372" algn="l" rtl="0" eaLnBrk="1" fontAlgn="base" hangingPunct="1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6pPr>
      <a:lvl7pPr marL="2664744" algn="l" rtl="0" eaLnBrk="1" fontAlgn="base" hangingPunct="1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7pPr>
      <a:lvl8pPr marL="3997117" algn="l" rtl="0" eaLnBrk="1" fontAlgn="base" hangingPunct="1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8pPr>
      <a:lvl9pPr marL="5329489" algn="l" rtl="0" eaLnBrk="1" fontAlgn="base" hangingPunct="1">
        <a:spcBef>
          <a:spcPct val="0"/>
        </a:spcBef>
        <a:spcAft>
          <a:spcPct val="0"/>
        </a:spcAft>
        <a:defRPr kumimoji="1" sz="12800">
          <a:solidFill>
            <a:schemeClr val="tx1"/>
          </a:solidFill>
          <a:latin typeface="Tahoma" pitchFamily="34" charset="0"/>
        </a:defRPr>
      </a:lvl9pPr>
    </p:titleStyle>
    <p:bodyStyle>
      <a:lvl1pPr marL="998538" indent="-998538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9300">
          <a:solidFill>
            <a:schemeClr val="tx1"/>
          </a:solidFill>
          <a:latin typeface="+mn-lt"/>
          <a:ea typeface="+mn-ea"/>
          <a:cs typeface="+mn-cs"/>
        </a:defRPr>
      </a:lvl1pPr>
      <a:lvl2pPr marL="2163763" indent="-83185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8200">
          <a:solidFill>
            <a:schemeClr val="tx1"/>
          </a:solidFill>
          <a:latin typeface="+mn-lt"/>
        </a:defRPr>
      </a:lvl2pPr>
      <a:lvl3pPr marL="3330575" indent="-665163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7000">
          <a:solidFill>
            <a:schemeClr val="tx1"/>
          </a:solidFill>
          <a:latin typeface="+mn-lt"/>
        </a:defRPr>
      </a:lvl3pPr>
      <a:lvl4pPr marL="4662488" indent="-665163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4pPr>
      <a:lvl5pPr marL="5994400" indent="-665163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5pPr>
      <a:lvl6pPr marL="7328047" indent="-666186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6pPr>
      <a:lvl7pPr marL="8660420" indent="-666186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7pPr>
      <a:lvl8pPr marL="9992792" indent="-666186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8pPr>
      <a:lvl9pPr marL="11325164" indent="-666186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75000"/>
        <a:buFont typeface="Wingdings" pitchFamily="2" charset="2"/>
        <a:buChar char="n"/>
        <a:defRPr kumimoji="1" sz="5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332372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664744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3997117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329489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661861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994233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9326606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978" algn="l" defTabSz="266474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649200" cy="3505200"/>
          </a:xfrm>
          <a:solidFill>
            <a:schemeClr val="tx1">
              <a:lumMod val="95000"/>
              <a:lumOff val="5000"/>
            </a:schemeClr>
          </a:solidFill>
          <a:ln w="25400" algn="ctr">
            <a:solidFill>
              <a:schemeClr val="tx1"/>
            </a:solidFill>
            <a:round/>
          </a:ln>
        </p:spPr>
        <p:txBody>
          <a:bodyPr wrap="none"/>
          <a:lstStyle/>
          <a:p>
            <a:pPr eaLnBrk="1" hangingPunct="1">
              <a:defRPr/>
            </a:pPr>
            <a: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/>
            </a:r>
            <a:b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endParaRPr lang="en-US" sz="3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725400" y="0"/>
            <a:ext cx="4953000" cy="35052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80808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19" name="TextBox 8"/>
          <p:cNvSpPr txBox="1">
            <a:spLocks noChangeArrowheads="1"/>
          </p:cNvSpPr>
          <p:nvPr/>
        </p:nvSpPr>
        <p:spPr bwMode="auto">
          <a:xfrm>
            <a:off x="5867400" y="10439400"/>
            <a:ext cx="420624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Nourishment</a:t>
            </a:r>
            <a:r>
              <a:rPr lang="en-US" sz="3200" b="1" dirty="0" smtClean="0"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lang="en-US" sz="32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6096001"/>
            <a:ext cx="4191000" cy="6247864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Aerobic exercise shows significant increase in both bone and muscle strength in persons over the age of 55.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Brisk walking for 75 minutes per day increases life  expectancy by more than 1.5 years.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Walking builds heart muscle.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Physical exercise has been shown to combat stress and develop improved sleep patterns.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Subsequently,  correlating with a healthy well-rounded life.</a:t>
            </a:r>
          </a:p>
        </p:txBody>
      </p:sp>
      <p:pic>
        <p:nvPicPr>
          <p:cNvPr id="27" name="Picture 26" descr="BLACK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30200" y="990600"/>
            <a:ext cx="4495800" cy="1480457"/>
          </a:xfrm>
          <a:prstGeom prst="rect">
            <a:avLst/>
          </a:prstGeom>
        </p:spPr>
      </p:pic>
      <p:sp>
        <p:nvSpPr>
          <p:cNvPr id="26" name="TextBox 8"/>
          <p:cNvSpPr txBox="1">
            <a:spLocks noChangeArrowheads="1"/>
          </p:cNvSpPr>
          <p:nvPr/>
        </p:nvSpPr>
        <p:spPr bwMode="auto">
          <a:xfrm>
            <a:off x="457200" y="5562600"/>
            <a:ext cx="420624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Physical Health </a:t>
            </a:r>
            <a:endParaRPr lang="en-US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55"/>
          <p:cNvSpPr txBox="1">
            <a:spLocks noChangeArrowheads="1"/>
          </p:cNvSpPr>
          <p:nvPr/>
        </p:nvSpPr>
        <p:spPr bwMode="auto">
          <a:xfrm>
            <a:off x="17678400" y="1"/>
            <a:ext cx="9753600" cy="3505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266474" tIns="133237" rIns="266474" bIns="13323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Brent K. Berson, BSW,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Joan Borst, Ph.D., LMSW</a:t>
            </a:r>
            <a:br>
              <a:rPr kumimoji="1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1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Grand Valley State University, Grand Rapids, MI </a:t>
            </a:r>
            <a:r>
              <a:rPr kumimoji="1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1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1" lang="en-US" sz="36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2286000"/>
            <a:ext cx="11887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</a:rPr>
              <a:t>“Aging is not lost youth but a new stage of opportunity and strength.” – Betty Friedan 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457200"/>
            <a:ext cx="1196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Holistically Aging: An Analysis of Vigor in Older Adulthood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" y="3810000"/>
            <a:ext cx="54864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chemeClr val="bg1"/>
                </a:solidFill>
                <a:latin typeface="Rockwell" pitchFamily="18" charset="0"/>
                <a:ea typeface="Dotum" pitchFamily="34" charset="-127"/>
                <a:cs typeface="Times New Roman" pitchFamily="18" charset="0"/>
              </a:rPr>
              <a:t> Heart</a:t>
            </a:r>
            <a:endParaRPr lang="en-US" sz="9600" dirty="0">
              <a:solidFill>
                <a:schemeClr val="bg1"/>
              </a:solidFill>
              <a:latin typeface="Rockwell" pitchFamily="18" charset="0"/>
              <a:ea typeface="Dotum" pitchFamily="34" charset="-127"/>
              <a:cs typeface="Times New Roman" pitchFamily="18" charset="0"/>
            </a:endParaRPr>
          </a:p>
        </p:txBody>
      </p:sp>
      <p:pic>
        <p:nvPicPr>
          <p:cNvPr id="39" name="Picture 38" descr="cartoon-hearts-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3810000"/>
            <a:ext cx="1981200" cy="152400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1201400" y="3810000"/>
            <a:ext cx="5486400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chemeClr val="bg1"/>
                </a:solidFill>
                <a:latin typeface="Rockwell" pitchFamily="18" charset="0"/>
                <a:ea typeface="Dotum" pitchFamily="34" charset="-127"/>
                <a:cs typeface="Times New Roman" pitchFamily="18" charset="0"/>
              </a:rPr>
              <a:t> Soul</a:t>
            </a:r>
            <a:endParaRPr lang="en-US" sz="9600" dirty="0">
              <a:solidFill>
                <a:schemeClr val="bg1"/>
              </a:solidFill>
              <a:latin typeface="Rockwell" pitchFamily="18" charset="0"/>
              <a:ea typeface="Dotum" pitchFamily="34" charset="-127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67400" y="10972800"/>
            <a:ext cx="4187952" cy="5093702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Both quality and quantity of food is linked to healthy longevity in individuals.</a:t>
            </a:r>
            <a:endParaRPr lang="en-US" sz="25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Diet, along with exercise, is recognized as one of the largest contributor s to decreasing health defects in older adults.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However, individuals over the age of 55 make up the largest percentage of obesity in North America.</a:t>
            </a:r>
            <a:endParaRPr lang="en-US" sz="25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5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8"/>
          <p:cNvSpPr txBox="1">
            <a:spLocks noChangeArrowheads="1"/>
          </p:cNvSpPr>
          <p:nvPr/>
        </p:nvSpPr>
        <p:spPr bwMode="auto">
          <a:xfrm>
            <a:off x="11201400" y="5562600"/>
            <a:ext cx="420624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Social Support </a:t>
            </a:r>
            <a:r>
              <a:rPr lang="en-US" sz="3200" b="1" dirty="0" smtClean="0"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lang="en-US" sz="32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3" name="TextBox 8"/>
          <p:cNvSpPr txBox="1">
            <a:spLocks noChangeArrowheads="1"/>
          </p:cNvSpPr>
          <p:nvPr/>
        </p:nvSpPr>
        <p:spPr bwMode="auto">
          <a:xfrm>
            <a:off x="16687800" y="5562600"/>
            <a:ext cx="420624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Faith</a:t>
            </a:r>
            <a:r>
              <a:rPr lang="en-US" sz="3200" b="1" dirty="0" smtClean="0"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lang="en-US" sz="32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201400" y="6096000"/>
            <a:ext cx="4187952" cy="3554819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Older adults who report having supports within and outside of their family lived healthier lives than their peers.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Presence or absence of a spouse is not a strong predictor of  life satisfaction in older adulthood.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87800" y="6096000"/>
            <a:ext cx="4187952" cy="6632585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Research overwhelmingly suggests spirituality offers a coping and support mechanism for older adults.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Having a sense of meaning and purpose in an unseen reality is substantially linked to greater life satisfaction.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Spirituality and religiosity acts as a source of resilience for older adults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Older adults make up the largest spiritual cohort of any age group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Religiosity continually instills hope and reduces stress</a:t>
            </a:r>
          </a:p>
        </p:txBody>
      </p:sp>
      <p:pic>
        <p:nvPicPr>
          <p:cNvPr id="46" name="Picture 45" descr="lifespan-exercise-graphi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12725400"/>
            <a:ext cx="4191000" cy="3057525"/>
          </a:xfrm>
          <a:prstGeom prst="rect">
            <a:avLst/>
          </a:prstGeom>
        </p:spPr>
      </p:pic>
      <p:pic>
        <p:nvPicPr>
          <p:cNvPr id="2" name="Picture 1" descr="BH_Obesity_CausesChart_t750x550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562600"/>
            <a:ext cx="5410200" cy="3826305"/>
          </a:xfrm>
          <a:prstGeom prst="rect">
            <a:avLst/>
          </a:prstGeom>
        </p:spPr>
      </p:pic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11201400" y="10439400"/>
            <a:ext cx="420624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Resources</a:t>
            </a:r>
            <a:endParaRPr lang="en-US" sz="32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4" name="Picture 3" descr="elderly-poverty-rate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400" y="12954000"/>
            <a:ext cx="6705600" cy="3124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1201400" y="10972800"/>
            <a:ext cx="4187952" cy="5093702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 late adulthood those who live in a household where the income exceeds $50,000 have a significantly lower chance of mortality than those with lower incomes.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Educational and advocacy programs such as The Older Americans Act, continually assist older adults.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5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Extreme stress is the largest risk factor for older adults in poverty.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098000" y="10896600"/>
            <a:ext cx="5029200" cy="5062924"/>
          </a:xfrm>
          <a:prstGeom prst="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1000" dirty="0" smtClean="0">
              <a:latin typeface="Times New Roman"/>
              <a:cs typeface="Times New Roman"/>
            </a:endParaRPr>
          </a:p>
          <a:p>
            <a:r>
              <a:rPr lang="en-US" sz="1000" dirty="0" smtClean="0">
                <a:latin typeface="Times New Roman"/>
                <a:cs typeface="Times New Roman"/>
              </a:rPr>
              <a:t>Carr</a:t>
            </a:r>
            <a:r>
              <a:rPr lang="en-US" sz="1000" dirty="0">
                <a:latin typeface="Times New Roman"/>
                <a:cs typeface="Times New Roman"/>
              </a:rPr>
              <a:t>, D. (2010). </a:t>
            </a:r>
            <a:r>
              <a:rPr lang="en-US" sz="1000" i="1" dirty="0">
                <a:latin typeface="Times New Roman"/>
                <a:cs typeface="Times New Roman"/>
              </a:rPr>
              <a:t>Golden years? poverty among older </a:t>
            </a:r>
            <a:r>
              <a:rPr lang="en-US" sz="1000" i="1" dirty="0" err="1">
                <a:latin typeface="Times New Roman"/>
                <a:cs typeface="Times New Roman"/>
              </a:rPr>
              <a:t>americans</a:t>
            </a:r>
            <a:r>
              <a:rPr lang="en-US" sz="1000" dirty="0">
                <a:latin typeface="Times New Roman"/>
                <a:cs typeface="Times New Roman"/>
              </a:rPr>
              <a:t>. Retrieved from http:/</a:t>
            </a:r>
            <a:r>
              <a:rPr lang="en-US" sz="1000" dirty="0" smtClean="0">
                <a:latin typeface="Times New Roman"/>
                <a:cs typeface="Times New Roman"/>
              </a:rPr>
              <a:t>/	</a:t>
            </a:r>
            <a:r>
              <a:rPr lang="en-US" sz="1000" dirty="0" err="1" smtClean="0">
                <a:latin typeface="Times New Roman"/>
                <a:cs typeface="Times New Roman"/>
              </a:rPr>
              <a:t>contexts.org</a:t>
            </a:r>
            <a:r>
              <a:rPr lang="en-US" sz="1000" dirty="0">
                <a:latin typeface="Times New Roman"/>
                <a:cs typeface="Times New Roman"/>
              </a:rPr>
              <a:t>/articles/winter-2010/golden-years-poverty-among-older</a:t>
            </a:r>
            <a:r>
              <a:rPr lang="en-US" sz="1000" dirty="0" smtClean="0">
                <a:latin typeface="Times New Roman"/>
                <a:cs typeface="Times New Roman"/>
              </a:rPr>
              <a:t>-	</a:t>
            </a:r>
            <a:r>
              <a:rPr lang="en-US" sz="1000" dirty="0" err="1" smtClean="0">
                <a:latin typeface="Times New Roman"/>
                <a:cs typeface="Times New Roman"/>
              </a:rPr>
              <a:t>americans</a:t>
            </a:r>
            <a:r>
              <a:rPr lang="en-US" sz="1000" dirty="0" smtClean="0">
                <a:latin typeface="Times New Roman"/>
                <a:cs typeface="Times New Roman"/>
              </a:rPr>
              <a:t>/</a:t>
            </a:r>
          </a:p>
          <a:p>
            <a:r>
              <a:rPr lang="en-US" sz="1000" dirty="0" err="1">
                <a:latin typeface="Times New Roman"/>
                <a:cs typeface="Times New Roman"/>
              </a:rPr>
              <a:t>Faigin</a:t>
            </a:r>
            <a:r>
              <a:rPr lang="en-US" sz="1000" dirty="0">
                <a:latin typeface="Times New Roman"/>
                <a:cs typeface="Times New Roman"/>
              </a:rPr>
              <a:t>, C. A., &amp; </a:t>
            </a:r>
            <a:r>
              <a:rPr lang="en-US" sz="1000" dirty="0" err="1">
                <a:latin typeface="Times New Roman"/>
                <a:cs typeface="Times New Roman"/>
              </a:rPr>
              <a:t>Pargament</a:t>
            </a:r>
            <a:r>
              <a:rPr lang="en-US" sz="1000" dirty="0">
                <a:latin typeface="Times New Roman"/>
                <a:cs typeface="Times New Roman"/>
              </a:rPr>
              <a:t>, K. I. (2011). Strengthened by the spirit: Religion, spirituality, and </a:t>
            </a:r>
            <a:r>
              <a:rPr lang="en-US" sz="1000" dirty="0" smtClean="0">
                <a:latin typeface="Times New Roman"/>
                <a:cs typeface="Times New Roman"/>
              </a:rPr>
              <a:t>	resilience </a:t>
            </a:r>
            <a:r>
              <a:rPr lang="en-US" sz="1000" dirty="0">
                <a:latin typeface="Times New Roman"/>
                <a:cs typeface="Times New Roman"/>
              </a:rPr>
              <a:t>through adulthood and aging. In </a:t>
            </a:r>
            <a:r>
              <a:rPr lang="en-US" sz="1000" i="1" dirty="0">
                <a:latin typeface="Times New Roman"/>
                <a:cs typeface="Times New Roman"/>
              </a:rPr>
              <a:t>Resilience in Aging</a:t>
            </a:r>
            <a:r>
              <a:rPr lang="en-US" sz="1000" dirty="0">
                <a:latin typeface="Times New Roman"/>
                <a:cs typeface="Times New Roman"/>
              </a:rPr>
              <a:t> (pp. 163-180). </a:t>
            </a:r>
            <a:r>
              <a:rPr lang="en-US" sz="1000" dirty="0" smtClean="0">
                <a:latin typeface="Times New Roman"/>
                <a:cs typeface="Times New Roman"/>
              </a:rPr>
              <a:t>	Springer </a:t>
            </a:r>
            <a:r>
              <a:rPr lang="en-US" sz="1000" dirty="0">
                <a:latin typeface="Times New Roman"/>
                <a:cs typeface="Times New Roman"/>
              </a:rPr>
              <a:t>New York.</a:t>
            </a:r>
            <a:endParaRPr lang="en-US" sz="1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Fried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L. P.,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Kronmal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R. A., Newman, A. B.,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Bild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D. E.,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Mittelmark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M. B.,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Polak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J. F.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, 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&amp;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</a:t>
            </a:r>
            <a:r>
              <a:rPr lang="en-US" sz="1000" dirty="0" err="1" smtClean="0">
                <a:solidFill>
                  <a:schemeClr val="tx1"/>
                </a:solidFill>
                <a:latin typeface="Times New Roman"/>
              </a:rPr>
              <a:t>Gardin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J. M. (1998). Risk factors for 5-year mortality in older adults.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JAMA: </a:t>
            </a:r>
            <a:r>
              <a:rPr lang="en-US" sz="1000" i="1" dirty="0" smtClean="0">
                <a:solidFill>
                  <a:schemeClr val="tx1"/>
                </a:solidFill>
                <a:latin typeface="Times New Roman"/>
              </a:rPr>
              <a:t>	the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journal of the American Medical Association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279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(8), 585-592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Lawler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-Row, K. A., &amp; Elliott, J. (2009). The role of religious activity and spirituality in the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health 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and well-being of older adults.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Journal of Health Psychology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14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(1),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43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-52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r>
              <a:rPr lang="en-US" sz="1000" dirty="0">
                <a:latin typeface="Times New Roman"/>
                <a:cs typeface="Times New Roman"/>
              </a:rPr>
              <a:t>Manley, H., &amp; Miller , M. (2013, October 10). </a:t>
            </a:r>
            <a:r>
              <a:rPr lang="en-US" sz="1000" i="1" dirty="0">
                <a:latin typeface="Times New Roman"/>
                <a:cs typeface="Times New Roman"/>
              </a:rPr>
              <a:t>America’s battle against obesity</a:t>
            </a:r>
            <a:r>
              <a:rPr lang="en-US" sz="1000" dirty="0">
                <a:latin typeface="Times New Roman"/>
                <a:cs typeface="Times New Roman"/>
              </a:rPr>
              <a:t>. Retrieved from </a:t>
            </a:r>
            <a:r>
              <a:rPr lang="en-US" sz="1000" dirty="0" smtClean="0">
                <a:latin typeface="Times New Roman"/>
                <a:cs typeface="Times New Roman"/>
              </a:rPr>
              <a:t>	http</a:t>
            </a:r>
            <a:r>
              <a:rPr lang="en-US" sz="1000" dirty="0">
                <a:latin typeface="Times New Roman"/>
                <a:cs typeface="Times New Roman"/>
              </a:rPr>
              <a:t>://baystatebanner.com/news/2013/oct/10/americas-battle-against</a:t>
            </a:r>
            <a:r>
              <a:rPr lang="en-US" sz="1000" dirty="0" smtClean="0">
                <a:latin typeface="Times New Roman"/>
                <a:cs typeface="Times New Roman"/>
              </a:rPr>
              <a:t>-	obesity</a:t>
            </a:r>
            <a:r>
              <a:rPr lang="en-US" sz="1000" dirty="0">
                <a:latin typeface="Times New Roman"/>
                <a:cs typeface="Times New Roman"/>
              </a:rPr>
              <a:t>/?page=</a:t>
            </a:r>
            <a:r>
              <a:rPr lang="en-US" sz="1000" dirty="0" smtClean="0">
                <a:latin typeface="Times New Roman"/>
                <a:cs typeface="Times New Roman"/>
              </a:rPr>
              <a:t>2</a:t>
            </a:r>
          </a:p>
          <a:p>
            <a:r>
              <a:rPr lang="en-US" sz="1000" dirty="0" smtClean="0">
                <a:latin typeface="Times New Roman"/>
                <a:cs typeface="Times New Roman"/>
              </a:rPr>
              <a:t>“</a:t>
            </a:r>
            <a:r>
              <a:rPr lang="en-US" sz="1000" dirty="0" err="1" smtClean="0">
                <a:latin typeface="Times New Roman"/>
                <a:cs typeface="Times New Roman"/>
              </a:rPr>
              <a:t>Nones</a:t>
            </a:r>
            <a:r>
              <a:rPr lang="en-US" sz="1000" dirty="0" smtClean="0">
                <a:latin typeface="Times New Roman"/>
                <a:cs typeface="Times New Roman"/>
              </a:rPr>
              <a:t>” on the rise. (2012, October 09). Retrieved from http://www.pewforum.org/	2012/10/09/</a:t>
            </a:r>
            <a:r>
              <a:rPr lang="en-US" sz="1000" dirty="0" err="1" smtClean="0">
                <a:latin typeface="Times New Roman"/>
                <a:cs typeface="Times New Roman"/>
              </a:rPr>
              <a:t>nones</a:t>
            </a:r>
            <a:r>
              <a:rPr lang="en-US" sz="1000" dirty="0" smtClean="0">
                <a:latin typeface="Times New Roman"/>
                <a:cs typeface="Times New Roman"/>
              </a:rPr>
              <a:t>-on-the-rise</a:t>
            </a:r>
          </a:p>
          <a:p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Reid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K. J., Baron, K. G., Lu, B., Naylor, E., Wolfe, L., &amp; Zee, P. C. (2010). Aerobic exercise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improves 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self-reported sleep and quality of life in older adults with insomnia.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</a:t>
            </a:r>
            <a:r>
              <a:rPr lang="en-US" sz="1000" i="1" dirty="0" smtClean="0">
                <a:solidFill>
                  <a:schemeClr val="tx1"/>
                </a:solidFill>
                <a:latin typeface="Times New Roman"/>
              </a:rPr>
              <a:t>Sleep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medicine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11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(9), 934-940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.</a:t>
            </a:r>
            <a:endParaRPr lang="en-US" sz="1000" dirty="0">
              <a:solidFill>
                <a:schemeClr val="tx1"/>
              </a:solidFill>
              <a:latin typeface="Times New Roman"/>
            </a:endParaRPr>
          </a:p>
          <a:p>
            <a:pPr>
              <a:spcBef>
                <a:spcPct val="30000"/>
              </a:spcBef>
              <a:defRPr/>
            </a:pP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Wacker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R. R., &amp; Roberto, K. A. (2013).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Community resources for older adults: Programs and </a:t>
            </a:r>
            <a:r>
              <a:rPr lang="en-US" sz="1000" i="1" dirty="0" smtClean="0">
                <a:solidFill>
                  <a:schemeClr val="tx1"/>
                </a:solidFill>
                <a:latin typeface="Times New Roman"/>
              </a:rPr>
              <a:t>	services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in an era of change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. SAGE Publications, Incorporated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.</a:t>
            </a:r>
            <a:endParaRPr lang="en-US" sz="1000" dirty="0" smtClean="0">
              <a:latin typeface="Times New Roman"/>
              <a:cs typeface="Times New Roman"/>
            </a:endParaRPr>
          </a:p>
          <a:p>
            <a:r>
              <a:rPr lang="en-US" sz="1000" dirty="0" smtClean="0">
                <a:latin typeface="Times New Roman"/>
                <a:cs typeface="Times New Roman"/>
              </a:rPr>
              <a:t>Wessell</a:t>
            </a:r>
            <a:r>
              <a:rPr lang="en-US" sz="1000" dirty="0">
                <a:latin typeface="Times New Roman"/>
                <a:cs typeface="Times New Roman"/>
              </a:rPr>
              <a:t>, R., &amp; Edwards, C. (2012). Principles of longevity and aging: </a:t>
            </a:r>
            <a:r>
              <a:rPr lang="en-US" sz="1000" dirty="0" smtClean="0">
                <a:latin typeface="Times New Roman"/>
                <a:cs typeface="Times New Roman"/>
              </a:rPr>
              <a:t>Interventions </a:t>
            </a:r>
            <a:r>
              <a:rPr lang="en-US" sz="1000" dirty="0">
                <a:latin typeface="Times New Roman"/>
                <a:cs typeface="Times New Roman"/>
              </a:rPr>
              <a:t>to enhance </a:t>
            </a:r>
            <a:r>
              <a:rPr lang="en-US" sz="1000" dirty="0" smtClean="0">
                <a:latin typeface="Times New Roman"/>
                <a:cs typeface="Times New Roman"/>
              </a:rPr>
              <a:t>	older </a:t>
            </a:r>
            <a:r>
              <a:rPr lang="en-US" sz="1000" dirty="0">
                <a:latin typeface="Times New Roman"/>
                <a:cs typeface="Times New Roman"/>
              </a:rPr>
              <a:t>adulthood.</a:t>
            </a:r>
            <a:r>
              <a:rPr lang="en-US" sz="1000" i="1" dirty="0">
                <a:latin typeface="Times New Roman"/>
                <a:cs typeface="Times New Roman"/>
              </a:rPr>
              <a:t> Journal of </a:t>
            </a:r>
            <a:r>
              <a:rPr lang="en-US" sz="1000" i="1" dirty="0" smtClean="0">
                <a:latin typeface="Times New Roman"/>
                <a:cs typeface="Times New Roman"/>
              </a:rPr>
              <a:t>Educational </a:t>
            </a:r>
            <a:r>
              <a:rPr lang="en-US" sz="1000" i="1" dirty="0">
                <a:latin typeface="Times New Roman"/>
                <a:cs typeface="Times New Roman"/>
              </a:rPr>
              <a:t>and Developmental Psychology, 2</a:t>
            </a:r>
            <a:r>
              <a:rPr lang="en-US" sz="1000" dirty="0">
                <a:latin typeface="Times New Roman"/>
                <a:cs typeface="Times New Roman"/>
              </a:rPr>
              <a:t>(1), 108-121. </a:t>
            </a:r>
            <a:r>
              <a:rPr lang="en-US" sz="1000" dirty="0" smtClean="0">
                <a:latin typeface="Times New Roman"/>
                <a:cs typeface="Times New Roman"/>
              </a:rPr>
              <a:t>	Retrieved </a:t>
            </a:r>
            <a:r>
              <a:rPr lang="en-US" sz="1000" dirty="0">
                <a:latin typeface="Times New Roman"/>
                <a:cs typeface="Times New Roman"/>
              </a:rPr>
              <a:t>from http:/</a:t>
            </a:r>
            <a:r>
              <a:rPr lang="en-US" sz="1000" dirty="0" smtClean="0">
                <a:latin typeface="Times New Roman"/>
                <a:cs typeface="Times New Roman"/>
              </a:rPr>
              <a:t>/</a:t>
            </a:r>
            <a:r>
              <a:rPr lang="en-US" sz="1000" dirty="0" err="1" smtClean="0">
                <a:latin typeface="Times New Roman"/>
                <a:cs typeface="Times New Roman"/>
              </a:rPr>
              <a:t>search.proquest.com.ezproxy.gvsu.edu</a:t>
            </a:r>
            <a:r>
              <a:rPr lang="en-US" sz="1000" dirty="0">
                <a:latin typeface="Times New Roman"/>
                <a:cs typeface="Times New Roman"/>
              </a:rPr>
              <a:t>/</a:t>
            </a:r>
            <a:r>
              <a:rPr lang="en-US" sz="1000" dirty="0" err="1">
                <a:latin typeface="Times New Roman"/>
                <a:cs typeface="Times New Roman"/>
              </a:rPr>
              <a:t>docview</a:t>
            </a:r>
            <a:r>
              <a:rPr lang="en-US" sz="1000" dirty="0" smtClean="0">
                <a:latin typeface="Times New Roman"/>
                <a:cs typeface="Times New Roman"/>
              </a:rPr>
              <a:t>/	1045485296</a:t>
            </a:r>
            <a:r>
              <a:rPr lang="en-US" sz="1000" dirty="0">
                <a:latin typeface="Times New Roman"/>
                <a:cs typeface="Times New Roman"/>
              </a:rPr>
              <a:t>?accountid=39473 </a:t>
            </a:r>
            <a:endParaRPr lang="en-US" sz="1000" dirty="0" smtClean="0">
              <a:latin typeface="Times New Roman"/>
              <a:cs typeface="Times New Roman"/>
            </a:endParaRPr>
          </a:p>
          <a:p>
            <a:r>
              <a:rPr lang="en-US" sz="1000" dirty="0">
                <a:solidFill>
                  <a:schemeClr val="tx1"/>
                </a:solidFill>
                <a:latin typeface="Times New Roman"/>
              </a:rPr>
              <a:t>White, A. M.,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Philogene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G. S., Fine, L., &amp; </a:t>
            </a:r>
            <a:r>
              <a:rPr lang="en-US" sz="1000" dirty="0" err="1">
                <a:solidFill>
                  <a:schemeClr val="tx1"/>
                </a:solidFill>
                <a:latin typeface="Times New Roman"/>
              </a:rPr>
              <a:t>Sinha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S. (2009). Social support and self-reported 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	health 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status of older adults in the United States.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American Journal of Public </a:t>
            </a:r>
            <a:r>
              <a:rPr lang="en-US" sz="1000" i="1" dirty="0" smtClean="0">
                <a:solidFill>
                  <a:schemeClr val="tx1"/>
                </a:solidFill>
                <a:latin typeface="Times New Roman"/>
              </a:rPr>
              <a:t>	Health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, </a:t>
            </a:r>
            <a:r>
              <a:rPr lang="en-US" sz="1000" i="1" dirty="0">
                <a:solidFill>
                  <a:schemeClr val="tx1"/>
                </a:solidFill>
                <a:latin typeface="Times New Roman"/>
              </a:rPr>
              <a:t>99</a:t>
            </a:r>
            <a:r>
              <a:rPr lang="en-US" sz="1000" dirty="0">
                <a:solidFill>
                  <a:schemeClr val="tx1"/>
                </a:solidFill>
                <a:latin typeface="Times New Roman"/>
              </a:rPr>
              <a:t>(10), 1872-1878</a:t>
            </a:r>
            <a:r>
              <a:rPr lang="en-US" sz="1000" dirty="0" smtClean="0">
                <a:solidFill>
                  <a:schemeClr val="tx1"/>
                </a:solidFill>
                <a:latin typeface="Times New Roman"/>
              </a:rPr>
              <a:t>.</a:t>
            </a:r>
          </a:p>
          <a:p>
            <a:endParaRPr lang="en-US" sz="1000" dirty="0" smtClean="0">
              <a:latin typeface="Times New Roman"/>
              <a:cs typeface="Times New Roman"/>
            </a:endParaRPr>
          </a:p>
          <a:p>
            <a:endParaRPr lang="en-US" sz="1000" dirty="0" smtClean="0">
              <a:latin typeface="Times New Roman"/>
              <a:cs typeface="Times New Roman"/>
            </a:endParaRPr>
          </a:p>
        </p:txBody>
      </p:sp>
      <p:sp>
        <p:nvSpPr>
          <p:cNvPr id="30" name="TextBox 8"/>
          <p:cNvSpPr txBox="1">
            <a:spLocks noChangeArrowheads="1"/>
          </p:cNvSpPr>
          <p:nvPr/>
        </p:nvSpPr>
        <p:spPr bwMode="auto">
          <a:xfrm>
            <a:off x="22098000" y="10363200"/>
            <a:ext cx="5029200" cy="5847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References</a:t>
            </a:r>
            <a:r>
              <a:rPr lang="en-US" sz="3200" b="1" dirty="0" smtClean="0">
                <a:solidFill>
                  <a:schemeClr val="bg1"/>
                </a:solidFill>
                <a:effectLst/>
                <a:latin typeface="Arial" charset="0"/>
              </a:rPr>
              <a:t> </a:t>
            </a:r>
            <a:endParaRPr lang="en-US" sz="32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7" name="Picture 6" descr="Religion by ag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5200" y="5562600"/>
            <a:ext cx="3733800" cy="4094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on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7F7FFF"/>
      </a:accent2>
      <a:accent3>
        <a:srgbClr val="9BBB59"/>
      </a:accent3>
      <a:accent4>
        <a:srgbClr val="8064A2"/>
      </a:accent4>
      <a:accent5>
        <a:srgbClr val="4BACC6"/>
      </a:accent5>
      <a:accent6>
        <a:srgbClr val="CBCBFF"/>
      </a:accent6>
      <a:hlink>
        <a:srgbClr val="CBCBFF"/>
      </a:hlink>
      <a:folHlink>
        <a:srgbClr val="80008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80808"/>
        </a:dk1>
        <a:lt1>
          <a:srgbClr val="74C8E6"/>
        </a:lt1>
        <a:dk2>
          <a:srgbClr val="000000"/>
        </a:dk2>
        <a:lt2>
          <a:srgbClr val="080808"/>
        </a:lt2>
        <a:accent1>
          <a:srgbClr val="68A2B6"/>
        </a:accent1>
        <a:accent2>
          <a:srgbClr val="4192BF"/>
        </a:accent2>
        <a:accent3>
          <a:srgbClr val="BCE0F0"/>
        </a:accent3>
        <a:accent4>
          <a:srgbClr val="060606"/>
        </a:accent4>
        <a:accent5>
          <a:srgbClr val="B9CED7"/>
        </a:accent5>
        <a:accent6>
          <a:srgbClr val="3A84AD"/>
        </a:accent6>
        <a:hlink>
          <a:srgbClr val="3963A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351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Dotum</vt:lpstr>
      <vt:lpstr>Arial</vt:lpstr>
      <vt:lpstr>Rockwell</vt:lpstr>
      <vt:lpstr>Tahoma</vt:lpstr>
      <vt:lpstr>Times New Roman</vt:lpstr>
      <vt:lpstr>Wingdings</vt:lpstr>
      <vt:lpstr>vision</vt:lpstr>
      <vt:lpstr> </vt:lpstr>
    </vt:vector>
  </TitlesOfParts>
  <Company>MegaPrint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36x60 poster template</dc:title>
  <dc:creator>Jay Buckley</dc:creator>
  <dc:description>Call if we can help   800-590-7850_x000d_
_x000d_
(c) MegaPrint Inc. 2001</dc:description>
  <cp:lastModifiedBy>Priscilla Kimboko</cp:lastModifiedBy>
  <cp:revision>103</cp:revision>
  <cp:lastPrinted>2013-09-10T14:11:12Z</cp:lastPrinted>
  <dcterms:created xsi:type="dcterms:W3CDTF">2000-02-09T15:01:13Z</dcterms:created>
  <dcterms:modified xsi:type="dcterms:W3CDTF">2014-11-24T17:05:12Z</dcterms:modified>
</cp:coreProperties>
</file>