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7" r:id="rId2"/>
    <p:sldId id="283" r:id="rId3"/>
    <p:sldId id="260" r:id="rId4"/>
    <p:sldId id="263" r:id="rId5"/>
    <p:sldId id="264" r:id="rId6"/>
    <p:sldId id="265" r:id="rId7"/>
    <p:sldId id="266" r:id="rId8"/>
    <p:sldId id="267" r:id="rId9"/>
    <p:sldId id="268" r:id="rId10"/>
    <p:sldId id="269" r:id="rId11"/>
    <p:sldId id="270" r:id="rId12"/>
    <p:sldId id="271" r:id="rId13"/>
    <p:sldId id="272" r:id="rId14"/>
    <p:sldId id="273" r:id="rId15"/>
    <p:sldId id="276" r:id="rId16"/>
    <p:sldId id="277" r:id="rId17"/>
    <p:sldId id="278" r:id="rId18"/>
    <p:sldId id="279" r:id="rId19"/>
    <p:sldId id="280" r:id="rId20"/>
    <p:sldId id="281" r:id="rId21"/>
    <p:sldId id="282" r:id="rId22"/>
    <p:sldId id="344" r:id="rId23"/>
    <p:sldId id="284" r:id="rId24"/>
    <p:sldId id="285" r:id="rId25"/>
    <p:sldId id="286" r:id="rId26"/>
    <p:sldId id="334" r:id="rId27"/>
    <p:sldId id="258" r:id="rId28"/>
    <p:sldId id="335" r:id="rId29"/>
    <p:sldId id="336" r:id="rId30"/>
    <p:sldId id="337" r:id="rId31"/>
    <p:sldId id="340" r:id="rId32"/>
    <p:sldId id="341" r:id="rId33"/>
    <p:sldId id="342" r:id="rId34"/>
    <p:sldId id="34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91"/>
    <p:restoredTop sz="91429"/>
  </p:normalViewPr>
  <p:slideViewPr>
    <p:cSldViewPr snapToGrid="0" snapToObjects="1">
      <p:cViewPr varScale="1">
        <p:scale>
          <a:sx n="50" d="100"/>
          <a:sy n="50" d="100"/>
        </p:scale>
        <p:origin x="22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5F1C16-9257-5943-891A-1A00FE5D9934}" type="datetimeFigureOut">
              <a:rPr lang="en-US" smtClean="0"/>
              <a:t>2/6/19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AEA08D-501E-5243-AD3D-4EF3C6610A81}" type="slidenum">
              <a:rPr lang="en-US" smtClean="0"/>
              <a:t>‹#›</a:t>
            </a:fld>
            <a:endParaRPr lang="en-US"/>
          </a:p>
        </p:txBody>
      </p:sp>
    </p:spTree>
    <p:extLst>
      <p:ext uri="{BB962C8B-B14F-4D97-AF65-F5344CB8AC3E}">
        <p14:creationId xmlns:p14="http://schemas.microsoft.com/office/powerpoint/2010/main" val="3311460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Hypothesis</a:t>
            </a:r>
            <a:r>
              <a:rPr lang="en-US" baseline="0" dirty="0"/>
              <a:t> based on genetic studies. </a:t>
            </a:r>
            <a:endParaRPr lang="en-US" dirty="0"/>
          </a:p>
        </p:txBody>
      </p:sp>
      <p:sp>
        <p:nvSpPr>
          <p:cNvPr id="4" name="Slide Number Placeholder 3"/>
          <p:cNvSpPr>
            <a:spLocks noGrp="1"/>
          </p:cNvSpPr>
          <p:nvPr>
            <p:ph type="sldNum" sz="quarter" idx="10"/>
          </p:nvPr>
        </p:nvSpPr>
        <p:spPr/>
        <p:txBody>
          <a:bodyPr/>
          <a:lstStyle/>
          <a:p>
            <a:fld id="{06999676-BF52-2343-8D26-648D9A67CFCA}" type="slidenum">
              <a:rPr lang="en-US" smtClean="0"/>
              <a:t>4</a:t>
            </a:fld>
            <a:endParaRPr lang="en-US" dirty="0"/>
          </a:p>
        </p:txBody>
      </p:sp>
    </p:spTree>
    <p:extLst>
      <p:ext uri="{BB962C8B-B14F-4D97-AF65-F5344CB8AC3E}">
        <p14:creationId xmlns:p14="http://schemas.microsoft.com/office/powerpoint/2010/main" val="1176778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consider physical activity and dementia risk.</a:t>
            </a:r>
            <a:r>
              <a:rPr lang="en-US" baseline="0" dirty="0"/>
              <a:t> 1740 pe9ple over 65, self report exercise, followed for 6 years. White, all had health insurance. </a:t>
            </a:r>
            <a:endParaRPr lang="en-US" dirty="0"/>
          </a:p>
        </p:txBody>
      </p:sp>
      <p:sp>
        <p:nvSpPr>
          <p:cNvPr id="4" name="Slide Number Placeholder 3"/>
          <p:cNvSpPr>
            <a:spLocks noGrp="1"/>
          </p:cNvSpPr>
          <p:nvPr>
            <p:ph type="sldNum" sz="quarter" idx="10"/>
          </p:nvPr>
        </p:nvSpPr>
        <p:spPr/>
        <p:txBody>
          <a:bodyPr/>
          <a:lstStyle/>
          <a:p>
            <a:fld id="{06999676-BF52-2343-8D26-648D9A67CFCA}" type="slidenum">
              <a:rPr lang="en-US" smtClean="0"/>
              <a:t>6</a:t>
            </a:fld>
            <a:endParaRPr lang="en-US"/>
          </a:p>
        </p:txBody>
      </p:sp>
    </p:spTree>
    <p:extLst>
      <p:ext uri="{BB962C8B-B14F-4D97-AF65-F5344CB8AC3E}">
        <p14:creationId xmlns:p14="http://schemas.microsoft.com/office/powerpoint/2010/main" val="1336326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a:t>
            </a:r>
            <a:r>
              <a:rPr lang="en-US" baseline="0" dirty="0"/>
              <a:t> did I say ‘Exercise is medicinal”, not “EXERCISE is MEDICINE?”  Because, “exercise is medicine” has been copyrighted as a registered slogan by the American College of Sports Medicine. Interesting…</a:t>
            </a:r>
            <a:endParaRPr lang="en-US" dirty="0"/>
          </a:p>
        </p:txBody>
      </p:sp>
      <p:sp>
        <p:nvSpPr>
          <p:cNvPr id="4" name="Slide Number Placeholder 3"/>
          <p:cNvSpPr>
            <a:spLocks noGrp="1"/>
          </p:cNvSpPr>
          <p:nvPr>
            <p:ph type="sldNum" sz="quarter" idx="10"/>
          </p:nvPr>
        </p:nvSpPr>
        <p:spPr/>
        <p:txBody>
          <a:bodyPr/>
          <a:lstStyle/>
          <a:p>
            <a:fld id="{06999676-BF52-2343-8D26-648D9A67CFCA}" type="slidenum">
              <a:rPr lang="en-US" smtClean="0"/>
              <a:t>7</a:t>
            </a:fld>
            <a:endParaRPr lang="en-US" dirty="0"/>
          </a:p>
        </p:txBody>
      </p:sp>
    </p:spTree>
    <p:extLst>
      <p:ext uri="{BB962C8B-B14F-4D97-AF65-F5344CB8AC3E}">
        <p14:creationId xmlns:p14="http://schemas.microsoft.com/office/powerpoint/2010/main" val="867512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Whatever you will do!</a:t>
            </a:r>
          </a:p>
        </p:txBody>
      </p:sp>
      <p:sp>
        <p:nvSpPr>
          <p:cNvPr id="4" name="Slide Number Placeholder 3"/>
          <p:cNvSpPr>
            <a:spLocks noGrp="1"/>
          </p:cNvSpPr>
          <p:nvPr>
            <p:ph type="sldNum" sz="quarter" idx="10"/>
          </p:nvPr>
        </p:nvSpPr>
        <p:spPr/>
        <p:txBody>
          <a:bodyPr/>
          <a:lstStyle/>
          <a:p>
            <a:fld id="{06999676-BF52-2343-8D26-648D9A67CFCA}" type="slidenum">
              <a:rPr lang="en-US" smtClean="0"/>
              <a:t>8</a:t>
            </a:fld>
            <a:endParaRPr lang="en-US" dirty="0"/>
          </a:p>
        </p:txBody>
      </p:sp>
    </p:spTree>
    <p:extLst>
      <p:ext uri="{BB962C8B-B14F-4D97-AF65-F5344CB8AC3E}">
        <p14:creationId xmlns:p14="http://schemas.microsoft.com/office/powerpoint/2010/main" val="3206315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Systematic review of 18 studies / controlled processing is learning through practice/</a:t>
            </a:r>
            <a:r>
              <a:rPr lang="en-US" baseline="0" dirty="0"/>
              <a:t>  visual/spatial controlled processing/ processing speed</a:t>
            </a:r>
            <a:endParaRPr lang="en-US" dirty="0"/>
          </a:p>
        </p:txBody>
      </p:sp>
      <p:sp>
        <p:nvSpPr>
          <p:cNvPr id="4" name="Slide Number Placeholder 3"/>
          <p:cNvSpPr>
            <a:spLocks noGrp="1"/>
          </p:cNvSpPr>
          <p:nvPr>
            <p:ph type="sldNum" sz="quarter" idx="10"/>
          </p:nvPr>
        </p:nvSpPr>
        <p:spPr/>
        <p:txBody>
          <a:bodyPr/>
          <a:lstStyle/>
          <a:p>
            <a:fld id="{06999676-BF52-2343-8D26-648D9A67CFCA}" type="slidenum">
              <a:rPr lang="en-US" smtClean="0"/>
              <a:t>9</a:t>
            </a:fld>
            <a:endParaRPr lang="en-US" dirty="0"/>
          </a:p>
        </p:txBody>
      </p:sp>
    </p:spTree>
    <p:extLst>
      <p:ext uri="{BB962C8B-B14F-4D97-AF65-F5344CB8AC3E}">
        <p14:creationId xmlns:p14="http://schemas.microsoft.com/office/powerpoint/2010/main" val="4183586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Colcome</a:t>
            </a:r>
            <a:r>
              <a:rPr lang="en-US" dirty="0"/>
              <a:t>- relatively small N (</a:t>
            </a:r>
            <a:r>
              <a:rPr lang="en-US"/>
              <a:t>41 subjects)</a:t>
            </a:r>
            <a:endParaRPr lang="en-US" dirty="0"/>
          </a:p>
        </p:txBody>
      </p:sp>
      <p:sp>
        <p:nvSpPr>
          <p:cNvPr id="4" name="Slide Number Placeholder 3"/>
          <p:cNvSpPr>
            <a:spLocks noGrp="1"/>
          </p:cNvSpPr>
          <p:nvPr>
            <p:ph type="sldNum" sz="quarter" idx="10"/>
          </p:nvPr>
        </p:nvSpPr>
        <p:spPr/>
        <p:txBody>
          <a:bodyPr/>
          <a:lstStyle/>
          <a:p>
            <a:fld id="{06999676-BF52-2343-8D26-648D9A67CFCA}" type="slidenum">
              <a:rPr lang="en-US" smtClean="0"/>
              <a:t>11</a:t>
            </a:fld>
            <a:endParaRPr lang="en-US" dirty="0"/>
          </a:p>
        </p:txBody>
      </p:sp>
    </p:spTree>
    <p:extLst>
      <p:ext uri="{BB962C8B-B14F-4D97-AF65-F5344CB8AC3E}">
        <p14:creationId xmlns:p14="http://schemas.microsoft.com/office/powerpoint/2010/main" val="1785404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71621-B307-9A46-BC5A-8DA71CE63E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4422C7-876C-AE4B-B714-604A97F570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3F5E461-DA71-4D45-B8C8-1B4DA7E412F9}"/>
              </a:ext>
            </a:extLst>
          </p:cNvPr>
          <p:cNvSpPr>
            <a:spLocks noGrp="1"/>
          </p:cNvSpPr>
          <p:nvPr>
            <p:ph type="dt" sz="half" idx="10"/>
          </p:nvPr>
        </p:nvSpPr>
        <p:spPr/>
        <p:txBody>
          <a:bodyPr/>
          <a:lstStyle/>
          <a:p>
            <a:fld id="{316EB528-3489-424F-A9B5-400B435BE5E6}" type="datetimeFigureOut">
              <a:rPr lang="en-US" smtClean="0"/>
              <a:t>2/6/19</a:t>
            </a:fld>
            <a:endParaRPr lang="en-US"/>
          </a:p>
        </p:txBody>
      </p:sp>
      <p:sp>
        <p:nvSpPr>
          <p:cNvPr id="5" name="Footer Placeholder 4">
            <a:extLst>
              <a:ext uri="{FF2B5EF4-FFF2-40B4-BE49-F238E27FC236}">
                <a16:creationId xmlns:a16="http://schemas.microsoft.com/office/drawing/2014/main" id="{588C9DF2-0602-2C41-A638-3862F372D1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6348A5-9DD7-1A4D-91D9-8B3FFF0D56AA}"/>
              </a:ext>
            </a:extLst>
          </p:cNvPr>
          <p:cNvSpPr>
            <a:spLocks noGrp="1"/>
          </p:cNvSpPr>
          <p:nvPr>
            <p:ph type="sldNum" sz="quarter" idx="12"/>
          </p:nvPr>
        </p:nvSpPr>
        <p:spPr/>
        <p:txBody>
          <a:bodyPr/>
          <a:lstStyle/>
          <a:p>
            <a:fld id="{A3F07BCC-D29C-9745-84FE-F0FF3801FC2A}" type="slidenum">
              <a:rPr lang="en-US" smtClean="0"/>
              <a:t>‹#›</a:t>
            </a:fld>
            <a:endParaRPr lang="en-US"/>
          </a:p>
        </p:txBody>
      </p:sp>
    </p:spTree>
    <p:extLst>
      <p:ext uri="{BB962C8B-B14F-4D97-AF65-F5344CB8AC3E}">
        <p14:creationId xmlns:p14="http://schemas.microsoft.com/office/powerpoint/2010/main" val="134144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FDB64-2F15-EE41-BF2E-270ABC491A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40E2DF-67F3-E94F-9BE9-389AAC1B9D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65E621-4A9C-304F-9B0F-9EAA91ACF3C6}"/>
              </a:ext>
            </a:extLst>
          </p:cNvPr>
          <p:cNvSpPr>
            <a:spLocks noGrp="1"/>
          </p:cNvSpPr>
          <p:nvPr>
            <p:ph type="dt" sz="half" idx="10"/>
          </p:nvPr>
        </p:nvSpPr>
        <p:spPr/>
        <p:txBody>
          <a:bodyPr/>
          <a:lstStyle/>
          <a:p>
            <a:fld id="{316EB528-3489-424F-A9B5-400B435BE5E6}" type="datetimeFigureOut">
              <a:rPr lang="en-US" smtClean="0"/>
              <a:t>2/6/19</a:t>
            </a:fld>
            <a:endParaRPr lang="en-US"/>
          </a:p>
        </p:txBody>
      </p:sp>
      <p:sp>
        <p:nvSpPr>
          <p:cNvPr id="5" name="Footer Placeholder 4">
            <a:extLst>
              <a:ext uri="{FF2B5EF4-FFF2-40B4-BE49-F238E27FC236}">
                <a16:creationId xmlns:a16="http://schemas.microsoft.com/office/drawing/2014/main" id="{8EC86528-5A0D-DC49-8F2A-AB17B5992B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17584B-8FA2-4A47-A79F-8376B2A9942B}"/>
              </a:ext>
            </a:extLst>
          </p:cNvPr>
          <p:cNvSpPr>
            <a:spLocks noGrp="1"/>
          </p:cNvSpPr>
          <p:nvPr>
            <p:ph type="sldNum" sz="quarter" idx="12"/>
          </p:nvPr>
        </p:nvSpPr>
        <p:spPr/>
        <p:txBody>
          <a:bodyPr/>
          <a:lstStyle/>
          <a:p>
            <a:fld id="{A3F07BCC-D29C-9745-84FE-F0FF3801FC2A}" type="slidenum">
              <a:rPr lang="en-US" smtClean="0"/>
              <a:t>‹#›</a:t>
            </a:fld>
            <a:endParaRPr lang="en-US"/>
          </a:p>
        </p:txBody>
      </p:sp>
    </p:spTree>
    <p:extLst>
      <p:ext uri="{BB962C8B-B14F-4D97-AF65-F5344CB8AC3E}">
        <p14:creationId xmlns:p14="http://schemas.microsoft.com/office/powerpoint/2010/main" val="44884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37AE8F-37D1-4342-8551-32FD819867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8B7B5A-51F5-0847-AD1A-E7BCA93BF4A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20EC38-73E2-324C-8E3D-37DFC8A502FC}"/>
              </a:ext>
            </a:extLst>
          </p:cNvPr>
          <p:cNvSpPr>
            <a:spLocks noGrp="1"/>
          </p:cNvSpPr>
          <p:nvPr>
            <p:ph type="dt" sz="half" idx="10"/>
          </p:nvPr>
        </p:nvSpPr>
        <p:spPr/>
        <p:txBody>
          <a:bodyPr/>
          <a:lstStyle/>
          <a:p>
            <a:fld id="{316EB528-3489-424F-A9B5-400B435BE5E6}" type="datetimeFigureOut">
              <a:rPr lang="en-US" smtClean="0"/>
              <a:t>2/6/19</a:t>
            </a:fld>
            <a:endParaRPr lang="en-US"/>
          </a:p>
        </p:txBody>
      </p:sp>
      <p:sp>
        <p:nvSpPr>
          <p:cNvPr id="5" name="Footer Placeholder 4">
            <a:extLst>
              <a:ext uri="{FF2B5EF4-FFF2-40B4-BE49-F238E27FC236}">
                <a16:creationId xmlns:a16="http://schemas.microsoft.com/office/drawing/2014/main" id="{A24D5D6A-EA66-1346-8FC1-11E9D6F57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678F8F-BDF4-064E-8391-DC699460076A}"/>
              </a:ext>
            </a:extLst>
          </p:cNvPr>
          <p:cNvSpPr>
            <a:spLocks noGrp="1"/>
          </p:cNvSpPr>
          <p:nvPr>
            <p:ph type="sldNum" sz="quarter" idx="12"/>
          </p:nvPr>
        </p:nvSpPr>
        <p:spPr/>
        <p:txBody>
          <a:bodyPr/>
          <a:lstStyle/>
          <a:p>
            <a:fld id="{A3F07BCC-D29C-9745-84FE-F0FF3801FC2A}" type="slidenum">
              <a:rPr lang="en-US" smtClean="0"/>
              <a:t>‹#›</a:t>
            </a:fld>
            <a:endParaRPr lang="en-US"/>
          </a:p>
        </p:txBody>
      </p:sp>
    </p:spTree>
    <p:extLst>
      <p:ext uri="{BB962C8B-B14F-4D97-AF65-F5344CB8AC3E}">
        <p14:creationId xmlns:p14="http://schemas.microsoft.com/office/powerpoint/2010/main" val="2553701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9FC81-DC46-F344-A827-7559725378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F0E817-D7FF-4448-8E1A-C9227E34655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A32F53-6B89-2448-B8CE-C010AE7FF7E2}"/>
              </a:ext>
            </a:extLst>
          </p:cNvPr>
          <p:cNvSpPr>
            <a:spLocks noGrp="1"/>
          </p:cNvSpPr>
          <p:nvPr>
            <p:ph type="dt" sz="half" idx="10"/>
          </p:nvPr>
        </p:nvSpPr>
        <p:spPr/>
        <p:txBody>
          <a:bodyPr/>
          <a:lstStyle/>
          <a:p>
            <a:fld id="{316EB528-3489-424F-A9B5-400B435BE5E6}" type="datetimeFigureOut">
              <a:rPr lang="en-US" smtClean="0"/>
              <a:t>2/6/19</a:t>
            </a:fld>
            <a:endParaRPr lang="en-US"/>
          </a:p>
        </p:txBody>
      </p:sp>
      <p:sp>
        <p:nvSpPr>
          <p:cNvPr id="5" name="Footer Placeholder 4">
            <a:extLst>
              <a:ext uri="{FF2B5EF4-FFF2-40B4-BE49-F238E27FC236}">
                <a16:creationId xmlns:a16="http://schemas.microsoft.com/office/drawing/2014/main" id="{6058434D-5789-784A-A6E4-F9A9BD9530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489C38-1FF9-A345-BC7E-7BA21BD51367}"/>
              </a:ext>
            </a:extLst>
          </p:cNvPr>
          <p:cNvSpPr>
            <a:spLocks noGrp="1"/>
          </p:cNvSpPr>
          <p:nvPr>
            <p:ph type="sldNum" sz="quarter" idx="12"/>
          </p:nvPr>
        </p:nvSpPr>
        <p:spPr/>
        <p:txBody>
          <a:bodyPr/>
          <a:lstStyle/>
          <a:p>
            <a:fld id="{A3F07BCC-D29C-9745-84FE-F0FF3801FC2A}" type="slidenum">
              <a:rPr lang="en-US" smtClean="0"/>
              <a:t>‹#›</a:t>
            </a:fld>
            <a:endParaRPr lang="en-US"/>
          </a:p>
        </p:txBody>
      </p:sp>
    </p:spTree>
    <p:extLst>
      <p:ext uri="{BB962C8B-B14F-4D97-AF65-F5344CB8AC3E}">
        <p14:creationId xmlns:p14="http://schemas.microsoft.com/office/powerpoint/2010/main" val="2539835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D05FF-91E7-7443-98D0-4F7A1C2E35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F73E0CC-517D-C34B-BC49-006728D40D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C922AEC-4DC2-3049-A989-60BC0D9F24E4}"/>
              </a:ext>
            </a:extLst>
          </p:cNvPr>
          <p:cNvSpPr>
            <a:spLocks noGrp="1"/>
          </p:cNvSpPr>
          <p:nvPr>
            <p:ph type="dt" sz="half" idx="10"/>
          </p:nvPr>
        </p:nvSpPr>
        <p:spPr/>
        <p:txBody>
          <a:bodyPr/>
          <a:lstStyle/>
          <a:p>
            <a:fld id="{316EB528-3489-424F-A9B5-400B435BE5E6}" type="datetimeFigureOut">
              <a:rPr lang="en-US" smtClean="0"/>
              <a:t>2/6/19</a:t>
            </a:fld>
            <a:endParaRPr lang="en-US"/>
          </a:p>
        </p:txBody>
      </p:sp>
      <p:sp>
        <p:nvSpPr>
          <p:cNvPr id="5" name="Footer Placeholder 4">
            <a:extLst>
              <a:ext uri="{FF2B5EF4-FFF2-40B4-BE49-F238E27FC236}">
                <a16:creationId xmlns:a16="http://schemas.microsoft.com/office/drawing/2014/main" id="{004D4B68-EA6E-4A4D-B815-EB650CA020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45C40E-2020-8040-B918-853BA3921272}"/>
              </a:ext>
            </a:extLst>
          </p:cNvPr>
          <p:cNvSpPr>
            <a:spLocks noGrp="1"/>
          </p:cNvSpPr>
          <p:nvPr>
            <p:ph type="sldNum" sz="quarter" idx="12"/>
          </p:nvPr>
        </p:nvSpPr>
        <p:spPr/>
        <p:txBody>
          <a:bodyPr/>
          <a:lstStyle/>
          <a:p>
            <a:fld id="{A3F07BCC-D29C-9745-84FE-F0FF3801FC2A}" type="slidenum">
              <a:rPr lang="en-US" smtClean="0"/>
              <a:t>‹#›</a:t>
            </a:fld>
            <a:endParaRPr lang="en-US"/>
          </a:p>
        </p:txBody>
      </p:sp>
    </p:spTree>
    <p:extLst>
      <p:ext uri="{BB962C8B-B14F-4D97-AF65-F5344CB8AC3E}">
        <p14:creationId xmlns:p14="http://schemas.microsoft.com/office/powerpoint/2010/main" val="180032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E1F3D-7C45-9548-A5F3-E4181F5ECF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FFFDD6-38D4-9449-897C-43C2D98BA63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B46C62-D51A-994F-A0B4-D5626C991FD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B58CB6-AFA1-454F-9004-D62F10A105B2}"/>
              </a:ext>
            </a:extLst>
          </p:cNvPr>
          <p:cNvSpPr>
            <a:spLocks noGrp="1"/>
          </p:cNvSpPr>
          <p:nvPr>
            <p:ph type="dt" sz="half" idx="10"/>
          </p:nvPr>
        </p:nvSpPr>
        <p:spPr/>
        <p:txBody>
          <a:bodyPr/>
          <a:lstStyle/>
          <a:p>
            <a:fld id="{316EB528-3489-424F-A9B5-400B435BE5E6}" type="datetimeFigureOut">
              <a:rPr lang="en-US" smtClean="0"/>
              <a:t>2/6/19</a:t>
            </a:fld>
            <a:endParaRPr lang="en-US"/>
          </a:p>
        </p:txBody>
      </p:sp>
      <p:sp>
        <p:nvSpPr>
          <p:cNvPr id="6" name="Footer Placeholder 5">
            <a:extLst>
              <a:ext uri="{FF2B5EF4-FFF2-40B4-BE49-F238E27FC236}">
                <a16:creationId xmlns:a16="http://schemas.microsoft.com/office/drawing/2014/main" id="{7E8A36FE-8BA6-B345-A631-292A4D5D10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07ECFB-EDFA-7945-A51C-C0FCF8C6CD25}"/>
              </a:ext>
            </a:extLst>
          </p:cNvPr>
          <p:cNvSpPr>
            <a:spLocks noGrp="1"/>
          </p:cNvSpPr>
          <p:nvPr>
            <p:ph type="sldNum" sz="quarter" idx="12"/>
          </p:nvPr>
        </p:nvSpPr>
        <p:spPr/>
        <p:txBody>
          <a:bodyPr/>
          <a:lstStyle/>
          <a:p>
            <a:fld id="{A3F07BCC-D29C-9745-84FE-F0FF3801FC2A}" type="slidenum">
              <a:rPr lang="en-US" smtClean="0"/>
              <a:t>‹#›</a:t>
            </a:fld>
            <a:endParaRPr lang="en-US"/>
          </a:p>
        </p:txBody>
      </p:sp>
    </p:spTree>
    <p:extLst>
      <p:ext uri="{BB962C8B-B14F-4D97-AF65-F5344CB8AC3E}">
        <p14:creationId xmlns:p14="http://schemas.microsoft.com/office/powerpoint/2010/main" val="3702786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CD0C1-B684-6549-B858-9B784D5B07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9D5B95-C13C-4F4E-AB81-1E1A5E99F6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3ABD9D4-C770-2548-825B-94D3220CEA5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DE0EE7-7711-0A42-AAC8-D75C39514A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C8EF84C-BDD9-2249-9302-B727195C1D8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485674-FE8D-9247-89B4-D663C1F8E13F}"/>
              </a:ext>
            </a:extLst>
          </p:cNvPr>
          <p:cNvSpPr>
            <a:spLocks noGrp="1"/>
          </p:cNvSpPr>
          <p:nvPr>
            <p:ph type="dt" sz="half" idx="10"/>
          </p:nvPr>
        </p:nvSpPr>
        <p:spPr/>
        <p:txBody>
          <a:bodyPr/>
          <a:lstStyle/>
          <a:p>
            <a:fld id="{316EB528-3489-424F-A9B5-400B435BE5E6}" type="datetimeFigureOut">
              <a:rPr lang="en-US" smtClean="0"/>
              <a:t>2/6/19</a:t>
            </a:fld>
            <a:endParaRPr lang="en-US"/>
          </a:p>
        </p:txBody>
      </p:sp>
      <p:sp>
        <p:nvSpPr>
          <p:cNvPr id="8" name="Footer Placeholder 7">
            <a:extLst>
              <a:ext uri="{FF2B5EF4-FFF2-40B4-BE49-F238E27FC236}">
                <a16:creationId xmlns:a16="http://schemas.microsoft.com/office/drawing/2014/main" id="{4A3ABAEF-48F2-344F-B479-2941B8AA03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0FE0DFA-315E-2548-820C-43CE74EEE3C3}"/>
              </a:ext>
            </a:extLst>
          </p:cNvPr>
          <p:cNvSpPr>
            <a:spLocks noGrp="1"/>
          </p:cNvSpPr>
          <p:nvPr>
            <p:ph type="sldNum" sz="quarter" idx="12"/>
          </p:nvPr>
        </p:nvSpPr>
        <p:spPr/>
        <p:txBody>
          <a:bodyPr/>
          <a:lstStyle/>
          <a:p>
            <a:fld id="{A3F07BCC-D29C-9745-84FE-F0FF3801FC2A}" type="slidenum">
              <a:rPr lang="en-US" smtClean="0"/>
              <a:t>‹#›</a:t>
            </a:fld>
            <a:endParaRPr lang="en-US"/>
          </a:p>
        </p:txBody>
      </p:sp>
    </p:spTree>
    <p:extLst>
      <p:ext uri="{BB962C8B-B14F-4D97-AF65-F5344CB8AC3E}">
        <p14:creationId xmlns:p14="http://schemas.microsoft.com/office/powerpoint/2010/main" val="3950947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0309A-B290-614D-8842-28E307F314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E4C62B-7472-D741-A13F-59B13FC47038}"/>
              </a:ext>
            </a:extLst>
          </p:cNvPr>
          <p:cNvSpPr>
            <a:spLocks noGrp="1"/>
          </p:cNvSpPr>
          <p:nvPr>
            <p:ph type="dt" sz="half" idx="10"/>
          </p:nvPr>
        </p:nvSpPr>
        <p:spPr/>
        <p:txBody>
          <a:bodyPr/>
          <a:lstStyle/>
          <a:p>
            <a:fld id="{316EB528-3489-424F-A9B5-400B435BE5E6}" type="datetimeFigureOut">
              <a:rPr lang="en-US" smtClean="0"/>
              <a:t>2/6/19</a:t>
            </a:fld>
            <a:endParaRPr lang="en-US"/>
          </a:p>
        </p:txBody>
      </p:sp>
      <p:sp>
        <p:nvSpPr>
          <p:cNvPr id="4" name="Footer Placeholder 3">
            <a:extLst>
              <a:ext uri="{FF2B5EF4-FFF2-40B4-BE49-F238E27FC236}">
                <a16:creationId xmlns:a16="http://schemas.microsoft.com/office/drawing/2014/main" id="{4BE77EEA-D19A-564D-8D84-BFDEE0B5AD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D88952-C6AF-A049-BD51-6CBCAF0E59BF}"/>
              </a:ext>
            </a:extLst>
          </p:cNvPr>
          <p:cNvSpPr>
            <a:spLocks noGrp="1"/>
          </p:cNvSpPr>
          <p:nvPr>
            <p:ph type="sldNum" sz="quarter" idx="12"/>
          </p:nvPr>
        </p:nvSpPr>
        <p:spPr/>
        <p:txBody>
          <a:bodyPr/>
          <a:lstStyle/>
          <a:p>
            <a:fld id="{A3F07BCC-D29C-9745-84FE-F0FF3801FC2A}" type="slidenum">
              <a:rPr lang="en-US" smtClean="0"/>
              <a:t>‹#›</a:t>
            </a:fld>
            <a:endParaRPr lang="en-US"/>
          </a:p>
        </p:txBody>
      </p:sp>
    </p:spTree>
    <p:extLst>
      <p:ext uri="{BB962C8B-B14F-4D97-AF65-F5344CB8AC3E}">
        <p14:creationId xmlns:p14="http://schemas.microsoft.com/office/powerpoint/2010/main" val="4202200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63DC62-FDBA-7444-A3DF-327ECDCA946C}"/>
              </a:ext>
            </a:extLst>
          </p:cNvPr>
          <p:cNvSpPr>
            <a:spLocks noGrp="1"/>
          </p:cNvSpPr>
          <p:nvPr>
            <p:ph type="dt" sz="half" idx="10"/>
          </p:nvPr>
        </p:nvSpPr>
        <p:spPr/>
        <p:txBody>
          <a:bodyPr/>
          <a:lstStyle/>
          <a:p>
            <a:fld id="{316EB528-3489-424F-A9B5-400B435BE5E6}" type="datetimeFigureOut">
              <a:rPr lang="en-US" smtClean="0"/>
              <a:t>2/6/19</a:t>
            </a:fld>
            <a:endParaRPr lang="en-US"/>
          </a:p>
        </p:txBody>
      </p:sp>
      <p:sp>
        <p:nvSpPr>
          <p:cNvPr id="3" name="Footer Placeholder 2">
            <a:extLst>
              <a:ext uri="{FF2B5EF4-FFF2-40B4-BE49-F238E27FC236}">
                <a16:creationId xmlns:a16="http://schemas.microsoft.com/office/drawing/2014/main" id="{EA99D4EA-BA65-F445-874F-F707F5C1C1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135030-3158-134C-9CB8-6C64B2B46D8F}"/>
              </a:ext>
            </a:extLst>
          </p:cNvPr>
          <p:cNvSpPr>
            <a:spLocks noGrp="1"/>
          </p:cNvSpPr>
          <p:nvPr>
            <p:ph type="sldNum" sz="quarter" idx="12"/>
          </p:nvPr>
        </p:nvSpPr>
        <p:spPr/>
        <p:txBody>
          <a:bodyPr/>
          <a:lstStyle/>
          <a:p>
            <a:fld id="{A3F07BCC-D29C-9745-84FE-F0FF3801FC2A}" type="slidenum">
              <a:rPr lang="en-US" smtClean="0"/>
              <a:t>‹#›</a:t>
            </a:fld>
            <a:endParaRPr lang="en-US"/>
          </a:p>
        </p:txBody>
      </p:sp>
    </p:spTree>
    <p:extLst>
      <p:ext uri="{BB962C8B-B14F-4D97-AF65-F5344CB8AC3E}">
        <p14:creationId xmlns:p14="http://schemas.microsoft.com/office/powerpoint/2010/main" val="2520530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3EBEE-09E5-4341-98B4-7669742ED8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12F868-F369-734D-B84F-F97EBFD5AA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ED70CC-36C8-784D-AEA2-CB0A8AB7D3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93CBEB5-624A-A241-8F8B-82B609AE3E15}"/>
              </a:ext>
            </a:extLst>
          </p:cNvPr>
          <p:cNvSpPr>
            <a:spLocks noGrp="1"/>
          </p:cNvSpPr>
          <p:nvPr>
            <p:ph type="dt" sz="half" idx="10"/>
          </p:nvPr>
        </p:nvSpPr>
        <p:spPr/>
        <p:txBody>
          <a:bodyPr/>
          <a:lstStyle/>
          <a:p>
            <a:fld id="{316EB528-3489-424F-A9B5-400B435BE5E6}" type="datetimeFigureOut">
              <a:rPr lang="en-US" smtClean="0"/>
              <a:t>2/6/19</a:t>
            </a:fld>
            <a:endParaRPr lang="en-US"/>
          </a:p>
        </p:txBody>
      </p:sp>
      <p:sp>
        <p:nvSpPr>
          <p:cNvPr id="6" name="Footer Placeholder 5">
            <a:extLst>
              <a:ext uri="{FF2B5EF4-FFF2-40B4-BE49-F238E27FC236}">
                <a16:creationId xmlns:a16="http://schemas.microsoft.com/office/drawing/2014/main" id="{626F9780-254D-634D-B4A6-5C468AD865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A7C607-BFF3-A443-9C15-6ED1137D5F19}"/>
              </a:ext>
            </a:extLst>
          </p:cNvPr>
          <p:cNvSpPr>
            <a:spLocks noGrp="1"/>
          </p:cNvSpPr>
          <p:nvPr>
            <p:ph type="sldNum" sz="quarter" idx="12"/>
          </p:nvPr>
        </p:nvSpPr>
        <p:spPr/>
        <p:txBody>
          <a:bodyPr/>
          <a:lstStyle/>
          <a:p>
            <a:fld id="{A3F07BCC-D29C-9745-84FE-F0FF3801FC2A}" type="slidenum">
              <a:rPr lang="en-US" smtClean="0"/>
              <a:t>‹#›</a:t>
            </a:fld>
            <a:endParaRPr lang="en-US"/>
          </a:p>
        </p:txBody>
      </p:sp>
    </p:spTree>
    <p:extLst>
      <p:ext uri="{BB962C8B-B14F-4D97-AF65-F5344CB8AC3E}">
        <p14:creationId xmlns:p14="http://schemas.microsoft.com/office/powerpoint/2010/main" val="3111683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2A121-7CA1-304D-8AF7-D0996B456A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F2232B0-8913-E245-B17F-AF0E12D385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F003FF-EA6A-A24B-BE3A-D527A44213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34724AA-D67E-454A-A34C-99DF575D3467}"/>
              </a:ext>
            </a:extLst>
          </p:cNvPr>
          <p:cNvSpPr>
            <a:spLocks noGrp="1"/>
          </p:cNvSpPr>
          <p:nvPr>
            <p:ph type="dt" sz="half" idx="10"/>
          </p:nvPr>
        </p:nvSpPr>
        <p:spPr/>
        <p:txBody>
          <a:bodyPr/>
          <a:lstStyle/>
          <a:p>
            <a:fld id="{316EB528-3489-424F-A9B5-400B435BE5E6}" type="datetimeFigureOut">
              <a:rPr lang="en-US" smtClean="0"/>
              <a:t>2/6/19</a:t>
            </a:fld>
            <a:endParaRPr lang="en-US"/>
          </a:p>
        </p:txBody>
      </p:sp>
      <p:sp>
        <p:nvSpPr>
          <p:cNvPr id="6" name="Footer Placeholder 5">
            <a:extLst>
              <a:ext uri="{FF2B5EF4-FFF2-40B4-BE49-F238E27FC236}">
                <a16:creationId xmlns:a16="http://schemas.microsoft.com/office/drawing/2014/main" id="{16FB484A-F8E4-7849-A1CF-5A1C7AFC7A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D7D6A4-C6B7-FC46-8274-3B5573C40FCC}"/>
              </a:ext>
            </a:extLst>
          </p:cNvPr>
          <p:cNvSpPr>
            <a:spLocks noGrp="1"/>
          </p:cNvSpPr>
          <p:nvPr>
            <p:ph type="sldNum" sz="quarter" idx="12"/>
          </p:nvPr>
        </p:nvSpPr>
        <p:spPr/>
        <p:txBody>
          <a:bodyPr/>
          <a:lstStyle/>
          <a:p>
            <a:fld id="{A3F07BCC-D29C-9745-84FE-F0FF3801FC2A}" type="slidenum">
              <a:rPr lang="en-US" smtClean="0"/>
              <a:t>‹#›</a:t>
            </a:fld>
            <a:endParaRPr lang="en-US"/>
          </a:p>
        </p:txBody>
      </p:sp>
    </p:spTree>
    <p:extLst>
      <p:ext uri="{BB962C8B-B14F-4D97-AF65-F5344CB8AC3E}">
        <p14:creationId xmlns:p14="http://schemas.microsoft.com/office/powerpoint/2010/main" val="363777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7E76D1-098F-7A42-B826-8017E2DFFC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44831B8-1550-7C47-B776-9F79583CA6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98B38E-DC9C-044C-BC36-53708AD70D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EB528-3489-424F-A9B5-400B435BE5E6}" type="datetimeFigureOut">
              <a:rPr lang="en-US" smtClean="0"/>
              <a:t>2/6/19</a:t>
            </a:fld>
            <a:endParaRPr lang="en-US"/>
          </a:p>
        </p:txBody>
      </p:sp>
      <p:sp>
        <p:nvSpPr>
          <p:cNvPr id="5" name="Footer Placeholder 4">
            <a:extLst>
              <a:ext uri="{FF2B5EF4-FFF2-40B4-BE49-F238E27FC236}">
                <a16:creationId xmlns:a16="http://schemas.microsoft.com/office/drawing/2014/main" id="{601D37B1-BA4F-E543-A751-9C0A9A5281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08391D-894F-D343-8FD4-57EDA11089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F07BCC-D29C-9745-84FE-F0FF3801FC2A}" type="slidenum">
              <a:rPr lang="en-US" smtClean="0"/>
              <a:t>‹#›</a:t>
            </a:fld>
            <a:endParaRPr lang="en-US"/>
          </a:p>
        </p:txBody>
      </p:sp>
    </p:spTree>
    <p:extLst>
      <p:ext uri="{BB962C8B-B14F-4D97-AF65-F5344CB8AC3E}">
        <p14:creationId xmlns:p14="http://schemas.microsoft.com/office/powerpoint/2010/main" val="463686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ncbi.nlm.nih.gov/pubmed/20177034" TargetMode="External"/><Relationship Id="rId2" Type="http://schemas.openxmlformats.org/officeDocument/2006/relationships/hyperlink" Target="https://www.ncbi.nlm.nih.gov/pubmed/17520024" TargetMode="External"/><Relationship Id="rId1" Type="http://schemas.openxmlformats.org/officeDocument/2006/relationships/slideLayout" Target="../slideLayouts/slideLayout2.xml"/><Relationship Id="rId6" Type="http://schemas.openxmlformats.org/officeDocument/2006/relationships/hyperlink" Target="https://www.nytimes.com/2017/11/15/well/move/to-maintain-muscle-and-lose-fat-as-you-age-add-weights.html" TargetMode="External"/><Relationship Id="rId5" Type="http://schemas.openxmlformats.org/officeDocument/2006/relationships/hyperlink" Target="https://www.nytimes.com/2017/04/12/well/move/an-hour-of-running-may-add-seven-hours-to-your-life.html" TargetMode="External"/><Relationship Id="rId4" Type="http://schemas.openxmlformats.org/officeDocument/2006/relationships/hyperlink" Target="https://ijbnpa.biomedcentral.com/articles/10.1186/s12966-014-0132-x"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fitlist.fitmobi.com/" TargetMode="External"/><Relationship Id="rId2" Type="http://schemas.openxmlformats.org/officeDocument/2006/relationships/hyperlink" Target="http://www.getworkoutplan.com/" TargetMode="External"/><Relationship Id="rId1" Type="http://schemas.openxmlformats.org/officeDocument/2006/relationships/slideLayout" Target="../slideLayouts/slideLayout2.xml"/><Relationship Id="rId4" Type="http://schemas.openxmlformats.org/officeDocument/2006/relationships/hyperlink" Target="https://www.fitbod.m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2A19-412C-A64E-A7C2-682ABEC6662F}"/>
              </a:ext>
            </a:extLst>
          </p:cNvPr>
          <p:cNvSpPr>
            <a:spLocks noGrp="1"/>
          </p:cNvSpPr>
          <p:nvPr>
            <p:ph type="ctrTitle"/>
          </p:nvPr>
        </p:nvSpPr>
        <p:spPr/>
        <p:txBody>
          <a:bodyPr>
            <a:normAutofit fontScale="90000"/>
          </a:bodyPr>
          <a:lstStyle/>
          <a:p>
            <a:r>
              <a:rPr lang="en-US" b="1" dirty="0"/>
              <a:t>Movement influences cognition: So why don't we MOVE more</a:t>
            </a:r>
            <a:br>
              <a:rPr lang="en-US" dirty="0"/>
            </a:br>
            <a:endParaRPr lang="en-US" dirty="0"/>
          </a:p>
        </p:txBody>
      </p:sp>
      <p:sp>
        <p:nvSpPr>
          <p:cNvPr id="3" name="Subtitle 2">
            <a:extLst>
              <a:ext uri="{FF2B5EF4-FFF2-40B4-BE49-F238E27FC236}">
                <a16:creationId xmlns:a16="http://schemas.microsoft.com/office/drawing/2014/main" id="{A89FBFE0-4F23-AE49-918C-ECA6101FCAAC}"/>
              </a:ext>
            </a:extLst>
          </p:cNvPr>
          <p:cNvSpPr>
            <a:spLocks noGrp="1"/>
          </p:cNvSpPr>
          <p:nvPr>
            <p:ph type="subTitle" idx="1"/>
          </p:nvPr>
        </p:nvSpPr>
        <p:spPr/>
        <p:txBody>
          <a:bodyPr>
            <a:normAutofit lnSpcReduction="10000"/>
          </a:bodyPr>
          <a:lstStyle/>
          <a:p>
            <a:r>
              <a:rPr lang="en-US" dirty="0"/>
              <a:t>Meri Goehring, PT, PhD</a:t>
            </a:r>
          </a:p>
          <a:p>
            <a:r>
              <a:rPr lang="en-US" dirty="0"/>
              <a:t>Board Certified Geriatric Clinical Specialist</a:t>
            </a:r>
          </a:p>
          <a:p>
            <a:r>
              <a:rPr lang="en-US" dirty="0"/>
              <a:t>Board Certified Clinical Wound Specialist</a:t>
            </a:r>
          </a:p>
          <a:p>
            <a:r>
              <a:rPr lang="en-US" dirty="0"/>
              <a:t>Certified Expert in Exercise for the Aging Adult </a:t>
            </a:r>
          </a:p>
        </p:txBody>
      </p:sp>
    </p:spTree>
    <p:extLst>
      <p:ext uri="{BB962C8B-B14F-4D97-AF65-F5344CB8AC3E}">
        <p14:creationId xmlns:p14="http://schemas.microsoft.com/office/powerpoint/2010/main" val="665129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Colcombe</a:t>
            </a:r>
            <a:r>
              <a:rPr lang="en-US" dirty="0"/>
              <a:t> and Kramer study</a:t>
            </a:r>
          </a:p>
        </p:txBody>
      </p:sp>
      <p:sp>
        <p:nvSpPr>
          <p:cNvPr id="3" name="Content Placeholder 2"/>
          <p:cNvSpPr>
            <a:spLocks noGrp="1"/>
          </p:cNvSpPr>
          <p:nvPr>
            <p:ph idx="1"/>
          </p:nvPr>
        </p:nvSpPr>
        <p:spPr/>
        <p:txBody>
          <a:bodyPr/>
          <a:lstStyle/>
          <a:p>
            <a:r>
              <a:rPr lang="en-US" dirty="0"/>
              <a:t>Exercise training positively benefits different cognitive skills</a:t>
            </a:r>
          </a:p>
          <a:p>
            <a:r>
              <a:rPr lang="en-US" dirty="0"/>
              <a:t>Most beneficial for executive functions like planning, decision making, multi-tasking</a:t>
            </a:r>
          </a:p>
          <a:p>
            <a:r>
              <a:rPr lang="en-US" dirty="0"/>
              <a:t>Studies with more women show a larger effect of training on cognition</a:t>
            </a:r>
          </a:p>
          <a:p>
            <a:r>
              <a:rPr lang="en-US" dirty="0"/>
              <a:t>Benefit of training is similar for both normal and cognitively impaired adult</a:t>
            </a:r>
          </a:p>
          <a:p>
            <a:endParaRPr lang="en-US" dirty="0"/>
          </a:p>
          <a:p>
            <a:endParaRPr lang="en-US" dirty="0"/>
          </a:p>
          <a:p>
            <a:pPr marL="114300" indent="0">
              <a:buNone/>
            </a:pPr>
            <a:endParaRPr lang="en-US" dirty="0"/>
          </a:p>
        </p:txBody>
      </p:sp>
    </p:spTree>
    <p:extLst>
      <p:ext uri="{BB962C8B-B14F-4D97-AF65-F5344CB8AC3E}">
        <p14:creationId xmlns:p14="http://schemas.microsoft.com/office/powerpoint/2010/main" val="3541985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Cognition and Aerobics</a:t>
            </a:r>
          </a:p>
        </p:txBody>
      </p:sp>
      <p:sp>
        <p:nvSpPr>
          <p:cNvPr id="3" name="Content Placeholder 2"/>
          <p:cNvSpPr>
            <a:spLocks noGrp="1"/>
          </p:cNvSpPr>
          <p:nvPr>
            <p:ph idx="1"/>
          </p:nvPr>
        </p:nvSpPr>
        <p:spPr/>
        <p:txBody>
          <a:bodyPr/>
          <a:lstStyle/>
          <a:p>
            <a:r>
              <a:rPr lang="en-US" dirty="0"/>
              <a:t>Another study by </a:t>
            </a:r>
            <a:r>
              <a:rPr lang="en-US" dirty="0" err="1"/>
              <a:t>Colcombe</a:t>
            </a:r>
            <a:r>
              <a:rPr lang="en-US" dirty="0"/>
              <a:t> et al (PNAS, 2004) </a:t>
            </a:r>
          </a:p>
          <a:p>
            <a:pPr lvl="1"/>
            <a:r>
              <a:rPr lang="en-US" dirty="0"/>
              <a:t>Proceedings of National Academy of Sciences (PNAS)</a:t>
            </a:r>
          </a:p>
          <a:p>
            <a:pPr lvl="1"/>
            <a:r>
              <a:rPr lang="en-US" dirty="0"/>
              <a:t>A 6 month, 3x/week walking program improved</a:t>
            </a:r>
          </a:p>
          <a:p>
            <a:pPr lvl="2"/>
            <a:r>
              <a:rPr lang="en-US" dirty="0"/>
              <a:t>Cognitive performance of executive functions</a:t>
            </a:r>
          </a:p>
          <a:p>
            <a:pPr lvl="2"/>
            <a:r>
              <a:rPr lang="en-US" dirty="0"/>
              <a:t>Brain function as assessed by fMRI</a:t>
            </a:r>
          </a:p>
          <a:p>
            <a:pPr lvl="2"/>
            <a:endParaRPr lang="en-US" dirty="0"/>
          </a:p>
          <a:p>
            <a:r>
              <a:rPr lang="en-US" dirty="0"/>
              <a:t>Erickson et al, PNAS, 2011</a:t>
            </a:r>
          </a:p>
          <a:p>
            <a:pPr lvl="1"/>
            <a:r>
              <a:rPr lang="en-US" dirty="0"/>
              <a:t>A 12 month, 3x/week moderate intensity walking program improved and/or increased</a:t>
            </a:r>
          </a:p>
          <a:p>
            <a:pPr lvl="2"/>
            <a:r>
              <a:rPr lang="en-US" dirty="0"/>
              <a:t>Cognitive performance of spatial memory</a:t>
            </a:r>
          </a:p>
          <a:p>
            <a:pPr lvl="2"/>
            <a:r>
              <a:rPr lang="en-US" dirty="0"/>
              <a:t>Hippocampus volume by 2%</a:t>
            </a:r>
          </a:p>
          <a:p>
            <a:pPr marL="685800" lvl="2" indent="0">
              <a:buNone/>
            </a:pPr>
            <a:endParaRPr lang="en-US" dirty="0"/>
          </a:p>
        </p:txBody>
      </p:sp>
    </p:spTree>
    <p:extLst>
      <p:ext uri="{BB962C8B-B14F-4D97-AF65-F5344CB8AC3E}">
        <p14:creationId xmlns:p14="http://schemas.microsoft.com/office/powerpoint/2010/main" val="2061071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Mild Cognitive Impairment</a:t>
            </a:r>
          </a:p>
        </p:txBody>
      </p:sp>
      <p:sp>
        <p:nvSpPr>
          <p:cNvPr id="3" name="Content Placeholder 2"/>
          <p:cNvSpPr>
            <a:spLocks noGrp="1"/>
          </p:cNvSpPr>
          <p:nvPr>
            <p:ph idx="1"/>
          </p:nvPr>
        </p:nvSpPr>
        <p:spPr/>
        <p:txBody>
          <a:bodyPr/>
          <a:lstStyle/>
          <a:p>
            <a:r>
              <a:rPr lang="en-US" dirty="0"/>
              <a:t>What is it?</a:t>
            </a:r>
          </a:p>
          <a:p>
            <a:r>
              <a:rPr lang="en-US" dirty="0"/>
              <a:t>A clinical state that can be transient</a:t>
            </a:r>
          </a:p>
          <a:p>
            <a:pPr lvl="1"/>
            <a:r>
              <a:rPr lang="en-US" dirty="0"/>
              <a:t>Associated with an increased risk of dementia</a:t>
            </a:r>
          </a:p>
          <a:p>
            <a:r>
              <a:rPr lang="en-US" dirty="0"/>
              <a:t>NIH Alzheimer’s Association (NIH-AA) Criteria:</a:t>
            </a:r>
          </a:p>
          <a:p>
            <a:pPr lvl="1"/>
            <a:r>
              <a:rPr lang="en-US" dirty="0"/>
              <a:t>1. Subjective memory complaints</a:t>
            </a:r>
          </a:p>
          <a:p>
            <a:pPr lvl="1"/>
            <a:r>
              <a:rPr lang="en-US" dirty="0"/>
              <a:t>2. Objective cognitive impairment</a:t>
            </a:r>
          </a:p>
          <a:p>
            <a:pPr lvl="1"/>
            <a:r>
              <a:rPr lang="en-US" dirty="0"/>
              <a:t>3. No significant function impairment (i.e. intact IADL)</a:t>
            </a:r>
          </a:p>
          <a:p>
            <a:pPr lvl="1"/>
            <a:r>
              <a:rPr lang="en-US" dirty="0"/>
              <a:t>4. No dementia. </a:t>
            </a:r>
          </a:p>
          <a:p>
            <a:pPr marL="411480" lvl="1" indent="0">
              <a:buNone/>
            </a:pPr>
            <a:endParaRPr lang="en-US" dirty="0"/>
          </a:p>
        </p:txBody>
      </p:sp>
    </p:spTree>
    <p:extLst>
      <p:ext uri="{BB962C8B-B14F-4D97-AF65-F5344CB8AC3E}">
        <p14:creationId xmlns:p14="http://schemas.microsoft.com/office/powerpoint/2010/main" val="1515858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and MCI</a:t>
            </a:r>
          </a:p>
        </p:txBody>
      </p:sp>
      <p:sp>
        <p:nvSpPr>
          <p:cNvPr id="3" name="Content Placeholder 2"/>
          <p:cNvSpPr>
            <a:spLocks noGrp="1"/>
          </p:cNvSpPr>
          <p:nvPr>
            <p:ph idx="1"/>
          </p:nvPr>
        </p:nvSpPr>
        <p:spPr/>
        <p:txBody>
          <a:bodyPr>
            <a:normAutofit lnSpcReduction="10000"/>
          </a:bodyPr>
          <a:lstStyle/>
          <a:p>
            <a:r>
              <a:rPr lang="en-US" dirty="0"/>
              <a:t>Research shows that 150 minutes (three, 50 minute sessions each week) </a:t>
            </a:r>
          </a:p>
          <a:p>
            <a:r>
              <a:rPr lang="en-US" dirty="0"/>
              <a:t>Randomized controlled trial with good methodology and adequate n ( 138 participants)</a:t>
            </a:r>
          </a:p>
          <a:p>
            <a:r>
              <a:rPr lang="en-US" dirty="0"/>
              <a:t>In this study of adults with subjective memory impairment, a 6-month</a:t>
            </a:r>
          </a:p>
          <a:p>
            <a:r>
              <a:rPr lang="en-US" dirty="0"/>
              <a:t>program of physical activity provided a modest improvement in cognition over an 18-</a:t>
            </a:r>
          </a:p>
          <a:p>
            <a:r>
              <a:rPr lang="en-US" dirty="0"/>
              <a:t>month follow-up period.</a:t>
            </a:r>
          </a:p>
          <a:p>
            <a:r>
              <a:rPr lang="en-US" dirty="0"/>
              <a:t>(</a:t>
            </a:r>
            <a:r>
              <a:rPr lang="en-US" dirty="0" err="1"/>
              <a:t>Lautenschlager</a:t>
            </a:r>
            <a:r>
              <a:rPr lang="en-US" dirty="0"/>
              <a:t> et al, JAMA 2008)</a:t>
            </a:r>
          </a:p>
        </p:txBody>
      </p:sp>
    </p:spTree>
    <p:extLst>
      <p:ext uri="{BB962C8B-B14F-4D97-AF65-F5344CB8AC3E}">
        <p14:creationId xmlns:p14="http://schemas.microsoft.com/office/powerpoint/2010/main" val="2219630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Aerobic training </a:t>
            </a:r>
          </a:p>
        </p:txBody>
      </p:sp>
      <p:sp>
        <p:nvSpPr>
          <p:cNvPr id="3" name="Content Placeholder 2"/>
          <p:cNvSpPr>
            <a:spLocks noGrp="1"/>
          </p:cNvSpPr>
          <p:nvPr>
            <p:ph idx="1"/>
          </p:nvPr>
        </p:nvSpPr>
        <p:spPr/>
        <p:txBody>
          <a:bodyPr>
            <a:normAutofit/>
          </a:bodyPr>
          <a:lstStyle/>
          <a:p>
            <a:r>
              <a:rPr lang="en-US" dirty="0"/>
              <a:t>A 6-month, 4x per week walking program improved cognitive performance of executive functions in women</a:t>
            </a:r>
          </a:p>
          <a:p>
            <a:r>
              <a:rPr lang="en-US" dirty="0"/>
              <a:t>There was a reduced fasting plasma level of insulin and cortisol in all subjects</a:t>
            </a:r>
          </a:p>
          <a:p>
            <a:pPr marL="114300" indent="0">
              <a:buNone/>
            </a:pPr>
            <a:r>
              <a:rPr lang="en-US" dirty="0"/>
              <a:t>      (Baker et al, Arch </a:t>
            </a:r>
            <a:r>
              <a:rPr lang="en-US" dirty="0" err="1"/>
              <a:t>Neurol</a:t>
            </a:r>
            <a:r>
              <a:rPr lang="en-US" dirty="0"/>
              <a:t>, 2010)</a:t>
            </a:r>
          </a:p>
          <a:p>
            <a:r>
              <a:rPr lang="en-US" dirty="0"/>
              <a:t>A 6 month, 2x/</a:t>
            </a:r>
            <a:r>
              <a:rPr lang="en-US" dirty="0" err="1"/>
              <a:t>wk</a:t>
            </a:r>
            <a:r>
              <a:rPr lang="en-US" dirty="0"/>
              <a:t> moderate intensity walking </a:t>
            </a:r>
          </a:p>
          <a:p>
            <a:pPr lvl="1"/>
            <a:r>
              <a:rPr lang="en-US" dirty="0"/>
              <a:t>Improved cognitive performance of verbal and spatial memory</a:t>
            </a:r>
          </a:p>
          <a:p>
            <a:pPr lvl="1"/>
            <a:r>
              <a:rPr lang="en-US" dirty="0"/>
              <a:t>Increased hippocampus volume by 4%</a:t>
            </a:r>
          </a:p>
          <a:p>
            <a:pPr marL="411480" lvl="1" indent="0">
              <a:buNone/>
            </a:pPr>
            <a:r>
              <a:rPr lang="en-US" dirty="0"/>
              <a:t>  (ten </a:t>
            </a:r>
            <a:r>
              <a:rPr lang="en-US" dirty="0" err="1"/>
              <a:t>Brinke</a:t>
            </a:r>
            <a:r>
              <a:rPr lang="en-US" dirty="0"/>
              <a:t> et al, BJSM, 2014)</a:t>
            </a:r>
          </a:p>
          <a:p>
            <a:endParaRPr lang="en-US" dirty="0"/>
          </a:p>
          <a:p>
            <a:endParaRPr lang="en-US" dirty="0"/>
          </a:p>
        </p:txBody>
      </p:sp>
    </p:spTree>
    <p:extLst>
      <p:ext uri="{BB962C8B-B14F-4D97-AF65-F5344CB8AC3E}">
        <p14:creationId xmlns:p14="http://schemas.microsoft.com/office/powerpoint/2010/main" val="3592327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Cochrane Review</a:t>
            </a:r>
          </a:p>
        </p:txBody>
      </p:sp>
      <p:sp>
        <p:nvSpPr>
          <p:cNvPr id="3" name="Content Placeholder 2"/>
          <p:cNvSpPr>
            <a:spLocks noGrp="1"/>
          </p:cNvSpPr>
          <p:nvPr>
            <p:ph idx="1"/>
          </p:nvPr>
        </p:nvSpPr>
        <p:spPr/>
        <p:txBody>
          <a:bodyPr/>
          <a:lstStyle/>
          <a:p>
            <a:pPr marL="114300" indent="0">
              <a:buNone/>
            </a:pPr>
            <a:r>
              <a:rPr lang="en-US" dirty="0"/>
              <a:t>Exercise Interventions for People with Dementia</a:t>
            </a:r>
          </a:p>
          <a:p>
            <a:pPr marL="114300" indent="0">
              <a:buNone/>
            </a:pPr>
            <a:r>
              <a:rPr lang="en-US" dirty="0"/>
              <a:t>	-17 RCT’s included, 1067 participants	</a:t>
            </a:r>
          </a:p>
          <a:p>
            <a:pPr marL="114300" indent="0">
              <a:buNone/>
            </a:pPr>
            <a:r>
              <a:rPr lang="en-US" dirty="0"/>
              <a:t>	- Meta-analysis suggest no clear evidence of  benefit for exercise on cognitive function</a:t>
            </a:r>
          </a:p>
          <a:p>
            <a:pPr marL="114300" indent="0">
              <a:buNone/>
            </a:pPr>
            <a:r>
              <a:rPr lang="en-US" dirty="0"/>
              <a:t>	      (low quality evidence, heterogeneous)</a:t>
            </a:r>
          </a:p>
          <a:p>
            <a:pPr marL="114300" indent="0">
              <a:buNone/>
            </a:pPr>
            <a:r>
              <a:rPr lang="en-US" dirty="0"/>
              <a:t>BUT- there was an improvement in ADL function</a:t>
            </a:r>
          </a:p>
          <a:p>
            <a:pPr marL="114300" indent="0">
              <a:buNone/>
            </a:pPr>
            <a:endParaRPr lang="en-US" dirty="0"/>
          </a:p>
          <a:p>
            <a:pPr marL="114300" indent="0">
              <a:buNone/>
            </a:pPr>
            <a:r>
              <a:rPr lang="en-US" dirty="0"/>
              <a:t>(Forbes et al, Cochrane Database Systems Review 2015) </a:t>
            </a:r>
          </a:p>
        </p:txBody>
      </p:sp>
    </p:spTree>
    <p:extLst>
      <p:ext uri="{BB962C8B-B14F-4D97-AF65-F5344CB8AC3E}">
        <p14:creationId xmlns:p14="http://schemas.microsoft.com/office/powerpoint/2010/main" val="1193347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Resistance exercise</a:t>
            </a:r>
          </a:p>
        </p:txBody>
      </p:sp>
      <p:sp>
        <p:nvSpPr>
          <p:cNvPr id="3" name="Content Placeholder 2"/>
          <p:cNvSpPr>
            <a:spLocks noGrp="1"/>
          </p:cNvSpPr>
          <p:nvPr>
            <p:ph idx="1"/>
          </p:nvPr>
        </p:nvSpPr>
        <p:spPr/>
        <p:txBody>
          <a:bodyPr/>
          <a:lstStyle/>
          <a:p>
            <a:r>
              <a:rPr lang="en-US" dirty="0"/>
              <a:t>Both 3x/</a:t>
            </a:r>
            <a:r>
              <a:rPr lang="en-US" dirty="0" err="1"/>
              <a:t>wk</a:t>
            </a:r>
            <a:r>
              <a:rPr lang="en-US" dirty="0"/>
              <a:t> moderate and high intensity resistance training for 6 months significantly</a:t>
            </a:r>
          </a:p>
          <a:p>
            <a:pPr lvl="1"/>
            <a:r>
              <a:rPr lang="en-US" dirty="0"/>
              <a:t>Improved cognitive performance of memory (verbal and spatial) and improved executive functioning</a:t>
            </a:r>
          </a:p>
          <a:p>
            <a:pPr lvl="1"/>
            <a:r>
              <a:rPr lang="en-US" dirty="0"/>
              <a:t>Increased IGF-1 (growth factors) levels in men age 65-75 years old</a:t>
            </a:r>
          </a:p>
          <a:p>
            <a:pPr marL="411480" lvl="1" indent="0">
              <a:buNone/>
            </a:pPr>
            <a:r>
              <a:rPr lang="en-US" dirty="0"/>
              <a:t>(</a:t>
            </a:r>
            <a:r>
              <a:rPr lang="en-US" dirty="0" err="1"/>
              <a:t>Cassihas</a:t>
            </a:r>
            <a:r>
              <a:rPr lang="en-US" dirty="0"/>
              <a:t> et al, MSSE, 2007)</a:t>
            </a:r>
          </a:p>
          <a:p>
            <a:pPr marL="411480" lvl="1" indent="0">
              <a:buNone/>
            </a:pPr>
            <a:endParaRPr lang="en-US" dirty="0"/>
          </a:p>
        </p:txBody>
      </p:sp>
    </p:spTree>
    <p:extLst>
      <p:ext uri="{BB962C8B-B14F-4D97-AF65-F5344CB8AC3E}">
        <p14:creationId xmlns:p14="http://schemas.microsoft.com/office/powerpoint/2010/main" val="1583862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Brain power study</a:t>
            </a:r>
          </a:p>
        </p:txBody>
      </p:sp>
      <p:sp>
        <p:nvSpPr>
          <p:cNvPr id="3" name="Content Placeholder 2"/>
          <p:cNvSpPr>
            <a:spLocks noGrp="1"/>
          </p:cNvSpPr>
          <p:nvPr>
            <p:ph idx="1"/>
          </p:nvPr>
        </p:nvSpPr>
        <p:spPr/>
        <p:txBody>
          <a:bodyPr/>
          <a:lstStyle/>
          <a:p>
            <a:r>
              <a:rPr lang="en-US" dirty="0"/>
              <a:t>Aim was to assess the efficacy of resistance training on executive function</a:t>
            </a:r>
          </a:p>
          <a:p>
            <a:r>
              <a:rPr lang="en-US" dirty="0"/>
              <a:t>Well designed, randomized controlled trial, N=155</a:t>
            </a:r>
          </a:p>
          <a:p>
            <a:r>
              <a:rPr lang="en-US" dirty="0"/>
              <a:t>Certified instructors, 60 minute classes, 40 minutes of training with progressive loading based on 8 rep max, 2 sets of 8 reps</a:t>
            </a:r>
          </a:p>
          <a:p>
            <a:r>
              <a:rPr lang="en-US" dirty="0"/>
              <a:t>VERSUS</a:t>
            </a:r>
          </a:p>
          <a:p>
            <a:r>
              <a:rPr lang="en-US" dirty="0"/>
              <a:t>Balance and tone activities, 2x per week, no progressive loading</a:t>
            </a:r>
          </a:p>
        </p:txBody>
      </p:sp>
    </p:spTree>
    <p:extLst>
      <p:ext uri="{BB962C8B-B14F-4D97-AF65-F5344CB8AC3E}">
        <p14:creationId xmlns:p14="http://schemas.microsoft.com/office/powerpoint/2010/main" val="2006780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Brain Power study</a:t>
            </a:r>
          </a:p>
        </p:txBody>
      </p:sp>
      <p:sp>
        <p:nvSpPr>
          <p:cNvPr id="3" name="Content Placeholder 2"/>
          <p:cNvSpPr>
            <a:spLocks noGrp="1"/>
          </p:cNvSpPr>
          <p:nvPr>
            <p:ph idx="1"/>
          </p:nvPr>
        </p:nvSpPr>
        <p:spPr/>
        <p:txBody>
          <a:bodyPr>
            <a:normAutofit lnSpcReduction="10000"/>
          </a:bodyPr>
          <a:lstStyle/>
          <a:p>
            <a:r>
              <a:rPr lang="en-US" dirty="0"/>
              <a:t>Tested response inhibition and conflict resolution (using standardized tests of executive functioning)</a:t>
            </a:r>
          </a:p>
          <a:p>
            <a:r>
              <a:rPr lang="en-US" dirty="0"/>
              <a:t>Did functional and structural MRI’s</a:t>
            </a:r>
          </a:p>
          <a:p>
            <a:r>
              <a:rPr lang="en-US" dirty="0"/>
              <a:t>Results</a:t>
            </a:r>
          </a:p>
          <a:p>
            <a:pPr lvl="1"/>
            <a:r>
              <a:rPr lang="en-US" dirty="0"/>
              <a:t>Improved executive functioning in subjects who received resistance training when compared with those received balance and tone training shown with f-MRI and standardized tests of executive functioning)</a:t>
            </a:r>
          </a:p>
          <a:p>
            <a:pPr lvl="1"/>
            <a:r>
              <a:rPr lang="en-US" dirty="0"/>
              <a:t>Resistance training reduced white matter lesion progression</a:t>
            </a:r>
          </a:p>
          <a:p>
            <a:pPr lvl="1"/>
            <a:r>
              <a:rPr lang="en-US" dirty="0"/>
              <a:t>Improved executive functioning in the group that received resistance training was maintained in the 2 year follow up as compared with the balance and tone training group</a:t>
            </a:r>
          </a:p>
          <a:p>
            <a:pPr marL="411480" lvl="1" indent="0">
              <a:buNone/>
            </a:pPr>
            <a:r>
              <a:rPr lang="en-US" dirty="0"/>
              <a:t>Liu-Ambrose et al, 2010, 2011</a:t>
            </a:r>
          </a:p>
        </p:txBody>
      </p:sp>
    </p:spTree>
    <p:extLst>
      <p:ext uri="{BB962C8B-B14F-4D97-AF65-F5344CB8AC3E}">
        <p14:creationId xmlns:p14="http://schemas.microsoft.com/office/powerpoint/2010/main" val="1033126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 keeps Coming</a:t>
            </a:r>
          </a:p>
        </p:txBody>
      </p:sp>
      <p:sp>
        <p:nvSpPr>
          <p:cNvPr id="3" name="Content Placeholder 2"/>
          <p:cNvSpPr>
            <a:spLocks noGrp="1"/>
          </p:cNvSpPr>
          <p:nvPr>
            <p:ph idx="1"/>
          </p:nvPr>
        </p:nvSpPr>
        <p:spPr/>
        <p:txBody>
          <a:bodyPr/>
          <a:lstStyle/>
          <a:p>
            <a:r>
              <a:rPr lang="en-US" dirty="0"/>
              <a:t>Walking ≥ 1 km per day </a:t>
            </a:r>
          </a:p>
          <a:p>
            <a:pPr lvl="1"/>
            <a:r>
              <a:rPr lang="en-US" dirty="0"/>
              <a:t>Maintains brain volume and reduces the risk of cognitive impairment over 9 years</a:t>
            </a:r>
          </a:p>
          <a:p>
            <a:pPr marL="411480" lvl="1" indent="0">
              <a:buNone/>
            </a:pPr>
            <a:r>
              <a:rPr lang="en-US" dirty="0"/>
              <a:t>(Erickson et al., Neurology, 2010)</a:t>
            </a:r>
          </a:p>
          <a:p>
            <a:pPr marL="411480" lvl="1" indent="0">
              <a:buNone/>
            </a:pPr>
            <a:endParaRPr lang="en-US" dirty="0"/>
          </a:p>
          <a:p>
            <a:pPr marL="411480" lvl="1" indent="0">
              <a:buNone/>
            </a:pPr>
            <a:r>
              <a:rPr lang="en-US" dirty="0"/>
              <a:t>What does 1km per day mean? </a:t>
            </a:r>
          </a:p>
          <a:p>
            <a:pPr marL="411480" lvl="1" indent="0">
              <a:buNone/>
            </a:pPr>
            <a:r>
              <a:rPr lang="en-US" dirty="0"/>
              <a:t>	-2.5 times around a standard track</a:t>
            </a:r>
          </a:p>
          <a:p>
            <a:pPr marL="411480" lvl="1" indent="0">
              <a:buNone/>
            </a:pPr>
            <a:r>
              <a:rPr lang="en-US" dirty="0"/>
              <a:t>	-13 minute of walking for a healthy, older adult at a gait 	speed of 1.35 m/sec</a:t>
            </a:r>
          </a:p>
          <a:p>
            <a:pPr marL="411480" lvl="1" indent="0">
              <a:buNone/>
            </a:pPr>
            <a:r>
              <a:rPr lang="en-US" dirty="0"/>
              <a:t>	-For a frail, older adult, 26 minutes of walking at a gait 	speed of 0.65 m/sec</a:t>
            </a:r>
          </a:p>
          <a:p>
            <a:pPr marL="411480" lvl="1" indent="0">
              <a:buNone/>
            </a:pPr>
            <a:endParaRPr lang="en-US" dirty="0"/>
          </a:p>
          <a:p>
            <a:pPr marL="411480" lvl="1" indent="0">
              <a:buNone/>
            </a:pPr>
            <a:endParaRPr lang="en-US" dirty="0"/>
          </a:p>
        </p:txBody>
      </p:sp>
    </p:spTree>
    <p:extLst>
      <p:ext uri="{BB962C8B-B14F-4D97-AF65-F5344CB8AC3E}">
        <p14:creationId xmlns:p14="http://schemas.microsoft.com/office/powerpoint/2010/main" val="791301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F5DBD-E766-3A47-942B-DF52B40FF1A9}"/>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F8A2859D-F6C7-1A48-94B4-251D3D457137}"/>
              </a:ext>
            </a:extLst>
          </p:cNvPr>
          <p:cNvSpPr>
            <a:spLocks noGrp="1"/>
          </p:cNvSpPr>
          <p:nvPr>
            <p:ph idx="1"/>
          </p:nvPr>
        </p:nvSpPr>
        <p:spPr>
          <a:xfrm>
            <a:off x="838200" y="1690688"/>
            <a:ext cx="10515600" cy="5167312"/>
          </a:xfrm>
        </p:spPr>
        <p:txBody>
          <a:bodyPr>
            <a:normAutofit lnSpcReduction="10000"/>
          </a:bodyPr>
          <a:lstStyle/>
          <a:p>
            <a:r>
              <a:rPr lang="en-US" sz="4000" b="1" dirty="0"/>
              <a:t>LEARNING OBJECTIVES/OUTCOMES</a:t>
            </a:r>
            <a:endParaRPr lang="en-US" sz="4000" dirty="0"/>
          </a:p>
          <a:p>
            <a:r>
              <a:rPr lang="en-US" sz="4000" dirty="0"/>
              <a:t>Upon completion of this workshop attendees will be able to:</a:t>
            </a:r>
          </a:p>
          <a:p>
            <a:pPr lvl="1"/>
            <a:r>
              <a:rPr lang="en-US" sz="4000" dirty="0"/>
              <a:t>Understand how cognition changes with aging.  </a:t>
            </a:r>
          </a:p>
          <a:p>
            <a:pPr lvl="1"/>
            <a:r>
              <a:rPr lang="en-US" sz="4000" dirty="0"/>
              <a:t>Describe how movement can influence cognition. </a:t>
            </a:r>
          </a:p>
          <a:p>
            <a:pPr lvl="1"/>
            <a:r>
              <a:rPr lang="en-US" sz="4000" dirty="0"/>
              <a:t>Understand the common barriers to movement encountered by older adults and how these may be overcome. </a:t>
            </a:r>
          </a:p>
          <a:p>
            <a:endParaRPr lang="en-US" dirty="0"/>
          </a:p>
        </p:txBody>
      </p:sp>
    </p:spTree>
    <p:extLst>
      <p:ext uri="{BB962C8B-B14F-4D97-AF65-F5344CB8AC3E}">
        <p14:creationId xmlns:p14="http://schemas.microsoft.com/office/powerpoint/2010/main" val="2830294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Intensity? Type? </a:t>
            </a:r>
          </a:p>
        </p:txBody>
      </p:sp>
      <p:sp>
        <p:nvSpPr>
          <p:cNvPr id="3" name="Content Placeholder 2"/>
          <p:cNvSpPr>
            <a:spLocks noGrp="1"/>
          </p:cNvSpPr>
          <p:nvPr>
            <p:ph idx="1"/>
          </p:nvPr>
        </p:nvSpPr>
        <p:spPr/>
        <p:txBody>
          <a:bodyPr/>
          <a:lstStyle/>
          <a:p>
            <a:r>
              <a:rPr lang="en-US" dirty="0"/>
              <a:t>Intensity should be sufficient to challenge, but not overdo (moderate intensity)</a:t>
            </a:r>
          </a:p>
          <a:p>
            <a:r>
              <a:rPr lang="en-US" dirty="0"/>
              <a:t>Evidence supports aerobic as well as resistance exercise</a:t>
            </a:r>
          </a:p>
          <a:p>
            <a:r>
              <a:rPr lang="en-US" dirty="0"/>
              <a:t>Find personal preference and ability</a:t>
            </a:r>
          </a:p>
          <a:p>
            <a:r>
              <a:rPr lang="en-US" dirty="0"/>
              <a:t>Balance/coordination activities are important as well</a:t>
            </a:r>
          </a:p>
          <a:p>
            <a:r>
              <a:rPr lang="en-US" dirty="0"/>
              <a:t>Barriers include adherence</a:t>
            </a:r>
          </a:p>
          <a:p>
            <a:pPr lvl="1"/>
            <a:r>
              <a:rPr lang="en-US" dirty="0"/>
              <a:t>Clear communication, personalize, make it fun, achievable, provide feedback, supportive environment</a:t>
            </a:r>
          </a:p>
          <a:p>
            <a:pPr lvl="1"/>
            <a:endParaRPr lang="en-US" dirty="0"/>
          </a:p>
        </p:txBody>
      </p:sp>
    </p:spTree>
    <p:extLst>
      <p:ext uri="{BB962C8B-B14F-4D97-AF65-F5344CB8AC3E}">
        <p14:creationId xmlns:p14="http://schemas.microsoft.com/office/powerpoint/2010/main" val="1099927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Thoughts?</a:t>
            </a:r>
          </a:p>
        </p:txBody>
      </p:sp>
      <p:sp>
        <p:nvSpPr>
          <p:cNvPr id="3" name="Content Placeholder 2"/>
          <p:cNvSpPr>
            <a:spLocks noGrp="1"/>
          </p:cNvSpPr>
          <p:nvPr>
            <p:ph idx="1"/>
          </p:nvPr>
        </p:nvSpPr>
        <p:spPr/>
        <p:txBody>
          <a:bodyPr/>
          <a:lstStyle/>
          <a:p>
            <a:r>
              <a:rPr lang="en-US" dirty="0"/>
              <a:t>Starting to exercise late in life is not futile: even those who are sedentary can improve function</a:t>
            </a:r>
          </a:p>
          <a:p>
            <a:r>
              <a:rPr lang="en-US" dirty="0"/>
              <a:t>Those who are more frail may benefit the MOST. </a:t>
            </a:r>
          </a:p>
          <a:p>
            <a:pPr marL="114300" indent="0">
              <a:buNone/>
            </a:pPr>
            <a:r>
              <a:rPr lang="en-US" dirty="0"/>
              <a:t>(Sink et al, JAMA, 2015)</a:t>
            </a:r>
          </a:p>
          <a:p>
            <a:pPr marL="114300" indent="0">
              <a:buNone/>
            </a:pPr>
            <a:endParaRPr lang="en-US" dirty="0"/>
          </a:p>
          <a:p>
            <a:pPr marL="114300" indent="0">
              <a:buNone/>
            </a:pPr>
            <a:r>
              <a:rPr lang="en-US" dirty="0"/>
              <a:t>	</a:t>
            </a:r>
          </a:p>
        </p:txBody>
      </p:sp>
    </p:spTree>
    <p:extLst>
      <p:ext uri="{BB962C8B-B14F-4D97-AF65-F5344CB8AC3E}">
        <p14:creationId xmlns:p14="http://schemas.microsoft.com/office/powerpoint/2010/main" val="841605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6A5D8-45D8-584D-8296-D9F9B0E84E1E}"/>
              </a:ext>
            </a:extLst>
          </p:cNvPr>
          <p:cNvSpPr>
            <a:spLocks noGrp="1"/>
          </p:cNvSpPr>
          <p:nvPr>
            <p:ph type="title"/>
          </p:nvPr>
        </p:nvSpPr>
        <p:spPr/>
        <p:txBody>
          <a:bodyPr/>
          <a:lstStyle/>
          <a:p>
            <a:r>
              <a:rPr lang="en-US" dirty="0"/>
              <a:t>Barriers to Exercise- Why Interventions Fail?</a:t>
            </a:r>
          </a:p>
        </p:txBody>
      </p:sp>
      <p:sp>
        <p:nvSpPr>
          <p:cNvPr id="3" name="Content Placeholder 2">
            <a:extLst>
              <a:ext uri="{FF2B5EF4-FFF2-40B4-BE49-F238E27FC236}">
                <a16:creationId xmlns:a16="http://schemas.microsoft.com/office/drawing/2014/main" id="{028DDBD2-AD7E-7648-A708-5B75DEE678AB}"/>
              </a:ext>
            </a:extLst>
          </p:cNvPr>
          <p:cNvSpPr>
            <a:spLocks noGrp="1"/>
          </p:cNvSpPr>
          <p:nvPr>
            <p:ph idx="1"/>
          </p:nvPr>
        </p:nvSpPr>
        <p:spPr/>
        <p:txBody>
          <a:bodyPr/>
          <a:lstStyle/>
          <a:p>
            <a:pPr marL="0" indent="0">
              <a:buNone/>
            </a:pPr>
            <a:r>
              <a:rPr lang="en-US" dirty="0"/>
              <a:t>Only about 20% of those with an unhealth habit are in the Action stage (ready for change)</a:t>
            </a:r>
          </a:p>
          <a:p>
            <a:pPr marL="0" indent="0">
              <a:buNone/>
            </a:pPr>
            <a:r>
              <a:rPr lang="en-US" dirty="0"/>
              <a:t>	40% are in </a:t>
            </a:r>
            <a:r>
              <a:rPr lang="en-US" dirty="0" err="1"/>
              <a:t>preconteplation</a:t>
            </a:r>
            <a:endParaRPr lang="en-US" dirty="0"/>
          </a:p>
          <a:p>
            <a:pPr marL="0" indent="0">
              <a:buNone/>
            </a:pPr>
            <a:r>
              <a:rPr lang="en-US" dirty="0"/>
              <a:t>	40% are in contemplation</a:t>
            </a:r>
          </a:p>
          <a:p>
            <a:pPr marL="0" indent="0">
              <a:buNone/>
            </a:pPr>
            <a:r>
              <a:rPr lang="en-US" dirty="0"/>
              <a:t>However, MOST intervention programs are geared toward people in the preparation or action stages</a:t>
            </a:r>
          </a:p>
          <a:p>
            <a:pPr marL="0" indent="0">
              <a:buNone/>
            </a:pPr>
            <a:r>
              <a:rPr lang="en-US" dirty="0"/>
              <a:t>SO- we need to identify and work at the patient’s level of functioning </a:t>
            </a:r>
          </a:p>
          <a:p>
            <a:pPr marL="0" indent="0">
              <a:buNone/>
            </a:pPr>
            <a:r>
              <a:rPr lang="en-US" dirty="0"/>
              <a:t>	(Zimmerman et al, 2000)</a:t>
            </a:r>
          </a:p>
        </p:txBody>
      </p:sp>
    </p:spTree>
    <p:extLst>
      <p:ext uri="{BB962C8B-B14F-4D97-AF65-F5344CB8AC3E}">
        <p14:creationId xmlns:p14="http://schemas.microsoft.com/office/powerpoint/2010/main" val="1497059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100DB-8F93-1F43-905B-54F0D06020A7}"/>
              </a:ext>
            </a:extLst>
          </p:cNvPr>
          <p:cNvSpPr>
            <a:spLocks noGrp="1"/>
          </p:cNvSpPr>
          <p:nvPr>
            <p:ph type="title"/>
          </p:nvPr>
        </p:nvSpPr>
        <p:spPr/>
        <p:txBody>
          <a:bodyPr/>
          <a:lstStyle/>
          <a:p>
            <a:r>
              <a:rPr lang="en-US" dirty="0"/>
              <a:t>Barriers to Exercise</a:t>
            </a:r>
          </a:p>
        </p:txBody>
      </p:sp>
      <p:sp>
        <p:nvSpPr>
          <p:cNvPr id="3" name="Content Placeholder 2">
            <a:extLst>
              <a:ext uri="{FF2B5EF4-FFF2-40B4-BE49-F238E27FC236}">
                <a16:creationId xmlns:a16="http://schemas.microsoft.com/office/drawing/2014/main" id="{1B8F8E17-8053-354B-BE80-CE80EF8CB055}"/>
              </a:ext>
            </a:extLst>
          </p:cNvPr>
          <p:cNvSpPr>
            <a:spLocks noGrp="1"/>
          </p:cNvSpPr>
          <p:nvPr>
            <p:ph idx="1"/>
          </p:nvPr>
        </p:nvSpPr>
        <p:spPr>
          <a:xfrm>
            <a:off x="838200" y="1825625"/>
            <a:ext cx="10515600" cy="4351338"/>
          </a:xfrm>
        </p:spPr>
        <p:txBody>
          <a:bodyPr>
            <a:normAutofit/>
          </a:bodyPr>
          <a:lstStyle/>
          <a:p>
            <a:r>
              <a:rPr lang="en-US" dirty="0"/>
              <a:t>BARRIERS to Physical Activity</a:t>
            </a:r>
          </a:p>
          <a:p>
            <a:r>
              <a:rPr lang="en-US" dirty="0"/>
              <a:t>If the patient is not engaged in physical activity, it is critical to understand why</a:t>
            </a:r>
          </a:p>
          <a:p>
            <a:r>
              <a:rPr lang="en-US" dirty="0"/>
              <a:t>Recommend asking:</a:t>
            </a:r>
          </a:p>
          <a:p>
            <a:r>
              <a:rPr lang="en-US" dirty="0"/>
              <a:t>1. ‘Is there a reason that you are not active or do not exercise?</a:t>
            </a:r>
          </a:p>
          <a:p>
            <a:r>
              <a:rPr lang="en-US" dirty="0"/>
              <a:t>2. ‘Are you willing to start exercising? If not, why?’</a:t>
            </a:r>
          </a:p>
          <a:p>
            <a:pPr marL="0" indent="0">
              <a:buNone/>
            </a:pPr>
            <a:r>
              <a:rPr lang="en-US" dirty="0" err="1"/>
              <a:t>Wingood</a:t>
            </a:r>
            <a:r>
              <a:rPr lang="en-US" dirty="0"/>
              <a:t> M, </a:t>
            </a:r>
            <a:r>
              <a:rPr lang="en-US" dirty="0" err="1"/>
              <a:t>Billek</a:t>
            </a:r>
            <a:r>
              <a:rPr lang="en-US" dirty="0"/>
              <a:t>-Sawhney B (2019) in conjunction with the Academy of Geriatric Physical Therapy, Educational Monograph, Physical Activity and Exercise: Needs and Prescription for Older Adults. </a:t>
            </a:r>
          </a:p>
          <a:p>
            <a:endParaRPr lang="en-US" dirty="0"/>
          </a:p>
        </p:txBody>
      </p:sp>
    </p:spTree>
    <p:extLst>
      <p:ext uri="{BB962C8B-B14F-4D97-AF65-F5344CB8AC3E}">
        <p14:creationId xmlns:p14="http://schemas.microsoft.com/office/powerpoint/2010/main" val="35029822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8ABC8-AAD3-044A-BC9B-A1BADEAB97AA}"/>
              </a:ext>
            </a:extLst>
          </p:cNvPr>
          <p:cNvSpPr>
            <a:spLocks noGrp="1"/>
          </p:cNvSpPr>
          <p:nvPr>
            <p:ph type="title"/>
          </p:nvPr>
        </p:nvSpPr>
        <p:spPr/>
        <p:txBody>
          <a:bodyPr/>
          <a:lstStyle/>
          <a:p>
            <a:r>
              <a:rPr lang="en-US" dirty="0"/>
              <a:t>Benefits of Exercise</a:t>
            </a:r>
          </a:p>
        </p:txBody>
      </p:sp>
      <p:sp>
        <p:nvSpPr>
          <p:cNvPr id="3" name="Content Placeholder 2">
            <a:extLst>
              <a:ext uri="{FF2B5EF4-FFF2-40B4-BE49-F238E27FC236}">
                <a16:creationId xmlns:a16="http://schemas.microsoft.com/office/drawing/2014/main" id="{81401143-A82E-7E4B-B821-2B28521858D3}"/>
              </a:ext>
            </a:extLst>
          </p:cNvPr>
          <p:cNvSpPr>
            <a:spLocks noGrp="1"/>
          </p:cNvSpPr>
          <p:nvPr>
            <p:ph idx="1"/>
          </p:nvPr>
        </p:nvSpPr>
        <p:spPr>
          <a:xfrm>
            <a:off x="838200" y="1690688"/>
            <a:ext cx="10515600" cy="4824412"/>
          </a:xfrm>
        </p:spPr>
        <p:txBody>
          <a:bodyPr numCol="2">
            <a:normAutofit fontScale="85000" lnSpcReduction="10000"/>
          </a:bodyPr>
          <a:lstStyle/>
          <a:p>
            <a:r>
              <a:rPr lang="en-US" dirty="0"/>
              <a:t>STRONG EVIDENCE</a:t>
            </a:r>
          </a:p>
          <a:p>
            <a:r>
              <a:rPr lang="en-US" dirty="0"/>
              <a:t>• Lower risk of early death</a:t>
            </a:r>
          </a:p>
          <a:p>
            <a:r>
              <a:rPr lang="en-US" dirty="0"/>
              <a:t>• Lower risk of coronary heart disease</a:t>
            </a:r>
          </a:p>
          <a:p>
            <a:r>
              <a:rPr lang="en-US" dirty="0"/>
              <a:t>• Lower risk of stroke</a:t>
            </a:r>
          </a:p>
          <a:p>
            <a:r>
              <a:rPr lang="en-US" dirty="0"/>
              <a:t>• Lower risk of hypertension</a:t>
            </a:r>
          </a:p>
          <a:p>
            <a:r>
              <a:rPr lang="en-US" dirty="0"/>
              <a:t>• Lower risk of adverse blood lipid profile</a:t>
            </a:r>
          </a:p>
          <a:p>
            <a:r>
              <a:rPr lang="en-US" dirty="0"/>
              <a:t>• Lower risk of Type II Diabetes Mellitus</a:t>
            </a:r>
          </a:p>
          <a:p>
            <a:r>
              <a:rPr lang="en-US" dirty="0"/>
              <a:t>• Lower risk of metabolic syndrome</a:t>
            </a:r>
          </a:p>
          <a:p>
            <a:r>
              <a:rPr lang="en-US" dirty="0"/>
              <a:t>• Lower risk of colon cancer*</a:t>
            </a:r>
          </a:p>
          <a:p>
            <a:r>
              <a:rPr lang="en-US" dirty="0"/>
              <a:t>• Lower risk of breast cancer*</a:t>
            </a:r>
          </a:p>
          <a:p>
            <a:r>
              <a:rPr lang="en-US" dirty="0"/>
              <a:t>• Prevention of weight gain</a:t>
            </a:r>
          </a:p>
          <a:p>
            <a:r>
              <a:rPr lang="en-US" dirty="0"/>
              <a:t>• Weight loss, particularly when combined with</a:t>
            </a:r>
          </a:p>
          <a:p>
            <a:r>
              <a:rPr lang="en-US" dirty="0"/>
              <a:t>reduced calorie intake</a:t>
            </a:r>
          </a:p>
          <a:p>
            <a:r>
              <a:rPr lang="en-US" dirty="0"/>
              <a:t>• Improved cardiorespiratory and muscular</a:t>
            </a:r>
          </a:p>
          <a:p>
            <a:r>
              <a:rPr lang="en-US" dirty="0"/>
              <a:t>fitness</a:t>
            </a:r>
          </a:p>
          <a:p>
            <a:r>
              <a:rPr lang="en-US" dirty="0"/>
              <a:t>• Prevention of falls</a:t>
            </a:r>
          </a:p>
          <a:p>
            <a:r>
              <a:rPr lang="en-US" dirty="0"/>
              <a:t>• Reduced depression</a:t>
            </a:r>
          </a:p>
          <a:p>
            <a:r>
              <a:rPr lang="en-US" dirty="0"/>
              <a:t>• Better cognitive function (for older adults)</a:t>
            </a:r>
          </a:p>
          <a:p>
            <a:endParaRPr lang="en-US" dirty="0"/>
          </a:p>
        </p:txBody>
      </p:sp>
    </p:spTree>
    <p:extLst>
      <p:ext uri="{BB962C8B-B14F-4D97-AF65-F5344CB8AC3E}">
        <p14:creationId xmlns:p14="http://schemas.microsoft.com/office/powerpoint/2010/main" val="3866411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E7866-A762-DB4E-B4B8-FB2D9739B7D0}"/>
              </a:ext>
            </a:extLst>
          </p:cNvPr>
          <p:cNvSpPr>
            <a:spLocks noGrp="1"/>
          </p:cNvSpPr>
          <p:nvPr>
            <p:ph type="title"/>
          </p:nvPr>
        </p:nvSpPr>
        <p:spPr/>
        <p:txBody>
          <a:bodyPr/>
          <a:lstStyle/>
          <a:p>
            <a:r>
              <a:rPr lang="en-US" dirty="0"/>
              <a:t>Benefits of Exercise</a:t>
            </a:r>
          </a:p>
        </p:txBody>
      </p:sp>
      <p:sp>
        <p:nvSpPr>
          <p:cNvPr id="3" name="Content Placeholder 2">
            <a:extLst>
              <a:ext uri="{FF2B5EF4-FFF2-40B4-BE49-F238E27FC236}">
                <a16:creationId xmlns:a16="http://schemas.microsoft.com/office/drawing/2014/main" id="{B740E394-2EB4-044B-A935-823704383CA1}"/>
              </a:ext>
            </a:extLst>
          </p:cNvPr>
          <p:cNvSpPr>
            <a:spLocks noGrp="1"/>
          </p:cNvSpPr>
          <p:nvPr>
            <p:ph idx="1"/>
          </p:nvPr>
        </p:nvSpPr>
        <p:spPr/>
        <p:txBody>
          <a:bodyPr numCol="2">
            <a:normAutofit fontScale="92500" lnSpcReduction="20000"/>
          </a:bodyPr>
          <a:lstStyle/>
          <a:p>
            <a:r>
              <a:rPr lang="en-US" dirty="0"/>
              <a:t>MODERATE TO STRONG</a:t>
            </a:r>
          </a:p>
          <a:p>
            <a:r>
              <a:rPr lang="en-US" dirty="0"/>
              <a:t>EVIDENCE</a:t>
            </a:r>
          </a:p>
          <a:p>
            <a:r>
              <a:rPr lang="en-US" dirty="0"/>
              <a:t>• Better functional health (for older adults)</a:t>
            </a:r>
          </a:p>
          <a:p>
            <a:r>
              <a:rPr lang="en-US" dirty="0"/>
              <a:t>• Reduced abdominal obesity</a:t>
            </a:r>
          </a:p>
          <a:p>
            <a:r>
              <a:rPr lang="en-US" dirty="0"/>
              <a:t>MODERATE EVIDENCE</a:t>
            </a:r>
          </a:p>
          <a:p>
            <a:r>
              <a:rPr lang="en-US" dirty="0"/>
              <a:t>• Lower risk of hip fracture</a:t>
            </a:r>
          </a:p>
          <a:p>
            <a:r>
              <a:rPr lang="en-US" dirty="0"/>
              <a:t>• Lower risk of lung cancer</a:t>
            </a:r>
          </a:p>
          <a:p>
            <a:r>
              <a:rPr lang="en-US" dirty="0"/>
              <a:t>• Lower risk of endometrial cancer</a:t>
            </a:r>
          </a:p>
          <a:p>
            <a:r>
              <a:rPr lang="en-US" dirty="0"/>
              <a:t>• Weight maintenance after weight loss</a:t>
            </a:r>
          </a:p>
          <a:p>
            <a:r>
              <a:rPr lang="en-US" dirty="0"/>
              <a:t>• Increased bone density</a:t>
            </a:r>
          </a:p>
          <a:p>
            <a:r>
              <a:rPr lang="en-US" dirty="0"/>
              <a:t>• Improved sleep quality</a:t>
            </a:r>
          </a:p>
          <a:p>
            <a:r>
              <a:rPr lang="en-US" dirty="0"/>
              <a:t>BENEFITS OF EXERCISE</a:t>
            </a:r>
          </a:p>
          <a:p>
            <a:r>
              <a:rPr lang="en-US" dirty="0"/>
              <a:t>Office of Disease Promotion and Health Prevention</a:t>
            </a:r>
          </a:p>
          <a:p>
            <a:r>
              <a:rPr lang="en-US" dirty="0"/>
              <a:t>*The Physical Activities Guidelines for Americans 2nd </a:t>
            </a:r>
            <a:r>
              <a:rPr lang="en-US" dirty="0" err="1"/>
              <a:t>ed,highlights</a:t>
            </a:r>
            <a:r>
              <a:rPr lang="en-US" dirty="0"/>
              <a:t> 8 cancers, which have a lower risk with </a:t>
            </a:r>
            <a:r>
              <a:rPr lang="en-US" dirty="0" err="1"/>
              <a:t>physicalactivity</a:t>
            </a:r>
            <a:r>
              <a:rPr lang="en-US" dirty="0"/>
              <a:t> including: bladder, breast, colon, </a:t>
            </a:r>
            <a:r>
              <a:rPr lang="en-US" dirty="0" err="1"/>
              <a:t>endometrium,esophagus</a:t>
            </a:r>
            <a:r>
              <a:rPr lang="en-US" dirty="0"/>
              <a:t>, kidney, lung, and stomach</a:t>
            </a:r>
          </a:p>
        </p:txBody>
      </p:sp>
    </p:spTree>
    <p:extLst>
      <p:ext uri="{BB962C8B-B14F-4D97-AF65-F5344CB8AC3E}">
        <p14:creationId xmlns:p14="http://schemas.microsoft.com/office/powerpoint/2010/main" val="1305629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1F3C4-245A-6E42-86E4-B7AC3095E83E}"/>
              </a:ext>
            </a:extLst>
          </p:cNvPr>
          <p:cNvSpPr>
            <a:spLocks noGrp="1"/>
          </p:cNvSpPr>
          <p:nvPr>
            <p:ph type="title"/>
          </p:nvPr>
        </p:nvSpPr>
        <p:spPr/>
        <p:txBody>
          <a:bodyPr/>
          <a:lstStyle/>
          <a:p>
            <a:r>
              <a:rPr lang="en-US" dirty="0"/>
              <a:t>Know why</a:t>
            </a:r>
          </a:p>
        </p:txBody>
      </p:sp>
      <p:sp>
        <p:nvSpPr>
          <p:cNvPr id="3" name="Content Placeholder 2">
            <a:extLst>
              <a:ext uri="{FF2B5EF4-FFF2-40B4-BE49-F238E27FC236}">
                <a16:creationId xmlns:a16="http://schemas.microsoft.com/office/drawing/2014/main" id="{3E7F6953-F88E-9249-8326-5387D7B6ADCD}"/>
              </a:ext>
            </a:extLst>
          </p:cNvPr>
          <p:cNvSpPr>
            <a:spLocks noGrp="1"/>
          </p:cNvSpPr>
          <p:nvPr>
            <p:ph idx="1"/>
          </p:nvPr>
        </p:nvSpPr>
        <p:spPr/>
        <p:txBody>
          <a:bodyPr/>
          <a:lstStyle/>
          <a:p>
            <a:pPr marL="0" indent="0">
              <a:buNone/>
            </a:pPr>
            <a:r>
              <a:rPr lang="en-US" dirty="0"/>
              <a:t>Find what motivates. </a:t>
            </a:r>
          </a:p>
          <a:p>
            <a:pPr marL="0" indent="0">
              <a:buNone/>
            </a:pPr>
            <a:endParaRPr lang="en-US" dirty="0"/>
          </a:p>
          <a:p>
            <a:pPr marL="0" indent="0">
              <a:buNone/>
            </a:pPr>
            <a:r>
              <a:rPr lang="en-US" dirty="0"/>
              <a:t>If they don’t know why, you can help them to find their why</a:t>
            </a:r>
          </a:p>
          <a:p>
            <a:pPr marL="0" indent="0">
              <a:buNone/>
            </a:pPr>
            <a:endParaRPr lang="en-US" dirty="0"/>
          </a:p>
          <a:p>
            <a:pPr marL="0" indent="0">
              <a:buNone/>
            </a:pPr>
            <a:r>
              <a:rPr lang="en-US" dirty="0"/>
              <a:t>You can’t help everyone, but you should try. </a:t>
            </a:r>
          </a:p>
          <a:p>
            <a:pPr marL="0" indent="0">
              <a:buNone/>
            </a:pPr>
            <a:endParaRPr lang="en-US" dirty="0"/>
          </a:p>
          <a:p>
            <a:pPr marL="0" indent="0">
              <a:buNone/>
            </a:pPr>
            <a:r>
              <a:rPr lang="en-US" dirty="0"/>
              <a:t>Every patient encounter is an opportunity to promote change. </a:t>
            </a:r>
          </a:p>
        </p:txBody>
      </p:sp>
    </p:spTree>
    <p:extLst>
      <p:ext uri="{BB962C8B-B14F-4D97-AF65-F5344CB8AC3E}">
        <p14:creationId xmlns:p14="http://schemas.microsoft.com/office/powerpoint/2010/main" val="2251082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3BBAF-AD58-9642-A91D-05147B8129DC}"/>
              </a:ext>
            </a:extLst>
          </p:cNvPr>
          <p:cNvSpPr>
            <a:spLocks noGrp="1"/>
          </p:cNvSpPr>
          <p:nvPr>
            <p:ph type="title"/>
          </p:nvPr>
        </p:nvSpPr>
        <p:spPr/>
        <p:txBody>
          <a:bodyPr/>
          <a:lstStyle/>
          <a:p>
            <a:r>
              <a:rPr lang="en-US" dirty="0"/>
              <a:t>Provide information </a:t>
            </a:r>
          </a:p>
        </p:txBody>
      </p:sp>
      <p:sp>
        <p:nvSpPr>
          <p:cNvPr id="3" name="Content Placeholder 2">
            <a:extLst>
              <a:ext uri="{FF2B5EF4-FFF2-40B4-BE49-F238E27FC236}">
                <a16:creationId xmlns:a16="http://schemas.microsoft.com/office/drawing/2014/main" id="{07573B81-A40E-4642-949F-21C14069F8F8}"/>
              </a:ext>
            </a:extLst>
          </p:cNvPr>
          <p:cNvSpPr>
            <a:spLocks noGrp="1"/>
          </p:cNvSpPr>
          <p:nvPr>
            <p:ph idx="1"/>
          </p:nvPr>
        </p:nvSpPr>
        <p:spPr>
          <a:xfrm>
            <a:off x="609599" y="1272988"/>
            <a:ext cx="10954871" cy="5217459"/>
          </a:xfrm>
        </p:spPr>
        <p:txBody>
          <a:bodyPr>
            <a:normAutofit fontScale="62500" lnSpcReduction="20000"/>
          </a:bodyPr>
          <a:lstStyle/>
          <a:p>
            <a:r>
              <a:rPr lang="en-US" sz="3225" b="1" dirty="0"/>
              <a:t>Exercise Slows the Aging Process</a:t>
            </a:r>
            <a:r>
              <a:rPr lang="en-US" sz="3225" dirty="0"/>
              <a:t>: Aging muscles have trouble regenerating and have fewer and less efficient mitochondria, the energy powerhouses of our cells. But exercise, especially when it’s high intensity, increases the number and health of mitochondria — essentially </a:t>
            </a:r>
            <a:r>
              <a:rPr lang="en-US" sz="3225" u="sng" dirty="0">
                <a:hlinkClick r:id="rId2"/>
              </a:rPr>
              <a:t>helping to reverse aging</a:t>
            </a:r>
            <a:r>
              <a:rPr lang="en-US" sz="3225" dirty="0"/>
              <a:t> at the cellular level.</a:t>
            </a:r>
          </a:p>
          <a:p>
            <a:r>
              <a:rPr lang="en-US" sz="3225" b="1" dirty="0"/>
              <a:t>People Who Exercise Are Happier</a:t>
            </a:r>
            <a:r>
              <a:rPr lang="en-US" sz="3225" dirty="0"/>
              <a:t>: Exercise can alleviate symptoms of depression and</a:t>
            </a:r>
            <a:r>
              <a:rPr lang="en-US" sz="3225" dirty="0">
                <a:hlinkClick r:id="rId3"/>
              </a:rPr>
              <a:t> </a:t>
            </a:r>
            <a:r>
              <a:rPr lang="en-US" sz="3225" u="sng" dirty="0">
                <a:hlinkClick r:id="rId3"/>
              </a:rPr>
              <a:t>help you better cope</a:t>
            </a:r>
            <a:r>
              <a:rPr lang="en-US" sz="3225" dirty="0"/>
              <a:t> with stress and anxiety. Even just getting up and moving around may make you feel happier, studies show.</a:t>
            </a:r>
          </a:p>
          <a:p>
            <a:r>
              <a:rPr lang="en-US" sz="3225" b="1" dirty="0"/>
              <a:t>It May Lengthen Your Lifespan</a:t>
            </a:r>
            <a:r>
              <a:rPr lang="en-US" sz="3225" dirty="0"/>
              <a:t>: Exercise has been linked time and time again in studies both large and small to</a:t>
            </a:r>
            <a:r>
              <a:rPr lang="en-US" sz="3225" dirty="0">
                <a:hlinkClick r:id="rId4"/>
              </a:rPr>
              <a:t> </a:t>
            </a:r>
            <a:r>
              <a:rPr lang="en-US" sz="3225" u="sng" dirty="0">
                <a:hlinkClick r:id="rId4"/>
              </a:rPr>
              <a:t>reductions in mortality</a:t>
            </a:r>
            <a:r>
              <a:rPr lang="en-US" sz="3225" dirty="0"/>
              <a:t> from all causes. But some of the most fascinating research comes from extensive analyses carried out at the Cooper Institute in Dallas, which show that compared with nonrunners, runners tend to live about three years longer. Every hour of running you do adds an estimated seven hours to your life expectancy. In fact </a:t>
            </a:r>
            <a:r>
              <a:rPr lang="en-US" sz="3225" u="sng" dirty="0">
                <a:hlinkClick r:id="rId5"/>
              </a:rPr>
              <a:t>studies have found</a:t>
            </a:r>
            <a:r>
              <a:rPr lang="en-US" sz="3225" dirty="0"/>
              <a:t> that as little as five minutes of daily running is associated with longer life spans.</a:t>
            </a:r>
          </a:p>
          <a:p>
            <a:r>
              <a:rPr lang="en-US" sz="3225" b="1" dirty="0"/>
              <a:t>Exercise Improves Your Body Composition</a:t>
            </a:r>
            <a:r>
              <a:rPr lang="en-US" sz="3225" dirty="0"/>
              <a:t>: Most people gain fat as they get older. It’s essentially inevitable. But lifting weights and following a good diet have the opposite effect: They help you put on muscle and lose fat,</a:t>
            </a:r>
            <a:r>
              <a:rPr lang="en-US" sz="3225" dirty="0">
                <a:hlinkClick r:id="rId6"/>
              </a:rPr>
              <a:t> </a:t>
            </a:r>
            <a:r>
              <a:rPr lang="en-US" sz="3225" u="sng" dirty="0">
                <a:hlinkClick r:id="rId6"/>
              </a:rPr>
              <a:t>even if you are older than 60</a:t>
            </a:r>
            <a:r>
              <a:rPr lang="en-US" sz="3225" dirty="0"/>
              <a:t>.</a:t>
            </a:r>
          </a:p>
          <a:p>
            <a:r>
              <a:rPr lang="en-US" sz="3225" b="1" dirty="0"/>
              <a:t>It Can Boost Your Brain Health</a:t>
            </a:r>
            <a:r>
              <a:rPr lang="en-US" sz="3225" dirty="0"/>
              <a:t>: Studies of aerobic exercise have found that it protects your memory and helps stave off cognitive decline as we age.</a:t>
            </a:r>
          </a:p>
          <a:p>
            <a:r>
              <a:rPr lang="en-US" sz="3225" b="1" dirty="0"/>
              <a:t>Exercise Improves Your Microbiome</a:t>
            </a:r>
            <a:r>
              <a:rPr lang="en-US" sz="3225" dirty="0"/>
              <a:t>: Studies show that exercise can drastically improve the composition of the trillions of microbes that live in the gut, which may be one reason it strengthens the immune system, fights inflammation and helps with weight control. </a:t>
            </a:r>
          </a:p>
          <a:p>
            <a:endParaRPr lang="en-US" dirty="0"/>
          </a:p>
        </p:txBody>
      </p:sp>
    </p:spTree>
    <p:extLst>
      <p:ext uri="{BB962C8B-B14F-4D97-AF65-F5344CB8AC3E}">
        <p14:creationId xmlns:p14="http://schemas.microsoft.com/office/powerpoint/2010/main" val="5511692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AD833-0C29-8E45-B82B-360C638CE0C3}"/>
              </a:ext>
            </a:extLst>
          </p:cNvPr>
          <p:cNvSpPr>
            <a:spLocks noGrp="1"/>
          </p:cNvSpPr>
          <p:nvPr>
            <p:ph type="title"/>
          </p:nvPr>
        </p:nvSpPr>
        <p:spPr/>
        <p:txBody>
          <a:bodyPr/>
          <a:lstStyle/>
          <a:p>
            <a:r>
              <a:rPr lang="en-US" dirty="0"/>
              <a:t>Set goals</a:t>
            </a:r>
          </a:p>
        </p:txBody>
      </p:sp>
      <p:sp>
        <p:nvSpPr>
          <p:cNvPr id="3" name="Content Placeholder 2">
            <a:extLst>
              <a:ext uri="{FF2B5EF4-FFF2-40B4-BE49-F238E27FC236}">
                <a16:creationId xmlns:a16="http://schemas.microsoft.com/office/drawing/2014/main" id="{02B93BD5-4955-1E49-B99D-9C18E5672493}"/>
              </a:ext>
            </a:extLst>
          </p:cNvPr>
          <p:cNvSpPr>
            <a:spLocks noGrp="1"/>
          </p:cNvSpPr>
          <p:nvPr>
            <p:ph idx="1"/>
          </p:nvPr>
        </p:nvSpPr>
        <p:spPr/>
        <p:txBody>
          <a:bodyPr>
            <a:normAutofit fontScale="77500" lnSpcReduction="20000"/>
          </a:bodyPr>
          <a:lstStyle/>
          <a:p>
            <a:r>
              <a:rPr lang="en-US" b="1" dirty="0"/>
              <a:t>Be very specific</a:t>
            </a:r>
            <a:r>
              <a:rPr lang="en-US" dirty="0"/>
              <a:t>. Rather than setting a vague goal “to exercise more,” set a specific goal to exercise a certain number of days each week. Formulate a plan. For example, aim to exercise three days per week.</a:t>
            </a:r>
          </a:p>
          <a:p>
            <a:r>
              <a:rPr lang="en-US" b="1" dirty="0"/>
              <a:t>Set short-term goals</a:t>
            </a:r>
            <a:r>
              <a:rPr lang="en-US" dirty="0"/>
              <a:t>. Rather than setting a  goal to be able to run 10 miles within a year, set a short-term goal to run one mile in your first month. Then set another short-term goal after that — perhaps, say, to run two or three miles. Setting short-term goals, even if they are minor accomplishments, can help you stay motivated.</a:t>
            </a:r>
          </a:p>
          <a:p>
            <a:r>
              <a:rPr lang="en-US" b="1" dirty="0"/>
              <a:t>Emphasize “process” short-term goals over “outcome” short-term goals</a:t>
            </a:r>
            <a:r>
              <a:rPr lang="en-US" dirty="0"/>
              <a:t>. If you’re new to regular exercise and your activity is walking on the treadmill, focus on a goal of increasing the amount of time you spend on the treadmill (the process) rather than reaching an outcome that is harder to control, like getting your resting heart rate down to 70 beats per minute.</a:t>
            </a:r>
          </a:p>
          <a:p>
            <a:r>
              <a:rPr lang="en-US" b="1" dirty="0"/>
              <a:t>Be realistic</a:t>
            </a:r>
            <a:r>
              <a:rPr lang="en-US" dirty="0"/>
              <a:t>. If you have just started working out and can only do 10 pushups at one time, don’t set a goal to be able to complete a set of 50 pushups within a month. Focus on getting to a set of 20 pushups in your first month. Then work your way up first to 30, then 40 and then 50 pushups as time goes on.</a:t>
            </a:r>
          </a:p>
          <a:p>
            <a:endParaRPr lang="en-US" dirty="0"/>
          </a:p>
        </p:txBody>
      </p:sp>
    </p:spTree>
    <p:extLst>
      <p:ext uri="{BB962C8B-B14F-4D97-AF65-F5344CB8AC3E}">
        <p14:creationId xmlns:p14="http://schemas.microsoft.com/office/powerpoint/2010/main" val="1646433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7631B-6098-2949-A19B-8A6F4295BFEC}"/>
              </a:ext>
            </a:extLst>
          </p:cNvPr>
          <p:cNvSpPr>
            <a:spLocks noGrp="1"/>
          </p:cNvSpPr>
          <p:nvPr>
            <p:ph type="title"/>
          </p:nvPr>
        </p:nvSpPr>
        <p:spPr/>
        <p:txBody>
          <a:bodyPr>
            <a:normAutofit/>
          </a:bodyPr>
          <a:lstStyle/>
          <a:p>
            <a:r>
              <a:rPr lang="en-US" dirty="0"/>
              <a:t>Put it on your calendar, but have a back up plan ; helpful applications </a:t>
            </a:r>
          </a:p>
        </p:txBody>
      </p:sp>
      <p:sp>
        <p:nvSpPr>
          <p:cNvPr id="3" name="Content Placeholder 2">
            <a:extLst>
              <a:ext uri="{FF2B5EF4-FFF2-40B4-BE49-F238E27FC236}">
                <a16:creationId xmlns:a16="http://schemas.microsoft.com/office/drawing/2014/main" id="{F8F5DA96-68BC-904E-B45B-5E56C2B76FCE}"/>
              </a:ext>
            </a:extLst>
          </p:cNvPr>
          <p:cNvSpPr>
            <a:spLocks noGrp="1"/>
          </p:cNvSpPr>
          <p:nvPr>
            <p:ph idx="1"/>
          </p:nvPr>
        </p:nvSpPr>
        <p:spPr/>
        <p:txBody>
          <a:bodyPr>
            <a:normAutofit/>
          </a:bodyPr>
          <a:lstStyle/>
          <a:p>
            <a:r>
              <a:rPr lang="en-US" b="1" u="sng" dirty="0">
                <a:hlinkClick r:id="rId2"/>
              </a:rPr>
              <a:t>Workout Plan</a:t>
            </a:r>
            <a:r>
              <a:rPr lang="en-US" dirty="0"/>
              <a:t> helps you create custom workouts and plan your weekly fitness routine</a:t>
            </a:r>
            <a:r>
              <a:rPr lang="en-US" b="1" dirty="0"/>
              <a:t>.</a:t>
            </a:r>
            <a:endParaRPr lang="en-US" dirty="0"/>
          </a:p>
          <a:p>
            <a:r>
              <a:rPr lang="en-US" b="1" u="sng" dirty="0">
                <a:hlinkClick r:id="rId3"/>
              </a:rPr>
              <a:t>Fitlist</a:t>
            </a:r>
            <a:r>
              <a:rPr lang="en-US" dirty="0"/>
              <a:t> lets you log your workouts and track your fitness whether you’re doing cardio, weight lifting, circuit training or other types of exercise</a:t>
            </a:r>
            <a:r>
              <a:rPr lang="en-US" b="1" dirty="0"/>
              <a:t>.</a:t>
            </a:r>
            <a:endParaRPr lang="en-US" dirty="0"/>
          </a:p>
          <a:p>
            <a:r>
              <a:rPr lang="en-US" b="1" u="sng" dirty="0">
                <a:hlinkClick r:id="rId4"/>
              </a:rPr>
              <a:t>Fitbod</a:t>
            </a:r>
            <a:r>
              <a:rPr lang="en-US" dirty="0"/>
              <a:t> keeps track of your workouts and takes into account which muscles are sore. Then it recommends strength-building workouts for you to do and suggests rep counts and weight ranges.</a:t>
            </a:r>
            <a:r>
              <a:rPr lang="en-US" dirty="0">
                <a:hlinkClick r:id="rId4"/>
              </a:rPr>
              <a:t> </a:t>
            </a:r>
            <a:r>
              <a:rPr lang="en-US" dirty="0"/>
              <a:t> </a:t>
            </a:r>
          </a:p>
          <a:p>
            <a:endParaRPr lang="en-US" dirty="0"/>
          </a:p>
        </p:txBody>
      </p:sp>
    </p:spTree>
    <p:extLst>
      <p:ext uri="{BB962C8B-B14F-4D97-AF65-F5344CB8AC3E}">
        <p14:creationId xmlns:p14="http://schemas.microsoft.com/office/powerpoint/2010/main" val="213804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0128" y="408373"/>
            <a:ext cx="8260672" cy="847736"/>
          </a:xfrm>
        </p:spPr>
        <p:txBody>
          <a:bodyPr/>
          <a:lstStyle/>
          <a:p>
            <a:r>
              <a:rPr lang="en-US" dirty="0"/>
              <a:t>Cognition Changes and Aging</a:t>
            </a:r>
          </a:p>
        </p:txBody>
      </p:sp>
      <p:pic>
        <p:nvPicPr>
          <p:cNvPr id="7" name="Content Placeholder 6" descr="ageing-population.gif"/>
          <p:cNvPicPr>
            <a:picLocks noGrp="1" noChangeAspect="1"/>
          </p:cNvPicPr>
          <p:nvPr>
            <p:ph idx="1"/>
          </p:nvPr>
        </p:nvPicPr>
        <p:blipFill>
          <a:blip r:embed="rId2">
            <a:extLst>
              <a:ext uri="{28A0092B-C50C-407E-A947-70E740481C1C}">
                <a14:useLocalDpi xmlns:a14="http://schemas.microsoft.com/office/drawing/2010/main" val="0"/>
              </a:ext>
            </a:extLst>
          </a:blip>
          <a:srcRect t="682" b="682"/>
          <a:stretch>
            <a:fillRect/>
          </a:stretch>
        </p:blipFill>
        <p:spPr>
          <a:xfrm>
            <a:off x="1981200" y="1255713"/>
            <a:ext cx="8229600" cy="4870450"/>
          </a:xfrm>
        </p:spPr>
      </p:pic>
    </p:spTree>
    <p:extLst>
      <p:ext uri="{BB962C8B-B14F-4D97-AF65-F5344CB8AC3E}">
        <p14:creationId xmlns:p14="http://schemas.microsoft.com/office/powerpoint/2010/main" val="3536547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40550-AF57-8D4D-9004-8A31138BE418}"/>
              </a:ext>
            </a:extLst>
          </p:cNvPr>
          <p:cNvSpPr>
            <a:spLocks noGrp="1"/>
          </p:cNvSpPr>
          <p:nvPr>
            <p:ph type="title"/>
          </p:nvPr>
        </p:nvSpPr>
        <p:spPr/>
        <p:txBody>
          <a:bodyPr>
            <a:normAutofit/>
          </a:bodyPr>
          <a:lstStyle/>
          <a:p>
            <a:r>
              <a:rPr lang="en-US" dirty="0"/>
              <a:t>But, some frail older adults may shun technology</a:t>
            </a:r>
          </a:p>
        </p:txBody>
      </p:sp>
      <p:sp>
        <p:nvSpPr>
          <p:cNvPr id="3" name="Content Placeholder 2">
            <a:extLst>
              <a:ext uri="{FF2B5EF4-FFF2-40B4-BE49-F238E27FC236}">
                <a16:creationId xmlns:a16="http://schemas.microsoft.com/office/drawing/2014/main" id="{59953CAB-94DF-CD4F-B434-508701C319BD}"/>
              </a:ext>
            </a:extLst>
          </p:cNvPr>
          <p:cNvSpPr>
            <a:spLocks noGrp="1"/>
          </p:cNvSpPr>
          <p:nvPr>
            <p:ph idx="1"/>
          </p:nvPr>
        </p:nvSpPr>
        <p:spPr/>
        <p:txBody>
          <a:bodyPr>
            <a:normAutofit/>
          </a:bodyPr>
          <a:lstStyle/>
          <a:p>
            <a:pPr marL="0" indent="0">
              <a:buNone/>
            </a:pPr>
            <a:r>
              <a:rPr lang="en-US" dirty="0"/>
              <a:t>AND, we tell our PT students that the best program is one YOU help them develop because YOU are the movement expert!</a:t>
            </a:r>
          </a:p>
          <a:p>
            <a:pPr marL="0" indent="0">
              <a:buNone/>
            </a:pPr>
            <a:endParaRPr lang="en-US" dirty="0"/>
          </a:p>
          <a:p>
            <a:pPr marL="0" indent="0">
              <a:buNone/>
            </a:pPr>
            <a:r>
              <a:rPr lang="en-US" dirty="0"/>
              <a:t>Help them to find something they like that includes a weight routine, aerobic routine</a:t>
            </a:r>
          </a:p>
          <a:p>
            <a:pPr marL="0" indent="0">
              <a:buNone/>
            </a:pPr>
            <a:endParaRPr lang="en-US" dirty="0"/>
          </a:p>
          <a:p>
            <a:pPr marL="0" indent="0">
              <a:buNone/>
            </a:pPr>
            <a:r>
              <a:rPr lang="en-US" dirty="0"/>
              <a:t>Find ways to help each individual control things that might get in the way., Let them know to expect setbacks. Encourage them to start off slow and build gradually. Encourage movement throughout the day. </a:t>
            </a:r>
          </a:p>
        </p:txBody>
      </p:sp>
    </p:spTree>
    <p:extLst>
      <p:ext uri="{BB962C8B-B14F-4D97-AF65-F5344CB8AC3E}">
        <p14:creationId xmlns:p14="http://schemas.microsoft.com/office/powerpoint/2010/main" val="34474412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7946DD4-7D73-5248-9C8F-9BE24F59B9AC}"/>
              </a:ext>
            </a:extLst>
          </p:cNvPr>
          <p:cNvSpPr txBox="1"/>
          <p:nvPr/>
        </p:nvSpPr>
        <p:spPr>
          <a:xfrm>
            <a:off x="542925" y="400050"/>
            <a:ext cx="11344275" cy="6463308"/>
          </a:xfrm>
          <a:prstGeom prst="rect">
            <a:avLst/>
          </a:prstGeom>
          <a:noFill/>
        </p:spPr>
        <p:txBody>
          <a:bodyPr wrap="square" rtlCol="0">
            <a:spAutoFit/>
          </a:bodyPr>
          <a:lstStyle/>
          <a:p>
            <a:r>
              <a:rPr lang="en-US" sz="2300" dirty="0"/>
              <a:t>1. </a:t>
            </a:r>
            <a:r>
              <a:rPr lang="en-US" sz="2300" dirty="0" err="1"/>
              <a:t>Lindenberger</a:t>
            </a:r>
            <a:r>
              <a:rPr lang="en-US" sz="2300" dirty="0"/>
              <a:t> U, Nagel IE, </a:t>
            </a:r>
            <a:r>
              <a:rPr lang="en-US" sz="2300" dirty="0" err="1"/>
              <a:t>Chicherio</a:t>
            </a:r>
            <a:r>
              <a:rPr lang="en-US" sz="2300" dirty="0"/>
              <a:t> C, Li S-C, </a:t>
            </a:r>
            <a:r>
              <a:rPr lang="en-US" sz="2300" dirty="0" err="1"/>
              <a:t>Heekeren</a:t>
            </a:r>
            <a:r>
              <a:rPr lang="en-US" sz="2300" dirty="0"/>
              <a:t> HR, </a:t>
            </a:r>
            <a:r>
              <a:rPr lang="en-US" sz="2300" dirty="0" err="1"/>
              <a:t>Bäckman</a:t>
            </a:r>
            <a:r>
              <a:rPr lang="en-US" sz="2300" dirty="0"/>
              <a:t> L. Age-Related Decline in Brain Resources Modulates Genetic Effects on Cognitive Functioning. </a:t>
            </a:r>
            <a:r>
              <a:rPr lang="en-US" sz="2300" i="1" dirty="0"/>
              <a:t>Frontiers in Neuroscience</a:t>
            </a:r>
            <a:r>
              <a:rPr lang="en-US" sz="2300" dirty="0"/>
              <a:t>. 2008;2(2):234-244. doi:10.3389/neuro.01.039.2008.</a:t>
            </a:r>
          </a:p>
          <a:p>
            <a:r>
              <a:rPr lang="en-US" sz="2300" dirty="0"/>
              <a:t>2. Larson, E. B., Wang, L., Bowen, J. D., McCormick, W. C., &amp; al, e. (2006). Exercise is associated with reduced risk for incident dementia among persons 65 years of age and older.</a:t>
            </a:r>
            <a:r>
              <a:rPr lang="en-US" sz="2300" i="1" dirty="0"/>
              <a:t> Annals of Internal Medicine, 144</a:t>
            </a:r>
            <a:r>
              <a:rPr lang="en-US" sz="2300" dirty="0"/>
              <a:t>(2), 73-81. </a:t>
            </a:r>
          </a:p>
          <a:p>
            <a:r>
              <a:rPr lang="en-US" sz="2300" dirty="0"/>
              <a:t>3. </a:t>
            </a:r>
            <a:r>
              <a:rPr lang="en-US" sz="2300" dirty="0" err="1"/>
              <a:t>Colcombe</a:t>
            </a:r>
            <a:r>
              <a:rPr lang="en-US" sz="2300" dirty="0"/>
              <a:t>, Stanley J. (11/2006). Aerobic exercise training increases brain volume in aging humans.. </a:t>
            </a:r>
            <a:r>
              <a:rPr lang="en-US" sz="2300" i="1" dirty="0"/>
              <a:t>The journals of gerontology. Series A, Biological sciences and medical sciences.</a:t>
            </a:r>
            <a:r>
              <a:rPr lang="en-US" sz="2300" dirty="0"/>
              <a:t> (61)11. p.1166 - 1170.</a:t>
            </a:r>
          </a:p>
          <a:p>
            <a:r>
              <a:rPr lang="en-US" sz="2300" dirty="0"/>
              <a:t>4. </a:t>
            </a:r>
            <a:r>
              <a:rPr lang="en-US" sz="2300" dirty="0" err="1"/>
              <a:t>Lautenschlager</a:t>
            </a:r>
            <a:r>
              <a:rPr lang="en-US" sz="2300" dirty="0"/>
              <a:t> NT, Cox KL, Flicker L, Foster JK, van </a:t>
            </a:r>
            <a:r>
              <a:rPr lang="en-US" sz="2300" dirty="0" err="1"/>
              <a:t>Bockxmeer</a:t>
            </a:r>
            <a:r>
              <a:rPr lang="en-US" sz="2300" dirty="0"/>
              <a:t> FM, Xiao J, </a:t>
            </a:r>
            <a:r>
              <a:rPr lang="en-US" sz="2300" dirty="0" err="1"/>
              <a:t>Greenop</a:t>
            </a:r>
            <a:r>
              <a:rPr lang="en-US" sz="2300" dirty="0"/>
              <a:t> KR, Almeida OP. Effect of Physical Activity on Cognitive Function in Older Adults at Risk for Alzheimer </a:t>
            </a:r>
            <a:r>
              <a:rPr lang="en-US" sz="2300" dirty="0" err="1"/>
              <a:t>DiseaseA</a:t>
            </a:r>
            <a:r>
              <a:rPr lang="en-US" sz="2300" dirty="0"/>
              <a:t> Randomized Trial. </a:t>
            </a:r>
            <a:r>
              <a:rPr lang="en-US" sz="2300" i="1" dirty="0"/>
              <a:t>JAMA.</a:t>
            </a:r>
            <a:r>
              <a:rPr lang="en-US" sz="2300" dirty="0"/>
              <a:t> 2008;300(9):1027-1037. doi:10.1001/jama.300.9.1027</a:t>
            </a:r>
          </a:p>
          <a:p>
            <a:r>
              <a:rPr lang="en-US" sz="2300" dirty="0"/>
              <a:t>5. </a:t>
            </a:r>
            <a:r>
              <a:rPr lang="en-US" sz="2300" dirty="0" err="1"/>
              <a:t>Cassilhas</a:t>
            </a:r>
            <a:r>
              <a:rPr lang="en-US" sz="2300" dirty="0"/>
              <a:t>, Ricardo C. (08/2007). The impact of resistance exercise on the cognitive function of the elderly.. </a:t>
            </a:r>
            <a:r>
              <a:rPr lang="en-US" sz="2300" i="1" dirty="0"/>
              <a:t>Medicine and science in sports and exercise.</a:t>
            </a:r>
            <a:r>
              <a:rPr lang="en-US" sz="2300" dirty="0"/>
              <a:t> (39)8. p.1401 - 1407</a:t>
            </a:r>
          </a:p>
          <a:p>
            <a:r>
              <a:rPr lang="en-US" sz="2300" dirty="0"/>
              <a:t>6. Liu-Ambrose, Teresa. (05/2010). Changes in executive functions and self-efficacy are independently associated with improved usual gait speed in older women.. </a:t>
            </a:r>
            <a:r>
              <a:rPr lang="en-US" sz="2300" i="1" dirty="0"/>
              <a:t>BMC geriatrics.</a:t>
            </a:r>
            <a:r>
              <a:rPr lang="en-US" sz="2300" dirty="0"/>
              <a:t> (10)1. p.25.</a:t>
            </a:r>
          </a:p>
        </p:txBody>
      </p:sp>
    </p:spTree>
    <p:extLst>
      <p:ext uri="{BB962C8B-B14F-4D97-AF65-F5344CB8AC3E}">
        <p14:creationId xmlns:p14="http://schemas.microsoft.com/office/powerpoint/2010/main" val="27003737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E9DB3E-8844-FB46-8027-901D062F4D1A}"/>
              </a:ext>
            </a:extLst>
          </p:cNvPr>
          <p:cNvSpPr txBox="1"/>
          <p:nvPr/>
        </p:nvSpPr>
        <p:spPr>
          <a:xfrm>
            <a:off x="685800" y="457199"/>
            <a:ext cx="10972800" cy="6740307"/>
          </a:xfrm>
          <a:prstGeom prst="rect">
            <a:avLst/>
          </a:prstGeom>
          <a:noFill/>
        </p:spPr>
        <p:txBody>
          <a:bodyPr wrap="square" rtlCol="0">
            <a:spAutoFit/>
          </a:bodyPr>
          <a:lstStyle/>
          <a:p>
            <a:r>
              <a:rPr lang="en-US" sz="2300" dirty="0"/>
              <a:t>7. Liu-Ambrose, Teresa. (08/2012). Resistance training and functional plasticity of the aging brain: a 12-month randomized controlled trial.. </a:t>
            </a:r>
            <a:r>
              <a:rPr lang="en-US" sz="2300" i="1" dirty="0"/>
              <a:t>Neurobiology of aging.</a:t>
            </a:r>
            <a:r>
              <a:rPr lang="en-US" sz="2300" dirty="0"/>
              <a:t> (33)8. p.1690 - 1698. </a:t>
            </a:r>
          </a:p>
          <a:p>
            <a:r>
              <a:rPr lang="en-US" sz="2300" dirty="0"/>
              <a:t>8 .Erickson, K I. (10/2010). Physical activity predicts gray matter volume in late adulthood: the Cardiovascular Health </a:t>
            </a:r>
            <a:r>
              <a:rPr lang="en-US" sz="2300" dirty="0" err="1"/>
              <a:t>Study..</a:t>
            </a:r>
            <a:r>
              <a:rPr lang="en-US" sz="2300" i="1" dirty="0" err="1"/>
              <a:t>Neurology</a:t>
            </a:r>
            <a:r>
              <a:rPr lang="en-US" sz="2300" i="1" dirty="0"/>
              <a:t>.</a:t>
            </a:r>
            <a:r>
              <a:rPr lang="en-US" sz="2300" dirty="0"/>
              <a:t> (75)16. p.1415 - 1422.</a:t>
            </a:r>
          </a:p>
          <a:p>
            <a:r>
              <a:rPr lang="en-US" sz="2300" dirty="0"/>
              <a:t>9. Sink, Kaycee M. (08/2015). Effect of a 24-Month Physical Activity Intervention vs Health Education on Cognitive Outcomes in Sedentary Older Adults: The LIFE Randomized Trial.. </a:t>
            </a:r>
            <a:r>
              <a:rPr lang="en-US" sz="2300" i="1" dirty="0"/>
              <a:t>JAMA : the journal of the American Medical Association.</a:t>
            </a:r>
            <a:r>
              <a:rPr lang="en-US" sz="2300" dirty="0"/>
              <a:t> (314)8. p.781 - 790. </a:t>
            </a:r>
          </a:p>
          <a:p>
            <a:r>
              <a:rPr lang="en-US" sz="2300" dirty="0"/>
              <a:t>10. Zheng, G., Xia, R., Zhou, W., Tao, J., &amp; Chen, L. (2016). Aerobic exercise ameliorates cognitive function in older adults with mild cognitive impairment: A systematic review and meta-analysis of randomized controlled trials. British Journal of Sports Medicine. doi:10.1136/bjsports-2015-095699.</a:t>
            </a:r>
          </a:p>
          <a:p>
            <a:r>
              <a:rPr lang="en-US" sz="2300" dirty="0"/>
              <a:t>11. </a:t>
            </a:r>
            <a:r>
              <a:rPr lang="en-US" sz="2300" dirty="0" err="1"/>
              <a:t>Ahlskog</a:t>
            </a:r>
            <a:r>
              <a:rPr lang="en-US" sz="2300" dirty="0"/>
              <a:t> JE, </a:t>
            </a:r>
            <a:r>
              <a:rPr lang="en-US" sz="2300" dirty="0" err="1"/>
              <a:t>Geda</a:t>
            </a:r>
            <a:r>
              <a:rPr lang="en-US" sz="2300" dirty="0"/>
              <a:t> YE, Graff-Radford NR. &amp; Petersen RC. (2011, September). Physical exercise as a preventive or disease-modifying treatment of dementia and brain aging. In Mayo Clinic Proceedings (Vol. 86, No. 9, pp. 876-884).</a:t>
            </a:r>
          </a:p>
          <a:p>
            <a:r>
              <a:rPr lang="en-US" sz="2300" dirty="0"/>
              <a:t>12. </a:t>
            </a:r>
            <a:r>
              <a:rPr lang="en-US" sz="2300" dirty="0" err="1"/>
              <a:t>Öhman</a:t>
            </a:r>
            <a:r>
              <a:rPr lang="en-US" sz="2300" dirty="0"/>
              <a:t> H, </a:t>
            </a:r>
            <a:r>
              <a:rPr lang="en-US" sz="2300" dirty="0" err="1"/>
              <a:t>Savikko</a:t>
            </a:r>
            <a:r>
              <a:rPr lang="en-US" sz="2300" dirty="0"/>
              <a:t> N, Strandberg TE., </a:t>
            </a:r>
            <a:r>
              <a:rPr lang="en-US" sz="2300" dirty="0" err="1"/>
              <a:t>Pitkälä</a:t>
            </a:r>
            <a:r>
              <a:rPr lang="en-US" sz="2300" dirty="0"/>
              <a:t> KH. (2014). Effect of physical exercise on cognitive performance in older adults with mild cognitive impairment or dementia: A systematic review. Dementia and Geriatric Cognitive Disorders, 38(5-6), 347-365.</a:t>
            </a:r>
          </a:p>
          <a:p>
            <a:endParaRPr lang="en-US" dirty="0"/>
          </a:p>
        </p:txBody>
      </p:sp>
    </p:spTree>
    <p:extLst>
      <p:ext uri="{BB962C8B-B14F-4D97-AF65-F5344CB8AC3E}">
        <p14:creationId xmlns:p14="http://schemas.microsoft.com/office/powerpoint/2010/main" val="18993638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9A3CF6-26A0-0F42-BBE2-A3CD0D77AF42}"/>
              </a:ext>
            </a:extLst>
          </p:cNvPr>
          <p:cNvSpPr txBox="1"/>
          <p:nvPr/>
        </p:nvSpPr>
        <p:spPr>
          <a:xfrm>
            <a:off x="485774" y="371474"/>
            <a:ext cx="11706225" cy="6486526"/>
          </a:xfrm>
          <a:prstGeom prst="rect">
            <a:avLst/>
          </a:prstGeom>
          <a:noFill/>
        </p:spPr>
        <p:txBody>
          <a:bodyPr wrap="square" rtlCol="0">
            <a:spAutoFit/>
          </a:bodyPr>
          <a:lstStyle/>
          <a:p>
            <a:r>
              <a:rPr lang="en-US" sz="2300" dirty="0"/>
              <a:t>13. </a:t>
            </a:r>
            <a:r>
              <a:rPr lang="en-US" sz="2300" dirty="0" err="1"/>
              <a:t>Heyn</a:t>
            </a:r>
            <a:r>
              <a:rPr lang="en-US" sz="2300" dirty="0"/>
              <a:t> P, Abreu BC, </a:t>
            </a:r>
            <a:r>
              <a:rPr lang="en-US" sz="2300" dirty="0" err="1"/>
              <a:t>Ottenbacher</a:t>
            </a:r>
            <a:r>
              <a:rPr lang="en-US" sz="2300" dirty="0"/>
              <a:t> KJ. (2004). The effects of exercise training on elderly persons with cognitive impairment and dementia: A meta-analysis. Arch Phys Med Rehabil,85,1694 -704.</a:t>
            </a:r>
          </a:p>
          <a:p>
            <a:r>
              <a:rPr lang="en-US" sz="2300" dirty="0"/>
              <a:t>14. Forbes D, Forbes SC, Blake CM, Thiessen, Forbes S. Exercise programs for people with dementia. Cochrane Database </a:t>
            </a:r>
            <a:r>
              <a:rPr lang="en-US" sz="2300" dirty="0" err="1"/>
              <a:t>Syst</a:t>
            </a:r>
            <a:r>
              <a:rPr lang="en-US" sz="2300" dirty="0"/>
              <a:t> Rev. 2015:CD006489.</a:t>
            </a:r>
          </a:p>
          <a:p>
            <a:r>
              <a:rPr lang="en-US" sz="2300" dirty="0"/>
              <a:t>doi:10.1002/14651858.CD006489.pub4.</a:t>
            </a:r>
          </a:p>
          <a:p>
            <a:r>
              <a:rPr lang="en-US" sz="2300" dirty="0"/>
              <a:t>15. Young J, </a:t>
            </a:r>
            <a:r>
              <a:rPr lang="en-US" sz="2300" dirty="0" err="1"/>
              <a:t>Angevaren</a:t>
            </a:r>
            <a:r>
              <a:rPr lang="en-US" sz="2300" dirty="0"/>
              <a:t> M, Rusted J et al. Aerobic exercise to improve cognitive function in older people without known cognitive impairment. Cochrane Database </a:t>
            </a:r>
            <a:r>
              <a:rPr lang="en-US" sz="2300" dirty="0" err="1"/>
              <a:t>Syst</a:t>
            </a:r>
            <a:r>
              <a:rPr lang="en-US" sz="2300" dirty="0"/>
              <a:t> Rev. 2015; 4:CD005381.</a:t>
            </a:r>
          </a:p>
          <a:p>
            <a:r>
              <a:rPr lang="en-US" sz="2300" dirty="0"/>
              <a:t>16. ten </a:t>
            </a:r>
            <a:r>
              <a:rPr lang="en-US" sz="2300" dirty="0" err="1"/>
              <a:t>Brinke</a:t>
            </a:r>
            <a:r>
              <a:rPr lang="en-US" sz="2300" dirty="0"/>
              <a:t> LF, </a:t>
            </a:r>
            <a:r>
              <a:rPr lang="en-US" sz="2300" dirty="0" err="1"/>
              <a:t>Bolandzadeh</a:t>
            </a:r>
            <a:r>
              <a:rPr lang="en-US" sz="2300" dirty="0"/>
              <a:t> N, </a:t>
            </a:r>
            <a:r>
              <a:rPr lang="en-US" sz="2300" dirty="0" err="1"/>
              <a:t>Nagamatsu</a:t>
            </a:r>
            <a:r>
              <a:rPr lang="en-US" sz="2300" dirty="0"/>
              <a:t> LS, Hsu CL, Davis JC., </a:t>
            </a:r>
            <a:r>
              <a:rPr lang="en-US" sz="2300" dirty="0" err="1"/>
              <a:t>Miran</a:t>
            </a:r>
            <a:r>
              <a:rPr lang="en-US" sz="2300" dirty="0"/>
              <a:t>-Khan L., Liu-Ambrose T. (2015). Aerobic exercise increases hippocampal volume in older women with probable mild cognitive impairment: A 6-month </a:t>
            </a:r>
            <a:r>
              <a:rPr lang="en-US" sz="2300" dirty="0" err="1"/>
              <a:t>randomised</a:t>
            </a:r>
            <a:r>
              <a:rPr lang="en-US" sz="2300" dirty="0"/>
              <a:t> controlled trial. British Journal of Sports Medicine, 49(4), 248-254.</a:t>
            </a:r>
          </a:p>
          <a:p>
            <a:r>
              <a:rPr lang="en-US" sz="2300" dirty="0"/>
              <a:t>17. Suo C, Singh MF, Gates N, Wen W, Sachdev P, </a:t>
            </a:r>
            <a:r>
              <a:rPr lang="en-US" sz="2300" dirty="0" err="1"/>
              <a:t>Brodaty</a:t>
            </a:r>
            <a:r>
              <a:rPr lang="en-US" sz="2300" dirty="0"/>
              <a:t> H, et al. (2016) Therapeutically relevant structural and functional mechanisms triggered by physical and cognitive exercise. Molecular Psychiatry. 2016. </a:t>
            </a:r>
            <a:r>
              <a:rPr lang="en-US" sz="2300" dirty="0" err="1"/>
              <a:t>doi</a:t>
            </a:r>
            <a:r>
              <a:rPr lang="en-US" sz="2300" dirty="0"/>
              <a:t>: 10.1038/mp.2016.19.</a:t>
            </a:r>
          </a:p>
          <a:p>
            <a:r>
              <a:rPr lang="en-US" sz="2300" dirty="0"/>
              <a:t>18. </a:t>
            </a:r>
            <a:r>
              <a:rPr lang="en-US" sz="2300" dirty="0" err="1"/>
              <a:t>Nagamatsu</a:t>
            </a:r>
            <a:r>
              <a:rPr lang="en-US" sz="2300" dirty="0"/>
              <a:t> LS, Handy TC, Hsu CL, Voss MW, Liu-Ambrose T. (2012). Resistance training promotes cognitive and functional brain plasticity in seniors with probable mild cognitive impairment. Archives of Internal Medicine, 172(8), 666-668.</a:t>
            </a:r>
          </a:p>
          <a:p>
            <a:endParaRPr lang="en-US" dirty="0"/>
          </a:p>
        </p:txBody>
      </p:sp>
    </p:spTree>
    <p:extLst>
      <p:ext uri="{BB962C8B-B14F-4D97-AF65-F5344CB8AC3E}">
        <p14:creationId xmlns:p14="http://schemas.microsoft.com/office/powerpoint/2010/main" val="33652825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255233-BB3B-A144-9C5C-8C4D0011EA88}"/>
              </a:ext>
            </a:extLst>
          </p:cNvPr>
          <p:cNvSpPr txBox="1"/>
          <p:nvPr/>
        </p:nvSpPr>
        <p:spPr>
          <a:xfrm>
            <a:off x="371475" y="314325"/>
            <a:ext cx="11820525" cy="7802136"/>
          </a:xfrm>
          <a:prstGeom prst="rect">
            <a:avLst/>
          </a:prstGeom>
          <a:noFill/>
        </p:spPr>
        <p:txBody>
          <a:bodyPr wrap="square" rtlCol="0">
            <a:spAutoFit/>
          </a:bodyPr>
          <a:lstStyle/>
          <a:p>
            <a:r>
              <a:rPr lang="en-US" sz="2300" dirty="0"/>
              <a:t>19. Baker LD, Frank LL, Foster-Schubert K, Green PS, Wilkinson CW, </a:t>
            </a:r>
            <a:r>
              <a:rPr lang="en-US" sz="2300" dirty="0" err="1"/>
              <a:t>McTiernan</a:t>
            </a:r>
            <a:r>
              <a:rPr lang="en-US" sz="2300" dirty="0"/>
              <a:t> A, Duncan GE. (2010). Effects of aerobic exercise on mild cognitive impairment: A controlled trial. Archives of Neurology, 67(1), 71-79.</a:t>
            </a:r>
          </a:p>
          <a:p>
            <a:r>
              <a:rPr lang="en-US" sz="2300" dirty="0"/>
              <a:t>20. </a:t>
            </a:r>
            <a:r>
              <a:rPr lang="en-US" sz="2300" dirty="0" err="1"/>
              <a:t>Nagamatsu</a:t>
            </a:r>
            <a:r>
              <a:rPr lang="en-US" sz="2300" dirty="0"/>
              <a:t> LS, Chan A, Davis JC, Beattie BL, Graf P, Voss MW, Liu-Ambrose T. (2013). Physical activity improves verbal and spatial memory in older adults with probable mild cognitive impairment: A 6- month randomized controlled trial. Journal of Aging Research, 2013.</a:t>
            </a:r>
          </a:p>
          <a:p>
            <a:r>
              <a:rPr lang="en-US" sz="2300" dirty="0"/>
              <a:t>Basic Mechanisms</a:t>
            </a:r>
          </a:p>
          <a:p>
            <a:r>
              <a:rPr lang="en-US" sz="2300" dirty="0"/>
              <a:t>21. Cotman CW, </a:t>
            </a:r>
            <a:r>
              <a:rPr lang="en-US" sz="2300" dirty="0" err="1"/>
              <a:t>Berchtold</a:t>
            </a:r>
            <a:r>
              <a:rPr lang="en-US" sz="2300" dirty="0"/>
              <a:t> NC, Christie LA. Exercise builds brain health: Key roles of growth factor cascades and inflammation. (2007). Trends </a:t>
            </a:r>
            <a:r>
              <a:rPr lang="en-US" sz="2300" dirty="0" err="1"/>
              <a:t>Neurosci</a:t>
            </a:r>
            <a:r>
              <a:rPr lang="en-US" sz="2300" dirty="0"/>
              <a:t>, 30, 464-72.</a:t>
            </a:r>
          </a:p>
          <a:p>
            <a:r>
              <a:rPr lang="en-US" sz="2300" dirty="0"/>
              <a:t>22. Rockwood K, Song X, </a:t>
            </a:r>
            <a:r>
              <a:rPr lang="en-US" sz="2300" dirty="0" err="1"/>
              <a:t>Mitnitski</a:t>
            </a:r>
            <a:r>
              <a:rPr lang="en-US" sz="2300" dirty="0"/>
              <a:t> A, et al. A global clinical measure of fitness and frailty in elderly people. </a:t>
            </a:r>
            <a:r>
              <a:rPr lang="en-US" sz="2300" i="1" dirty="0"/>
              <a:t>CMAJ: Canadian Medical Association Journal</a:t>
            </a:r>
            <a:r>
              <a:rPr lang="en-US" sz="2300" dirty="0"/>
              <a:t> [serial online]. August 30, 2005;173(5):489-495. Available from: CINAHL Complete, Ipswich, MA. Accessed March 16, 2017.</a:t>
            </a:r>
          </a:p>
          <a:p>
            <a:r>
              <a:rPr lang="en-US" sz="2300" dirty="0"/>
              <a:t>23. </a:t>
            </a:r>
            <a:r>
              <a:rPr lang="en-US" sz="2300" dirty="0" err="1"/>
              <a:t>Studenski</a:t>
            </a:r>
            <a:r>
              <a:rPr lang="en-US" sz="2300" dirty="0"/>
              <a:t>, S., </a:t>
            </a:r>
            <a:r>
              <a:rPr lang="en-US" sz="2300" dirty="0" err="1"/>
              <a:t>Perera</a:t>
            </a:r>
            <a:r>
              <a:rPr lang="en-US" sz="2300" dirty="0"/>
              <a:t>, S., Wallace, D., Chandler, J. M., Duncan, P. W., Rooney, E., Fox, M. and </a:t>
            </a:r>
            <a:r>
              <a:rPr lang="en-US" sz="2300" dirty="0" err="1"/>
              <a:t>Guralnik</a:t>
            </a:r>
            <a:r>
              <a:rPr lang="en-US" sz="2300" dirty="0"/>
              <a:t>, J. M. (2003), Physical Performance Measures in the Clinical Setting. Journal of the American Geriatrics Society, 51: 314–322. doi:10.1046/j.1532-5415.2003.51104.x</a:t>
            </a:r>
          </a:p>
          <a:p>
            <a:r>
              <a:rPr lang="en-US" sz="2300" dirty="0"/>
              <a:t>24. Boult, C., Boult, L. B., </a:t>
            </a:r>
            <a:r>
              <a:rPr lang="en-US" sz="2300" dirty="0" err="1"/>
              <a:t>Morishita</a:t>
            </a:r>
            <a:r>
              <a:rPr lang="en-US" sz="2300" dirty="0"/>
              <a:t>, L., Dowd, B., Kane, R. L. and </a:t>
            </a:r>
            <a:r>
              <a:rPr lang="en-US" sz="2300" dirty="0" err="1"/>
              <a:t>Urdangarin</a:t>
            </a:r>
            <a:r>
              <a:rPr lang="en-US" sz="2300" dirty="0"/>
              <a:t>, C. F. (2001), A Randomized Clinical Trial of Outpatient Geriatric Evaluation and Management. Journal of the American Geriatrics Society, 49: 351–359. doi:10.1046/j.1532-5415.2001.49076.x</a:t>
            </a:r>
          </a:p>
          <a:p>
            <a:r>
              <a:rPr lang="en-US" sz="2300" dirty="0"/>
              <a:t>25. Zimmerman GL1, Olsen CG, Bosworth MF. A 'stages of change' approach to helping patients change behavior. Am Fam Physician. 2000 Mar 1;61(5):1409-16.</a:t>
            </a:r>
          </a:p>
          <a:p>
            <a:endParaRPr lang="en-US" sz="2300" dirty="0"/>
          </a:p>
          <a:p>
            <a:endParaRPr lang="en-US" dirty="0"/>
          </a:p>
        </p:txBody>
      </p:sp>
    </p:spTree>
    <p:extLst>
      <p:ext uri="{BB962C8B-B14F-4D97-AF65-F5344CB8AC3E}">
        <p14:creationId xmlns:p14="http://schemas.microsoft.com/office/powerpoint/2010/main" val="3026280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nins-02-234-g00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3100" y="309014"/>
            <a:ext cx="8414852" cy="5513801"/>
          </a:xfrm>
          <a:prstGeom prst="rect">
            <a:avLst/>
          </a:prstGeom>
        </p:spPr>
      </p:pic>
      <p:sp>
        <p:nvSpPr>
          <p:cNvPr id="9" name="TextBox 8"/>
          <p:cNvSpPr txBox="1"/>
          <p:nvPr/>
        </p:nvSpPr>
        <p:spPr>
          <a:xfrm>
            <a:off x="2096154" y="6238669"/>
            <a:ext cx="2467470" cy="369332"/>
          </a:xfrm>
          <a:prstGeom prst="rect">
            <a:avLst/>
          </a:prstGeom>
          <a:noFill/>
        </p:spPr>
        <p:txBody>
          <a:bodyPr wrap="none" rtlCol="0">
            <a:spAutoFit/>
          </a:bodyPr>
          <a:lstStyle/>
          <a:p>
            <a:r>
              <a:rPr lang="en-US" dirty="0" err="1"/>
              <a:t>Lindenbarger</a:t>
            </a:r>
            <a:r>
              <a:rPr lang="en-US" dirty="0"/>
              <a:t> et al, 2008</a:t>
            </a:r>
          </a:p>
        </p:txBody>
      </p:sp>
    </p:spTree>
    <p:extLst>
      <p:ext uri="{BB962C8B-B14F-4D97-AF65-F5344CB8AC3E}">
        <p14:creationId xmlns:p14="http://schemas.microsoft.com/office/powerpoint/2010/main" val="514074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2014-11-27-at-9.26.47-PM-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7120" y="148219"/>
            <a:ext cx="7465912" cy="6352924"/>
          </a:xfrm>
          <a:prstGeom prst="rect">
            <a:avLst/>
          </a:prstGeom>
        </p:spPr>
      </p:pic>
    </p:spTree>
    <p:extLst>
      <p:ext uri="{BB962C8B-B14F-4D97-AF65-F5344CB8AC3E}">
        <p14:creationId xmlns:p14="http://schemas.microsoft.com/office/powerpoint/2010/main" val="3167741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arsonn 2006.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9435" y="1"/>
            <a:ext cx="7075173" cy="6176103"/>
          </a:xfrm>
          <a:prstGeom prst="rect">
            <a:avLst/>
          </a:prstGeom>
        </p:spPr>
      </p:pic>
      <p:sp>
        <p:nvSpPr>
          <p:cNvPr id="6" name="TextBox 5"/>
          <p:cNvSpPr txBox="1"/>
          <p:nvPr/>
        </p:nvSpPr>
        <p:spPr>
          <a:xfrm>
            <a:off x="1970559" y="6336366"/>
            <a:ext cx="4541436" cy="369332"/>
          </a:xfrm>
          <a:prstGeom prst="rect">
            <a:avLst/>
          </a:prstGeom>
          <a:noFill/>
        </p:spPr>
        <p:txBody>
          <a:bodyPr wrap="none" rtlCol="0">
            <a:spAutoFit/>
          </a:bodyPr>
          <a:lstStyle/>
          <a:p>
            <a:r>
              <a:rPr lang="en-US" dirty="0"/>
              <a:t>Larson et al, Annals of Internal Medicine, 2006</a:t>
            </a:r>
          </a:p>
        </p:txBody>
      </p:sp>
    </p:spTree>
    <p:extLst>
      <p:ext uri="{BB962C8B-B14F-4D97-AF65-F5344CB8AC3E}">
        <p14:creationId xmlns:p14="http://schemas.microsoft.com/office/powerpoint/2010/main" val="821147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Body and Brain Benefit from Activity</a:t>
            </a:r>
          </a:p>
        </p:txBody>
      </p:sp>
      <p:sp>
        <p:nvSpPr>
          <p:cNvPr id="3" name="Content Placeholder 2"/>
          <p:cNvSpPr>
            <a:spLocks noGrp="1"/>
          </p:cNvSpPr>
          <p:nvPr>
            <p:ph idx="1"/>
          </p:nvPr>
        </p:nvSpPr>
        <p:spPr/>
        <p:txBody>
          <a:bodyPr>
            <a:normAutofit fontScale="92500" lnSpcReduction="10000"/>
          </a:bodyPr>
          <a:lstStyle/>
          <a:p>
            <a:r>
              <a:rPr lang="en-US" dirty="0"/>
              <a:t>The brain consumes 20% of the bodies oxygenated blood, but is only a small part of your body</a:t>
            </a:r>
          </a:p>
          <a:p>
            <a:endParaRPr lang="en-US" dirty="0"/>
          </a:p>
          <a:p>
            <a:r>
              <a:rPr lang="en-US" dirty="0"/>
              <a:t>PT’s are VERY knowledgeable regarding how a physically health body is important </a:t>
            </a:r>
          </a:p>
          <a:p>
            <a:pPr lvl="1"/>
            <a:r>
              <a:rPr lang="en-US" dirty="0"/>
              <a:t>Better heart/lung function</a:t>
            </a:r>
          </a:p>
          <a:p>
            <a:pPr lvl="1"/>
            <a:r>
              <a:rPr lang="en-US" dirty="0"/>
              <a:t>Reduced hypertension and diabetes</a:t>
            </a:r>
          </a:p>
          <a:p>
            <a:pPr lvl="1"/>
            <a:r>
              <a:rPr lang="en-US" dirty="0"/>
              <a:t>Many other effects</a:t>
            </a:r>
          </a:p>
          <a:p>
            <a:endParaRPr lang="en-US" dirty="0"/>
          </a:p>
          <a:p>
            <a:r>
              <a:rPr lang="en-US" dirty="0"/>
              <a:t>Exercise is medicinal – aerobic training, balance/agility training, yoga, Tai-Chi, dance</a:t>
            </a:r>
          </a:p>
          <a:p>
            <a:pPr marL="114300" indent="0">
              <a:buNone/>
            </a:pPr>
            <a:endParaRPr lang="en-US" dirty="0"/>
          </a:p>
        </p:txBody>
      </p:sp>
    </p:spTree>
    <p:extLst>
      <p:ext uri="{BB962C8B-B14F-4D97-AF65-F5344CB8AC3E}">
        <p14:creationId xmlns:p14="http://schemas.microsoft.com/office/powerpoint/2010/main" val="2886437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the BEST type of exercise?</a:t>
            </a:r>
          </a:p>
        </p:txBody>
      </p:sp>
      <p:sp>
        <p:nvSpPr>
          <p:cNvPr id="3" name="Content Placeholder 2"/>
          <p:cNvSpPr>
            <a:spLocks noGrp="1"/>
          </p:cNvSpPr>
          <p:nvPr>
            <p:ph idx="1"/>
          </p:nvPr>
        </p:nvSpPr>
        <p:spPr/>
        <p:txBody>
          <a:bodyPr/>
          <a:lstStyle/>
          <a:p>
            <a:r>
              <a:rPr lang="en-US" dirty="0"/>
              <a:t>Effects of aerobic exercise on cognitive and brain health in older adults.</a:t>
            </a:r>
          </a:p>
          <a:p>
            <a:pPr marL="114300" indent="0">
              <a:buNone/>
            </a:pPr>
            <a:endParaRPr lang="en-US" dirty="0"/>
          </a:p>
        </p:txBody>
      </p:sp>
    </p:spTree>
    <p:extLst>
      <p:ext uri="{BB962C8B-B14F-4D97-AF65-F5344CB8AC3E}">
        <p14:creationId xmlns:p14="http://schemas.microsoft.com/office/powerpoint/2010/main" val="3565165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524000" y="474530"/>
            <a:ext cx="9144000" cy="5749784"/>
          </a:xfrm>
          <a:prstGeom prst="rect">
            <a:avLst/>
          </a:prstGeom>
        </p:spPr>
      </p:pic>
    </p:spTree>
    <p:extLst>
      <p:ext uri="{BB962C8B-B14F-4D97-AF65-F5344CB8AC3E}">
        <p14:creationId xmlns:p14="http://schemas.microsoft.com/office/powerpoint/2010/main" val="7413135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2443</Words>
  <Application>Microsoft Macintosh PowerPoint</Application>
  <PresentationFormat>Widescreen</PresentationFormat>
  <Paragraphs>232</Paragraphs>
  <Slides>34</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Office Theme</vt:lpstr>
      <vt:lpstr>Movement influences cognition: So why don't we MOVE more </vt:lpstr>
      <vt:lpstr>Objectives</vt:lpstr>
      <vt:lpstr>Cognition Changes and Aging</vt:lpstr>
      <vt:lpstr>PowerPoint Presentation</vt:lpstr>
      <vt:lpstr>PowerPoint Presentation</vt:lpstr>
      <vt:lpstr>PowerPoint Presentation</vt:lpstr>
      <vt:lpstr>Body and Brain Benefit from Activity</vt:lpstr>
      <vt:lpstr>What is the BEST type of exercise?</vt:lpstr>
      <vt:lpstr>PowerPoint Presentation</vt:lpstr>
      <vt:lpstr>Colcombe and Kramer study</vt:lpstr>
      <vt:lpstr>Cognition and Aerobics</vt:lpstr>
      <vt:lpstr>Mild Cognitive Impairment</vt:lpstr>
      <vt:lpstr>Exercise and MCI</vt:lpstr>
      <vt:lpstr>Aerobic training </vt:lpstr>
      <vt:lpstr>Cochrane Review</vt:lpstr>
      <vt:lpstr>Resistance exercise</vt:lpstr>
      <vt:lpstr>Brain power study</vt:lpstr>
      <vt:lpstr>Brain Power study</vt:lpstr>
      <vt:lpstr>Evidence keeps Coming</vt:lpstr>
      <vt:lpstr>Intensity? Type? </vt:lpstr>
      <vt:lpstr>Thoughts?</vt:lpstr>
      <vt:lpstr>Barriers to Exercise- Why Interventions Fail?</vt:lpstr>
      <vt:lpstr>Barriers to Exercise</vt:lpstr>
      <vt:lpstr>Benefits of Exercise</vt:lpstr>
      <vt:lpstr>Benefits of Exercise</vt:lpstr>
      <vt:lpstr>Know why</vt:lpstr>
      <vt:lpstr>Provide information </vt:lpstr>
      <vt:lpstr>Set goals</vt:lpstr>
      <vt:lpstr>Put it on your calendar, but have a back up plan ; helpful applications </vt:lpstr>
      <vt:lpstr>But, some frail older adults may shun technology</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Movement influences cognition: So why don't we MOVE more </dc:title>
  <dc:creator>Microsoft Office User</dc:creator>
  <cp:lastModifiedBy>Microsoft Office User</cp:lastModifiedBy>
  <cp:revision>1</cp:revision>
  <dcterms:created xsi:type="dcterms:W3CDTF">2019-02-06T19:40:45Z</dcterms:created>
  <dcterms:modified xsi:type="dcterms:W3CDTF">2019-02-06T19:42:14Z</dcterms:modified>
</cp:coreProperties>
</file>