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7077075" cy="9363075"/>
  <p:defaultTextStyle>
    <a:defPPr>
      <a:defRPr lang="en-US"/>
    </a:defPPr>
    <a:lvl1pPr algn="ctr" rtl="0" fontAlgn="base">
      <a:spcBef>
        <a:spcPct val="0"/>
      </a:spcBef>
      <a:spcAft>
        <a:spcPct val="0"/>
      </a:spcAft>
      <a:defRPr sz="8600" kern="1200">
        <a:solidFill>
          <a:schemeClr val="tx1"/>
        </a:solidFill>
        <a:latin typeface="Arial" pitchFamily="34" charset="0"/>
        <a:ea typeface="+mn-ea"/>
        <a:cs typeface="+mn-cs"/>
      </a:defRPr>
    </a:lvl1pPr>
    <a:lvl2pPr marL="457200" algn="ctr" rtl="0" fontAlgn="base">
      <a:spcBef>
        <a:spcPct val="0"/>
      </a:spcBef>
      <a:spcAft>
        <a:spcPct val="0"/>
      </a:spcAft>
      <a:defRPr sz="8600" kern="1200">
        <a:solidFill>
          <a:schemeClr val="tx1"/>
        </a:solidFill>
        <a:latin typeface="Arial" pitchFamily="34" charset="0"/>
        <a:ea typeface="+mn-ea"/>
        <a:cs typeface="+mn-cs"/>
      </a:defRPr>
    </a:lvl2pPr>
    <a:lvl3pPr marL="914400" algn="ctr" rtl="0" fontAlgn="base">
      <a:spcBef>
        <a:spcPct val="0"/>
      </a:spcBef>
      <a:spcAft>
        <a:spcPct val="0"/>
      </a:spcAft>
      <a:defRPr sz="8600" kern="1200">
        <a:solidFill>
          <a:schemeClr val="tx1"/>
        </a:solidFill>
        <a:latin typeface="Arial" pitchFamily="34" charset="0"/>
        <a:ea typeface="+mn-ea"/>
        <a:cs typeface="+mn-cs"/>
      </a:defRPr>
    </a:lvl3pPr>
    <a:lvl4pPr marL="1371600" algn="ctr" rtl="0" fontAlgn="base">
      <a:spcBef>
        <a:spcPct val="0"/>
      </a:spcBef>
      <a:spcAft>
        <a:spcPct val="0"/>
      </a:spcAft>
      <a:defRPr sz="8600" kern="1200">
        <a:solidFill>
          <a:schemeClr val="tx1"/>
        </a:solidFill>
        <a:latin typeface="Arial" pitchFamily="34" charset="0"/>
        <a:ea typeface="+mn-ea"/>
        <a:cs typeface="+mn-cs"/>
      </a:defRPr>
    </a:lvl4pPr>
    <a:lvl5pPr marL="1828800" algn="ctr" rtl="0" fontAlgn="base">
      <a:spcBef>
        <a:spcPct val="0"/>
      </a:spcBef>
      <a:spcAft>
        <a:spcPct val="0"/>
      </a:spcAft>
      <a:defRPr sz="8600" kern="1200">
        <a:solidFill>
          <a:schemeClr val="tx1"/>
        </a:solidFill>
        <a:latin typeface="Arial" pitchFamily="34" charset="0"/>
        <a:ea typeface="+mn-ea"/>
        <a:cs typeface="+mn-cs"/>
      </a:defRPr>
    </a:lvl5pPr>
    <a:lvl6pPr marL="2286000" algn="l" defTabSz="914400" rtl="0" eaLnBrk="1" latinLnBrk="0" hangingPunct="1">
      <a:defRPr sz="8600" kern="1200">
        <a:solidFill>
          <a:schemeClr val="tx1"/>
        </a:solidFill>
        <a:latin typeface="Arial" pitchFamily="34" charset="0"/>
        <a:ea typeface="+mn-ea"/>
        <a:cs typeface="+mn-cs"/>
      </a:defRPr>
    </a:lvl6pPr>
    <a:lvl7pPr marL="2743200" algn="l" defTabSz="914400" rtl="0" eaLnBrk="1" latinLnBrk="0" hangingPunct="1">
      <a:defRPr sz="8600" kern="1200">
        <a:solidFill>
          <a:schemeClr val="tx1"/>
        </a:solidFill>
        <a:latin typeface="Arial" pitchFamily="34" charset="0"/>
        <a:ea typeface="+mn-ea"/>
        <a:cs typeface="+mn-cs"/>
      </a:defRPr>
    </a:lvl7pPr>
    <a:lvl8pPr marL="3200400" algn="l" defTabSz="914400" rtl="0" eaLnBrk="1" latinLnBrk="0" hangingPunct="1">
      <a:defRPr sz="8600" kern="1200">
        <a:solidFill>
          <a:schemeClr val="tx1"/>
        </a:solidFill>
        <a:latin typeface="Arial" pitchFamily="34" charset="0"/>
        <a:ea typeface="+mn-ea"/>
        <a:cs typeface="+mn-cs"/>
      </a:defRPr>
    </a:lvl8pPr>
    <a:lvl9pPr marL="3657600" algn="l" defTabSz="914400" rtl="0" eaLnBrk="1" latinLnBrk="0" hangingPunct="1">
      <a:defRPr sz="86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8000"/>
    <a:srgbClr val="006600"/>
    <a:srgbClr val="CCFFFF"/>
    <a:srgbClr val="FF0000"/>
    <a:srgbClr val="0033CC"/>
    <a:srgbClr val="000066"/>
    <a:srgbClr val="CCFFCC"/>
    <a:srgbClr val="D3EC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631" autoAdjust="0"/>
    <p:restoredTop sz="94660"/>
  </p:normalViewPr>
  <p:slideViewPr>
    <p:cSldViewPr>
      <p:cViewPr>
        <p:scale>
          <a:sx n="10" d="100"/>
          <a:sy n="10" d="100"/>
        </p:scale>
        <p:origin x="-2298" y="-618"/>
      </p:cViewPr>
      <p:guideLst>
        <p:guide orient="horz" pos="10368"/>
        <p:guide pos="13824"/>
      </p:guideLst>
    </p:cSldViewPr>
  </p:slideViewPr>
  <p:notesTextViewPr>
    <p:cViewPr>
      <p:scale>
        <a:sx n="100" d="100"/>
        <a:sy n="100" d="100"/>
      </p:scale>
      <p:origin x="0" y="0"/>
    </p:cViewPr>
  </p:notesTextViewPr>
  <p:sorterViewPr>
    <p:cViewPr>
      <p:scale>
        <a:sx n="110" d="100"/>
        <a:sy n="110" d="100"/>
      </p:scale>
      <p:origin x="0" y="2214"/>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72BEC36-36F9-4780-9981-91217C55F3DD}" type="slidenum">
              <a:rPr lang="en-US"/>
              <a:pPr/>
              <a:t>‹#›</a:t>
            </a:fld>
            <a:endParaRPr lang="en-US" dirty="0"/>
          </a:p>
        </p:txBody>
      </p:sp>
    </p:spTree>
    <p:extLst>
      <p:ext uri="{BB962C8B-B14F-4D97-AF65-F5344CB8AC3E}">
        <p14:creationId xmlns:p14="http://schemas.microsoft.com/office/powerpoint/2010/main" val="1271246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E19FFA3-F1C0-44F4-9CEF-8BF103BFFC91}" type="slidenum">
              <a:rPr lang="en-US"/>
              <a:pPr/>
              <a:t>‹#›</a:t>
            </a:fld>
            <a:endParaRPr lang="en-US" dirty="0"/>
          </a:p>
        </p:txBody>
      </p:sp>
    </p:spTree>
    <p:extLst>
      <p:ext uri="{BB962C8B-B14F-4D97-AF65-F5344CB8AC3E}">
        <p14:creationId xmlns:p14="http://schemas.microsoft.com/office/powerpoint/2010/main" val="409245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CAC8576-70A6-443D-8A61-EDB1CCD1E003}" type="slidenum">
              <a:rPr lang="en-US"/>
              <a:pPr/>
              <a:t>‹#›</a:t>
            </a:fld>
            <a:endParaRPr lang="en-US" dirty="0"/>
          </a:p>
        </p:txBody>
      </p:sp>
    </p:spTree>
    <p:extLst>
      <p:ext uri="{BB962C8B-B14F-4D97-AF65-F5344CB8AC3E}">
        <p14:creationId xmlns:p14="http://schemas.microsoft.com/office/powerpoint/2010/main" val="454136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9987428-7F37-4B83-8325-5E4A63F425F9}" type="slidenum">
              <a:rPr lang="en-US"/>
              <a:pPr/>
              <a:t>‹#›</a:t>
            </a:fld>
            <a:endParaRPr lang="en-US" dirty="0"/>
          </a:p>
        </p:txBody>
      </p:sp>
    </p:spTree>
    <p:extLst>
      <p:ext uri="{BB962C8B-B14F-4D97-AF65-F5344CB8AC3E}">
        <p14:creationId xmlns:p14="http://schemas.microsoft.com/office/powerpoint/2010/main" val="106130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751CB27-187F-442D-B61C-6D486D69CBA1}" type="slidenum">
              <a:rPr lang="en-US"/>
              <a:pPr/>
              <a:t>‹#›</a:t>
            </a:fld>
            <a:endParaRPr lang="en-US" dirty="0"/>
          </a:p>
        </p:txBody>
      </p:sp>
    </p:spTree>
    <p:extLst>
      <p:ext uri="{BB962C8B-B14F-4D97-AF65-F5344CB8AC3E}">
        <p14:creationId xmlns:p14="http://schemas.microsoft.com/office/powerpoint/2010/main" val="1581324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0EE7BF2-AB3D-4CE9-9F35-FD02C142ACEB}" type="slidenum">
              <a:rPr lang="en-US"/>
              <a:pPr/>
              <a:t>‹#›</a:t>
            </a:fld>
            <a:endParaRPr lang="en-US" dirty="0"/>
          </a:p>
        </p:txBody>
      </p:sp>
    </p:spTree>
    <p:extLst>
      <p:ext uri="{BB962C8B-B14F-4D97-AF65-F5344CB8AC3E}">
        <p14:creationId xmlns:p14="http://schemas.microsoft.com/office/powerpoint/2010/main" val="242806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4D812E38-D2D0-4337-97CA-2BB7F777B086}" type="slidenum">
              <a:rPr lang="en-US"/>
              <a:pPr/>
              <a:t>‹#›</a:t>
            </a:fld>
            <a:endParaRPr lang="en-US" dirty="0"/>
          </a:p>
        </p:txBody>
      </p:sp>
    </p:spTree>
    <p:extLst>
      <p:ext uri="{BB962C8B-B14F-4D97-AF65-F5344CB8AC3E}">
        <p14:creationId xmlns:p14="http://schemas.microsoft.com/office/powerpoint/2010/main" val="219736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957633C3-4D9D-40D6-A818-94970F6A4DA5}" type="slidenum">
              <a:rPr lang="en-US"/>
              <a:pPr/>
              <a:t>‹#›</a:t>
            </a:fld>
            <a:endParaRPr lang="en-US" dirty="0"/>
          </a:p>
        </p:txBody>
      </p:sp>
    </p:spTree>
    <p:extLst>
      <p:ext uri="{BB962C8B-B14F-4D97-AF65-F5344CB8AC3E}">
        <p14:creationId xmlns:p14="http://schemas.microsoft.com/office/powerpoint/2010/main" val="192194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36E7CBC-B542-4AD8-8FCB-42ACE2A2DD06}" type="slidenum">
              <a:rPr lang="en-US"/>
              <a:pPr/>
              <a:t>‹#›</a:t>
            </a:fld>
            <a:endParaRPr lang="en-US" dirty="0"/>
          </a:p>
        </p:txBody>
      </p:sp>
    </p:spTree>
    <p:extLst>
      <p:ext uri="{BB962C8B-B14F-4D97-AF65-F5344CB8AC3E}">
        <p14:creationId xmlns:p14="http://schemas.microsoft.com/office/powerpoint/2010/main" val="8927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A0A315F-6B75-4049-9F80-92C8B4BD7318}" type="slidenum">
              <a:rPr lang="en-US"/>
              <a:pPr/>
              <a:t>‹#›</a:t>
            </a:fld>
            <a:endParaRPr lang="en-US" dirty="0"/>
          </a:p>
        </p:txBody>
      </p:sp>
    </p:spTree>
    <p:extLst>
      <p:ext uri="{BB962C8B-B14F-4D97-AF65-F5344CB8AC3E}">
        <p14:creationId xmlns:p14="http://schemas.microsoft.com/office/powerpoint/2010/main" val="361362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F32247E-C966-4919-A0A5-38B3A4A9BA9F}" type="slidenum">
              <a:rPr lang="en-US"/>
              <a:pPr/>
              <a:t>‹#›</a:t>
            </a:fld>
            <a:endParaRPr lang="en-US" dirty="0"/>
          </a:p>
        </p:txBody>
      </p:sp>
    </p:spTree>
    <p:extLst>
      <p:ext uri="{BB962C8B-B14F-4D97-AF65-F5344CB8AC3E}">
        <p14:creationId xmlns:p14="http://schemas.microsoft.com/office/powerpoint/2010/main" val="414115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rgbClr val="33CC33">
                <a:alpha val="72000"/>
              </a:srgbClr>
            </a:gs>
            <a:gs pos="100000">
              <a:schemeClr val="bg1"/>
            </a:gs>
            <a:gs pos="10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3925" y="7680325"/>
            <a:ext cx="39503350" cy="2172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5" y="29976763"/>
            <a:ext cx="102425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algn="l" defTabSz="4389438">
              <a:defRPr sz="6700"/>
            </a:lvl1pPr>
          </a:lstStyle>
          <a:p>
            <a:endParaRPr lang="en-US" dirty="0"/>
          </a:p>
        </p:txBody>
      </p:sp>
      <p:sp>
        <p:nvSpPr>
          <p:cNvPr id="1029" name="Rectangle 5"/>
          <p:cNvSpPr>
            <a:spLocks noGrp="1" noChangeArrowheads="1"/>
          </p:cNvSpPr>
          <p:nvPr>
            <p:ph type="ftr" sz="quarter" idx="3"/>
          </p:nvPr>
        </p:nvSpPr>
        <p:spPr bwMode="auto">
          <a:xfrm>
            <a:off x="14995525" y="29976763"/>
            <a:ext cx="139001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defTabSz="4389438">
              <a:defRPr sz="6700"/>
            </a:lvl1pPr>
          </a:lstStyle>
          <a:p>
            <a:endParaRPr lang="en-US" dirty="0"/>
          </a:p>
        </p:txBody>
      </p:sp>
      <p:sp>
        <p:nvSpPr>
          <p:cNvPr id="1030" name="Rectangle 6"/>
          <p:cNvSpPr>
            <a:spLocks noGrp="1" noChangeArrowheads="1"/>
          </p:cNvSpPr>
          <p:nvPr>
            <p:ph type="sldNum" sz="quarter" idx="4"/>
          </p:nvPr>
        </p:nvSpPr>
        <p:spPr bwMode="auto">
          <a:xfrm>
            <a:off x="31454725" y="29976763"/>
            <a:ext cx="102425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algn="r" defTabSz="4389438">
              <a:defRPr sz="6700"/>
            </a:lvl1pPr>
          </a:lstStyle>
          <a:p>
            <a:fld id="{880C4C65-F1A2-48F5-BC9A-A8847C7DDC69}"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pitchFamily="34" charset="0"/>
        </a:defRPr>
      </a:lvl2pPr>
      <a:lvl3pPr algn="ctr" defTabSz="4389438" rtl="0" fontAlgn="base">
        <a:spcBef>
          <a:spcPct val="0"/>
        </a:spcBef>
        <a:spcAft>
          <a:spcPct val="0"/>
        </a:spcAft>
        <a:defRPr sz="21100">
          <a:solidFill>
            <a:schemeClr val="tx2"/>
          </a:solidFill>
          <a:latin typeface="Arial" pitchFamily="34" charset="0"/>
        </a:defRPr>
      </a:lvl3pPr>
      <a:lvl4pPr algn="ctr" defTabSz="4389438" rtl="0" fontAlgn="base">
        <a:spcBef>
          <a:spcPct val="0"/>
        </a:spcBef>
        <a:spcAft>
          <a:spcPct val="0"/>
        </a:spcAft>
        <a:defRPr sz="21100">
          <a:solidFill>
            <a:schemeClr val="tx2"/>
          </a:solidFill>
          <a:latin typeface="Arial" pitchFamily="34" charset="0"/>
        </a:defRPr>
      </a:lvl4pPr>
      <a:lvl5pPr algn="ctr" defTabSz="4389438" rtl="0" fontAlgn="base">
        <a:spcBef>
          <a:spcPct val="0"/>
        </a:spcBef>
        <a:spcAft>
          <a:spcPct val="0"/>
        </a:spcAft>
        <a:defRPr sz="21100">
          <a:solidFill>
            <a:schemeClr val="tx2"/>
          </a:solidFill>
          <a:latin typeface="Arial" pitchFamily="34" charset="0"/>
        </a:defRPr>
      </a:lvl5pPr>
      <a:lvl6pPr marL="457200" algn="ctr" defTabSz="4389438" rtl="0" fontAlgn="base">
        <a:spcBef>
          <a:spcPct val="0"/>
        </a:spcBef>
        <a:spcAft>
          <a:spcPct val="0"/>
        </a:spcAft>
        <a:defRPr sz="21100">
          <a:solidFill>
            <a:schemeClr val="tx2"/>
          </a:solidFill>
          <a:latin typeface="Arial" pitchFamily="34" charset="0"/>
        </a:defRPr>
      </a:lvl6pPr>
      <a:lvl7pPr marL="914400" algn="ctr" defTabSz="4389438" rtl="0" fontAlgn="base">
        <a:spcBef>
          <a:spcPct val="0"/>
        </a:spcBef>
        <a:spcAft>
          <a:spcPct val="0"/>
        </a:spcAft>
        <a:defRPr sz="21100">
          <a:solidFill>
            <a:schemeClr val="tx2"/>
          </a:solidFill>
          <a:latin typeface="Arial" pitchFamily="34" charset="0"/>
        </a:defRPr>
      </a:lvl7pPr>
      <a:lvl8pPr marL="1371600" algn="ctr" defTabSz="4389438" rtl="0" fontAlgn="base">
        <a:spcBef>
          <a:spcPct val="0"/>
        </a:spcBef>
        <a:spcAft>
          <a:spcPct val="0"/>
        </a:spcAft>
        <a:defRPr sz="21100">
          <a:solidFill>
            <a:schemeClr val="tx2"/>
          </a:solidFill>
          <a:latin typeface="Arial" pitchFamily="34" charset="0"/>
        </a:defRPr>
      </a:lvl8pPr>
      <a:lvl9pPr marL="1828800" algn="ctr" defTabSz="4389438" rtl="0" fontAlgn="base">
        <a:spcBef>
          <a:spcPct val="0"/>
        </a:spcBef>
        <a:spcAft>
          <a:spcPct val="0"/>
        </a:spcAft>
        <a:defRPr sz="21100">
          <a:solidFill>
            <a:schemeClr val="tx2"/>
          </a:solidFill>
          <a:latin typeface="Arial" pitchFamily="34"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ChangeArrowheads="1"/>
          </p:cNvSpPr>
          <p:nvPr/>
        </p:nvSpPr>
        <p:spPr bwMode="auto">
          <a:xfrm>
            <a:off x="2580905" y="517358"/>
            <a:ext cx="39014400" cy="3048000"/>
          </a:xfrm>
          <a:prstGeom prst="rect">
            <a:avLst/>
          </a:prstGeom>
          <a:gradFill rotWithShape="1">
            <a:gsLst>
              <a:gs pos="0">
                <a:srgbClr val="D3ECF9"/>
              </a:gs>
              <a:gs pos="50000">
                <a:schemeClr val="bg1"/>
              </a:gs>
              <a:gs pos="100000">
                <a:srgbClr val="D3ECF9"/>
              </a:gs>
            </a:gsLst>
            <a:lin ang="5400000" scaled="1"/>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flatTx/>
          </a:bodyPr>
          <a:lstStyle/>
          <a:p>
            <a:pPr defTabSz="4389438"/>
            <a:endParaRPr lang="en-US" dirty="0"/>
          </a:p>
        </p:txBody>
      </p:sp>
      <p:sp>
        <p:nvSpPr>
          <p:cNvPr id="2057" name="Rectangle 9"/>
          <p:cNvSpPr>
            <a:spLocks noChangeArrowheads="1"/>
          </p:cNvSpPr>
          <p:nvPr/>
        </p:nvSpPr>
        <p:spPr bwMode="auto">
          <a:xfrm>
            <a:off x="2133600" y="136358"/>
            <a:ext cx="36248656"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389438">
              <a:lnSpc>
                <a:spcPct val="140000"/>
              </a:lnSpc>
              <a:spcBef>
                <a:spcPct val="40000"/>
              </a:spcBef>
              <a:spcAft>
                <a:spcPct val="50000"/>
              </a:spcAft>
            </a:pPr>
            <a:r>
              <a:rPr lang="en-US" sz="7200" b="1" dirty="0" smtClean="0">
                <a:solidFill>
                  <a:schemeClr val="tx2"/>
                </a:solidFill>
                <a:effectLst>
                  <a:outerShdw blurRad="38100" dist="38100" dir="2700000" algn="tl">
                    <a:srgbClr val="FFFFFF"/>
                  </a:outerShdw>
                </a:effectLst>
              </a:rPr>
              <a:t>Providing </a:t>
            </a:r>
            <a:r>
              <a:rPr lang="en-US" sz="7200" b="1" dirty="0" smtClean="0">
                <a:solidFill>
                  <a:schemeClr val="tx2"/>
                </a:solidFill>
                <a:effectLst>
                  <a:outerShdw blurRad="38100" dist="38100" dir="2700000" algn="tl">
                    <a:srgbClr val="FFFFFF"/>
                  </a:outerShdw>
                </a:effectLst>
              </a:rPr>
              <a:t>Meaningful </a:t>
            </a:r>
            <a:r>
              <a:rPr lang="en-US" sz="7200" b="1" dirty="0">
                <a:solidFill>
                  <a:schemeClr val="tx2"/>
                </a:solidFill>
                <a:effectLst>
                  <a:outerShdw blurRad="38100" dist="38100" dir="2700000" algn="tl">
                    <a:srgbClr val="FFFFFF"/>
                  </a:outerShdw>
                </a:effectLst>
              </a:rPr>
              <a:t>O</a:t>
            </a:r>
            <a:r>
              <a:rPr lang="en-US" sz="7200" b="1" dirty="0" smtClean="0">
                <a:solidFill>
                  <a:schemeClr val="tx2"/>
                </a:solidFill>
                <a:effectLst>
                  <a:outerShdw blurRad="38100" dist="38100" dir="2700000" algn="tl">
                    <a:srgbClr val="FFFFFF"/>
                  </a:outerShdw>
                </a:effectLst>
              </a:rPr>
              <a:t>ccupation </a:t>
            </a:r>
            <a:r>
              <a:rPr lang="en-US" sz="7200" b="1" dirty="0" smtClean="0">
                <a:solidFill>
                  <a:schemeClr val="tx2"/>
                </a:solidFill>
                <a:effectLst>
                  <a:outerShdw blurRad="38100" dist="38100" dir="2700000" algn="tl">
                    <a:srgbClr val="FFFFFF"/>
                  </a:outerShdw>
                </a:effectLst>
              </a:rPr>
              <a:t>for </a:t>
            </a:r>
            <a:r>
              <a:rPr lang="en-US" sz="7200" b="1" dirty="0" smtClean="0">
                <a:solidFill>
                  <a:schemeClr val="tx2"/>
                </a:solidFill>
                <a:effectLst>
                  <a:outerShdw blurRad="38100" dist="38100" dir="2700000" algn="tl">
                    <a:srgbClr val="FFFFFF"/>
                  </a:outerShdw>
                </a:effectLst>
              </a:rPr>
              <a:t>Older </a:t>
            </a:r>
            <a:r>
              <a:rPr lang="en-US" sz="7200" b="1" dirty="0">
                <a:solidFill>
                  <a:schemeClr val="tx2"/>
                </a:solidFill>
                <a:effectLst>
                  <a:outerShdw blurRad="38100" dist="38100" dir="2700000" algn="tl">
                    <a:srgbClr val="FFFFFF"/>
                  </a:outerShdw>
                </a:effectLst>
              </a:rPr>
              <a:t>A</a:t>
            </a:r>
            <a:r>
              <a:rPr lang="en-US" sz="7200" b="1" dirty="0" smtClean="0">
                <a:solidFill>
                  <a:schemeClr val="tx2"/>
                </a:solidFill>
                <a:effectLst>
                  <a:outerShdw blurRad="38100" dist="38100" dir="2700000" algn="tl">
                    <a:srgbClr val="FFFFFF"/>
                  </a:outerShdw>
                </a:effectLst>
              </a:rPr>
              <a:t>dults </a:t>
            </a:r>
            <a:r>
              <a:rPr lang="en-US" sz="7200" b="1" dirty="0" smtClean="0">
                <a:solidFill>
                  <a:schemeClr val="tx2"/>
                </a:solidFill>
                <a:effectLst>
                  <a:outerShdw blurRad="38100" dist="38100" dir="2700000" algn="tl">
                    <a:srgbClr val="FFFFFF"/>
                  </a:outerShdw>
                </a:effectLst>
              </a:rPr>
              <a:t>with </a:t>
            </a:r>
            <a:r>
              <a:rPr lang="en-US" sz="7200" b="1" dirty="0" smtClean="0">
                <a:solidFill>
                  <a:schemeClr val="tx2"/>
                </a:solidFill>
                <a:effectLst>
                  <a:outerShdw blurRad="38100" dist="38100" dir="2700000" algn="tl">
                    <a:srgbClr val="FFFFFF"/>
                  </a:outerShdw>
                </a:effectLst>
              </a:rPr>
              <a:t>Physical Limitations</a:t>
            </a:r>
            <a:r>
              <a:rPr lang="en-US" sz="7200" b="1" dirty="0">
                <a:solidFill>
                  <a:schemeClr val="tx2"/>
                </a:solidFill>
                <a:effectLst>
                  <a:outerShdw blurRad="38100" dist="38100" dir="2700000" algn="tl">
                    <a:srgbClr val="FFFFFF"/>
                  </a:outerShdw>
                </a:effectLst>
              </a:rPr>
              <a:t/>
            </a:r>
            <a:br>
              <a:rPr lang="en-US" sz="7200" b="1" dirty="0">
                <a:solidFill>
                  <a:schemeClr val="tx2"/>
                </a:solidFill>
                <a:effectLst>
                  <a:outerShdw blurRad="38100" dist="38100" dir="2700000" algn="tl">
                    <a:srgbClr val="FFFFFF"/>
                  </a:outerShdw>
                </a:effectLst>
              </a:rPr>
            </a:br>
            <a:r>
              <a:rPr lang="en-US" sz="5400" b="1" dirty="0" smtClean="0">
                <a:solidFill>
                  <a:schemeClr val="tx2"/>
                </a:solidFill>
                <a:effectLst>
                  <a:outerShdw blurRad="38100" dist="38100" dir="2700000" algn="tl">
                    <a:srgbClr val="FFFFFF"/>
                  </a:outerShdw>
                </a:effectLst>
              </a:rPr>
              <a:t>Jane Marsman     Department of Psychology    Grand </a:t>
            </a:r>
            <a:r>
              <a:rPr lang="en-US" sz="5400" b="1" dirty="0">
                <a:solidFill>
                  <a:schemeClr val="tx2"/>
                </a:solidFill>
                <a:effectLst>
                  <a:outerShdw blurRad="38100" dist="38100" dir="2700000" algn="tl">
                    <a:srgbClr val="FFFFFF"/>
                  </a:outerShdw>
                </a:effectLst>
              </a:rPr>
              <a:t>Valley State University</a:t>
            </a:r>
          </a:p>
        </p:txBody>
      </p:sp>
      <p:grpSp>
        <p:nvGrpSpPr>
          <p:cNvPr id="2244" name="Group 2243"/>
          <p:cNvGrpSpPr/>
          <p:nvPr/>
        </p:nvGrpSpPr>
        <p:grpSpPr>
          <a:xfrm>
            <a:off x="1295400" y="4115402"/>
            <a:ext cx="41585410" cy="27639638"/>
            <a:chOff x="1295400" y="4115402"/>
            <a:chExt cx="41585410" cy="27639638"/>
          </a:xfrm>
        </p:grpSpPr>
        <p:grpSp>
          <p:nvGrpSpPr>
            <p:cNvPr id="29" name="Group 28"/>
            <p:cNvGrpSpPr/>
            <p:nvPr/>
          </p:nvGrpSpPr>
          <p:grpSpPr>
            <a:xfrm>
              <a:off x="29108400" y="18748146"/>
              <a:ext cx="13772410" cy="7540854"/>
              <a:chOff x="29423721" y="18592800"/>
              <a:chExt cx="13772410" cy="7540854"/>
            </a:xfrm>
          </p:grpSpPr>
          <p:sp>
            <p:nvSpPr>
              <p:cNvPr id="87" name="Rectangle 237"/>
              <p:cNvSpPr>
                <a:spLocks noChangeArrowheads="1"/>
              </p:cNvSpPr>
              <p:nvPr/>
            </p:nvSpPr>
            <p:spPr bwMode="auto">
              <a:xfrm>
                <a:off x="29423721" y="18592800"/>
                <a:ext cx="13561099" cy="7540854"/>
              </a:xfrm>
              <a:prstGeom prst="rect">
                <a:avLst/>
              </a:prstGeom>
              <a:solidFill>
                <a:schemeClr val="bg1"/>
              </a:solidFill>
              <a:ln>
                <a:noFill/>
              </a:ln>
              <a:effectLst/>
              <a:extLst>
                <a:ext uri="{91240B29-F687-4F45-9708-019B960494DF}">
                  <a14:hiddenLine xmlns:a14="http://schemas.microsoft.com/office/drawing/2010/main" w="12700">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029" name="Picture 5" descr="C:\Documents and Settings\Owner\Local Settings\Temporary Internet Files\Content.IE5\M9NO3VO8\MP900316853[1].jpg"/>
              <p:cNvPicPr>
                <a:picLocks noChangeAspect="1" noChangeArrowheads="1"/>
              </p:cNvPicPr>
              <p:nvPr/>
            </p:nvPicPr>
            <p:blipFill>
              <a:blip r:embed="rId2" cstate="print"/>
              <a:srcRect/>
              <a:stretch>
                <a:fillRect/>
              </a:stretch>
            </p:blipFill>
            <p:spPr bwMode="auto">
              <a:xfrm>
                <a:off x="39928801" y="22250400"/>
                <a:ext cx="3267330" cy="3439295"/>
              </a:xfrm>
              <a:prstGeom prst="rect">
                <a:avLst/>
              </a:prstGeom>
              <a:noFill/>
            </p:spPr>
          </p:pic>
          <p:sp>
            <p:nvSpPr>
              <p:cNvPr id="74" name="TextBox 73"/>
              <p:cNvSpPr txBox="1"/>
              <p:nvPr/>
            </p:nvSpPr>
            <p:spPr>
              <a:xfrm>
                <a:off x="29870400" y="20739586"/>
                <a:ext cx="12496800" cy="4939814"/>
              </a:xfrm>
              <a:prstGeom prst="rect">
                <a:avLst/>
              </a:prstGeom>
              <a:noFill/>
            </p:spPr>
            <p:txBody>
              <a:bodyPr wrap="square" rtlCol="0">
                <a:spAutoFit/>
              </a:bodyPr>
              <a:lstStyle/>
              <a:p>
                <a:pPr algn="l"/>
                <a:r>
                  <a:rPr lang="en-US" sz="2800" dirty="0" smtClean="0"/>
                  <a:t>This </a:t>
                </a:r>
                <a:r>
                  <a:rPr lang="en-US" sz="2800" dirty="0" smtClean="0"/>
                  <a:t>program </a:t>
                </a:r>
                <a:r>
                  <a:rPr lang="en-US" sz="2800" dirty="0" smtClean="0"/>
                  <a:t>meets the needs of older adults with physical limitations for meaningful, productive activity and takes into consideration the scientifically validated determinants and motivators of such activity, such as:</a:t>
                </a:r>
              </a:p>
              <a:p>
                <a:pPr marL="850900" indent="-346075" algn="l">
                  <a:spcBef>
                    <a:spcPts val="600"/>
                  </a:spcBef>
                  <a:buFont typeface="Wingdings" pitchFamily="2" charset="2"/>
                  <a:buChar char="§"/>
                </a:pPr>
                <a:r>
                  <a:rPr lang="en-US" sz="2800" dirty="0" smtClean="0"/>
                  <a:t>Social </a:t>
                </a:r>
                <a:r>
                  <a:rPr lang="en-US" sz="2800" dirty="0" smtClean="0"/>
                  <a:t>connection</a:t>
                </a:r>
              </a:p>
              <a:p>
                <a:pPr marL="850900" indent="-346075" algn="l">
                  <a:spcBef>
                    <a:spcPts val="600"/>
                  </a:spcBef>
                  <a:buFont typeface="Wingdings" pitchFamily="2" charset="2"/>
                  <a:buChar char="§"/>
                </a:pPr>
                <a:r>
                  <a:rPr lang="en-US" sz="2800" dirty="0" smtClean="0"/>
                  <a:t>Creative </a:t>
                </a:r>
                <a:r>
                  <a:rPr lang="en-US" sz="2800" dirty="0" smtClean="0"/>
                  <a:t>expression</a:t>
                </a:r>
              </a:p>
              <a:p>
                <a:pPr marL="850900" indent="-346075" algn="l">
                  <a:spcBef>
                    <a:spcPts val="600"/>
                  </a:spcBef>
                  <a:buFont typeface="Wingdings" pitchFamily="2" charset="2"/>
                  <a:buChar char="§"/>
                </a:pPr>
                <a:r>
                  <a:rPr lang="en-US" sz="2800" dirty="0" smtClean="0"/>
                  <a:t>Continued </a:t>
                </a:r>
                <a:r>
                  <a:rPr lang="en-US" sz="2800" dirty="0" smtClean="0"/>
                  <a:t>life-long learning</a:t>
                </a:r>
              </a:p>
              <a:p>
                <a:pPr marL="850900" indent="-346075" algn="l">
                  <a:spcBef>
                    <a:spcPts val="600"/>
                  </a:spcBef>
                  <a:buFont typeface="Wingdings" pitchFamily="2" charset="2"/>
                  <a:buChar char="§"/>
                </a:pPr>
                <a:r>
                  <a:rPr lang="en-US" sz="2800" dirty="0" smtClean="0"/>
                  <a:t>A </a:t>
                </a:r>
                <a:r>
                  <a:rPr lang="en-US" sz="2800" dirty="0" smtClean="0"/>
                  <a:t>feeling of usefulness and contribution to the community</a:t>
                </a:r>
              </a:p>
              <a:p>
                <a:pPr marL="850900" indent="-346075" algn="l">
                  <a:spcBef>
                    <a:spcPts val="600"/>
                  </a:spcBef>
                  <a:buFont typeface="Wingdings" pitchFamily="2" charset="2"/>
                  <a:buChar char="§"/>
                </a:pPr>
                <a:r>
                  <a:rPr lang="en-US" sz="2800" dirty="0" smtClean="0"/>
                  <a:t>Activities </a:t>
                </a:r>
                <a:r>
                  <a:rPr lang="en-US" sz="2800" dirty="0" smtClean="0"/>
                  <a:t>with personal value for the participant</a:t>
                </a:r>
              </a:p>
              <a:p>
                <a:pPr marL="850900" indent="-346075" algn="l">
                  <a:spcBef>
                    <a:spcPts val="600"/>
                  </a:spcBef>
                  <a:buFont typeface="Wingdings" pitchFamily="2" charset="2"/>
                  <a:buChar char="§"/>
                </a:pPr>
                <a:r>
                  <a:rPr lang="en-US" sz="2800" dirty="0" smtClean="0"/>
                  <a:t> </a:t>
                </a:r>
                <a:r>
                  <a:rPr lang="en-US" sz="2800" dirty="0" smtClean="0"/>
                  <a:t>A sense of personal growth</a:t>
                </a:r>
              </a:p>
              <a:p>
                <a:pPr marL="850900" indent="-346075" algn="l">
                  <a:spcBef>
                    <a:spcPts val="600"/>
                  </a:spcBef>
                  <a:buFont typeface="Wingdings" pitchFamily="2" charset="2"/>
                  <a:buChar char="§"/>
                </a:pPr>
                <a:r>
                  <a:rPr lang="en-US" sz="2800" dirty="0" smtClean="0"/>
                  <a:t>Offering </a:t>
                </a:r>
                <a:r>
                  <a:rPr lang="en-US" sz="2800" dirty="0" smtClean="0"/>
                  <a:t>of assistance and emotional </a:t>
                </a:r>
                <a:r>
                  <a:rPr lang="en-US" sz="2800" dirty="0" smtClean="0"/>
                  <a:t>support</a:t>
                </a:r>
                <a:endParaRPr lang="en-US" sz="3200" dirty="0"/>
              </a:p>
            </p:txBody>
          </p:sp>
          <p:grpSp>
            <p:nvGrpSpPr>
              <p:cNvPr id="19" name="Group 18"/>
              <p:cNvGrpSpPr/>
              <p:nvPr/>
            </p:nvGrpSpPr>
            <p:grpSpPr>
              <a:xfrm>
                <a:off x="33142856" y="19003953"/>
                <a:ext cx="6122829" cy="1371599"/>
                <a:chOff x="32885659" y="19111477"/>
                <a:chExt cx="6122829" cy="1371599"/>
              </a:xfrm>
            </p:grpSpPr>
            <p:sp>
              <p:nvSpPr>
                <p:cNvPr id="78" name="Rectangle 198"/>
                <p:cNvSpPr>
                  <a:spLocks noChangeArrowheads="1"/>
                </p:cNvSpPr>
                <p:nvPr/>
              </p:nvSpPr>
              <p:spPr bwMode="auto">
                <a:xfrm>
                  <a:off x="32885659" y="19111477"/>
                  <a:ext cx="6122829" cy="1371599"/>
                </a:xfrm>
                <a:prstGeom prst="rect">
                  <a:avLst/>
                </a:prstGeom>
                <a:gradFill rotWithShape="1">
                  <a:gsLst>
                    <a:gs pos="0">
                      <a:srgbClr val="D3ECF9"/>
                    </a:gs>
                    <a:gs pos="50000">
                      <a:schemeClr val="bg1"/>
                    </a:gs>
                    <a:gs pos="100000">
                      <a:srgbClr val="D3ECF9"/>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 name="TextBox 71"/>
                <p:cNvSpPr txBox="1"/>
                <p:nvPr/>
              </p:nvSpPr>
              <p:spPr>
                <a:xfrm>
                  <a:off x="33451247" y="19474111"/>
                  <a:ext cx="4991653" cy="646331"/>
                </a:xfrm>
                <a:prstGeom prst="rect">
                  <a:avLst/>
                </a:prstGeom>
                <a:noFill/>
              </p:spPr>
              <p:txBody>
                <a:bodyPr wrap="square" rtlCol="0">
                  <a:spAutoFit/>
                </a:bodyPr>
                <a:lstStyle/>
                <a:p>
                  <a:r>
                    <a:rPr lang="en-US" sz="3600" b="1" dirty="0" smtClean="0"/>
                    <a:t>Program Benefits</a:t>
                  </a:r>
                  <a:endParaRPr lang="en-US" sz="3600" b="1" dirty="0"/>
                </a:p>
              </p:txBody>
            </p:sp>
          </p:grpSp>
        </p:grpSp>
        <p:grpSp>
          <p:nvGrpSpPr>
            <p:cNvPr id="28" name="Group 27"/>
            <p:cNvGrpSpPr/>
            <p:nvPr/>
          </p:nvGrpSpPr>
          <p:grpSpPr>
            <a:xfrm>
              <a:off x="29108400" y="4115402"/>
              <a:ext cx="13561099" cy="14172597"/>
              <a:chOff x="29263300" y="4115402"/>
              <a:chExt cx="13561099" cy="14172597"/>
            </a:xfrm>
          </p:grpSpPr>
          <p:sp>
            <p:nvSpPr>
              <p:cNvPr id="2285" name="Rectangle 237"/>
              <p:cNvSpPr>
                <a:spLocks noChangeArrowheads="1"/>
              </p:cNvSpPr>
              <p:nvPr/>
            </p:nvSpPr>
            <p:spPr bwMode="auto">
              <a:xfrm>
                <a:off x="29263300" y="4115402"/>
                <a:ext cx="13561099" cy="14172597"/>
              </a:xfrm>
              <a:prstGeom prst="rect">
                <a:avLst/>
              </a:prstGeom>
              <a:solidFill>
                <a:schemeClr val="bg1"/>
              </a:solidFill>
              <a:ln>
                <a:noFill/>
              </a:ln>
              <a:effectLst/>
              <a:extLst>
                <a:ext uri="{91240B29-F687-4F45-9708-019B960494DF}">
                  <a14:hiddenLine xmlns:a14="http://schemas.microsoft.com/office/drawing/2010/main" w="12700">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 name="TextBox 26"/>
              <p:cNvSpPr txBox="1"/>
              <p:nvPr/>
            </p:nvSpPr>
            <p:spPr>
              <a:xfrm>
                <a:off x="30070182" y="9879512"/>
                <a:ext cx="10908506" cy="584775"/>
              </a:xfrm>
              <a:prstGeom prst="rect">
                <a:avLst/>
              </a:prstGeom>
              <a:noFill/>
            </p:spPr>
            <p:txBody>
              <a:bodyPr wrap="square" rtlCol="0">
                <a:spAutoFit/>
              </a:bodyPr>
              <a:lstStyle/>
              <a:p>
                <a:r>
                  <a:rPr lang="en-US" sz="3200" b="1" dirty="0" smtClean="0">
                    <a:solidFill>
                      <a:srgbClr val="006600"/>
                    </a:solidFill>
                  </a:rPr>
                  <a:t> </a:t>
                </a:r>
                <a:endParaRPr lang="en-US" sz="3200" b="1" dirty="0">
                  <a:solidFill>
                    <a:srgbClr val="006600"/>
                  </a:solidFill>
                </a:endParaRPr>
              </a:p>
            </p:txBody>
          </p:sp>
          <p:sp>
            <p:nvSpPr>
              <p:cNvPr id="67" name="TextBox 66"/>
              <p:cNvSpPr txBox="1"/>
              <p:nvPr/>
            </p:nvSpPr>
            <p:spPr>
              <a:xfrm>
                <a:off x="29736271" y="6705600"/>
                <a:ext cx="12630929" cy="1384995"/>
              </a:xfrm>
              <a:prstGeom prst="rect">
                <a:avLst/>
              </a:prstGeom>
              <a:noFill/>
            </p:spPr>
            <p:txBody>
              <a:bodyPr wrap="square" rtlCol="0">
                <a:spAutoFit/>
              </a:bodyPr>
              <a:lstStyle/>
              <a:p>
                <a:pPr algn="l"/>
                <a:r>
                  <a:rPr lang="en-US" sz="2800" dirty="0" smtClean="0"/>
                  <a:t>The </a:t>
                </a:r>
                <a:r>
                  <a:rPr lang="en-US" sz="2800" dirty="0" smtClean="0"/>
                  <a:t>research-based program </a:t>
                </a:r>
                <a:r>
                  <a:rPr lang="en-US" sz="2800" dirty="0" smtClean="0"/>
                  <a:t>pairs older adults in care facilities with members of the community who are interested in learning a skill or gaining knowledge in an area in which the older adult has personal experience or expertise. </a:t>
                </a:r>
                <a:endParaRPr lang="en-US" sz="3200" dirty="0"/>
              </a:p>
            </p:txBody>
          </p:sp>
          <p:sp>
            <p:nvSpPr>
              <p:cNvPr id="68" name="TextBox 67"/>
              <p:cNvSpPr txBox="1"/>
              <p:nvPr/>
            </p:nvSpPr>
            <p:spPr>
              <a:xfrm>
                <a:off x="29736271" y="6058621"/>
                <a:ext cx="8614024" cy="584775"/>
              </a:xfrm>
              <a:prstGeom prst="rect">
                <a:avLst/>
              </a:prstGeom>
              <a:noFill/>
            </p:spPr>
            <p:txBody>
              <a:bodyPr wrap="square" rtlCol="0">
                <a:spAutoFit/>
              </a:bodyPr>
              <a:lstStyle/>
              <a:p>
                <a:pPr algn="l"/>
                <a:r>
                  <a:rPr lang="en-US" sz="3200" b="1" u="sng" dirty="0" smtClean="0"/>
                  <a:t>An Overview of the Program:</a:t>
                </a:r>
                <a:endParaRPr lang="en-US" sz="3200" b="1" u="sng" dirty="0"/>
              </a:p>
            </p:txBody>
          </p:sp>
          <p:sp>
            <p:nvSpPr>
              <p:cNvPr id="69" name="TextBox 68"/>
              <p:cNvSpPr txBox="1"/>
              <p:nvPr/>
            </p:nvSpPr>
            <p:spPr>
              <a:xfrm>
                <a:off x="30050456" y="9029999"/>
                <a:ext cx="11955574" cy="3139321"/>
              </a:xfrm>
              <a:prstGeom prst="rect">
                <a:avLst/>
              </a:prstGeom>
              <a:noFill/>
            </p:spPr>
            <p:txBody>
              <a:bodyPr wrap="square" rtlCol="0">
                <a:spAutoFit/>
              </a:bodyPr>
              <a:lstStyle/>
              <a:p>
                <a:pPr algn="l"/>
                <a:r>
                  <a:rPr lang="en-US" sz="2800" dirty="0" smtClean="0"/>
                  <a:t>STAGE ONE</a:t>
                </a:r>
              </a:p>
              <a:p>
                <a:pPr marL="857250" lvl="1" indent="-457200" algn="l">
                  <a:spcBef>
                    <a:spcPts val="1200"/>
                  </a:spcBef>
                  <a:buFont typeface="Wingdings" pitchFamily="2" charset="2"/>
                  <a:buChar char="§"/>
                </a:pPr>
                <a:r>
                  <a:rPr lang="en-US" sz="2800" dirty="0" smtClean="0"/>
                  <a:t>Determine which individuals in the facility would most benefit from program </a:t>
                </a:r>
                <a:r>
                  <a:rPr lang="en-US" sz="2800" dirty="0" smtClean="0"/>
                  <a:t>involvement.</a:t>
                </a:r>
                <a:endParaRPr lang="en-US" sz="2800" dirty="0" smtClean="0"/>
              </a:p>
              <a:p>
                <a:pPr marL="857250" lvl="1" indent="-457200" algn="l">
                  <a:spcBef>
                    <a:spcPts val="1200"/>
                  </a:spcBef>
                  <a:buFont typeface="Wingdings" pitchFamily="2" charset="2"/>
                  <a:buChar char="§"/>
                </a:pPr>
                <a:r>
                  <a:rPr lang="en-US" sz="2800" dirty="0" smtClean="0"/>
                  <a:t>Meet with each prospective participant to explain the program and obtain </a:t>
                </a:r>
                <a:r>
                  <a:rPr lang="en-US" sz="2800" dirty="0" smtClean="0"/>
                  <a:t>consent.</a:t>
                </a:r>
                <a:endParaRPr lang="en-US" sz="2800" dirty="0" smtClean="0"/>
              </a:p>
              <a:p>
                <a:pPr marL="857250" lvl="1" indent="-457200" algn="l">
                  <a:spcBef>
                    <a:spcPts val="1200"/>
                  </a:spcBef>
                  <a:buFont typeface="Wingdings" pitchFamily="2" charset="2"/>
                  <a:buChar char="§"/>
                </a:pPr>
                <a:r>
                  <a:rPr lang="en-US" sz="2800" dirty="0" smtClean="0"/>
                  <a:t>Determine which </a:t>
                </a:r>
                <a:r>
                  <a:rPr lang="en-US" sz="2800" dirty="0" smtClean="0"/>
                  <a:t>skills or knowledge the individual has to </a:t>
                </a:r>
                <a:r>
                  <a:rPr lang="en-US" sz="2800" dirty="0" smtClean="0"/>
                  <a:t>share.</a:t>
                </a:r>
                <a:endParaRPr lang="en-US" sz="3200" dirty="0" smtClean="0"/>
              </a:p>
            </p:txBody>
          </p:sp>
          <p:sp>
            <p:nvSpPr>
              <p:cNvPr id="70" name="TextBox 69"/>
              <p:cNvSpPr txBox="1"/>
              <p:nvPr/>
            </p:nvSpPr>
            <p:spPr>
              <a:xfrm>
                <a:off x="30050454" y="12307820"/>
                <a:ext cx="11512012" cy="2554545"/>
              </a:xfrm>
              <a:prstGeom prst="rect">
                <a:avLst/>
              </a:prstGeom>
              <a:noFill/>
            </p:spPr>
            <p:txBody>
              <a:bodyPr wrap="square" rtlCol="0">
                <a:spAutoFit/>
              </a:bodyPr>
              <a:lstStyle/>
              <a:p>
                <a:pPr algn="l"/>
                <a:r>
                  <a:rPr lang="en-US" sz="2800" dirty="0" smtClean="0"/>
                  <a:t>STAGE TWO</a:t>
                </a:r>
              </a:p>
              <a:p>
                <a:pPr marL="914400" lvl="1" indent="-457200" algn="l">
                  <a:spcBef>
                    <a:spcPts val="1200"/>
                  </a:spcBef>
                  <a:buFont typeface="Wingdings" pitchFamily="2" charset="2"/>
                  <a:buChar char="§"/>
                </a:pPr>
                <a:r>
                  <a:rPr lang="en-US" sz="2800" dirty="0" smtClean="0"/>
                  <a:t>Members of the community who share interests with the older adult participants are </a:t>
                </a:r>
                <a:r>
                  <a:rPr lang="en-US" sz="2800" dirty="0" smtClean="0"/>
                  <a:t>recruited.</a:t>
                </a:r>
                <a:endParaRPr lang="en-US" sz="2800" dirty="0" smtClean="0"/>
              </a:p>
              <a:p>
                <a:pPr marL="914400" lvl="1" indent="-457200" algn="l">
                  <a:spcBef>
                    <a:spcPts val="1200"/>
                  </a:spcBef>
                  <a:buFont typeface="Wingdings" pitchFamily="2" charset="2"/>
                  <a:buChar char="§"/>
                </a:pPr>
                <a:r>
                  <a:rPr lang="en-US" sz="2800" dirty="0"/>
                  <a:t>Possible recruitment sites include schools, churches, and craft or hobby </a:t>
                </a:r>
                <a:r>
                  <a:rPr lang="en-US" sz="2800" dirty="0" smtClean="0"/>
                  <a:t>shops.   </a:t>
                </a:r>
                <a:endParaRPr lang="en-US" sz="2800" dirty="0"/>
              </a:p>
            </p:txBody>
          </p:sp>
          <p:sp>
            <p:nvSpPr>
              <p:cNvPr id="71" name="TextBox 70"/>
              <p:cNvSpPr txBox="1"/>
              <p:nvPr/>
            </p:nvSpPr>
            <p:spPr>
              <a:xfrm>
                <a:off x="30050455" y="15107215"/>
                <a:ext cx="11955575" cy="2708434"/>
              </a:xfrm>
              <a:prstGeom prst="rect">
                <a:avLst/>
              </a:prstGeom>
              <a:noFill/>
            </p:spPr>
            <p:txBody>
              <a:bodyPr wrap="square" rtlCol="0">
                <a:spAutoFit/>
              </a:bodyPr>
              <a:lstStyle/>
              <a:p>
                <a:pPr algn="l"/>
                <a:r>
                  <a:rPr lang="en-US" sz="2800" dirty="0" smtClean="0"/>
                  <a:t>PRACTICAL CONSIDERATIONS</a:t>
                </a:r>
              </a:p>
              <a:p>
                <a:pPr marL="914400" lvl="1" indent="-457200" algn="l">
                  <a:spcBef>
                    <a:spcPts val="1200"/>
                  </a:spcBef>
                  <a:buFont typeface="Wingdings" pitchFamily="2" charset="2"/>
                  <a:buChar char="§"/>
                </a:pPr>
                <a:r>
                  <a:rPr lang="en-US" sz="2800" dirty="0" smtClean="0"/>
                  <a:t>Meetings take place at the care facility for participants’ </a:t>
                </a:r>
                <a:r>
                  <a:rPr lang="en-US" sz="2800" dirty="0" smtClean="0"/>
                  <a:t>safety.</a:t>
                </a:r>
                <a:endParaRPr lang="en-US" sz="2800" dirty="0" smtClean="0"/>
              </a:p>
              <a:p>
                <a:pPr marL="914400" lvl="1" indent="-457200" algn="l">
                  <a:spcBef>
                    <a:spcPts val="1200"/>
                  </a:spcBef>
                  <a:buFont typeface="Wingdings" pitchFamily="2" charset="2"/>
                  <a:buChar char="§"/>
                </a:pPr>
                <a:r>
                  <a:rPr lang="en-US" sz="2800" dirty="0" smtClean="0"/>
                  <a:t>Consider the possibility of background checks for </a:t>
                </a:r>
                <a:r>
                  <a:rPr lang="en-US" sz="2800" dirty="0" smtClean="0"/>
                  <a:t>participants.</a:t>
                </a:r>
                <a:endParaRPr lang="en-US" sz="2800" dirty="0" smtClean="0"/>
              </a:p>
              <a:p>
                <a:pPr marL="914400" lvl="1" indent="-457200" algn="l">
                  <a:spcBef>
                    <a:spcPts val="1200"/>
                  </a:spcBef>
                  <a:buFont typeface="Wingdings" pitchFamily="2" charset="2"/>
                  <a:buChar char="§"/>
                </a:pPr>
                <a:r>
                  <a:rPr lang="en-US" sz="2800" dirty="0" smtClean="0"/>
                  <a:t>Guidelines for the pair relationships must be clearly communicated to all persons </a:t>
                </a:r>
                <a:r>
                  <a:rPr lang="en-US" sz="2800" dirty="0" smtClean="0"/>
                  <a:t>involved.</a:t>
                </a:r>
                <a:endParaRPr lang="en-US" sz="2800" dirty="0" smtClean="0"/>
              </a:p>
            </p:txBody>
          </p:sp>
          <p:grpSp>
            <p:nvGrpSpPr>
              <p:cNvPr id="17" name="Group 16"/>
              <p:cNvGrpSpPr/>
              <p:nvPr/>
            </p:nvGrpSpPr>
            <p:grpSpPr>
              <a:xfrm>
                <a:off x="32671723" y="4495801"/>
                <a:ext cx="6744253" cy="1371599"/>
                <a:chOff x="32422547" y="4882055"/>
                <a:chExt cx="6744253" cy="1371599"/>
              </a:xfrm>
            </p:grpSpPr>
            <p:sp>
              <p:nvSpPr>
                <p:cNvPr id="79" name="Rectangle 198"/>
                <p:cNvSpPr>
                  <a:spLocks noChangeArrowheads="1"/>
                </p:cNvSpPr>
                <p:nvPr/>
              </p:nvSpPr>
              <p:spPr bwMode="auto">
                <a:xfrm>
                  <a:off x="32422547" y="4882055"/>
                  <a:ext cx="6744253" cy="1371599"/>
                </a:xfrm>
                <a:prstGeom prst="rect">
                  <a:avLst/>
                </a:prstGeom>
                <a:gradFill rotWithShape="1">
                  <a:gsLst>
                    <a:gs pos="0">
                      <a:srgbClr val="D3ECF9"/>
                    </a:gs>
                    <a:gs pos="50000">
                      <a:schemeClr val="bg1"/>
                    </a:gs>
                    <a:gs pos="100000">
                      <a:srgbClr val="D3ECF9"/>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6" name="TextBox 65"/>
                <p:cNvSpPr txBox="1"/>
                <p:nvPr/>
              </p:nvSpPr>
              <p:spPr>
                <a:xfrm>
                  <a:off x="32887801" y="5244689"/>
                  <a:ext cx="5813744" cy="646331"/>
                </a:xfrm>
                <a:prstGeom prst="rect">
                  <a:avLst/>
                </a:prstGeom>
                <a:noFill/>
              </p:spPr>
              <p:txBody>
                <a:bodyPr wrap="square" rtlCol="0">
                  <a:spAutoFit/>
                </a:bodyPr>
                <a:lstStyle/>
                <a:p>
                  <a:r>
                    <a:rPr lang="en-US" sz="3600" b="1" dirty="0" smtClean="0"/>
                    <a:t>The Proposed Program </a:t>
                  </a:r>
                  <a:endParaRPr lang="en-US" sz="3600" b="1" dirty="0"/>
                </a:p>
              </p:txBody>
            </p:sp>
          </p:grpSp>
          <p:sp>
            <p:nvSpPr>
              <p:cNvPr id="82" name="TextBox 81"/>
              <p:cNvSpPr txBox="1"/>
              <p:nvPr/>
            </p:nvSpPr>
            <p:spPr>
              <a:xfrm>
                <a:off x="29736271" y="8382000"/>
                <a:ext cx="5718424" cy="584775"/>
              </a:xfrm>
              <a:prstGeom prst="rect">
                <a:avLst/>
              </a:prstGeom>
              <a:noFill/>
            </p:spPr>
            <p:txBody>
              <a:bodyPr wrap="square" rtlCol="0">
                <a:spAutoFit/>
              </a:bodyPr>
              <a:lstStyle/>
              <a:p>
                <a:pPr algn="l"/>
                <a:r>
                  <a:rPr lang="en-US" sz="3200" b="1" u="sng" dirty="0" smtClean="0"/>
                  <a:t>P</a:t>
                </a:r>
                <a:r>
                  <a:rPr lang="en-US" sz="3200" b="1" u="sng" dirty="0" smtClean="0"/>
                  <a:t>rogram Details:</a:t>
                </a:r>
                <a:endParaRPr lang="en-US" sz="3200" b="1" u="sng" dirty="0"/>
              </a:p>
            </p:txBody>
          </p:sp>
        </p:grpSp>
        <p:grpSp>
          <p:nvGrpSpPr>
            <p:cNvPr id="30" name="Group 29"/>
            <p:cNvGrpSpPr/>
            <p:nvPr/>
          </p:nvGrpSpPr>
          <p:grpSpPr>
            <a:xfrm>
              <a:off x="29108400" y="26759476"/>
              <a:ext cx="13561099" cy="4995564"/>
              <a:chOff x="29239789" y="26497866"/>
              <a:chExt cx="13561099" cy="4995564"/>
            </a:xfrm>
          </p:grpSpPr>
          <p:sp>
            <p:nvSpPr>
              <p:cNvPr id="88" name="Rectangle 237"/>
              <p:cNvSpPr>
                <a:spLocks noChangeArrowheads="1"/>
              </p:cNvSpPr>
              <p:nvPr/>
            </p:nvSpPr>
            <p:spPr bwMode="auto">
              <a:xfrm>
                <a:off x="29239789" y="26497866"/>
                <a:ext cx="13561099" cy="4995564"/>
              </a:xfrm>
              <a:prstGeom prst="rect">
                <a:avLst/>
              </a:prstGeom>
              <a:solidFill>
                <a:schemeClr val="bg1"/>
              </a:solidFill>
              <a:ln>
                <a:noFill/>
              </a:ln>
              <a:effectLst/>
              <a:extLst>
                <a:ext uri="{91240B29-F687-4F45-9708-019B960494DF}">
                  <a14:hiddenLine xmlns:a14="http://schemas.microsoft.com/office/drawing/2010/main" w="12700">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0" name="TextBox 79"/>
              <p:cNvSpPr txBox="1"/>
              <p:nvPr/>
            </p:nvSpPr>
            <p:spPr>
              <a:xfrm>
                <a:off x="29655356" y="26995100"/>
                <a:ext cx="13092844" cy="4001095"/>
              </a:xfrm>
              <a:prstGeom prst="rect">
                <a:avLst/>
              </a:prstGeom>
              <a:solidFill>
                <a:schemeClr val="bg1"/>
              </a:solidFill>
            </p:spPr>
            <p:txBody>
              <a:bodyPr wrap="square" rtlCol="0">
                <a:spAutoFit/>
              </a:bodyPr>
              <a:lstStyle/>
              <a:p>
                <a:pPr>
                  <a:spcBef>
                    <a:spcPts val="1200"/>
                  </a:spcBef>
                </a:pPr>
                <a:r>
                  <a:rPr lang="en-US" sz="2400" b="1" dirty="0" smtClean="0"/>
                  <a:t>References</a:t>
                </a:r>
              </a:p>
              <a:p>
                <a:pPr marL="628650" indent="-628650" algn="l">
                  <a:spcBef>
                    <a:spcPts val="1200"/>
                  </a:spcBef>
                </a:pPr>
                <a:r>
                  <a:rPr lang="en-US" sz="2000" dirty="0" err="1" smtClean="0"/>
                  <a:t>Atwal</a:t>
                </a:r>
                <a:r>
                  <a:rPr lang="en-US" sz="2000" dirty="0" smtClean="0"/>
                  <a:t>, A., Owen, S., &amp; Davies, R. (2003). Struggling for occupational satisfaction: Older people in care homes. </a:t>
                </a:r>
                <a:r>
                  <a:rPr lang="en-US" sz="2000" i="1" dirty="0" smtClean="0"/>
                  <a:t>British Journal of Occupational Therapy</a:t>
                </a:r>
                <a:r>
                  <a:rPr lang="en-US" sz="2000" dirty="0" smtClean="0"/>
                  <a:t>, 66, 118-124.</a:t>
                </a:r>
              </a:p>
              <a:p>
                <a:pPr marL="628650" indent="-628650" algn="l">
                  <a:spcBef>
                    <a:spcPts val="1200"/>
                  </a:spcBef>
                </a:pPr>
                <a:r>
                  <a:rPr lang="en-US" sz="2000" dirty="0" smtClean="0"/>
                  <a:t>Glass</a:t>
                </a:r>
                <a:r>
                  <a:rPr lang="en-US" sz="2000" dirty="0" smtClean="0"/>
                  <a:t>, T., Mendes de Leon, C., </a:t>
                </a:r>
                <a:r>
                  <a:rPr lang="en-US" sz="2000" dirty="0" err="1" smtClean="0"/>
                  <a:t>Berkman</a:t>
                </a:r>
                <a:r>
                  <a:rPr lang="en-US" sz="2000" dirty="0" smtClean="0"/>
                  <a:t>, L., </a:t>
                </a:r>
                <a:r>
                  <a:rPr lang="en-US" sz="2000" dirty="0" err="1" smtClean="0"/>
                  <a:t>Marottoli</a:t>
                </a:r>
                <a:r>
                  <a:rPr lang="en-US" sz="2000" dirty="0" smtClean="0"/>
                  <a:t>, A. (1999). Population based study of social and </a:t>
                </a:r>
                <a:r>
                  <a:rPr lang="en-US" sz="2000" dirty="0" smtClean="0"/>
                  <a:t>productive </a:t>
                </a:r>
                <a:r>
                  <a:rPr lang="en-US" sz="2000" dirty="0" smtClean="0"/>
                  <a:t>activities as predictors of survival among elderly Americans. </a:t>
                </a:r>
                <a:r>
                  <a:rPr lang="en-US" sz="2000" i="1" dirty="0" smtClean="0"/>
                  <a:t>British Medical Journal</a:t>
                </a:r>
                <a:r>
                  <a:rPr lang="en-US" sz="2000" dirty="0" smtClean="0"/>
                  <a:t>, 319, </a:t>
                </a:r>
                <a:r>
                  <a:rPr lang="en-US" sz="2000" dirty="0" smtClean="0"/>
                  <a:t>478-483</a:t>
                </a:r>
                <a:r>
                  <a:rPr lang="en-US" sz="2000" dirty="0" smtClean="0"/>
                  <a:t>.</a:t>
                </a:r>
              </a:p>
              <a:p>
                <a:pPr marL="628650" indent="-628650" algn="l">
                  <a:spcBef>
                    <a:spcPts val="1200"/>
                  </a:spcBef>
                </a:pPr>
                <a:r>
                  <a:rPr lang="en-US" sz="2000" dirty="0" smtClean="0"/>
                  <a:t>Knight, J., Ball, V., </a:t>
                </a:r>
                <a:r>
                  <a:rPr lang="en-US" sz="2000" dirty="0" err="1" smtClean="0"/>
                  <a:t>Corr</a:t>
                </a:r>
                <a:r>
                  <a:rPr lang="en-US" sz="2000" dirty="0" smtClean="0"/>
                  <a:t>, S., Turner, A., </a:t>
                </a:r>
                <a:r>
                  <a:rPr lang="en-US" sz="2000" dirty="0" err="1" smtClean="0"/>
                  <a:t>Lowis</a:t>
                </a:r>
                <a:r>
                  <a:rPr lang="en-US" sz="2000" dirty="0" smtClean="0"/>
                  <a:t>, M., &amp; Ekberg, M. (2011). An empirical study to identify older adults’ </a:t>
                </a:r>
                <a:r>
                  <a:rPr lang="en-US" sz="2000" dirty="0" smtClean="0"/>
                  <a:t>engagement </a:t>
                </a:r>
                <a:r>
                  <a:rPr lang="en-US" sz="2000" dirty="0" smtClean="0"/>
                  <a:t>in productivity occupations. </a:t>
                </a:r>
                <a:r>
                  <a:rPr lang="en-US" sz="2000" i="1" dirty="0" smtClean="0"/>
                  <a:t>Journal of Occupational Science</a:t>
                </a:r>
                <a:r>
                  <a:rPr lang="en-US" sz="2000" dirty="0" smtClean="0"/>
                  <a:t>, </a:t>
                </a:r>
                <a:r>
                  <a:rPr lang="en-US" sz="2000" dirty="0" smtClean="0"/>
                  <a:t>14, </a:t>
                </a:r>
                <a:r>
                  <a:rPr lang="en-US" sz="2000" dirty="0" smtClean="0"/>
                  <a:t>145-153.</a:t>
                </a:r>
              </a:p>
              <a:p>
                <a:pPr marL="628650" indent="-628650" algn="l">
                  <a:spcBef>
                    <a:spcPts val="1200"/>
                  </a:spcBef>
                </a:pPr>
                <a:r>
                  <a:rPr lang="en-US" sz="2000" dirty="0" smtClean="0"/>
                  <a:t>Rowe, J., &amp; Kahn, R. (1997). Successful aging. </a:t>
                </a:r>
                <a:r>
                  <a:rPr lang="en-US" sz="2000" i="1" dirty="0" smtClean="0"/>
                  <a:t>The Gerontologist</a:t>
                </a:r>
                <a:r>
                  <a:rPr lang="en-US" sz="2000" dirty="0" smtClean="0"/>
                  <a:t>, </a:t>
                </a:r>
                <a:r>
                  <a:rPr lang="en-US" sz="2000" dirty="0" smtClean="0"/>
                  <a:t>37, </a:t>
                </a:r>
                <a:r>
                  <a:rPr lang="en-US" sz="2000" dirty="0" smtClean="0"/>
                  <a:t>433-440.</a:t>
                </a:r>
              </a:p>
              <a:p>
                <a:pPr marL="628650" indent="-628650" algn="l">
                  <a:spcBef>
                    <a:spcPts val="1200"/>
                  </a:spcBef>
                </a:pPr>
                <a:r>
                  <a:rPr lang="en-US" sz="2000" dirty="0" smtClean="0"/>
                  <a:t>Stevens-</a:t>
                </a:r>
                <a:r>
                  <a:rPr lang="en-US" sz="2000" dirty="0" err="1" smtClean="0"/>
                  <a:t>Ratchford</a:t>
                </a:r>
                <a:r>
                  <a:rPr lang="en-US" sz="2000" dirty="0" smtClean="0"/>
                  <a:t>, R. (2011). Longstanding occupation: The relation of the continuity and meaning of </a:t>
                </a:r>
                <a:r>
                  <a:rPr lang="en-US" sz="2000" dirty="0" smtClean="0"/>
                  <a:t>productive occupation </a:t>
                </a:r>
                <a:r>
                  <a:rPr lang="en-US" sz="2000" dirty="0" smtClean="0"/>
                  <a:t>to life satisfaction and successful aging. </a:t>
                </a:r>
                <a:r>
                  <a:rPr lang="en-US" sz="2000" i="1" dirty="0" smtClean="0"/>
                  <a:t>Activities, Adaptation, &amp; Aging, </a:t>
                </a:r>
                <a:r>
                  <a:rPr lang="en-US" sz="2000" dirty="0" smtClean="0"/>
                  <a:t>35, </a:t>
                </a:r>
                <a:r>
                  <a:rPr lang="en-US" sz="2000" dirty="0" smtClean="0"/>
                  <a:t>131-150</a:t>
                </a:r>
                <a:r>
                  <a:rPr lang="en-US" sz="2000" dirty="0" smtClean="0"/>
                  <a:t>.</a:t>
                </a:r>
                <a:endParaRPr lang="en-US" sz="2000" dirty="0" smtClean="0"/>
              </a:p>
            </p:txBody>
          </p:sp>
        </p:grpSp>
        <p:grpSp>
          <p:nvGrpSpPr>
            <p:cNvPr id="2243" name="Group 2242"/>
            <p:cNvGrpSpPr/>
            <p:nvPr/>
          </p:nvGrpSpPr>
          <p:grpSpPr>
            <a:xfrm>
              <a:off x="1295400" y="4115402"/>
              <a:ext cx="13469410" cy="27639638"/>
              <a:chOff x="1524000" y="4115402"/>
              <a:chExt cx="13469410" cy="27639638"/>
            </a:xfrm>
          </p:grpSpPr>
          <p:grpSp>
            <p:nvGrpSpPr>
              <p:cNvPr id="31" name="Group 30"/>
              <p:cNvGrpSpPr/>
              <p:nvPr/>
            </p:nvGrpSpPr>
            <p:grpSpPr>
              <a:xfrm>
                <a:off x="1640022" y="4115402"/>
                <a:ext cx="12801600" cy="7484964"/>
                <a:chOff x="1640022" y="4428059"/>
                <a:chExt cx="12801600" cy="7484964"/>
              </a:xfrm>
            </p:grpSpPr>
            <p:sp>
              <p:nvSpPr>
                <p:cNvPr id="2217" name="Rectangle 169"/>
                <p:cNvSpPr>
                  <a:spLocks noChangeArrowheads="1"/>
                </p:cNvSpPr>
                <p:nvPr/>
              </p:nvSpPr>
              <p:spPr bwMode="auto">
                <a:xfrm>
                  <a:off x="1640022" y="4428059"/>
                  <a:ext cx="12801600" cy="7484964"/>
                </a:xfrm>
                <a:prstGeom prst="rect">
                  <a:avLst/>
                </a:prstGeom>
                <a:solidFill>
                  <a:schemeClr val="bg1"/>
                </a:solidFill>
                <a:ln>
                  <a:noFill/>
                </a:ln>
                <a:effectLst/>
                <a:extLst>
                  <a:ext uri="{91240B29-F687-4F45-9708-019B960494DF}">
                    <a14:hiddenLine xmlns:a14="http://schemas.microsoft.com/office/drawing/2010/main" w="12700">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62" name="Rectangle 14"/>
                <p:cNvSpPr>
                  <a:spLocks noChangeArrowheads="1"/>
                </p:cNvSpPr>
                <p:nvPr/>
              </p:nvSpPr>
              <p:spPr bwMode="auto">
                <a:xfrm>
                  <a:off x="2193938" y="6183083"/>
                  <a:ext cx="11693769" cy="40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pPr>
                  <a:endParaRPr lang="en-US" sz="2300" b="1" dirty="0"/>
                </a:p>
              </p:txBody>
            </p:sp>
            <p:grpSp>
              <p:nvGrpSpPr>
                <p:cNvPr id="12" name="Group 11"/>
                <p:cNvGrpSpPr/>
                <p:nvPr/>
              </p:nvGrpSpPr>
              <p:grpSpPr>
                <a:xfrm>
                  <a:off x="6300434" y="4598032"/>
                  <a:ext cx="3480777" cy="1752977"/>
                  <a:chOff x="6117505" y="4598032"/>
                  <a:chExt cx="3480777" cy="1752977"/>
                </a:xfrm>
              </p:grpSpPr>
              <p:sp>
                <p:nvSpPr>
                  <p:cNvPr id="2242" name="Rectangle 194"/>
                  <p:cNvSpPr>
                    <a:spLocks noChangeArrowheads="1"/>
                  </p:cNvSpPr>
                  <p:nvPr/>
                </p:nvSpPr>
                <p:spPr bwMode="auto">
                  <a:xfrm>
                    <a:off x="6117505" y="4788484"/>
                    <a:ext cx="3480777" cy="1372073"/>
                  </a:xfrm>
                  <a:prstGeom prst="rect">
                    <a:avLst/>
                  </a:prstGeom>
                  <a:gradFill rotWithShape="1">
                    <a:gsLst>
                      <a:gs pos="0">
                        <a:srgbClr val="D3ECF9"/>
                      </a:gs>
                      <a:gs pos="50000">
                        <a:schemeClr val="bg1"/>
                      </a:gs>
                      <a:gs pos="100000">
                        <a:srgbClr val="D3ECF9"/>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60" name="Rectangle 12"/>
                  <p:cNvSpPr>
                    <a:spLocks noChangeArrowheads="1"/>
                  </p:cNvSpPr>
                  <p:nvPr/>
                </p:nvSpPr>
                <p:spPr bwMode="auto">
                  <a:xfrm>
                    <a:off x="6339755" y="4598032"/>
                    <a:ext cx="3036277" cy="175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389438"/>
                    <a:r>
                      <a:rPr lang="en-US" sz="3600" b="1" dirty="0">
                        <a:solidFill>
                          <a:schemeClr val="tx2"/>
                        </a:solidFill>
                        <a:effectLst>
                          <a:outerShdw blurRad="38100" dist="38100" dir="2700000" algn="tl">
                            <a:srgbClr val="FFFFFF"/>
                          </a:outerShdw>
                        </a:effectLst>
                      </a:rPr>
                      <a:t>Introduction</a:t>
                    </a:r>
                  </a:p>
                </p:txBody>
              </p:sp>
            </p:grpSp>
            <p:sp>
              <p:nvSpPr>
                <p:cNvPr id="43" name="Rectangle 42"/>
                <p:cNvSpPr/>
                <p:nvPr/>
              </p:nvSpPr>
              <p:spPr>
                <a:xfrm>
                  <a:off x="2209800" y="6513346"/>
                  <a:ext cx="11721738" cy="4832092"/>
                </a:xfrm>
                <a:prstGeom prst="rect">
                  <a:avLst/>
                </a:prstGeom>
              </p:spPr>
              <p:txBody>
                <a:bodyPr wrap="square">
                  <a:spAutoFit/>
                </a:bodyPr>
                <a:lstStyle/>
                <a:p>
                  <a:pPr algn="l">
                    <a:spcBef>
                      <a:spcPct val="20000"/>
                    </a:spcBef>
                  </a:pPr>
                  <a:r>
                    <a:rPr lang="en-US" sz="2800" dirty="0" smtClean="0"/>
                    <a:t>The vital significance of meaningful, productive activity for the well-being, successful aging, and increased longevity of older adults necessitates the development of activity programs in which even those with physical limitations can participate. In this presentation, I propose a research-based program that pairs older adults with members of the community who are interested in learning a skill or gaining information that the older adult can provide. This program allows older adults with physical limitations to experience continuity with activities that were meaningful to them in the past, promotes interpersonal relations, and also contributes to feelings of usefulness for older adults through the sharing of their knowledge with others in their communities. </a:t>
                  </a:r>
                </a:p>
              </p:txBody>
            </p:sp>
          </p:grpSp>
          <p:sp>
            <p:nvSpPr>
              <p:cNvPr id="2290" name="Rectangle 242"/>
              <p:cNvSpPr>
                <a:spLocks noChangeArrowheads="1"/>
              </p:cNvSpPr>
              <p:nvPr/>
            </p:nvSpPr>
            <p:spPr bwMode="auto">
              <a:xfrm>
                <a:off x="1600200" y="12192000"/>
                <a:ext cx="12801600" cy="18002071"/>
              </a:xfrm>
              <a:prstGeom prst="rect">
                <a:avLst/>
              </a:prstGeom>
              <a:solidFill>
                <a:schemeClr val="bg1"/>
              </a:solidFill>
              <a:ln>
                <a:noFill/>
              </a:ln>
              <a:effectLst/>
              <a:extLst>
                <a:ext uri="{91240B29-F687-4F45-9708-019B960494DF}">
                  <a14:hiddenLine xmlns:a14="http://schemas.microsoft.com/office/drawing/2010/main" w="12700">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91" name="Rectangle 43"/>
              <p:cNvSpPr>
                <a:spLocks noChangeArrowheads="1"/>
              </p:cNvSpPr>
              <p:nvPr/>
            </p:nvSpPr>
            <p:spPr bwMode="auto">
              <a:xfrm>
                <a:off x="2894910" y="20400983"/>
                <a:ext cx="3052286" cy="125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endParaRPr lang="en-US" sz="2400" dirty="0"/>
              </a:p>
            </p:txBody>
          </p:sp>
          <p:grpSp>
            <p:nvGrpSpPr>
              <p:cNvPr id="11" name="Group 10"/>
              <p:cNvGrpSpPr/>
              <p:nvPr/>
            </p:nvGrpSpPr>
            <p:grpSpPr>
              <a:xfrm>
                <a:off x="2909746" y="12820471"/>
                <a:ext cx="10591800" cy="1295400"/>
                <a:chOff x="3030010" y="13449300"/>
                <a:chExt cx="10591800" cy="1295400"/>
              </a:xfrm>
            </p:grpSpPr>
            <p:sp>
              <p:nvSpPr>
                <p:cNvPr id="64" name="Rectangle 196"/>
                <p:cNvSpPr>
                  <a:spLocks noChangeArrowheads="1"/>
                </p:cNvSpPr>
                <p:nvPr/>
              </p:nvSpPr>
              <p:spPr bwMode="auto">
                <a:xfrm>
                  <a:off x="3030010" y="13449300"/>
                  <a:ext cx="10591800" cy="1295400"/>
                </a:xfrm>
                <a:prstGeom prst="rect">
                  <a:avLst/>
                </a:prstGeom>
                <a:gradFill rotWithShape="1">
                  <a:gsLst>
                    <a:gs pos="0">
                      <a:srgbClr val="D3ECF9"/>
                    </a:gs>
                    <a:gs pos="50000">
                      <a:schemeClr val="bg1"/>
                    </a:gs>
                    <a:gs pos="100000">
                      <a:srgbClr val="D3ECF9"/>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64" name="Rectangle 16"/>
                <p:cNvSpPr>
                  <a:spLocks noChangeArrowheads="1"/>
                </p:cNvSpPr>
                <p:nvPr/>
              </p:nvSpPr>
              <p:spPr bwMode="auto">
                <a:xfrm>
                  <a:off x="3258611" y="13773835"/>
                  <a:ext cx="101345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389438"/>
                  <a:r>
                    <a:rPr lang="en-US" sz="3600" b="1" dirty="0" smtClean="0">
                      <a:solidFill>
                        <a:schemeClr val="tx2"/>
                      </a:solidFill>
                      <a:effectLst>
                        <a:outerShdw blurRad="38100" dist="38100" dir="2700000" algn="tl">
                          <a:srgbClr val="FFFFFF"/>
                        </a:outerShdw>
                      </a:effectLst>
                    </a:rPr>
                    <a:t> Active </a:t>
                  </a:r>
                  <a:r>
                    <a:rPr lang="en-US" sz="3600" b="1" dirty="0" smtClean="0">
                      <a:solidFill>
                        <a:schemeClr val="tx2"/>
                      </a:solidFill>
                      <a:effectLst>
                        <a:outerShdw blurRad="38100" dist="38100" dir="2700000" algn="tl">
                          <a:srgbClr val="FFFFFF"/>
                        </a:outerShdw>
                      </a:effectLst>
                    </a:rPr>
                    <a:t>Engagement and Successful Aging</a:t>
                  </a:r>
                  <a:endParaRPr lang="en-US" sz="3600" b="1" dirty="0">
                    <a:solidFill>
                      <a:schemeClr val="tx2"/>
                    </a:solidFill>
                    <a:effectLst>
                      <a:outerShdw blurRad="38100" dist="38100" dir="2700000" algn="tl">
                        <a:srgbClr val="FFFFFF"/>
                      </a:outerShdw>
                    </a:effectLst>
                  </a:endParaRPr>
                </a:p>
              </p:txBody>
            </p:sp>
          </p:grpSp>
          <p:pic>
            <p:nvPicPr>
              <p:cNvPr id="7" name="Picture 2" descr="C:\Documents and Settings\Owner\Local Settings\Temporary Internet Files\Content.IE5\M9NO3VO8\MP900438735[1].jpg"/>
              <p:cNvPicPr>
                <a:picLocks noChangeAspect="1" noChangeArrowheads="1"/>
              </p:cNvPicPr>
              <p:nvPr/>
            </p:nvPicPr>
            <p:blipFill>
              <a:blip r:embed="rId3" cstate="print"/>
              <a:srcRect/>
              <a:stretch>
                <a:fillRect/>
              </a:stretch>
            </p:blipFill>
            <p:spPr bwMode="auto">
              <a:xfrm>
                <a:off x="11793010" y="17228675"/>
                <a:ext cx="3200400" cy="5257800"/>
              </a:xfrm>
              <a:prstGeom prst="rect">
                <a:avLst/>
              </a:prstGeom>
              <a:noFill/>
            </p:spPr>
          </p:pic>
          <p:sp>
            <p:nvSpPr>
              <p:cNvPr id="62" name="TextBox 61"/>
              <p:cNvSpPr txBox="1"/>
              <p:nvPr/>
            </p:nvSpPr>
            <p:spPr>
              <a:xfrm>
                <a:off x="1524000" y="31231820"/>
                <a:ext cx="12801600" cy="523220"/>
              </a:xfrm>
              <a:prstGeom prst="rect">
                <a:avLst/>
              </a:prstGeom>
              <a:solidFill>
                <a:schemeClr val="bg1"/>
              </a:solidFill>
            </p:spPr>
            <p:txBody>
              <a:bodyPr wrap="square" rtlCol="0">
                <a:spAutoFit/>
              </a:bodyPr>
              <a:lstStyle/>
              <a:p>
                <a:r>
                  <a:rPr lang="en-US" sz="2800" dirty="0" smtClean="0"/>
                  <a:t>For further information, contact Jane Marsman </a:t>
                </a:r>
                <a:r>
                  <a:rPr lang="en-US" sz="2800" dirty="0" smtClean="0"/>
                  <a:t>at marsmjan@mail.gvsu.edu</a:t>
                </a:r>
                <a:endParaRPr lang="en-US" sz="2800" dirty="0"/>
              </a:p>
            </p:txBody>
          </p:sp>
          <p:sp>
            <p:nvSpPr>
              <p:cNvPr id="48" name="TextBox 47"/>
              <p:cNvSpPr txBox="1"/>
              <p:nvPr/>
            </p:nvSpPr>
            <p:spPr>
              <a:xfrm>
                <a:off x="2629620" y="17665432"/>
                <a:ext cx="7772400" cy="2554545"/>
              </a:xfrm>
              <a:prstGeom prst="rect">
                <a:avLst/>
              </a:prstGeom>
              <a:noFill/>
            </p:spPr>
            <p:txBody>
              <a:bodyPr wrap="square" rtlCol="0">
                <a:spAutoFit/>
              </a:bodyPr>
              <a:lstStyle/>
              <a:p>
                <a:pPr marL="288925" indent="-288925" algn="l">
                  <a:buFont typeface="Wingdings" pitchFamily="2" charset="2"/>
                  <a:buChar char="§"/>
                </a:pPr>
                <a:r>
                  <a:rPr lang="en-US" sz="2800" dirty="0"/>
                  <a:t> </a:t>
                </a:r>
                <a:r>
                  <a:rPr lang="en-US" sz="2800" dirty="0" smtClean="0"/>
                  <a:t>Enhances Interpersonal </a:t>
                </a:r>
                <a:r>
                  <a:rPr lang="en-US" sz="2800" dirty="0" smtClean="0"/>
                  <a:t>Relations</a:t>
                </a:r>
              </a:p>
              <a:p>
                <a:pPr marL="1203325" lvl="1" indent="-504825" algn="l">
                  <a:spcBef>
                    <a:spcPts val="600"/>
                  </a:spcBef>
                  <a:buFont typeface="Wingdings" pitchFamily="2" charset="2"/>
                  <a:buChar char="Ø"/>
                </a:pPr>
                <a:r>
                  <a:rPr lang="en-US" sz="2800" dirty="0" smtClean="0"/>
                  <a:t>Contacts and transactions with others</a:t>
                </a:r>
              </a:p>
              <a:p>
                <a:pPr marL="1203325" lvl="1" indent="-504825" algn="l">
                  <a:spcBef>
                    <a:spcPts val="600"/>
                  </a:spcBef>
                  <a:buFont typeface="Wingdings" pitchFamily="2" charset="2"/>
                  <a:buChar char="Ø"/>
                </a:pPr>
                <a:r>
                  <a:rPr lang="en-US" sz="2800" dirty="0" smtClean="0"/>
                  <a:t>Exchange of information</a:t>
                </a:r>
              </a:p>
              <a:p>
                <a:pPr marL="1203325" lvl="1" indent="-504825" algn="l">
                  <a:spcBef>
                    <a:spcPts val="600"/>
                  </a:spcBef>
                  <a:buFont typeface="Wingdings" pitchFamily="2" charset="2"/>
                  <a:buChar char="Ø"/>
                </a:pPr>
                <a:r>
                  <a:rPr lang="en-US" sz="2800" dirty="0" smtClean="0"/>
                  <a:t>Emotional support</a:t>
                </a:r>
              </a:p>
              <a:p>
                <a:pPr marL="1203325" lvl="1" indent="-504825" algn="l">
                  <a:spcBef>
                    <a:spcPts val="600"/>
                  </a:spcBef>
                  <a:buFont typeface="Wingdings" pitchFamily="2" charset="2"/>
                  <a:buChar char="Ø"/>
                </a:pPr>
                <a:r>
                  <a:rPr lang="en-US" sz="2800" dirty="0" smtClean="0"/>
                  <a:t>Direct assistance    </a:t>
                </a:r>
                <a:r>
                  <a:rPr lang="en-US" sz="2800" dirty="0" smtClean="0"/>
                  <a:t>                                                              </a:t>
                </a:r>
                <a:endParaRPr lang="en-US" sz="2800" dirty="0" smtClean="0"/>
              </a:p>
            </p:txBody>
          </p:sp>
          <p:sp>
            <p:nvSpPr>
              <p:cNvPr id="49" name="TextBox 48"/>
              <p:cNvSpPr txBox="1"/>
              <p:nvPr/>
            </p:nvSpPr>
            <p:spPr>
              <a:xfrm>
                <a:off x="2629620" y="20509229"/>
                <a:ext cx="9513447" cy="1969770"/>
              </a:xfrm>
              <a:prstGeom prst="rect">
                <a:avLst/>
              </a:prstGeom>
              <a:noFill/>
            </p:spPr>
            <p:txBody>
              <a:bodyPr wrap="square" rtlCol="0">
                <a:spAutoFit/>
              </a:bodyPr>
              <a:lstStyle/>
              <a:p>
                <a:pPr marL="336550" indent="-336550" algn="l">
                  <a:buFont typeface="Wingdings" pitchFamily="2" charset="2"/>
                  <a:buChar char="§"/>
                </a:pPr>
                <a:r>
                  <a:rPr lang="en-US" sz="2800" dirty="0" smtClean="0"/>
                  <a:t>Provides </a:t>
                </a:r>
                <a:r>
                  <a:rPr lang="en-US" sz="2800" dirty="0" smtClean="0"/>
                  <a:t>Productive </a:t>
                </a:r>
                <a:r>
                  <a:rPr lang="en-US" sz="2800" dirty="0" smtClean="0"/>
                  <a:t>and Meaningful Activity</a:t>
                </a:r>
              </a:p>
              <a:p>
                <a:pPr marL="1203325" lvl="1" indent="-504825" algn="l">
                  <a:spcBef>
                    <a:spcPts val="600"/>
                  </a:spcBef>
                  <a:buFont typeface="Wingdings" pitchFamily="2" charset="2"/>
                  <a:buChar char="Ø"/>
                </a:pPr>
                <a:r>
                  <a:rPr lang="en-US" sz="2800" dirty="0" smtClean="0"/>
                  <a:t>Creates societal value whether or not it is </a:t>
                </a:r>
                <a:r>
                  <a:rPr lang="en-US" sz="2800" dirty="0" smtClean="0"/>
                  <a:t>reimburse.</a:t>
                </a:r>
                <a:endParaRPr lang="en-US" sz="2800" dirty="0" smtClean="0"/>
              </a:p>
              <a:p>
                <a:pPr marL="1203325" lvl="1" indent="-504825" algn="l">
                  <a:spcBef>
                    <a:spcPts val="600"/>
                  </a:spcBef>
                  <a:buFont typeface="Wingdings" pitchFamily="2" charset="2"/>
                  <a:buChar char="Ø"/>
                </a:pPr>
                <a:r>
                  <a:rPr lang="en-US" sz="2800" dirty="0" smtClean="0"/>
                  <a:t>Has meaning for the </a:t>
                </a:r>
                <a:r>
                  <a:rPr lang="en-US" sz="2800" dirty="0" smtClean="0"/>
                  <a:t>participant.</a:t>
                </a:r>
                <a:endParaRPr lang="en-US" sz="2800" dirty="0"/>
              </a:p>
            </p:txBody>
          </p:sp>
          <p:sp>
            <p:nvSpPr>
              <p:cNvPr id="6" name="TextBox 5"/>
              <p:cNvSpPr txBox="1"/>
              <p:nvPr/>
            </p:nvSpPr>
            <p:spPr>
              <a:xfrm>
                <a:off x="2705731" y="28325873"/>
                <a:ext cx="11281968" cy="830997"/>
              </a:xfrm>
              <a:prstGeom prst="rect">
                <a:avLst/>
              </a:prstGeom>
              <a:noFill/>
            </p:spPr>
            <p:txBody>
              <a:bodyPr wrap="square" rtlCol="0">
                <a:spAutoFit/>
              </a:bodyPr>
              <a:lstStyle/>
              <a:p>
                <a:pPr marL="342900" indent="-342900" algn="l">
                  <a:buFont typeface="Wingdings" pitchFamily="2" charset="2"/>
                  <a:buChar char="Ø"/>
                </a:pPr>
                <a:endParaRPr lang="en-US" sz="2400" b="1" dirty="0" smtClean="0">
                  <a:solidFill>
                    <a:schemeClr val="accent4"/>
                  </a:solidFill>
                </a:endParaRPr>
              </a:p>
              <a:p>
                <a:pPr marL="342900" indent="-342900" algn="l">
                  <a:buFont typeface="Wingdings" pitchFamily="2" charset="2"/>
                  <a:buChar char="Ø"/>
                </a:pPr>
                <a:endParaRPr lang="en-US" sz="2400" b="1" dirty="0">
                  <a:solidFill>
                    <a:schemeClr val="accent4"/>
                  </a:solidFill>
                </a:endParaRPr>
              </a:p>
            </p:txBody>
          </p:sp>
          <p:sp>
            <p:nvSpPr>
              <p:cNvPr id="44" name="TextBox 43"/>
              <p:cNvSpPr txBox="1"/>
              <p:nvPr/>
            </p:nvSpPr>
            <p:spPr>
              <a:xfrm>
                <a:off x="2637503" y="25187008"/>
                <a:ext cx="11734800" cy="584775"/>
              </a:xfrm>
              <a:prstGeom prst="rect">
                <a:avLst/>
              </a:prstGeom>
              <a:noFill/>
            </p:spPr>
            <p:txBody>
              <a:bodyPr wrap="square" rtlCol="0">
                <a:spAutoFit/>
              </a:bodyPr>
              <a:lstStyle/>
              <a:p>
                <a:endParaRPr lang="en-US" sz="3200" dirty="0"/>
              </a:p>
            </p:txBody>
          </p:sp>
          <p:grpSp>
            <p:nvGrpSpPr>
              <p:cNvPr id="21" name="Group 20"/>
              <p:cNvGrpSpPr/>
              <p:nvPr/>
            </p:nvGrpSpPr>
            <p:grpSpPr>
              <a:xfrm>
                <a:off x="2286000" y="14598621"/>
                <a:ext cx="11970791" cy="14681050"/>
                <a:chOff x="2094780" y="14960750"/>
                <a:chExt cx="11970791" cy="14681050"/>
              </a:xfrm>
            </p:grpSpPr>
            <p:sp>
              <p:nvSpPr>
                <p:cNvPr id="47" name="TextBox 46"/>
                <p:cNvSpPr txBox="1"/>
                <p:nvPr/>
              </p:nvSpPr>
              <p:spPr>
                <a:xfrm>
                  <a:off x="2094780" y="14960750"/>
                  <a:ext cx="8077200" cy="584775"/>
                </a:xfrm>
                <a:prstGeom prst="rect">
                  <a:avLst/>
                </a:prstGeom>
                <a:noFill/>
              </p:spPr>
              <p:txBody>
                <a:bodyPr wrap="square" rtlCol="0">
                  <a:spAutoFit/>
                </a:bodyPr>
                <a:lstStyle/>
                <a:p>
                  <a:pPr algn="l"/>
                  <a:r>
                    <a:rPr lang="en-US" sz="3200" b="1" u="sng" dirty="0" smtClean="0"/>
                    <a:t>Active </a:t>
                  </a:r>
                  <a:r>
                    <a:rPr lang="en-US" sz="3200" b="1" u="sng" dirty="0" smtClean="0"/>
                    <a:t>Engagement with Life</a:t>
                  </a:r>
                  <a:endParaRPr lang="en-US" sz="3200" b="1" u="sng" dirty="0"/>
                </a:p>
              </p:txBody>
            </p:sp>
            <p:sp>
              <p:nvSpPr>
                <p:cNvPr id="53" name="TextBox 52"/>
                <p:cNvSpPr txBox="1"/>
                <p:nvPr/>
              </p:nvSpPr>
              <p:spPr>
                <a:xfrm>
                  <a:off x="2094780" y="15751213"/>
                  <a:ext cx="11456760" cy="1815882"/>
                </a:xfrm>
                <a:prstGeom prst="rect">
                  <a:avLst/>
                </a:prstGeom>
                <a:noFill/>
              </p:spPr>
              <p:txBody>
                <a:bodyPr wrap="square" rtlCol="0">
                  <a:spAutoFit/>
                </a:bodyPr>
                <a:lstStyle/>
                <a:p>
                  <a:pPr algn="l"/>
                  <a:r>
                    <a:rPr lang="en-US" sz="2800" dirty="0" smtClean="0"/>
                    <a:t>Active engagement with life includes two major elements that work in concert to provide health protective benefits  to older adults (</a:t>
                  </a:r>
                  <a:r>
                    <a:rPr lang="en-US" sz="2800" dirty="0" err="1" smtClean="0"/>
                    <a:t>Atwal</a:t>
                  </a:r>
                  <a:r>
                    <a:rPr lang="en-US" sz="2800" dirty="0" smtClean="0"/>
                    <a:t>, Owen, &amp; Davies,  2003; Rowe &amp; Kahn, 1997: Stevens-</a:t>
                  </a:r>
                  <a:r>
                    <a:rPr lang="en-US" sz="2800" dirty="0" err="1" smtClean="0"/>
                    <a:t>Ratchford</a:t>
                  </a:r>
                  <a:r>
                    <a:rPr lang="en-US" sz="2800" dirty="0" smtClean="0"/>
                    <a:t>, 2011).</a:t>
                  </a:r>
                  <a:endParaRPr lang="en-US" sz="2800" dirty="0"/>
                </a:p>
              </p:txBody>
            </p:sp>
            <p:sp>
              <p:nvSpPr>
                <p:cNvPr id="45" name="TextBox 44"/>
                <p:cNvSpPr txBox="1"/>
                <p:nvPr/>
              </p:nvSpPr>
              <p:spPr>
                <a:xfrm>
                  <a:off x="2094780" y="24464740"/>
                  <a:ext cx="11811000" cy="2939266"/>
                </a:xfrm>
                <a:prstGeom prst="rect">
                  <a:avLst/>
                </a:prstGeom>
                <a:noFill/>
              </p:spPr>
              <p:txBody>
                <a:bodyPr wrap="square" rtlCol="0">
                  <a:spAutoFit/>
                </a:bodyPr>
                <a:lstStyle/>
                <a:p>
                  <a:pPr algn="l"/>
                  <a:r>
                    <a:rPr lang="en-US" sz="2800" dirty="0" smtClean="0"/>
                    <a:t>Rowe and Kahn (1997) described the three </a:t>
                  </a:r>
                  <a:r>
                    <a:rPr lang="en-US" sz="2800" dirty="0" smtClean="0"/>
                    <a:t>main components of successful </a:t>
                  </a:r>
                  <a:r>
                    <a:rPr lang="en-US" sz="2800" dirty="0" smtClean="0"/>
                    <a:t>aging as:  </a:t>
                  </a:r>
                  <a:endParaRPr lang="en-US" sz="2800" dirty="0" smtClean="0"/>
                </a:p>
                <a:p>
                  <a:pPr marL="698500" indent="-361950" algn="l">
                    <a:spcBef>
                      <a:spcPts val="1800"/>
                    </a:spcBef>
                    <a:buFont typeface="Arial" pitchFamily="34" charset="0"/>
                    <a:buChar char="•"/>
                  </a:pPr>
                  <a:r>
                    <a:rPr lang="en-US" sz="2800" dirty="0" smtClean="0"/>
                    <a:t>Low </a:t>
                  </a:r>
                  <a:r>
                    <a:rPr lang="en-US" sz="2800" dirty="0" smtClean="0"/>
                    <a:t>probability of disease and disease-related disability</a:t>
                  </a:r>
                </a:p>
                <a:p>
                  <a:pPr marL="698500" indent="-361950" algn="l">
                    <a:spcBef>
                      <a:spcPts val="1800"/>
                    </a:spcBef>
                    <a:buFont typeface="Arial" pitchFamily="34" charset="0"/>
                    <a:buChar char="•"/>
                  </a:pPr>
                  <a:r>
                    <a:rPr lang="en-US" sz="2800" dirty="0" smtClean="0"/>
                    <a:t>High </a:t>
                  </a:r>
                  <a:r>
                    <a:rPr lang="en-US" sz="2800" dirty="0" smtClean="0"/>
                    <a:t>cognitive and physical functional capacity</a:t>
                  </a:r>
                </a:p>
                <a:p>
                  <a:pPr marL="698500" indent="-361950" algn="l">
                    <a:spcBef>
                      <a:spcPts val="1800"/>
                    </a:spcBef>
                    <a:buFont typeface="Arial" pitchFamily="34" charset="0"/>
                    <a:buChar char="•"/>
                  </a:pPr>
                  <a:r>
                    <a:rPr lang="en-US" sz="2800" dirty="0" smtClean="0"/>
                    <a:t>Active </a:t>
                  </a:r>
                  <a:r>
                    <a:rPr lang="en-US" sz="2800" dirty="0" smtClean="0"/>
                    <a:t>engagement with life</a:t>
                  </a:r>
                  <a:endParaRPr lang="en-US" sz="2800" dirty="0"/>
                </a:p>
              </p:txBody>
            </p:sp>
            <p:sp>
              <p:nvSpPr>
                <p:cNvPr id="46" name="TextBox 45"/>
                <p:cNvSpPr txBox="1"/>
                <p:nvPr/>
              </p:nvSpPr>
              <p:spPr>
                <a:xfrm>
                  <a:off x="2094780" y="27825918"/>
                  <a:ext cx="11970791" cy="1815882"/>
                </a:xfrm>
                <a:prstGeom prst="rect">
                  <a:avLst/>
                </a:prstGeom>
                <a:noFill/>
              </p:spPr>
              <p:txBody>
                <a:bodyPr wrap="square" rtlCol="0">
                  <a:spAutoFit/>
                </a:bodyPr>
                <a:lstStyle/>
                <a:p>
                  <a:pPr algn="l"/>
                  <a:r>
                    <a:rPr lang="en-US" sz="2800" dirty="0" smtClean="0"/>
                    <a:t>While both absence of disease and the maintenance of functional capacities are important components to successful aging, it is in combination with an active engagement with life that best represents the concept of successful aging (Rowe &amp; Kahn, 1997).  </a:t>
                  </a:r>
                  <a:endParaRPr lang="en-US" sz="2800" dirty="0"/>
                </a:p>
              </p:txBody>
            </p:sp>
            <p:sp>
              <p:nvSpPr>
                <p:cNvPr id="65" name="TextBox 64"/>
                <p:cNvSpPr txBox="1"/>
                <p:nvPr/>
              </p:nvSpPr>
              <p:spPr>
                <a:xfrm>
                  <a:off x="2094780" y="23646825"/>
                  <a:ext cx="11734800" cy="584775"/>
                </a:xfrm>
                <a:prstGeom prst="rect">
                  <a:avLst/>
                </a:prstGeom>
                <a:noFill/>
              </p:spPr>
              <p:txBody>
                <a:bodyPr wrap="square" rtlCol="0">
                  <a:spAutoFit/>
                </a:bodyPr>
                <a:lstStyle/>
                <a:p>
                  <a:pPr algn="l"/>
                  <a:r>
                    <a:rPr lang="en-US" sz="3200" b="1" u="sng" dirty="0" smtClean="0"/>
                    <a:t>Active engagement as a component of successful aging</a:t>
                  </a:r>
                  <a:endParaRPr lang="en-US" sz="3200" b="1" u="sng" dirty="0"/>
                </a:p>
              </p:txBody>
            </p:sp>
          </p:grpSp>
        </p:grpSp>
        <p:grpSp>
          <p:nvGrpSpPr>
            <p:cNvPr id="2241" name="Group 2240"/>
            <p:cNvGrpSpPr/>
            <p:nvPr/>
          </p:nvGrpSpPr>
          <p:grpSpPr>
            <a:xfrm>
              <a:off x="15163800" y="4115402"/>
              <a:ext cx="12829823" cy="27639638"/>
              <a:chOff x="15592777" y="4115402"/>
              <a:chExt cx="12829823" cy="27639638"/>
            </a:xfrm>
          </p:grpSpPr>
          <p:sp>
            <p:nvSpPr>
              <p:cNvPr id="16" name="TextBox 15"/>
              <p:cNvSpPr txBox="1"/>
              <p:nvPr/>
            </p:nvSpPr>
            <p:spPr>
              <a:xfrm>
                <a:off x="16057617" y="11673188"/>
                <a:ext cx="11272748" cy="1938992"/>
              </a:xfrm>
              <a:prstGeom prst="rect">
                <a:avLst/>
              </a:prstGeom>
              <a:noFill/>
              <a:ln w="47625">
                <a:noFill/>
              </a:ln>
            </p:spPr>
            <p:txBody>
              <a:bodyPr wrap="square" rtlCol="0">
                <a:spAutoFit/>
              </a:bodyPr>
              <a:lstStyle/>
              <a:p>
                <a:pPr lvl="0" algn="l"/>
                <a:endParaRPr lang="en-US" sz="2400" dirty="0" smtClean="0">
                  <a:solidFill>
                    <a:srgbClr val="000000"/>
                  </a:solidFill>
                </a:endParaRPr>
              </a:p>
              <a:p>
                <a:pPr lvl="0"/>
                <a:endParaRPr lang="en-US" sz="2400" dirty="0">
                  <a:solidFill>
                    <a:srgbClr val="000000"/>
                  </a:solidFill>
                </a:endParaRPr>
              </a:p>
              <a:p>
                <a:pPr lvl="0"/>
                <a:r>
                  <a:rPr lang="en-US" sz="2400" b="1" dirty="0" smtClean="0">
                    <a:solidFill>
                      <a:srgbClr val="000000"/>
                    </a:solidFill>
                  </a:rPr>
                  <a:t> </a:t>
                </a:r>
              </a:p>
              <a:p>
                <a:pPr algn="l"/>
                <a:endParaRPr lang="en-US" sz="2400" b="1" dirty="0"/>
              </a:p>
              <a:p>
                <a:pPr algn="l"/>
                <a:endParaRPr lang="en-US" sz="2400" b="1" dirty="0"/>
              </a:p>
            </p:txBody>
          </p:sp>
          <p:sp>
            <p:nvSpPr>
              <p:cNvPr id="52" name="TextBox 51"/>
              <p:cNvSpPr txBox="1"/>
              <p:nvPr/>
            </p:nvSpPr>
            <p:spPr>
              <a:xfrm>
                <a:off x="15773400" y="21336000"/>
                <a:ext cx="12496800" cy="1415772"/>
              </a:xfrm>
              <a:prstGeom prst="rect">
                <a:avLst/>
              </a:prstGeom>
              <a:noFill/>
            </p:spPr>
            <p:txBody>
              <a:bodyPr wrap="square" rtlCol="0">
                <a:spAutoFit/>
              </a:bodyPr>
              <a:lstStyle/>
              <a:p>
                <a:endParaRPr lang="en-US" dirty="0"/>
              </a:p>
            </p:txBody>
          </p:sp>
          <p:sp>
            <p:nvSpPr>
              <p:cNvPr id="55" name="TextBox 54"/>
              <p:cNvSpPr txBox="1"/>
              <p:nvPr/>
            </p:nvSpPr>
            <p:spPr>
              <a:xfrm>
                <a:off x="15925800" y="21488400"/>
                <a:ext cx="12496800" cy="1415772"/>
              </a:xfrm>
              <a:prstGeom prst="rect">
                <a:avLst/>
              </a:prstGeom>
              <a:noFill/>
            </p:spPr>
            <p:txBody>
              <a:bodyPr wrap="square" rtlCol="0">
                <a:spAutoFit/>
              </a:bodyPr>
              <a:lstStyle/>
              <a:p>
                <a:endParaRPr lang="en-US" dirty="0"/>
              </a:p>
            </p:txBody>
          </p:sp>
          <p:sp>
            <p:nvSpPr>
              <p:cNvPr id="56" name="TextBox 55"/>
              <p:cNvSpPr txBox="1"/>
              <p:nvPr/>
            </p:nvSpPr>
            <p:spPr>
              <a:xfrm>
                <a:off x="15697200" y="21640800"/>
                <a:ext cx="12649200" cy="1415772"/>
              </a:xfrm>
              <a:prstGeom prst="rect">
                <a:avLst/>
              </a:prstGeom>
              <a:noFill/>
            </p:spPr>
            <p:txBody>
              <a:bodyPr wrap="square" rtlCol="0">
                <a:spAutoFit/>
              </a:bodyPr>
              <a:lstStyle/>
              <a:p>
                <a:endParaRPr lang="en-US" dirty="0"/>
              </a:p>
            </p:txBody>
          </p:sp>
          <p:grpSp>
            <p:nvGrpSpPr>
              <p:cNvPr id="25" name="Group 24"/>
              <p:cNvGrpSpPr/>
              <p:nvPr/>
            </p:nvGrpSpPr>
            <p:grpSpPr>
              <a:xfrm>
                <a:off x="15592777" y="24993600"/>
                <a:ext cx="12801600" cy="6761440"/>
                <a:chOff x="15544800" y="24993600"/>
                <a:chExt cx="12801600" cy="6761440"/>
              </a:xfrm>
            </p:grpSpPr>
            <p:sp>
              <p:nvSpPr>
                <p:cNvPr id="84" name="Rectangle 237"/>
                <p:cNvSpPr>
                  <a:spLocks noChangeArrowheads="1"/>
                </p:cNvSpPr>
                <p:nvPr/>
              </p:nvSpPr>
              <p:spPr bwMode="auto">
                <a:xfrm>
                  <a:off x="15544800" y="24993600"/>
                  <a:ext cx="12801600" cy="6761440"/>
                </a:xfrm>
                <a:prstGeom prst="rect">
                  <a:avLst/>
                </a:prstGeom>
                <a:solidFill>
                  <a:schemeClr val="bg1"/>
                </a:solidFill>
                <a:ln>
                  <a:noFill/>
                </a:ln>
                <a:effectLst/>
                <a:extLst>
                  <a:ext uri="{91240B29-F687-4F45-9708-019B960494DF}">
                    <a14:hiddenLine xmlns:a14="http://schemas.microsoft.com/office/drawing/2010/main" w="12700">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3" name="TextBox 62"/>
                <p:cNvSpPr txBox="1"/>
                <p:nvPr/>
              </p:nvSpPr>
              <p:spPr>
                <a:xfrm>
                  <a:off x="16281418" y="27279600"/>
                  <a:ext cx="11328365" cy="3970318"/>
                </a:xfrm>
                <a:prstGeom prst="rect">
                  <a:avLst/>
                </a:prstGeom>
                <a:solidFill>
                  <a:schemeClr val="bg1"/>
                </a:solidFill>
              </p:spPr>
              <p:txBody>
                <a:bodyPr wrap="square" rtlCol="0">
                  <a:spAutoFit/>
                </a:bodyPr>
                <a:lstStyle/>
                <a:p>
                  <a:pPr algn="l"/>
                  <a:r>
                    <a:rPr lang="en-US" sz="2800" dirty="0" smtClean="0"/>
                    <a:t>Physical </a:t>
                  </a:r>
                  <a:r>
                    <a:rPr lang="en-US" sz="2800" dirty="0" smtClean="0"/>
                    <a:t>limitations such as poor vision, hearing loss, arthritis, and           problems with mobility may interfere with the ability of older adults to engage in the activities they previously enjoyed.  Older adults who are no longer able to  actively pursue a favorite activity could still enjoy involvement in that activity by sharing their knowledge and experience with others who are interested in learning. For example, an older adult who can longer knit because of arthritis could teach someone else to knit or could participate in a conversation about knitting with others who enjoy knitting.</a:t>
                  </a:r>
                  <a:endParaRPr lang="en-US" sz="2800" dirty="0"/>
                </a:p>
              </p:txBody>
            </p:sp>
            <p:grpSp>
              <p:nvGrpSpPr>
                <p:cNvPr id="15" name="Group 14"/>
                <p:cNvGrpSpPr/>
                <p:nvPr/>
              </p:nvGrpSpPr>
              <p:grpSpPr>
                <a:xfrm>
                  <a:off x="16535400" y="25450800"/>
                  <a:ext cx="10820400" cy="1447800"/>
                  <a:chOff x="16306800" y="24993600"/>
                  <a:chExt cx="10820400" cy="1447800"/>
                </a:xfrm>
              </p:grpSpPr>
              <p:sp>
                <p:nvSpPr>
                  <p:cNvPr id="57" name="Rectangle 196"/>
                  <p:cNvSpPr>
                    <a:spLocks noChangeArrowheads="1"/>
                  </p:cNvSpPr>
                  <p:nvPr/>
                </p:nvSpPr>
                <p:spPr bwMode="auto">
                  <a:xfrm>
                    <a:off x="16306800" y="24993600"/>
                    <a:ext cx="10820400" cy="1447800"/>
                  </a:xfrm>
                  <a:prstGeom prst="rect">
                    <a:avLst/>
                  </a:prstGeom>
                  <a:gradFill rotWithShape="1">
                    <a:gsLst>
                      <a:gs pos="0">
                        <a:srgbClr val="D3ECF9"/>
                      </a:gs>
                      <a:gs pos="50000">
                        <a:schemeClr val="bg1"/>
                      </a:gs>
                      <a:gs pos="100000">
                        <a:srgbClr val="D3ECF9"/>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8" name="TextBox 57"/>
                  <p:cNvSpPr txBox="1"/>
                  <p:nvPr/>
                </p:nvSpPr>
                <p:spPr>
                  <a:xfrm>
                    <a:off x="16535400" y="25394335"/>
                    <a:ext cx="10363200" cy="646331"/>
                  </a:xfrm>
                  <a:prstGeom prst="rect">
                    <a:avLst/>
                  </a:prstGeom>
                  <a:noFill/>
                </p:spPr>
                <p:txBody>
                  <a:bodyPr wrap="square" rtlCol="0">
                    <a:spAutoFit/>
                  </a:bodyPr>
                  <a:lstStyle/>
                  <a:p>
                    <a:r>
                      <a:rPr lang="en-US" sz="3600" b="1" dirty="0" smtClean="0"/>
                      <a:t>Overcoming Physical Limitations on Activity</a:t>
                    </a:r>
                    <a:endParaRPr lang="en-US" sz="3600" b="1" dirty="0"/>
                  </a:p>
                </p:txBody>
              </p:sp>
            </p:grpSp>
          </p:grpSp>
          <p:grpSp>
            <p:nvGrpSpPr>
              <p:cNvPr id="23" name="Group 22"/>
              <p:cNvGrpSpPr/>
              <p:nvPr/>
            </p:nvGrpSpPr>
            <p:grpSpPr>
              <a:xfrm>
                <a:off x="15592777" y="4115402"/>
                <a:ext cx="12801600" cy="9020974"/>
                <a:chOff x="15640754" y="4173495"/>
                <a:chExt cx="12801600" cy="9020974"/>
              </a:xfrm>
            </p:grpSpPr>
            <p:sp>
              <p:nvSpPr>
                <p:cNvPr id="2282" name="Rectangle 234"/>
                <p:cNvSpPr>
                  <a:spLocks noChangeArrowheads="1"/>
                </p:cNvSpPr>
                <p:nvPr/>
              </p:nvSpPr>
              <p:spPr bwMode="auto">
                <a:xfrm>
                  <a:off x="15640754" y="4173495"/>
                  <a:ext cx="12801600" cy="9020974"/>
                </a:xfrm>
                <a:prstGeom prst="rect">
                  <a:avLst/>
                </a:prstGeom>
                <a:solidFill>
                  <a:schemeClr val="bg1"/>
                </a:solidFill>
                <a:ln>
                  <a:noFill/>
                </a:ln>
                <a:effectLst/>
                <a:extLst>
                  <a:ext uri="{91240B29-F687-4F45-9708-019B960494DF}">
                    <a14:hiddenLine xmlns:a14="http://schemas.microsoft.com/office/drawing/2010/main" w="12700">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3" name="Group 12"/>
                <p:cNvGrpSpPr/>
                <p:nvPr/>
              </p:nvGrpSpPr>
              <p:grpSpPr>
                <a:xfrm>
                  <a:off x="16288454" y="4572000"/>
                  <a:ext cx="11506200" cy="1447800"/>
                  <a:chOff x="16230600" y="4572000"/>
                  <a:chExt cx="11506200" cy="1447800"/>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76718" y="4572000"/>
                    <a:ext cx="1041396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16230600" y="4972735"/>
                    <a:ext cx="11506200" cy="646331"/>
                  </a:xfrm>
                  <a:prstGeom prst="rect">
                    <a:avLst/>
                  </a:prstGeom>
                  <a:noFill/>
                </p:spPr>
                <p:txBody>
                  <a:bodyPr wrap="square" rtlCol="0">
                    <a:spAutoFit/>
                  </a:bodyPr>
                  <a:lstStyle/>
                  <a:p>
                    <a:r>
                      <a:rPr lang="en-US" sz="3600" b="1" dirty="0" smtClean="0"/>
                      <a:t>Benefits of Social and Productive Activity</a:t>
                    </a:r>
                    <a:endParaRPr lang="en-US" sz="3600" b="1" dirty="0"/>
                  </a:p>
                </p:txBody>
              </p:sp>
            </p:grpSp>
            <p:sp>
              <p:nvSpPr>
                <p:cNvPr id="61" name="TextBox 60"/>
                <p:cNvSpPr txBox="1"/>
                <p:nvPr/>
              </p:nvSpPr>
              <p:spPr>
                <a:xfrm>
                  <a:off x="16021754" y="6403937"/>
                  <a:ext cx="12039600" cy="2246769"/>
                </a:xfrm>
                <a:prstGeom prst="rect">
                  <a:avLst/>
                </a:prstGeom>
                <a:noFill/>
              </p:spPr>
              <p:txBody>
                <a:bodyPr wrap="square" rtlCol="0">
                  <a:spAutoFit/>
                </a:bodyPr>
                <a:lstStyle/>
                <a:p>
                  <a:pPr algn="l"/>
                  <a:r>
                    <a:rPr lang="en-US" sz="2800" dirty="0" smtClean="0"/>
                    <a:t>Research suggests that engagement of older adults in social and productive activity has beneficial effects on physical, social, and psychological health. In some studies, social and productive activities were as effective as fitness activities in increasing survival in those aged 65 years and over (Glass, Mendes de Leon, </a:t>
                  </a:r>
                  <a:r>
                    <a:rPr lang="en-US" sz="2800" dirty="0" err="1" smtClean="0"/>
                    <a:t>Berkman</a:t>
                  </a:r>
                  <a:r>
                    <a:rPr lang="en-US" sz="2800" dirty="0" smtClean="0"/>
                    <a:t>, &amp; </a:t>
                  </a:r>
                  <a:r>
                    <a:rPr lang="en-US" sz="2800" dirty="0" err="1" smtClean="0"/>
                    <a:t>Marottoli</a:t>
                  </a:r>
                  <a:r>
                    <a:rPr lang="en-US" sz="2800" dirty="0" smtClean="0"/>
                    <a:t>, 1999).  </a:t>
                  </a:r>
                  <a:endParaRPr lang="en-US" sz="2800" dirty="0"/>
                </a:p>
              </p:txBody>
            </p:sp>
            <p:pic>
              <p:nvPicPr>
                <p:cNvPr id="7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07554" y="9982200"/>
                  <a:ext cx="10668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TextBox 74"/>
                <p:cNvSpPr txBox="1"/>
                <p:nvPr/>
              </p:nvSpPr>
              <p:spPr>
                <a:xfrm>
                  <a:off x="16021754" y="8991600"/>
                  <a:ext cx="12039600" cy="830997"/>
                </a:xfrm>
                <a:prstGeom prst="rect">
                  <a:avLst/>
                </a:prstGeom>
                <a:noFill/>
              </p:spPr>
              <p:txBody>
                <a:bodyPr wrap="square" rtlCol="0">
                  <a:spAutoFit/>
                </a:bodyPr>
                <a:lstStyle/>
                <a:p>
                  <a:pPr algn="l"/>
                  <a:r>
                    <a:rPr lang="en-US" sz="2400" dirty="0" smtClean="0"/>
                    <a:t>Mortality over 13 years in elderly people in New Haven, CT, United States by quarter of distribution of each type of activity</a:t>
                  </a:r>
                  <a:endParaRPr lang="en-US" sz="2400" dirty="0"/>
                </a:p>
              </p:txBody>
            </p:sp>
          </p:grpSp>
          <p:grpSp>
            <p:nvGrpSpPr>
              <p:cNvPr id="24" name="Group 23"/>
              <p:cNvGrpSpPr/>
              <p:nvPr/>
            </p:nvGrpSpPr>
            <p:grpSpPr>
              <a:xfrm>
                <a:off x="15592777" y="13635260"/>
                <a:ext cx="12801600" cy="10901140"/>
                <a:chOff x="15632232" y="13563600"/>
                <a:chExt cx="12801600" cy="10901140"/>
              </a:xfrm>
            </p:grpSpPr>
            <p:sp>
              <p:nvSpPr>
                <p:cNvPr id="2292" name="Rectangle 244"/>
                <p:cNvSpPr>
                  <a:spLocks noChangeArrowheads="1"/>
                </p:cNvSpPr>
                <p:nvPr/>
              </p:nvSpPr>
              <p:spPr bwMode="auto">
                <a:xfrm>
                  <a:off x="15632232" y="13563600"/>
                  <a:ext cx="12801600" cy="10901140"/>
                </a:xfrm>
                <a:prstGeom prst="rect">
                  <a:avLst/>
                </a:prstGeom>
                <a:solidFill>
                  <a:schemeClr val="bg1"/>
                </a:solidFill>
                <a:ln>
                  <a:noFill/>
                </a:ln>
                <a:effectLst/>
                <a:extLst>
                  <a:ext uri="{91240B29-F687-4F45-9708-019B960494DF}">
                    <a14:hiddenLine xmlns:a14="http://schemas.microsoft.com/office/drawing/2010/main" w="12700">
                      <a:solidFill>
                        <a:srgbClr val="CC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4" name="Group 13"/>
                <p:cNvGrpSpPr/>
                <p:nvPr/>
              </p:nvGrpSpPr>
              <p:grpSpPr>
                <a:xfrm>
                  <a:off x="16383941" y="14020800"/>
                  <a:ext cx="11298183" cy="1295400"/>
                  <a:chOff x="16057617" y="14097000"/>
                  <a:chExt cx="11298183" cy="1295400"/>
                </a:xfrm>
              </p:grpSpPr>
              <p:sp>
                <p:nvSpPr>
                  <p:cNvPr id="180" name="Rectangle 196"/>
                  <p:cNvSpPr>
                    <a:spLocks noChangeArrowheads="1"/>
                  </p:cNvSpPr>
                  <p:nvPr/>
                </p:nvSpPr>
                <p:spPr bwMode="auto">
                  <a:xfrm>
                    <a:off x="16057617" y="14097000"/>
                    <a:ext cx="11298183" cy="1295400"/>
                  </a:xfrm>
                  <a:prstGeom prst="rect">
                    <a:avLst/>
                  </a:prstGeom>
                  <a:gradFill rotWithShape="1">
                    <a:gsLst>
                      <a:gs pos="0">
                        <a:srgbClr val="D3ECF9"/>
                      </a:gs>
                      <a:gs pos="50000">
                        <a:schemeClr val="bg1"/>
                      </a:gs>
                      <a:gs pos="100000">
                        <a:srgbClr val="D3ECF9"/>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 name="TextBox 17"/>
                  <p:cNvSpPr txBox="1"/>
                  <p:nvPr/>
                </p:nvSpPr>
                <p:spPr>
                  <a:xfrm>
                    <a:off x="16525108" y="14421535"/>
                    <a:ext cx="10363200" cy="646331"/>
                  </a:xfrm>
                  <a:prstGeom prst="rect">
                    <a:avLst/>
                  </a:prstGeom>
                  <a:noFill/>
                </p:spPr>
                <p:txBody>
                  <a:bodyPr wrap="square" rtlCol="0">
                    <a:spAutoFit/>
                  </a:bodyPr>
                  <a:lstStyle/>
                  <a:p>
                    <a:r>
                      <a:rPr lang="en-US" sz="3600" b="1" dirty="0" smtClean="0"/>
                      <a:t>Motivators for Engaging in Productive Activity</a:t>
                    </a:r>
                    <a:endParaRPr lang="en-US" sz="3600" b="1" dirty="0"/>
                  </a:p>
                </p:txBody>
              </p:sp>
            </p:grpSp>
            <p:sp>
              <p:nvSpPr>
                <p:cNvPr id="81" name="TextBox 80"/>
                <p:cNvSpPr txBox="1"/>
                <p:nvPr/>
              </p:nvSpPr>
              <p:spPr>
                <a:xfrm>
                  <a:off x="16051332" y="15849600"/>
                  <a:ext cx="11963400" cy="954107"/>
                </a:xfrm>
                <a:prstGeom prst="rect">
                  <a:avLst/>
                </a:prstGeom>
                <a:noFill/>
              </p:spPr>
              <p:txBody>
                <a:bodyPr wrap="square" rtlCol="0">
                  <a:spAutoFit/>
                </a:bodyPr>
                <a:lstStyle/>
                <a:p>
                  <a:pPr algn="l"/>
                  <a:r>
                    <a:rPr lang="en-US" sz="2800" dirty="0" smtClean="0"/>
                    <a:t>Knight and colleagues summarized the major motivators for engaging in productive activity (Knight et al., 2007):  </a:t>
                  </a:r>
                  <a:endParaRPr lang="en-US" sz="32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50272" y="17045092"/>
                  <a:ext cx="10565521" cy="680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1899</TotalTime>
  <Words>954</Words>
  <Application>Microsoft Office PowerPoint</Application>
  <PresentationFormat>Custom</PresentationFormat>
  <Paragraphs>62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chenj</dc:creator>
  <cp:lastModifiedBy>chenj</cp:lastModifiedBy>
  <cp:revision>169</cp:revision>
  <dcterms:created xsi:type="dcterms:W3CDTF">2007-04-10T00:02:37Z</dcterms:created>
  <dcterms:modified xsi:type="dcterms:W3CDTF">2013-02-07T05:03:18Z</dcterms:modified>
</cp:coreProperties>
</file>