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10400" cy="9296400"/>
  <p:defaultTextStyle>
    <a:defPPr>
      <a:defRPr lang="en-US"/>
    </a:defPPr>
    <a:lvl1pPr algn="ctr" rtl="0" fontAlgn="base">
      <a:spcBef>
        <a:spcPct val="0"/>
      </a:spcBef>
      <a:spcAft>
        <a:spcPct val="0"/>
      </a:spcAft>
      <a:defRPr sz="8600" kern="1200">
        <a:solidFill>
          <a:schemeClr val="tx1"/>
        </a:solidFill>
        <a:latin typeface="Arial" pitchFamily="34" charset="0"/>
        <a:ea typeface="+mn-ea"/>
        <a:cs typeface="+mn-cs"/>
      </a:defRPr>
    </a:lvl1pPr>
    <a:lvl2pPr marL="457200" algn="ctr" rtl="0" fontAlgn="base">
      <a:spcBef>
        <a:spcPct val="0"/>
      </a:spcBef>
      <a:spcAft>
        <a:spcPct val="0"/>
      </a:spcAft>
      <a:defRPr sz="8600" kern="1200">
        <a:solidFill>
          <a:schemeClr val="tx1"/>
        </a:solidFill>
        <a:latin typeface="Arial" pitchFamily="34" charset="0"/>
        <a:ea typeface="+mn-ea"/>
        <a:cs typeface="+mn-cs"/>
      </a:defRPr>
    </a:lvl2pPr>
    <a:lvl3pPr marL="914400" algn="ctr" rtl="0" fontAlgn="base">
      <a:spcBef>
        <a:spcPct val="0"/>
      </a:spcBef>
      <a:spcAft>
        <a:spcPct val="0"/>
      </a:spcAft>
      <a:defRPr sz="8600" kern="1200">
        <a:solidFill>
          <a:schemeClr val="tx1"/>
        </a:solidFill>
        <a:latin typeface="Arial" pitchFamily="34" charset="0"/>
        <a:ea typeface="+mn-ea"/>
        <a:cs typeface="+mn-cs"/>
      </a:defRPr>
    </a:lvl3pPr>
    <a:lvl4pPr marL="1371600" algn="ctr" rtl="0" fontAlgn="base">
      <a:spcBef>
        <a:spcPct val="0"/>
      </a:spcBef>
      <a:spcAft>
        <a:spcPct val="0"/>
      </a:spcAft>
      <a:defRPr sz="8600" kern="1200">
        <a:solidFill>
          <a:schemeClr val="tx1"/>
        </a:solidFill>
        <a:latin typeface="Arial" pitchFamily="34" charset="0"/>
        <a:ea typeface="+mn-ea"/>
        <a:cs typeface="+mn-cs"/>
      </a:defRPr>
    </a:lvl4pPr>
    <a:lvl5pPr marL="1828800" algn="ctr" rtl="0" fontAlgn="base">
      <a:spcBef>
        <a:spcPct val="0"/>
      </a:spcBef>
      <a:spcAft>
        <a:spcPct val="0"/>
      </a:spcAft>
      <a:defRPr sz="8600" kern="1200">
        <a:solidFill>
          <a:schemeClr val="tx1"/>
        </a:solidFill>
        <a:latin typeface="Arial" pitchFamily="34" charset="0"/>
        <a:ea typeface="+mn-ea"/>
        <a:cs typeface="+mn-cs"/>
      </a:defRPr>
    </a:lvl5pPr>
    <a:lvl6pPr marL="2286000" algn="l" defTabSz="914400" rtl="0" eaLnBrk="1" latinLnBrk="0" hangingPunct="1">
      <a:defRPr sz="8600" kern="1200">
        <a:solidFill>
          <a:schemeClr val="tx1"/>
        </a:solidFill>
        <a:latin typeface="Arial" pitchFamily="34" charset="0"/>
        <a:ea typeface="+mn-ea"/>
        <a:cs typeface="+mn-cs"/>
      </a:defRPr>
    </a:lvl6pPr>
    <a:lvl7pPr marL="2743200" algn="l" defTabSz="914400" rtl="0" eaLnBrk="1" latinLnBrk="0" hangingPunct="1">
      <a:defRPr sz="8600" kern="1200">
        <a:solidFill>
          <a:schemeClr val="tx1"/>
        </a:solidFill>
        <a:latin typeface="Arial" pitchFamily="34" charset="0"/>
        <a:ea typeface="+mn-ea"/>
        <a:cs typeface="+mn-cs"/>
      </a:defRPr>
    </a:lvl7pPr>
    <a:lvl8pPr marL="3200400" algn="l" defTabSz="914400" rtl="0" eaLnBrk="1" latinLnBrk="0" hangingPunct="1">
      <a:defRPr sz="8600" kern="1200">
        <a:solidFill>
          <a:schemeClr val="tx1"/>
        </a:solidFill>
        <a:latin typeface="Arial" pitchFamily="34" charset="0"/>
        <a:ea typeface="+mn-ea"/>
        <a:cs typeface="+mn-cs"/>
      </a:defRPr>
    </a:lvl8pPr>
    <a:lvl9pPr marL="3657600" algn="l" defTabSz="914400" rtl="0" eaLnBrk="1" latinLnBrk="0" hangingPunct="1">
      <a:defRPr sz="86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8000"/>
    <a:srgbClr val="CCFFFF"/>
    <a:srgbClr val="FF0000"/>
    <a:srgbClr val="0033CC"/>
    <a:srgbClr val="000066"/>
    <a:srgbClr val="CCFFCC"/>
    <a:srgbClr val="D3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1631" autoAdjust="0"/>
    <p:restoredTop sz="94660"/>
  </p:normalViewPr>
  <p:slideViewPr>
    <p:cSldViewPr>
      <p:cViewPr>
        <p:scale>
          <a:sx n="20" d="100"/>
          <a:sy n="20" d="100"/>
        </p:scale>
        <p:origin x="-954" y="774"/>
      </p:cViewPr>
      <p:guideLst>
        <p:guide orient="horz" pos="10368"/>
        <p:guide pos="13824"/>
      </p:guideLst>
    </p:cSldViewPr>
  </p:slideViewPr>
  <p:notesTextViewPr>
    <p:cViewPr>
      <p:scale>
        <a:sx n="100" d="100"/>
        <a:sy n="100" d="100"/>
      </p:scale>
      <p:origin x="0" y="0"/>
    </p:cViewPr>
  </p:notesTextViewPr>
  <p:sorterViewPr>
    <p:cViewPr>
      <p:scale>
        <a:sx n="110" d="100"/>
        <a:sy n="110" d="100"/>
      </p:scale>
      <p:origin x="0" y="2214"/>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2BEC36-36F9-4780-9981-91217C55F3DD}" type="slidenum">
              <a:rPr lang="en-US"/>
              <a:pPr/>
              <a:t>‹#›</a:t>
            </a:fld>
            <a:endParaRPr lang="en-US"/>
          </a:p>
        </p:txBody>
      </p:sp>
    </p:spTree>
    <p:extLst>
      <p:ext uri="{BB962C8B-B14F-4D97-AF65-F5344CB8AC3E}">
        <p14:creationId xmlns:p14="http://schemas.microsoft.com/office/powerpoint/2010/main" val="1271246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19FFA3-F1C0-44F4-9CEF-8BF103BFFC91}" type="slidenum">
              <a:rPr lang="en-US"/>
              <a:pPr/>
              <a:t>‹#›</a:t>
            </a:fld>
            <a:endParaRPr lang="en-US"/>
          </a:p>
        </p:txBody>
      </p:sp>
    </p:spTree>
    <p:extLst>
      <p:ext uri="{BB962C8B-B14F-4D97-AF65-F5344CB8AC3E}">
        <p14:creationId xmlns:p14="http://schemas.microsoft.com/office/powerpoint/2010/main" val="409245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AC8576-70A6-443D-8A61-EDB1CCD1E003}" type="slidenum">
              <a:rPr lang="en-US"/>
              <a:pPr/>
              <a:t>‹#›</a:t>
            </a:fld>
            <a:endParaRPr lang="en-US"/>
          </a:p>
        </p:txBody>
      </p:sp>
    </p:spTree>
    <p:extLst>
      <p:ext uri="{BB962C8B-B14F-4D97-AF65-F5344CB8AC3E}">
        <p14:creationId xmlns:p14="http://schemas.microsoft.com/office/powerpoint/2010/main" val="45413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987428-7F37-4B83-8325-5E4A63F425F9}" type="slidenum">
              <a:rPr lang="en-US"/>
              <a:pPr/>
              <a:t>‹#›</a:t>
            </a:fld>
            <a:endParaRPr lang="en-US"/>
          </a:p>
        </p:txBody>
      </p:sp>
    </p:spTree>
    <p:extLst>
      <p:ext uri="{BB962C8B-B14F-4D97-AF65-F5344CB8AC3E}">
        <p14:creationId xmlns:p14="http://schemas.microsoft.com/office/powerpoint/2010/main" val="1061308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51CB27-187F-442D-B61C-6D486D69CBA1}" type="slidenum">
              <a:rPr lang="en-US"/>
              <a:pPr/>
              <a:t>‹#›</a:t>
            </a:fld>
            <a:endParaRPr lang="en-US"/>
          </a:p>
        </p:txBody>
      </p:sp>
    </p:spTree>
    <p:extLst>
      <p:ext uri="{BB962C8B-B14F-4D97-AF65-F5344CB8AC3E}">
        <p14:creationId xmlns:p14="http://schemas.microsoft.com/office/powerpoint/2010/main" val="1581324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0EE7BF2-AB3D-4CE9-9F35-FD02C142ACEB}" type="slidenum">
              <a:rPr lang="en-US"/>
              <a:pPr/>
              <a:t>‹#›</a:t>
            </a:fld>
            <a:endParaRPr lang="en-US"/>
          </a:p>
        </p:txBody>
      </p:sp>
    </p:spTree>
    <p:extLst>
      <p:ext uri="{BB962C8B-B14F-4D97-AF65-F5344CB8AC3E}">
        <p14:creationId xmlns:p14="http://schemas.microsoft.com/office/powerpoint/2010/main" val="242806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D812E38-D2D0-4337-97CA-2BB7F777B086}" type="slidenum">
              <a:rPr lang="en-US"/>
              <a:pPr/>
              <a:t>‹#›</a:t>
            </a:fld>
            <a:endParaRPr lang="en-US"/>
          </a:p>
        </p:txBody>
      </p:sp>
    </p:spTree>
    <p:extLst>
      <p:ext uri="{BB962C8B-B14F-4D97-AF65-F5344CB8AC3E}">
        <p14:creationId xmlns:p14="http://schemas.microsoft.com/office/powerpoint/2010/main" val="2197365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57633C3-4D9D-40D6-A818-94970F6A4DA5}" type="slidenum">
              <a:rPr lang="en-US"/>
              <a:pPr/>
              <a:t>‹#›</a:t>
            </a:fld>
            <a:endParaRPr lang="en-US"/>
          </a:p>
        </p:txBody>
      </p:sp>
    </p:spTree>
    <p:extLst>
      <p:ext uri="{BB962C8B-B14F-4D97-AF65-F5344CB8AC3E}">
        <p14:creationId xmlns:p14="http://schemas.microsoft.com/office/powerpoint/2010/main" val="192194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36E7CBC-B542-4AD8-8FCB-42ACE2A2DD06}" type="slidenum">
              <a:rPr lang="en-US"/>
              <a:pPr/>
              <a:t>‹#›</a:t>
            </a:fld>
            <a:endParaRPr lang="en-US"/>
          </a:p>
        </p:txBody>
      </p:sp>
    </p:spTree>
    <p:extLst>
      <p:ext uri="{BB962C8B-B14F-4D97-AF65-F5344CB8AC3E}">
        <p14:creationId xmlns:p14="http://schemas.microsoft.com/office/powerpoint/2010/main" val="89278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0A315F-6B75-4049-9F80-92C8B4BD7318}" type="slidenum">
              <a:rPr lang="en-US"/>
              <a:pPr/>
              <a:t>‹#›</a:t>
            </a:fld>
            <a:endParaRPr lang="en-US"/>
          </a:p>
        </p:txBody>
      </p:sp>
    </p:spTree>
    <p:extLst>
      <p:ext uri="{BB962C8B-B14F-4D97-AF65-F5344CB8AC3E}">
        <p14:creationId xmlns:p14="http://schemas.microsoft.com/office/powerpoint/2010/main" val="361362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F32247E-C966-4919-A0A5-38B3A4A9BA9F}" type="slidenum">
              <a:rPr lang="en-US"/>
              <a:pPr/>
              <a:t>‹#›</a:t>
            </a:fld>
            <a:endParaRPr lang="en-US"/>
          </a:p>
        </p:txBody>
      </p:sp>
    </p:spTree>
    <p:extLst>
      <p:ext uri="{BB962C8B-B14F-4D97-AF65-F5344CB8AC3E}">
        <p14:creationId xmlns:p14="http://schemas.microsoft.com/office/powerpoint/2010/main" val="4141155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3925" y="1317625"/>
            <a:ext cx="3950335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193925" y="7680325"/>
            <a:ext cx="39503350" cy="2172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193925" y="29976763"/>
            <a:ext cx="102425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algn="l" defTabSz="4389438">
              <a:defRPr sz="6700"/>
            </a:lvl1pPr>
          </a:lstStyle>
          <a:p>
            <a:endParaRPr lang="en-US"/>
          </a:p>
        </p:txBody>
      </p:sp>
      <p:sp>
        <p:nvSpPr>
          <p:cNvPr id="1029" name="Rectangle 5"/>
          <p:cNvSpPr>
            <a:spLocks noGrp="1" noChangeArrowheads="1"/>
          </p:cNvSpPr>
          <p:nvPr>
            <p:ph type="ftr" sz="quarter" idx="3"/>
          </p:nvPr>
        </p:nvSpPr>
        <p:spPr bwMode="auto">
          <a:xfrm>
            <a:off x="14995525" y="29976763"/>
            <a:ext cx="139001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defTabSz="4389438">
              <a:defRPr sz="6700"/>
            </a:lvl1pPr>
          </a:lstStyle>
          <a:p>
            <a:endParaRPr lang="en-US"/>
          </a:p>
        </p:txBody>
      </p:sp>
      <p:sp>
        <p:nvSpPr>
          <p:cNvPr id="1030" name="Rectangle 6"/>
          <p:cNvSpPr>
            <a:spLocks noGrp="1" noChangeArrowheads="1"/>
          </p:cNvSpPr>
          <p:nvPr>
            <p:ph type="sldNum" sz="quarter" idx="4"/>
          </p:nvPr>
        </p:nvSpPr>
        <p:spPr bwMode="auto">
          <a:xfrm>
            <a:off x="31454725" y="29976763"/>
            <a:ext cx="102425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algn="r" defTabSz="4389438">
              <a:defRPr sz="6700"/>
            </a:lvl1pPr>
          </a:lstStyle>
          <a:p>
            <a:fld id="{880C4C65-F1A2-48F5-BC9A-A8847C7DDC6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pitchFamily="34" charset="0"/>
        </a:defRPr>
      </a:lvl2pPr>
      <a:lvl3pPr algn="ctr" defTabSz="4389438" rtl="0" fontAlgn="base">
        <a:spcBef>
          <a:spcPct val="0"/>
        </a:spcBef>
        <a:spcAft>
          <a:spcPct val="0"/>
        </a:spcAft>
        <a:defRPr sz="21100">
          <a:solidFill>
            <a:schemeClr val="tx2"/>
          </a:solidFill>
          <a:latin typeface="Arial" pitchFamily="34" charset="0"/>
        </a:defRPr>
      </a:lvl3pPr>
      <a:lvl4pPr algn="ctr" defTabSz="4389438" rtl="0" fontAlgn="base">
        <a:spcBef>
          <a:spcPct val="0"/>
        </a:spcBef>
        <a:spcAft>
          <a:spcPct val="0"/>
        </a:spcAft>
        <a:defRPr sz="21100">
          <a:solidFill>
            <a:schemeClr val="tx2"/>
          </a:solidFill>
          <a:latin typeface="Arial" pitchFamily="34" charset="0"/>
        </a:defRPr>
      </a:lvl4pPr>
      <a:lvl5pPr algn="ctr" defTabSz="4389438" rtl="0" fontAlgn="base">
        <a:spcBef>
          <a:spcPct val="0"/>
        </a:spcBef>
        <a:spcAft>
          <a:spcPct val="0"/>
        </a:spcAft>
        <a:defRPr sz="21100">
          <a:solidFill>
            <a:schemeClr val="tx2"/>
          </a:solidFill>
          <a:latin typeface="Arial" pitchFamily="34" charset="0"/>
        </a:defRPr>
      </a:lvl5pPr>
      <a:lvl6pPr marL="457200" algn="ctr" defTabSz="4389438" rtl="0" fontAlgn="base">
        <a:spcBef>
          <a:spcPct val="0"/>
        </a:spcBef>
        <a:spcAft>
          <a:spcPct val="0"/>
        </a:spcAft>
        <a:defRPr sz="21100">
          <a:solidFill>
            <a:schemeClr val="tx2"/>
          </a:solidFill>
          <a:latin typeface="Arial" pitchFamily="34" charset="0"/>
        </a:defRPr>
      </a:lvl6pPr>
      <a:lvl7pPr marL="914400" algn="ctr" defTabSz="4389438" rtl="0" fontAlgn="base">
        <a:spcBef>
          <a:spcPct val="0"/>
        </a:spcBef>
        <a:spcAft>
          <a:spcPct val="0"/>
        </a:spcAft>
        <a:defRPr sz="21100">
          <a:solidFill>
            <a:schemeClr val="tx2"/>
          </a:solidFill>
          <a:latin typeface="Arial" pitchFamily="34" charset="0"/>
        </a:defRPr>
      </a:lvl7pPr>
      <a:lvl8pPr marL="1371600" algn="ctr" defTabSz="4389438" rtl="0" fontAlgn="base">
        <a:spcBef>
          <a:spcPct val="0"/>
        </a:spcBef>
        <a:spcAft>
          <a:spcPct val="0"/>
        </a:spcAft>
        <a:defRPr sz="21100">
          <a:solidFill>
            <a:schemeClr val="tx2"/>
          </a:solidFill>
          <a:latin typeface="Arial" pitchFamily="34" charset="0"/>
        </a:defRPr>
      </a:lvl8pPr>
      <a:lvl9pPr marL="1828800" algn="ctr" defTabSz="4389438" rtl="0" fontAlgn="base">
        <a:spcBef>
          <a:spcPct val="0"/>
        </a:spcBef>
        <a:spcAft>
          <a:spcPct val="0"/>
        </a:spcAft>
        <a:defRPr sz="21100">
          <a:solidFill>
            <a:schemeClr val="tx2"/>
          </a:solidFill>
          <a:latin typeface="Arial" pitchFamily="34"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66FF"/>
            </a:gs>
            <a:gs pos="50000">
              <a:srgbClr val="CCFFCC"/>
            </a:gs>
            <a:gs pos="100000">
              <a:srgbClr val="6666FF"/>
            </a:gs>
          </a:gsLst>
          <a:lin ang="5400000" scaled="1"/>
        </a:gradFill>
        <a:effectLst/>
      </p:bgPr>
    </p:bg>
    <p:spTree>
      <p:nvGrpSpPr>
        <p:cNvPr id="1" name=""/>
        <p:cNvGrpSpPr/>
        <p:nvPr/>
      </p:nvGrpSpPr>
      <p:grpSpPr>
        <a:xfrm>
          <a:off x="0" y="0"/>
          <a:ext cx="0" cy="0"/>
          <a:chOff x="0" y="0"/>
          <a:chExt cx="0" cy="0"/>
        </a:xfrm>
      </p:grpSpPr>
      <p:sp>
        <p:nvSpPr>
          <p:cNvPr id="2058" name="Rectangle 10"/>
          <p:cNvSpPr>
            <a:spLocks noChangeArrowheads="1"/>
          </p:cNvSpPr>
          <p:nvPr/>
        </p:nvSpPr>
        <p:spPr bwMode="auto">
          <a:xfrm>
            <a:off x="2353435" y="914400"/>
            <a:ext cx="39014400" cy="3048000"/>
          </a:xfrm>
          <a:prstGeom prst="rect">
            <a:avLst/>
          </a:prstGeom>
          <a:gradFill rotWithShape="1">
            <a:gsLst>
              <a:gs pos="0">
                <a:srgbClr val="D3ECF9"/>
              </a:gs>
              <a:gs pos="50000">
                <a:schemeClr val="bg1"/>
              </a:gs>
              <a:gs pos="100000">
                <a:srgbClr val="D3ECF9"/>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D3ECF9"/>
            </a:extrusionClr>
          </a:sp3d>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flatTx/>
          </a:bodyPr>
          <a:lstStyle/>
          <a:p>
            <a:pPr defTabSz="4389438"/>
            <a:endParaRPr lang="en-US"/>
          </a:p>
        </p:txBody>
      </p:sp>
      <p:sp>
        <p:nvSpPr>
          <p:cNvPr id="2057" name="Rectangle 9"/>
          <p:cNvSpPr>
            <a:spLocks noChangeArrowheads="1"/>
          </p:cNvSpPr>
          <p:nvPr/>
        </p:nvSpPr>
        <p:spPr bwMode="auto">
          <a:xfrm>
            <a:off x="-419100" y="533400"/>
            <a:ext cx="447294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lnSpc>
                <a:spcPct val="140000"/>
              </a:lnSpc>
              <a:spcBef>
                <a:spcPct val="40000"/>
              </a:spcBef>
              <a:spcAft>
                <a:spcPct val="50000"/>
              </a:spcAft>
            </a:pPr>
            <a:r>
              <a:rPr lang="en-US" sz="6600" b="1" dirty="0" smtClean="0">
                <a:solidFill>
                  <a:schemeClr val="tx2"/>
                </a:solidFill>
                <a:effectLst>
                  <a:outerShdw blurRad="38100" dist="38100" dir="2700000" algn="tl">
                    <a:srgbClr val="FFFFFF"/>
                  </a:outerShdw>
                </a:effectLst>
              </a:rPr>
              <a:t>The Physical and Mental Wellness Intervention</a:t>
            </a:r>
            <a:r>
              <a:rPr lang="en-US" sz="7200" b="1" dirty="0">
                <a:solidFill>
                  <a:schemeClr val="tx2"/>
                </a:solidFill>
                <a:effectLst>
                  <a:outerShdw blurRad="38100" dist="38100" dir="2700000" algn="tl">
                    <a:srgbClr val="FFFFFF"/>
                  </a:outerShdw>
                </a:effectLst>
              </a:rPr>
              <a:t/>
            </a:r>
            <a:br>
              <a:rPr lang="en-US" sz="7200" b="1" dirty="0">
                <a:solidFill>
                  <a:schemeClr val="tx2"/>
                </a:solidFill>
                <a:effectLst>
                  <a:outerShdw blurRad="38100" dist="38100" dir="2700000" algn="tl">
                    <a:srgbClr val="FFFFFF"/>
                  </a:outerShdw>
                </a:effectLst>
              </a:rPr>
            </a:br>
            <a:r>
              <a:rPr lang="en-US" sz="5400" b="1" dirty="0" smtClean="0">
                <a:solidFill>
                  <a:schemeClr val="tx2"/>
                </a:solidFill>
                <a:effectLst>
                  <a:outerShdw blurRad="38100" dist="38100" dir="2700000" algn="tl">
                    <a:srgbClr val="FFFFFF"/>
                  </a:outerShdw>
                </a:effectLst>
              </a:rPr>
              <a:t>Kristen Apol 	    Department of Psychology    Grand </a:t>
            </a:r>
            <a:r>
              <a:rPr lang="en-US" sz="5400" b="1" dirty="0">
                <a:solidFill>
                  <a:schemeClr val="tx2"/>
                </a:solidFill>
                <a:effectLst>
                  <a:outerShdw blurRad="38100" dist="38100" dir="2700000" algn="tl">
                    <a:srgbClr val="FFFFFF"/>
                  </a:outerShdw>
                </a:effectLst>
              </a:rPr>
              <a:t>Valley State </a:t>
            </a:r>
            <a:r>
              <a:rPr lang="en-US" sz="5400" b="1" dirty="0" smtClean="0">
                <a:solidFill>
                  <a:schemeClr val="tx2"/>
                </a:solidFill>
                <a:effectLst>
                  <a:outerShdw blurRad="38100" dist="38100" dir="2700000" algn="tl">
                    <a:srgbClr val="FFFFFF"/>
                  </a:outerShdw>
                </a:effectLst>
              </a:rPr>
              <a:t>University </a:t>
            </a:r>
            <a:r>
              <a:rPr lang="en-US" sz="5400" b="1" dirty="0" smtClean="0">
                <a:effectLst>
                  <a:outerShdw blurRad="38100" dist="38100" dir="2700000" algn="tl">
                    <a:srgbClr val="FFFFFF"/>
                  </a:outerShdw>
                </a:effectLst>
              </a:rPr>
              <a:t>    </a:t>
            </a:r>
            <a:r>
              <a:rPr lang="en-US" sz="5400" b="1" i="1" dirty="0" smtClean="0">
                <a:effectLst>
                  <a:outerShdw blurRad="38100" dist="38100" dir="2700000" algn="tl">
                    <a:srgbClr val="FFFFFF"/>
                  </a:outerShdw>
                </a:effectLst>
              </a:rPr>
              <a:t>apolk@mail.gvsu.edu</a:t>
            </a:r>
            <a:endParaRPr lang="en-US" sz="5400" b="1" i="1" dirty="0">
              <a:solidFill>
                <a:schemeClr val="tx2"/>
              </a:solidFill>
              <a:effectLst>
                <a:outerShdw blurRad="38100" dist="38100" dir="2700000" algn="tl">
                  <a:srgbClr val="FFFFFF"/>
                </a:outerShdw>
              </a:effectLst>
            </a:endParaRPr>
          </a:p>
        </p:txBody>
      </p:sp>
      <p:sp>
        <p:nvSpPr>
          <p:cNvPr id="62" name="Rectangle 244"/>
          <p:cNvSpPr>
            <a:spLocks noChangeArrowheads="1"/>
          </p:cNvSpPr>
          <p:nvPr/>
        </p:nvSpPr>
        <p:spPr bwMode="auto">
          <a:xfrm>
            <a:off x="15620207" y="26902512"/>
            <a:ext cx="12842505" cy="5221801"/>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TextBox 23"/>
          <p:cNvSpPr txBox="1"/>
          <p:nvPr/>
        </p:nvSpPr>
        <p:spPr>
          <a:xfrm>
            <a:off x="16474210" y="28272702"/>
            <a:ext cx="11262590" cy="4001095"/>
          </a:xfrm>
          <a:prstGeom prst="rect">
            <a:avLst/>
          </a:prstGeom>
          <a:noFill/>
        </p:spPr>
        <p:txBody>
          <a:bodyPr wrap="square" rtlCol="0">
            <a:spAutoFit/>
          </a:bodyPr>
          <a:lstStyle/>
          <a:p>
            <a:pPr marL="457200" indent="-457200" algn="l">
              <a:spcBef>
                <a:spcPts val="1800"/>
              </a:spcBef>
              <a:buFont typeface="Wingdings" pitchFamily="2" charset="2"/>
              <a:buChar char="§"/>
            </a:pPr>
            <a:r>
              <a:rPr lang="en-US" sz="2800" b="1" dirty="0" smtClean="0"/>
              <a:t>It could be 20% more effective than using only one treatment approach  (</a:t>
            </a:r>
            <a:r>
              <a:rPr lang="en-US" sz="2800" b="1" dirty="0" err="1" smtClean="0"/>
              <a:t>Stepanski</a:t>
            </a:r>
            <a:r>
              <a:rPr lang="en-US" sz="2800" b="1" dirty="0" smtClean="0"/>
              <a:t> et al., 2003) .</a:t>
            </a:r>
          </a:p>
          <a:p>
            <a:pPr marL="457200" indent="-457200" algn="l">
              <a:spcBef>
                <a:spcPts val="1800"/>
              </a:spcBef>
              <a:buFont typeface="Wingdings" pitchFamily="2" charset="2"/>
              <a:buChar char="§"/>
            </a:pPr>
            <a:r>
              <a:rPr lang="en-US" sz="2800" b="1" dirty="0" smtClean="0"/>
              <a:t>It involves a use of stimulus control, sleep restriction, relaxation training, and a cognitive treatment component tailored to older adults.</a:t>
            </a:r>
          </a:p>
          <a:p>
            <a:pPr marL="457200" indent="-457200" algn="l">
              <a:spcBef>
                <a:spcPts val="1800"/>
              </a:spcBef>
              <a:buFont typeface="Wingdings" pitchFamily="2" charset="2"/>
              <a:buChar char="§"/>
            </a:pPr>
            <a:r>
              <a:rPr lang="en-US" sz="2800" b="1" dirty="0" smtClean="0"/>
              <a:t>This treatment, however, seems very complicated and difficult for an older adult to keep up with and to maintain.</a:t>
            </a:r>
          </a:p>
          <a:p>
            <a:pPr marL="342900" indent="-342900" algn="l"/>
            <a:endParaRPr lang="en-US" sz="2800" b="1" dirty="0"/>
          </a:p>
        </p:txBody>
      </p:sp>
      <p:grpSp>
        <p:nvGrpSpPr>
          <p:cNvPr id="4" name="Group 3"/>
          <p:cNvGrpSpPr/>
          <p:nvPr/>
        </p:nvGrpSpPr>
        <p:grpSpPr>
          <a:xfrm>
            <a:off x="15640659" y="4570537"/>
            <a:ext cx="12801600" cy="10941847"/>
            <a:chOff x="15640754" y="4173495"/>
            <a:chExt cx="12801600" cy="10941847"/>
          </a:xfrm>
        </p:grpSpPr>
        <p:sp>
          <p:nvSpPr>
            <p:cNvPr id="2282" name="Rectangle 234"/>
            <p:cNvSpPr>
              <a:spLocks noChangeArrowheads="1"/>
            </p:cNvSpPr>
            <p:nvPr/>
          </p:nvSpPr>
          <p:spPr bwMode="auto">
            <a:xfrm>
              <a:off x="15640754" y="4173495"/>
              <a:ext cx="12801600" cy="10941847"/>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888654" y="4605858"/>
              <a:ext cx="8305801"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 name="Rectangle 12"/>
            <p:cNvSpPr>
              <a:spLocks noChangeArrowheads="1"/>
            </p:cNvSpPr>
            <p:nvPr/>
          </p:nvSpPr>
          <p:spPr bwMode="auto">
            <a:xfrm>
              <a:off x="17469554" y="4716132"/>
              <a:ext cx="9144000" cy="75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r>
                <a:rPr lang="en-US" sz="3200" b="1" u="sng" dirty="0" smtClean="0">
                  <a:solidFill>
                    <a:schemeClr val="tx2"/>
                  </a:solidFill>
                  <a:effectLst>
                    <a:outerShdw blurRad="38100" dist="38100" dir="2700000" algn="tl">
                      <a:srgbClr val="FFFFFF"/>
                    </a:outerShdw>
                  </a:effectLst>
                </a:rPr>
                <a:t>Cognitive-Behavioral Therapy (CBT) </a:t>
              </a:r>
              <a:endParaRPr lang="en-US" sz="3200" b="1" u="sng" dirty="0">
                <a:solidFill>
                  <a:schemeClr val="tx2"/>
                </a:solidFill>
                <a:effectLst>
                  <a:outerShdw blurRad="38100" dist="38100" dir="2700000" algn="tl">
                    <a:srgbClr val="FFFFFF"/>
                  </a:outerShdw>
                </a:effectLst>
              </a:endParaRPr>
            </a:p>
          </p:txBody>
        </p:sp>
      </p:grpSp>
      <p:sp>
        <p:nvSpPr>
          <p:cNvPr id="48" name="TextBox 47"/>
          <p:cNvSpPr txBox="1"/>
          <p:nvPr/>
        </p:nvSpPr>
        <p:spPr>
          <a:xfrm>
            <a:off x="16002000" y="6373058"/>
            <a:ext cx="11734800" cy="9171742"/>
          </a:xfrm>
          <a:prstGeom prst="rect">
            <a:avLst/>
          </a:prstGeom>
          <a:noFill/>
        </p:spPr>
        <p:txBody>
          <a:bodyPr wrap="square" rtlCol="0">
            <a:spAutoFit/>
          </a:bodyPr>
          <a:lstStyle/>
          <a:p>
            <a:pPr lvl="1" algn="l"/>
            <a:r>
              <a:rPr lang="en-US" sz="2800" b="1" u="sng" dirty="0" smtClean="0"/>
              <a:t>CBT condition included</a:t>
            </a:r>
            <a:r>
              <a:rPr lang="en-US" sz="2800" b="1" dirty="0" smtClean="0"/>
              <a:t>:</a:t>
            </a:r>
          </a:p>
          <a:p>
            <a:pPr lvl="1" algn="l">
              <a:spcBef>
                <a:spcPts val="1200"/>
              </a:spcBef>
              <a:buFont typeface="Wingdings" pitchFamily="2" charset="2"/>
              <a:buChar char="§"/>
            </a:pPr>
            <a:r>
              <a:rPr lang="en-US" sz="2800" b="1" dirty="0" smtClean="0"/>
              <a:t> Educational presentation </a:t>
            </a:r>
          </a:p>
          <a:p>
            <a:pPr lvl="1" algn="l">
              <a:spcBef>
                <a:spcPts val="1200"/>
              </a:spcBef>
              <a:buFont typeface="Wingdings" pitchFamily="2" charset="2"/>
              <a:buChar char="§"/>
            </a:pPr>
            <a:r>
              <a:rPr lang="en-US" sz="2800" b="1" dirty="0" smtClean="0"/>
              <a:t> Question-and-answer period</a:t>
            </a:r>
          </a:p>
          <a:p>
            <a:pPr lvl="1" algn="l">
              <a:spcBef>
                <a:spcPts val="1200"/>
              </a:spcBef>
              <a:buFont typeface="Wingdings" pitchFamily="2" charset="2"/>
              <a:buChar char="§"/>
            </a:pPr>
            <a:r>
              <a:rPr lang="en-US" sz="2800" b="1" dirty="0" smtClean="0"/>
              <a:t> Reviews of sleep logs that each participant recorded</a:t>
            </a:r>
          </a:p>
          <a:p>
            <a:pPr algn="l">
              <a:buFont typeface="Wingdings" pitchFamily="2" charset="2"/>
              <a:buChar char="§"/>
            </a:pPr>
            <a:endParaRPr lang="en-US" sz="2800" b="1" dirty="0" smtClean="0"/>
          </a:p>
          <a:p>
            <a:pPr lvl="1" algn="l"/>
            <a:r>
              <a:rPr lang="en-US" sz="2800" b="1" u="sng" dirty="0" smtClean="0"/>
              <a:t>Placebo condition (stress management and wellness) included</a:t>
            </a:r>
            <a:r>
              <a:rPr lang="en-US" sz="2800" b="1" dirty="0" smtClean="0"/>
              <a:t>:</a:t>
            </a:r>
          </a:p>
          <a:p>
            <a:pPr lvl="1" algn="l">
              <a:spcBef>
                <a:spcPts val="1200"/>
              </a:spcBef>
              <a:buFont typeface="Wingdings" pitchFamily="2" charset="2"/>
              <a:buChar char="§"/>
            </a:pPr>
            <a:r>
              <a:rPr lang="en-US" sz="2800" b="1" dirty="0" smtClean="0"/>
              <a:t> Breathing exercises</a:t>
            </a:r>
          </a:p>
          <a:p>
            <a:pPr lvl="1" algn="l">
              <a:spcBef>
                <a:spcPts val="1200"/>
              </a:spcBef>
              <a:buFont typeface="Wingdings" pitchFamily="2" charset="2"/>
              <a:buChar char="§"/>
            </a:pPr>
            <a:r>
              <a:rPr lang="en-US" sz="2800" b="1" dirty="0" smtClean="0"/>
              <a:t> Relaxation techniques</a:t>
            </a:r>
          </a:p>
          <a:p>
            <a:pPr lvl="1" algn="l">
              <a:spcBef>
                <a:spcPts val="1200"/>
              </a:spcBef>
              <a:buFont typeface="Wingdings" pitchFamily="2" charset="2"/>
              <a:buChar char="§"/>
            </a:pPr>
            <a:r>
              <a:rPr lang="en-US" sz="2800" b="1" dirty="0" smtClean="0"/>
              <a:t> Educational presentation involving sleep, stress, nutrition, and 	exercise</a:t>
            </a:r>
          </a:p>
          <a:p>
            <a:pPr algn="l"/>
            <a:endParaRPr lang="en-US" sz="2800" b="1" u="sng" dirty="0" smtClean="0"/>
          </a:p>
          <a:p>
            <a:pPr marL="457200" algn="l"/>
            <a:r>
              <a:rPr lang="en-US" sz="2800" b="1" u="sng" dirty="0" smtClean="0"/>
              <a:t>Major finding: </a:t>
            </a:r>
          </a:p>
          <a:p>
            <a:pPr marL="457200" algn="l">
              <a:spcBef>
                <a:spcPts val="1200"/>
              </a:spcBef>
            </a:pPr>
            <a:r>
              <a:rPr lang="en-US" sz="2800" b="1" dirty="0" smtClean="0"/>
              <a:t>CBT intervention significantly improved sleep patterns compared to the SMW </a:t>
            </a:r>
            <a:r>
              <a:rPr lang="en-US" sz="2800" b="1" dirty="0"/>
              <a:t>intervention </a:t>
            </a:r>
            <a:r>
              <a:rPr lang="en-US" sz="2800" b="1" dirty="0" smtClean="0"/>
              <a:t>(</a:t>
            </a:r>
            <a:r>
              <a:rPr lang="en-US" sz="2800" b="1" dirty="0" err="1" smtClean="0"/>
              <a:t>Rybarczyk</a:t>
            </a:r>
            <a:r>
              <a:rPr lang="en-US" sz="2800" b="1" dirty="0" smtClean="0"/>
              <a:t> </a:t>
            </a:r>
            <a:r>
              <a:rPr lang="en-US" sz="2800" b="1" dirty="0"/>
              <a:t>et </a:t>
            </a:r>
            <a:r>
              <a:rPr lang="en-US" sz="2800" b="1" dirty="0" smtClean="0"/>
              <a:t>al., 2005).</a:t>
            </a:r>
          </a:p>
          <a:p>
            <a:pPr marL="457200" algn="l"/>
            <a:endParaRPr lang="en-US" sz="2800" b="1" dirty="0" smtClean="0"/>
          </a:p>
          <a:p>
            <a:pPr marL="457200" algn="l"/>
            <a:r>
              <a:rPr lang="en-US" sz="2400" b="1" dirty="0" smtClean="0"/>
              <a:t>The cognitive-behavioral therapy has worked for many older adults, however, it may not decrease all effects of a sleep disorder because no physical activity is involved in this therapy session.</a:t>
            </a:r>
          </a:p>
          <a:p>
            <a:pPr algn="l"/>
            <a:endParaRPr lang="en-US" sz="2800" b="1" dirty="0" smtClean="0"/>
          </a:p>
        </p:txBody>
      </p:sp>
      <p:sp>
        <p:nvSpPr>
          <p:cNvPr id="2292" name="Rectangle 244"/>
          <p:cNvSpPr>
            <a:spLocks noChangeArrowheads="1"/>
          </p:cNvSpPr>
          <p:nvPr/>
        </p:nvSpPr>
        <p:spPr bwMode="auto">
          <a:xfrm>
            <a:off x="15620207" y="16069982"/>
            <a:ext cx="12842505" cy="10387460"/>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0" name="Rectangle 196"/>
          <p:cNvSpPr>
            <a:spLocks noChangeArrowheads="1"/>
          </p:cNvSpPr>
          <p:nvPr/>
        </p:nvSpPr>
        <p:spPr bwMode="auto">
          <a:xfrm>
            <a:off x="18421959" y="16428395"/>
            <a:ext cx="7239000" cy="1021405"/>
          </a:xfrm>
          <a:prstGeom prst="rect">
            <a:avLst/>
          </a:prstGeom>
          <a:gradFill rotWithShape="1">
            <a:gsLst>
              <a:gs pos="0">
                <a:srgbClr val="D3ECF9"/>
              </a:gs>
              <a:gs pos="50000">
                <a:schemeClr val="bg1"/>
              </a:gs>
              <a:gs pos="100000">
                <a:srgbClr val="D3ECF9"/>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TextBox 17"/>
          <p:cNvSpPr txBox="1"/>
          <p:nvPr/>
        </p:nvSpPr>
        <p:spPr>
          <a:xfrm>
            <a:off x="18879159" y="16639522"/>
            <a:ext cx="6324600" cy="584775"/>
          </a:xfrm>
          <a:prstGeom prst="rect">
            <a:avLst/>
          </a:prstGeom>
          <a:noFill/>
        </p:spPr>
        <p:txBody>
          <a:bodyPr wrap="square" rtlCol="0">
            <a:spAutoFit/>
          </a:bodyPr>
          <a:lstStyle/>
          <a:p>
            <a:r>
              <a:rPr lang="en-US" sz="3200" b="1" u="sng" dirty="0" smtClean="0"/>
              <a:t>Pharmacological Treatment</a:t>
            </a:r>
            <a:endParaRPr lang="en-US" sz="3200" b="1" u="sng" dirty="0"/>
          </a:p>
        </p:txBody>
      </p:sp>
      <p:sp>
        <p:nvSpPr>
          <p:cNvPr id="3" name="TextBox 2"/>
          <p:cNvSpPr txBox="1"/>
          <p:nvPr/>
        </p:nvSpPr>
        <p:spPr>
          <a:xfrm>
            <a:off x="16472704" y="17678400"/>
            <a:ext cx="11063451" cy="4231928"/>
          </a:xfrm>
          <a:prstGeom prst="rect">
            <a:avLst/>
          </a:prstGeom>
          <a:noFill/>
        </p:spPr>
        <p:txBody>
          <a:bodyPr wrap="square" rtlCol="0">
            <a:spAutoFit/>
          </a:bodyPr>
          <a:lstStyle/>
          <a:p>
            <a:pPr algn="l"/>
            <a:r>
              <a:rPr lang="en-US" sz="2800" b="1" dirty="0" smtClean="0"/>
              <a:t>Certain cases of severe insomnia are best to treat with medication (</a:t>
            </a:r>
            <a:r>
              <a:rPr lang="en-US" sz="2800" b="1" dirty="0" err="1" smtClean="0"/>
              <a:t>Stepanski</a:t>
            </a:r>
            <a:r>
              <a:rPr lang="en-US" sz="2800" b="1" dirty="0" smtClean="0"/>
              <a:t> et al., 2003):</a:t>
            </a:r>
          </a:p>
          <a:p>
            <a:pPr marL="800100" lvl="1" indent="-342900" algn="l">
              <a:spcBef>
                <a:spcPts val="1800"/>
              </a:spcBef>
              <a:buFont typeface="Wingdings" pitchFamily="2" charset="2"/>
              <a:buChar char="§"/>
            </a:pPr>
            <a:r>
              <a:rPr lang="en-US" sz="2800" b="1" u="sng" dirty="0" smtClean="0"/>
              <a:t>Transient insomnia</a:t>
            </a:r>
            <a:r>
              <a:rPr lang="en-US" sz="2800" b="1" dirty="0" smtClean="0"/>
              <a:t>: lasts less than a week due to hospitalization, severe pain, change in sleep environment, or stress.</a:t>
            </a:r>
          </a:p>
          <a:p>
            <a:pPr marL="800100" lvl="1" indent="-342900" algn="l">
              <a:spcBef>
                <a:spcPts val="1800"/>
              </a:spcBef>
              <a:spcAft>
                <a:spcPts val="0"/>
              </a:spcAft>
              <a:buFont typeface="Wingdings" pitchFamily="2" charset="2"/>
              <a:buChar char="§"/>
            </a:pPr>
            <a:r>
              <a:rPr lang="en-US" sz="2800" b="1" dirty="0" smtClean="0"/>
              <a:t> </a:t>
            </a:r>
            <a:r>
              <a:rPr lang="en-US" sz="2800" b="1" u="sng" dirty="0" smtClean="0"/>
              <a:t>Acute insomnia</a:t>
            </a:r>
            <a:r>
              <a:rPr lang="en-US" sz="2800" b="1" dirty="0" smtClean="0"/>
              <a:t>: inability to sleep consistently for less than a month. </a:t>
            </a:r>
          </a:p>
          <a:p>
            <a:pPr marL="800100" lvl="1" indent="-342900" algn="l">
              <a:spcBef>
                <a:spcPts val="1800"/>
              </a:spcBef>
              <a:spcAft>
                <a:spcPts val="0"/>
              </a:spcAft>
              <a:buFont typeface="Wingdings" pitchFamily="2" charset="2"/>
              <a:buChar char="§"/>
            </a:pPr>
            <a:r>
              <a:rPr lang="en-US" sz="2800" b="1" dirty="0" smtClean="0"/>
              <a:t> </a:t>
            </a:r>
            <a:r>
              <a:rPr lang="en-US" sz="2800" b="1" u="sng" dirty="0" smtClean="0"/>
              <a:t>Chronic insomnia</a:t>
            </a:r>
            <a:r>
              <a:rPr lang="en-US" sz="2800" b="1" dirty="0" smtClean="0"/>
              <a:t>: lasts longer than a month.</a:t>
            </a:r>
          </a:p>
        </p:txBody>
      </p:sp>
      <p:grpSp>
        <p:nvGrpSpPr>
          <p:cNvPr id="5" name="Group 4"/>
          <p:cNvGrpSpPr/>
          <p:nvPr/>
        </p:nvGrpSpPr>
        <p:grpSpPr>
          <a:xfrm>
            <a:off x="16472704" y="22208533"/>
            <a:ext cx="11063451" cy="3928067"/>
            <a:chOff x="16472704" y="21960691"/>
            <a:chExt cx="11063451" cy="3928067"/>
          </a:xfrm>
        </p:grpSpPr>
        <p:sp>
          <p:nvSpPr>
            <p:cNvPr id="50" name="TextBox 49"/>
            <p:cNvSpPr txBox="1"/>
            <p:nvPr/>
          </p:nvSpPr>
          <p:spPr>
            <a:xfrm>
              <a:off x="16472704" y="22703271"/>
              <a:ext cx="11063451" cy="3185487"/>
            </a:xfrm>
            <a:prstGeom prst="rect">
              <a:avLst/>
            </a:prstGeom>
            <a:noFill/>
          </p:spPr>
          <p:txBody>
            <a:bodyPr wrap="square" rtlCol="0">
              <a:spAutoFit/>
            </a:bodyPr>
            <a:lstStyle/>
            <a:p>
              <a:pPr algn="l">
                <a:buFont typeface="Wingdings" pitchFamily="2" charset="2"/>
                <a:buChar char="Ø"/>
              </a:pPr>
              <a:r>
                <a:rPr lang="en-US" sz="2800" b="1" dirty="0" smtClean="0"/>
                <a:t> Side effects:</a:t>
              </a:r>
            </a:p>
            <a:p>
              <a:pPr lvl="1" algn="l">
                <a:spcBef>
                  <a:spcPts val="600"/>
                </a:spcBef>
              </a:pPr>
              <a:r>
                <a:rPr lang="en-US" sz="2400" b="1" dirty="0" smtClean="0"/>
                <a:t> Psychomotor performance impairment, memory impairment, </a:t>
              </a:r>
            </a:p>
            <a:p>
              <a:pPr lvl="1" algn="l">
                <a:spcBef>
                  <a:spcPts val="600"/>
                </a:spcBef>
              </a:pPr>
              <a:r>
                <a:rPr lang="en-US" sz="2400" b="1" dirty="0" smtClean="0"/>
                <a:t> residual sedation the following day, hypotension, </a:t>
              </a:r>
            </a:p>
            <a:p>
              <a:pPr lvl="1" algn="l">
                <a:spcBef>
                  <a:spcPts val="600"/>
                </a:spcBef>
              </a:pPr>
              <a:r>
                <a:rPr lang="en-US" sz="2400" b="1" dirty="0" smtClean="0"/>
                <a:t> restlessness, anxiety, and confusion</a:t>
              </a:r>
            </a:p>
            <a:p>
              <a:pPr algn="l">
                <a:spcBef>
                  <a:spcPts val="1800"/>
                </a:spcBef>
                <a:buFont typeface="Wingdings" pitchFamily="2" charset="2"/>
                <a:buChar char="Ø"/>
              </a:pPr>
              <a:r>
                <a:rPr lang="en-US" sz="2800" b="1" dirty="0" smtClean="0"/>
                <a:t>  Drug interaction effects</a:t>
              </a:r>
            </a:p>
            <a:p>
              <a:pPr marL="514350" indent="-514350" algn="l">
                <a:spcBef>
                  <a:spcPts val="1800"/>
                </a:spcBef>
                <a:buFont typeface="Wingdings" pitchFamily="2" charset="2"/>
                <a:buChar char="Ø"/>
              </a:pPr>
              <a:r>
                <a:rPr lang="en-US" sz="2800" b="1" dirty="0" smtClean="0"/>
                <a:t>No pill is perfect for every case of insomnia</a:t>
              </a:r>
            </a:p>
          </p:txBody>
        </p:sp>
        <p:sp>
          <p:nvSpPr>
            <p:cNvPr id="51" name="TextBox 50"/>
            <p:cNvSpPr txBox="1"/>
            <p:nvPr/>
          </p:nvSpPr>
          <p:spPr>
            <a:xfrm>
              <a:off x="16472704" y="21960691"/>
              <a:ext cx="10908506" cy="523220"/>
            </a:xfrm>
            <a:prstGeom prst="rect">
              <a:avLst/>
            </a:prstGeom>
            <a:noFill/>
          </p:spPr>
          <p:txBody>
            <a:bodyPr wrap="square" rtlCol="0">
              <a:spAutoFit/>
            </a:bodyPr>
            <a:lstStyle/>
            <a:p>
              <a:pPr algn="l"/>
              <a:r>
                <a:rPr lang="en-US" sz="2800" b="1" u="sng" dirty="0" smtClean="0"/>
                <a:t>Downfalls of Pharmacological Treatment:  </a:t>
              </a:r>
              <a:endParaRPr lang="en-US" sz="2800" b="1" u="sng" dirty="0"/>
            </a:p>
          </p:txBody>
        </p:sp>
      </p:grpSp>
      <p:sp>
        <p:nvSpPr>
          <p:cNvPr id="52" name="Rectangle 12"/>
          <p:cNvSpPr>
            <a:spLocks noChangeArrowheads="1"/>
          </p:cNvSpPr>
          <p:nvPr/>
        </p:nvSpPr>
        <p:spPr bwMode="auto">
          <a:xfrm>
            <a:off x="18802959" y="27181016"/>
            <a:ext cx="6477000" cy="75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r>
              <a:rPr lang="en-US" sz="3200" b="1" u="sng" dirty="0" smtClean="0">
                <a:solidFill>
                  <a:schemeClr val="tx2"/>
                </a:solidFill>
                <a:effectLst>
                  <a:outerShdw blurRad="38100" dist="38100" dir="2700000" algn="tl">
                    <a:srgbClr val="FFFFFF"/>
                  </a:outerShdw>
                </a:effectLst>
              </a:rPr>
              <a:t>Cognitive-Behavioral Therapy </a:t>
            </a:r>
            <a:endParaRPr lang="en-US" sz="3200" b="1" u="sng" dirty="0">
              <a:solidFill>
                <a:schemeClr val="tx2"/>
              </a:solidFill>
              <a:effectLst>
                <a:outerShdw blurRad="38100" dist="38100" dir="2700000" algn="tl">
                  <a:srgbClr val="FFFFFF"/>
                </a:outerShdw>
              </a:effectLst>
            </a:endParaRPr>
          </a:p>
        </p:txBody>
      </p:sp>
      <p:pic>
        <p:nvPicPr>
          <p:cNvPr id="5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177546" y="27219275"/>
            <a:ext cx="8686800"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Rectangle 12"/>
          <p:cNvSpPr>
            <a:spLocks noChangeArrowheads="1"/>
          </p:cNvSpPr>
          <p:nvPr/>
        </p:nvSpPr>
        <p:spPr bwMode="auto">
          <a:xfrm>
            <a:off x="18520446" y="27295475"/>
            <a:ext cx="8001000" cy="75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r>
              <a:rPr lang="en-US" sz="3200" b="1" u="sng" dirty="0" smtClean="0">
                <a:solidFill>
                  <a:schemeClr val="tx2"/>
                </a:solidFill>
                <a:effectLst>
                  <a:outerShdw blurRad="38100" dist="38100" dir="2700000" algn="tl">
                    <a:srgbClr val="FFFFFF"/>
                  </a:outerShdw>
                </a:effectLst>
              </a:rPr>
              <a:t>Multicomponent Insomnia Intervention  </a:t>
            </a:r>
            <a:endParaRPr lang="en-US" sz="3200" b="1" u="sng" dirty="0">
              <a:solidFill>
                <a:schemeClr val="tx2"/>
              </a:solidFill>
              <a:effectLst>
                <a:outerShdw blurRad="38100" dist="38100" dir="2700000" algn="tl">
                  <a:srgbClr val="FFFFFF"/>
                </a:outerShdw>
              </a:effectLst>
            </a:endParaRPr>
          </a:p>
        </p:txBody>
      </p:sp>
      <p:grpSp>
        <p:nvGrpSpPr>
          <p:cNvPr id="14" name="Group 13"/>
          <p:cNvGrpSpPr/>
          <p:nvPr/>
        </p:nvGrpSpPr>
        <p:grpSpPr>
          <a:xfrm>
            <a:off x="1447007" y="4570537"/>
            <a:ext cx="13487400" cy="27525705"/>
            <a:chOff x="1219200" y="4173495"/>
            <a:chExt cx="13487400" cy="27525705"/>
          </a:xfrm>
        </p:grpSpPr>
        <p:grpSp>
          <p:nvGrpSpPr>
            <p:cNvPr id="11" name="Group 10"/>
            <p:cNvGrpSpPr/>
            <p:nvPr/>
          </p:nvGrpSpPr>
          <p:grpSpPr>
            <a:xfrm>
              <a:off x="1219200" y="4173495"/>
              <a:ext cx="13487400" cy="9397387"/>
              <a:chOff x="1219200" y="4173496"/>
              <a:chExt cx="13487400" cy="9397387"/>
            </a:xfrm>
          </p:grpSpPr>
          <p:sp>
            <p:nvSpPr>
              <p:cNvPr id="2217" name="Rectangle 169"/>
              <p:cNvSpPr>
                <a:spLocks noChangeArrowheads="1"/>
              </p:cNvSpPr>
              <p:nvPr/>
            </p:nvSpPr>
            <p:spPr bwMode="auto">
              <a:xfrm>
                <a:off x="1219200" y="4173496"/>
                <a:ext cx="13487400" cy="9373324"/>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2" name="Rectangle 14"/>
              <p:cNvSpPr>
                <a:spLocks noChangeArrowheads="1"/>
              </p:cNvSpPr>
              <p:nvPr/>
            </p:nvSpPr>
            <p:spPr bwMode="auto">
              <a:xfrm>
                <a:off x="1891049" y="5928791"/>
                <a:ext cx="12320221" cy="764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ts val="1800"/>
                  </a:spcBef>
                </a:pPr>
                <a:r>
                  <a:rPr lang="en-US" sz="3200" b="1" dirty="0"/>
                  <a:t>	</a:t>
                </a:r>
                <a:r>
                  <a:rPr lang="en-US" sz="3200" dirty="0" smtClean="0"/>
                  <a:t>Older adults who have just quit the work force, have their first couple of grandchildren to finally spoil, and who are just ready to relax may experience an interruption of these tasks. When picturing the average older adult, generally sleep is an activity that is paired with age. This stereotypical activity may not be as easy for some.</a:t>
                </a:r>
                <a:endParaRPr lang="en-US" sz="3200" b="1" dirty="0" smtClean="0"/>
              </a:p>
              <a:p>
                <a:pPr algn="l">
                  <a:spcBef>
                    <a:spcPts val="1800"/>
                  </a:spcBef>
                </a:pPr>
                <a:r>
                  <a:rPr lang="en-US" sz="3200" b="1" dirty="0" smtClean="0"/>
                  <a:t>	</a:t>
                </a:r>
                <a:r>
                  <a:rPr lang="en-US" sz="3200" dirty="0" smtClean="0"/>
                  <a:t>Over half of adults over the age of 65 have sleeping disorders or issues. Previous treatment methods such as exercise, cognitive-behavioral therapy, and pharmacological treatments have helped sleeping disorders but have not helped enough. The physical and mental wellness intervention was designed to improve these sleeping problems as well as to help the overall physical health of older adults. Educational presentations, relaxation techniques, group discussions, and physical exercise both in and outside the classroom are incorporated into this intervention. </a:t>
                </a:r>
              </a:p>
              <a:p>
                <a:pPr algn="l">
                  <a:spcBef>
                    <a:spcPct val="20000"/>
                  </a:spcBef>
                </a:pPr>
                <a:endParaRPr lang="en-US" sz="2300" b="1" dirty="0"/>
              </a:p>
            </p:txBody>
          </p:sp>
          <p:grpSp>
            <p:nvGrpSpPr>
              <p:cNvPr id="2247" name="Group 199"/>
              <p:cNvGrpSpPr>
                <a:grpSpLocks/>
              </p:cNvGrpSpPr>
              <p:nvPr/>
            </p:nvGrpSpPr>
            <p:grpSpPr bwMode="auto">
              <a:xfrm>
                <a:off x="6129277" y="4541605"/>
                <a:ext cx="3667247" cy="951698"/>
                <a:chOff x="2154" y="3284"/>
                <a:chExt cx="2036" cy="424"/>
              </a:xfrm>
            </p:grpSpPr>
            <p:sp>
              <p:nvSpPr>
                <p:cNvPr id="2242" name="Rectangle 194"/>
                <p:cNvSpPr>
                  <a:spLocks noChangeArrowheads="1"/>
                </p:cNvSpPr>
                <p:nvPr/>
              </p:nvSpPr>
              <p:spPr bwMode="auto">
                <a:xfrm>
                  <a:off x="2154" y="3284"/>
                  <a:ext cx="2036" cy="424"/>
                </a:xfrm>
                <a:prstGeom prst="rect">
                  <a:avLst/>
                </a:prstGeom>
                <a:gradFill rotWithShape="1">
                  <a:gsLst>
                    <a:gs pos="0">
                      <a:srgbClr val="D3ECF9"/>
                    </a:gs>
                    <a:gs pos="50000">
                      <a:schemeClr val="bg1"/>
                    </a:gs>
                    <a:gs pos="100000">
                      <a:srgbClr val="D3ECF9"/>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Rectangle 12"/>
                <p:cNvSpPr>
                  <a:spLocks noChangeArrowheads="1"/>
                </p:cNvSpPr>
                <p:nvPr/>
              </p:nvSpPr>
              <p:spPr bwMode="auto">
                <a:xfrm>
                  <a:off x="2333" y="3312"/>
                  <a:ext cx="1776" cy="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r>
                    <a:rPr lang="en-US" sz="3200" b="1" u="sng" dirty="0">
                      <a:solidFill>
                        <a:schemeClr val="tx2"/>
                      </a:solidFill>
                      <a:effectLst>
                        <a:outerShdw blurRad="38100" dist="38100" dir="2700000" algn="tl">
                          <a:srgbClr val="FFFFFF"/>
                        </a:outerShdw>
                      </a:effectLst>
                    </a:rPr>
                    <a:t>Introduction</a:t>
                  </a:r>
                </a:p>
              </p:txBody>
            </p:sp>
          </p:grpSp>
        </p:grpSp>
        <p:sp>
          <p:nvSpPr>
            <p:cNvPr id="2290" name="Rectangle 242"/>
            <p:cNvSpPr>
              <a:spLocks noChangeArrowheads="1"/>
            </p:cNvSpPr>
            <p:nvPr/>
          </p:nvSpPr>
          <p:spPr bwMode="auto">
            <a:xfrm>
              <a:off x="1239824" y="14173200"/>
              <a:ext cx="13446153" cy="17526000"/>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91" name="Rectangle 43"/>
            <p:cNvSpPr>
              <a:spLocks noChangeArrowheads="1"/>
            </p:cNvSpPr>
            <p:nvPr/>
          </p:nvSpPr>
          <p:spPr bwMode="auto">
            <a:xfrm>
              <a:off x="2703690" y="20763112"/>
              <a:ext cx="3052286" cy="125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pPr>
              <a:endParaRPr lang="en-US" sz="2400"/>
            </a:p>
          </p:txBody>
        </p:sp>
        <p:sp>
          <p:nvSpPr>
            <p:cNvPr id="2246" name="Rectangle 198"/>
            <p:cNvSpPr>
              <a:spLocks noChangeArrowheads="1"/>
            </p:cNvSpPr>
            <p:nvPr/>
          </p:nvSpPr>
          <p:spPr bwMode="auto">
            <a:xfrm>
              <a:off x="5044667" y="14554200"/>
              <a:ext cx="5836466" cy="1169421"/>
            </a:xfrm>
            <a:prstGeom prst="rect">
              <a:avLst/>
            </a:prstGeom>
            <a:gradFill rotWithShape="1">
              <a:gsLst>
                <a:gs pos="0">
                  <a:srgbClr val="D3ECF9"/>
                </a:gs>
                <a:gs pos="50000">
                  <a:schemeClr val="bg1"/>
                </a:gs>
                <a:gs pos="100000">
                  <a:srgbClr val="D3ECF9"/>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4" name="Rectangle 16"/>
            <p:cNvSpPr>
              <a:spLocks noChangeArrowheads="1"/>
            </p:cNvSpPr>
            <p:nvPr/>
          </p:nvSpPr>
          <p:spPr bwMode="auto">
            <a:xfrm>
              <a:off x="5535890" y="14859000"/>
              <a:ext cx="485402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defTabSz="4389438"/>
              <a:r>
                <a:rPr lang="en-US" sz="3200" b="1" u="sng" dirty="0" smtClean="0">
                  <a:solidFill>
                    <a:schemeClr val="tx2"/>
                  </a:solidFill>
                  <a:effectLst>
                    <a:outerShdw blurRad="38100" dist="38100" dir="2700000" algn="tl">
                      <a:srgbClr val="FFFFFF"/>
                    </a:outerShdw>
                  </a:effectLst>
                </a:rPr>
                <a:t>Exercise as a Treatment</a:t>
              </a:r>
              <a:endParaRPr lang="en-US" sz="3200" b="1" u="sng" dirty="0">
                <a:solidFill>
                  <a:schemeClr val="tx2"/>
                </a:solidFill>
                <a:effectLst>
                  <a:outerShdw blurRad="38100" dist="38100" dir="2700000" algn="tl">
                    <a:srgbClr val="FFFFFF"/>
                  </a:outerShdw>
                </a:effectLst>
              </a:endParaRPr>
            </a:p>
          </p:txBody>
        </p:sp>
        <p:sp>
          <p:nvSpPr>
            <p:cNvPr id="6" name="TextBox 5"/>
            <p:cNvSpPr txBox="1"/>
            <p:nvPr/>
          </p:nvSpPr>
          <p:spPr>
            <a:xfrm>
              <a:off x="2430428" y="19979065"/>
              <a:ext cx="11281968" cy="830997"/>
            </a:xfrm>
            <a:prstGeom prst="rect">
              <a:avLst/>
            </a:prstGeom>
            <a:noFill/>
          </p:spPr>
          <p:txBody>
            <a:bodyPr wrap="square" rtlCol="0">
              <a:spAutoFit/>
            </a:bodyPr>
            <a:lstStyle/>
            <a:p>
              <a:pPr marL="342900" indent="-342900" algn="l"/>
              <a:endParaRPr lang="en-US" sz="2400" b="1" dirty="0" smtClean="0">
                <a:solidFill>
                  <a:schemeClr val="accent4"/>
                </a:solidFill>
              </a:endParaRPr>
            </a:p>
            <a:p>
              <a:pPr marL="342900" indent="-342900" algn="l">
                <a:buFont typeface="Wingdings" pitchFamily="2" charset="2"/>
                <a:buChar char="Ø"/>
              </a:pPr>
              <a:endParaRPr lang="en-US" sz="2400" b="1" dirty="0">
                <a:solidFill>
                  <a:schemeClr val="accent4"/>
                </a:solidFill>
              </a:endParaRPr>
            </a:p>
          </p:txBody>
        </p:sp>
        <p:sp>
          <p:nvSpPr>
            <p:cNvPr id="46" name="TextBox 45"/>
            <p:cNvSpPr txBox="1"/>
            <p:nvPr/>
          </p:nvSpPr>
          <p:spPr>
            <a:xfrm>
              <a:off x="2133600" y="16154400"/>
              <a:ext cx="11734800" cy="1815882"/>
            </a:xfrm>
            <a:prstGeom prst="rect">
              <a:avLst/>
            </a:prstGeom>
            <a:noFill/>
          </p:spPr>
          <p:txBody>
            <a:bodyPr wrap="square" rtlCol="0">
              <a:spAutoFit/>
            </a:bodyPr>
            <a:lstStyle/>
            <a:p>
              <a:pPr algn="l"/>
              <a:r>
                <a:rPr lang="en-US" sz="2800" b="1" dirty="0" smtClean="0"/>
                <a:t>One of the easiest and cheapest ways to decrease insomnia and other sleep disorders is exercise. </a:t>
              </a:r>
            </a:p>
            <a:p>
              <a:pPr algn="l"/>
              <a:endParaRPr lang="en-US" sz="2800" b="1" dirty="0" smtClean="0"/>
            </a:p>
            <a:p>
              <a:pPr algn="l"/>
              <a:r>
                <a:rPr lang="en-US" sz="2800" b="1" u="sng" dirty="0" smtClean="0"/>
                <a:t>Exercise-induced Sleep Improvement Model (</a:t>
              </a:r>
              <a:r>
                <a:rPr lang="en-US" sz="2800" b="1" u="sng" dirty="0" err="1" smtClean="0"/>
                <a:t>Buman</a:t>
              </a:r>
              <a:r>
                <a:rPr lang="en-US" sz="2800" b="1" u="sng" dirty="0" smtClean="0"/>
                <a:t> et al., 2011)</a:t>
              </a:r>
            </a:p>
          </p:txBody>
        </p:sp>
        <p:sp>
          <p:nvSpPr>
            <p:cNvPr id="42" name="TextBox 41"/>
            <p:cNvSpPr txBox="1"/>
            <p:nvPr/>
          </p:nvSpPr>
          <p:spPr>
            <a:xfrm>
              <a:off x="1977596" y="27035881"/>
              <a:ext cx="11734800" cy="3970318"/>
            </a:xfrm>
            <a:prstGeom prst="rect">
              <a:avLst/>
            </a:prstGeom>
            <a:noFill/>
          </p:spPr>
          <p:txBody>
            <a:bodyPr wrap="square" rtlCol="0">
              <a:spAutoFit/>
            </a:bodyPr>
            <a:lstStyle/>
            <a:p>
              <a:pPr algn="l"/>
              <a:r>
                <a:rPr lang="en-US" sz="2800" b="1" u="sng" dirty="0" err="1" smtClean="0"/>
                <a:t>Buman</a:t>
              </a:r>
              <a:r>
                <a:rPr lang="en-US" sz="2800" b="1" u="sng" dirty="0" smtClean="0"/>
                <a:t> and colleagues (</a:t>
              </a:r>
              <a:r>
                <a:rPr lang="en-US" sz="2800" b="1" u="sng" dirty="0" err="1" smtClean="0"/>
                <a:t>Buman</a:t>
              </a:r>
              <a:r>
                <a:rPr lang="en-US" sz="2800" b="1" u="sng" dirty="0" smtClean="0"/>
                <a:t> et al., 2011) reported: </a:t>
              </a:r>
            </a:p>
            <a:p>
              <a:pPr algn="l"/>
              <a:endParaRPr lang="en-US" sz="2800" b="1" dirty="0" smtClean="0"/>
            </a:p>
            <a:p>
              <a:pPr marL="571500" algn="l"/>
              <a:r>
                <a:rPr lang="en-US" sz="2800" b="1" dirty="0" smtClean="0"/>
                <a:t>Participants (age 55 and older) were asked to attend exercise classes two days a week for 60 minutes in addition to home-based exercise three days a week for thirty minutes during a twelve month period. </a:t>
              </a:r>
            </a:p>
            <a:p>
              <a:pPr marL="571500" algn="l"/>
              <a:endParaRPr lang="en-US" sz="2800" b="1" dirty="0" smtClean="0"/>
            </a:p>
            <a:p>
              <a:pPr marL="571500" algn="l"/>
              <a:r>
                <a:rPr lang="en-US" sz="2800" b="1" dirty="0" smtClean="0"/>
                <a:t>Older adults who were physically inactive at the beginning of this study received sleep benefits from physical activity.</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89048" y="18364199"/>
              <a:ext cx="12306456" cy="7791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284" name="Rectangle 236"/>
          <p:cNvSpPr>
            <a:spLocks noChangeArrowheads="1"/>
          </p:cNvSpPr>
          <p:nvPr/>
        </p:nvSpPr>
        <p:spPr bwMode="auto">
          <a:xfrm>
            <a:off x="29278085" y="13753677"/>
            <a:ext cx="13192129" cy="12703765"/>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TextBox 28"/>
          <p:cNvSpPr txBox="1"/>
          <p:nvPr/>
        </p:nvSpPr>
        <p:spPr>
          <a:xfrm>
            <a:off x="29565600" y="15299144"/>
            <a:ext cx="12727447" cy="11649343"/>
          </a:xfrm>
          <a:prstGeom prst="rect">
            <a:avLst/>
          </a:prstGeom>
          <a:noFill/>
        </p:spPr>
        <p:txBody>
          <a:bodyPr wrap="square" rtlCol="0">
            <a:spAutoFit/>
          </a:bodyPr>
          <a:lstStyle/>
          <a:p>
            <a:pPr algn="l"/>
            <a:r>
              <a:rPr lang="en-US" sz="2800" b="1" dirty="0" smtClean="0"/>
              <a:t>This program will meet once a week for two and half hours.  During the meetings, the following things are conducted: </a:t>
            </a:r>
            <a:endParaRPr lang="en-US" sz="2800" b="1" dirty="0"/>
          </a:p>
          <a:p>
            <a:pPr marL="1049338" indent="-514350" algn="l">
              <a:spcBef>
                <a:spcPts val="1800"/>
              </a:spcBef>
              <a:buAutoNum type="arabicPeriod"/>
            </a:pPr>
            <a:r>
              <a:rPr lang="en-US" sz="2800" b="1" dirty="0" smtClean="0"/>
              <a:t>An </a:t>
            </a:r>
            <a:r>
              <a:rPr lang="en-US" sz="2800" b="1" dirty="0"/>
              <a:t>educational presentation about sleep, the body, and the mind will be </a:t>
            </a:r>
            <a:r>
              <a:rPr lang="en-US" sz="2800" b="1" dirty="0" smtClean="0"/>
              <a:t>given. </a:t>
            </a:r>
            <a:endParaRPr lang="en-US" sz="2800" b="1" dirty="0"/>
          </a:p>
          <a:p>
            <a:pPr marL="1049338" indent="-514350" algn="l">
              <a:spcBef>
                <a:spcPts val="1800"/>
              </a:spcBef>
              <a:buAutoNum type="arabicPeriod"/>
            </a:pPr>
            <a:r>
              <a:rPr lang="en-US" sz="2800" b="1" dirty="0"/>
              <a:t>Relaxation techniques will be taught and will be used before going to sleep at </a:t>
            </a:r>
            <a:r>
              <a:rPr lang="en-US" sz="2800" b="1" dirty="0" smtClean="0"/>
              <a:t>night.</a:t>
            </a:r>
            <a:endParaRPr lang="en-US" sz="2800" b="1" dirty="0"/>
          </a:p>
          <a:p>
            <a:pPr marL="1049338" indent="-514350" algn="l">
              <a:spcBef>
                <a:spcPts val="1800"/>
              </a:spcBef>
              <a:buAutoNum type="arabicPeriod"/>
            </a:pPr>
            <a:r>
              <a:rPr lang="en-US" sz="2800" b="1" dirty="0"/>
              <a:t>A question-and-answer period will be offered for the participants at their </a:t>
            </a:r>
            <a:r>
              <a:rPr lang="en-US" sz="2800" b="1" dirty="0" smtClean="0"/>
              <a:t>discretion.</a:t>
            </a:r>
            <a:endParaRPr lang="en-US" sz="2800" b="1" dirty="0"/>
          </a:p>
          <a:p>
            <a:pPr marL="1049338" indent="-514350" algn="l">
              <a:spcBef>
                <a:spcPts val="1800"/>
              </a:spcBef>
              <a:buAutoNum type="arabicPeriod"/>
            </a:pPr>
            <a:r>
              <a:rPr lang="en-US" sz="2800" b="1" dirty="0"/>
              <a:t>Sleep logs that the participants recorded will be discussed in small </a:t>
            </a:r>
            <a:r>
              <a:rPr lang="en-US" sz="2800" b="1" dirty="0" smtClean="0"/>
              <a:t>groups.</a:t>
            </a:r>
            <a:endParaRPr lang="en-US" sz="2800" b="1" dirty="0"/>
          </a:p>
          <a:p>
            <a:pPr marL="1049338" indent="-514350" algn="l">
              <a:spcBef>
                <a:spcPts val="1800"/>
              </a:spcBef>
              <a:buAutoNum type="arabicPeriod"/>
            </a:pPr>
            <a:r>
              <a:rPr lang="en-US" sz="2800" b="1" dirty="0"/>
              <a:t>This will be followed by a group discussion of how to solve problems that everyone is experiencing when trying to fall </a:t>
            </a:r>
            <a:r>
              <a:rPr lang="en-US" sz="2800" b="1" dirty="0" smtClean="0"/>
              <a:t>asleep.</a:t>
            </a:r>
            <a:endParaRPr lang="en-US" sz="2800" b="1" dirty="0"/>
          </a:p>
          <a:p>
            <a:pPr marL="1049338" indent="-514350" algn="l">
              <a:spcBef>
                <a:spcPts val="1800"/>
              </a:spcBef>
              <a:buAutoNum type="arabicPeriod"/>
            </a:pPr>
            <a:r>
              <a:rPr lang="en-US" sz="2800" b="1" dirty="0"/>
              <a:t>The last half an hour of the class meeting will be dedicated to exercise to get the heart rate up and the blood </a:t>
            </a:r>
            <a:r>
              <a:rPr lang="en-US" sz="2800" b="1" dirty="0" smtClean="0"/>
              <a:t>flowing.</a:t>
            </a:r>
          </a:p>
          <a:p>
            <a:pPr marL="534988" algn="l">
              <a:spcBef>
                <a:spcPts val="1800"/>
              </a:spcBef>
            </a:pPr>
            <a:endParaRPr lang="en-US" sz="2800" b="1" dirty="0"/>
          </a:p>
          <a:p>
            <a:pPr algn="l"/>
            <a:r>
              <a:rPr lang="en-US" sz="2800" b="1" dirty="0" smtClean="0"/>
              <a:t>It </a:t>
            </a:r>
            <a:r>
              <a:rPr lang="en-US" sz="2800" b="1" dirty="0"/>
              <a:t>will also require the participants to do outside </a:t>
            </a:r>
            <a:r>
              <a:rPr lang="en-US" sz="2800" b="1" dirty="0" smtClean="0"/>
              <a:t>work: </a:t>
            </a:r>
            <a:endParaRPr lang="en-US" sz="2800" b="1" dirty="0"/>
          </a:p>
          <a:p>
            <a:pPr marL="1028700" indent="-514350" algn="l">
              <a:spcBef>
                <a:spcPts val="1800"/>
              </a:spcBef>
              <a:buFont typeface="+mj-lt"/>
              <a:buAutoNum type="arabicPeriod"/>
            </a:pPr>
            <a:r>
              <a:rPr lang="en-US" sz="2800" b="1" dirty="0" smtClean="0"/>
              <a:t>Participants will be asked to keep a sleep log throughout the entire class to help discuss irregularities for the individuals</a:t>
            </a:r>
          </a:p>
          <a:p>
            <a:pPr marL="1028700" indent="-514350" algn="l">
              <a:spcBef>
                <a:spcPts val="1800"/>
              </a:spcBef>
              <a:buFont typeface="+mj-lt"/>
              <a:buAutoNum type="arabicPeriod"/>
            </a:pPr>
            <a:r>
              <a:rPr lang="en-US" sz="2800" b="1" dirty="0" smtClean="0"/>
              <a:t>Participants will be asked to exercise at home four times a week for a half hour</a:t>
            </a:r>
          </a:p>
          <a:p>
            <a:pPr marL="514350" indent="-514350" algn="l"/>
            <a:endParaRPr lang="en-US" sz="2800" dirty="0" smtClean="0"/>
          </a:p>
        </p:txBody>
      </p:sp>
      <p:sp>
        <p:nvSpPr>
          <p:cNvPr id="57" name="Rectangle 196"/>
          <p:cNvSpPr>
            <a:spLocks noChangeArrowheads="1"/>
          </p:cNvSpPr>
          <p:nvPr/>
        </p:nvSpPr>
        <p:spPr bwMode="auto">
          <a:xfrm>
            <a:off x="31795578" y="14093813"/>
            <a:ext cx="8157143" cy="1021405"/>
          </a:xfrm>
          <a:prstGeom prst="rect">
            <a:avLst/>
          </a:prstGeom>
          <a:gradFill rotWithShape="1">
            <a:gsLst>
              <a:gs pos="0">
                <a:srgbClr val="D3ECF9"/>
              </a:gs>
              <a:gs pos="50000">
                <a:schemeClr val="bg1"/>
              </a:gs>
              <a:gs pos="100000">
                <a:srgbClr val="D3ECF9"/>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TextBox 57"/>
          <p:cNvSpPr txBox="1"/>
          <p:nvPr/>
        </p:nvSpPr>
        <p:spPr>
          <a:xfrm>
            <a:off x="31987949" y="14354551"/>
            <a:ext cx="7772400" cy="584775"/>
          </a:xfrm>
          <a:prstGeom prst="rect">
            <a:avLst/>
          </a:prstGeom>
          <a:noFill/>
        </p:spPr>
        <p:txBody>
          <a:bodyPr wrap="square" rtlCol="0">
            <a:spAutoFit/>
          </a:bodyPr>
          <a:lstStyle/>
          <a:p>
            <a:r>
              <a:rPr lang="en-US" sz="3200" b="1" u="sng" dirty="0" smtClean="0"/>
              <a:t>Specific Treatment Plan for PMW</a:t>
            </a:r>
            <a:endParaRPr lang="en-US" sz="3200" b="1" u="sng" dirty="0"/>
          </a:p>
        </p:txBody>
      </p:sp>
      <p:sp>
        <p:nvSpPr>
          <p:cNvPr id="60" name="Rectangle 235"/>
          <p:cNvSpPr>
            <a:spLocks noChangeArrowheads="1"/>
          </p:cNvSpPr>
          <p:nvPr/>
        </p:nvSpPr>
        <p:spPr bwMode="auto">
          <a:xfrm>
            <a:off x="29260007" y="27007734"/>
            <a:ext cx="13228285" cy="5116579"/>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Rectangle 196"/>
          <p:cNvSpPr>
            <a:spLocks noChangeArrowheads="1"/>
          </p:cNvSpPr>
          <p:nvPr/>
        </p:nvSpPr>
        <p:spPr bwMode="auto">
          <a:xfrm>
            <a:off x="32047400" y="27318344"/>
            <a:ext cx="8612472" cy="1021405"/>
          </a:xfrm>
          <a:prstGeom prst="rect">
            <a:avLst/>
          </a:prstGeom>
          <a:gradFill rotWithShape="1">
            <a:gsLst>
              <a:gs pos="0">
                <a:srgbClr val="D3ECF9"/>
              </a:gs>
              <a:gs pos="50000">
                <a:schemeClr val="bg1"/>
              </a:gs>
              <a:gs pos="100000">
                <a:srgbClr val="D3ECF9"/>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TextBox 44"/>
          <p:cNvSpPr txBox="1"/>
          <p:nvPr/>
        </p:nvSpPr>
        <p:spPr>
          <a:xfrm>
            <a:off x="32149722" y="27505882"/>
            <a:ext cx="8407829" cy="584775"/>
          </a:xfrm>
          <a:prstGeom prst="rect">
            <a:avLst/>
          </a:prstGeom>
          <a:noFill/>
        </p:spPr>
        <p:txBody>
          <a:bodyPr wrap="square" rtlCol="0">
            <a:spAutoFit/>
          </a:bodyPr>
          <a:lstStyle/>
          <a:p>
            <a:r>
              <a:rPr lang="en-US" sz="3200" b="1" u="sng" dirty="0" smtClean="0"/>
              <a:t>Benefits of the PMW Treatment Plan</a:t>
            </a:r>
            <a:endParaRPr lang="en-US" sz="3200" b="1" u="sng" dirty="0"/>
          </a:p>
        </p:txBody>
      </p:sp>
      <p:sp>
        <p:nvSpPr>
          <p:cNvPr id="59" name="TextBox 58"/>
          <p:cNvSpPr txBox="1"/>
          <p:nvPr/>
        </p:nvSpPr>
        <p:spPr>
          <a:xfrm>
            <a:off x="29893190" y="28092914"/>
            <a:ext cx="12323657" cy="4231928"/>
          </a:xfrm>
          <a:prstGeom prst="rect">
            <a:avLst/>
          </a:prstGeom>
          <a:noFill/>
        </p:spPr>
        <p:txBody>
          <a:bodyPr wrap="square" rtlCol="0">
            <a:spAutoFit/>
          </a:bodyPr>
          <a:lstStyle/>
          <a:p>
            <a:pPr marL="514350" indent="-514350" algn="l"/>
            <a:endParaRPr lang="en-US" sz="2800" dirty="0" smtClean="0"/>
          </a:p>
          <a:p>
            <a:pPr marL="514350" indent="-514350" algn="l">
              <a:spcBef>
                <a:spcPts val="1800"/>
              </a:spcBef>
              <a:buFont typeface="Wingdings" pitchFamily="2" charset="2"/>
              <a:buChar char="§"/>
            </a:pPr>
            <a:r>
              <a:rPr lang="en-US" sz="2800" b="1" dirty="0" smtClean="0"/>
              <a:t>PMW will not only decrease sleeping problems but it will help older adults become more active in their old age and will encourage adults to continue with their exercise routine. </a:t>
            </a:r>
          </a:p>
          <a:p>
            <a:pPr marL="514350" indent="-514350" algn="l">
              <a:spcBef>
                <a:spcPts val="1800"/>
              </a:spcBef>
              <a:buFont typeface="Wingdings" pitchFamily="2" charset="2"/>
              <a:buChar char="§"/>
            </a:pPr>
            <a:r>
              <a:rPr lang="en-US" sz="2800" b="1" dirty="0" smtClean="0"/>
              <a:t>PMW will also teach older adults about their bodies and the changes that they are going through while aging which will help to maintain their cognitive abilities. </a:t>
            </a:r>
          </a:p>
          <a:p>
            <a:pPr marL="514350" indent="-514350" algn="l">
              <a:spcBef>
                <a:spcPts val="1800"/>
              </a:spcBef>
              <a:buFont typeface="Wingdings" pitchFamily="2" charset="2"/>
              <a:buChar char="§"/>
            </a:pPr>
            <a:endParaRPr lang="en-US" sz="2800" dirty="0" smtClean="0"/>
          </a:p>
        </p:txBody>
      </p:sp>
      <p:grpSp>
        <p:nvGrpSpPr>
          <p:cNvPr id="12" name="Group 11"/>
          <p:cNvGrpSpPr/>
          <p:nvPr/>
        </p:nvGrpSpPr>
        <p:grpSpPr>
          <a:xfrm>
            <a:off x="29260007" y="4570537"/>
            <a:ext cx="13228285" cy="8458733"/>
            <a:chOff x="29549577" y="4173496"/>
            <a:chExt cx="13228285" cy="8458733"/>
          </a:xfrm>
        </p:grpSpPr>
        <p:sp>
          <p:nvSpPr>
            <p:cNvPr id="2285" name="Rectangle 237"/>
            <p:cNvSpPr>
              <a:spLocks noChangeArrowheads="1"/>
            </p:cNvSpPr>
            <p:nvPr/>
          </p:nvSpPr>
          <p:spPr bwMode="auto">
            <a:xfrm>
              <a:off x="29549577" y="4173496"/>
              <a:ext cx="13228285" cy="8458733"/>
            </a:xfrm>
            <a:prstGeom prst="rect">
              <a:avLst/>
            </a:prstGeom>
            <a:solidFill>
              <a:schemeClr val="bg1"/>
            </a:solidFill>
            <a:ln>
              <a:noFill/>
            </a:ln>
            <a:effectLst/>
            <a:extLst>
              <a:ext uri="{91240B29-F687-4F45-9708-019B960494DF}">
                <a14:hiddenLine xmlns:a14="http://schemas.microsoft.com/office/drawing/2010/main" w="12700">
                  <a:solidFill>
                    <a:srgbClr val="CC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TextBox 25"/>
            <p:cNvSpPr txBox="1"/>
            <p:nvPr/>
          </p:nvSpPr>
          <p:spPr>
            <a:xfrm>
              <a:off x="30058346" y="5545690"/>
              <a:ext cx="11732305" cy="6463308"/>
            </a:xfrm>
            <a:prstGeom prst="rect">
              <a:avLst/>
            </a:prstGeom>
            <a:noFill/>
          </p:spPr>
          <p:txBody>
            <a:bodyPr wrap="square" rtlCol="0">
              <a:spAutoFit/>
            </a:bodyPr>
            <a:lstStyle/>
            <a:p>
              <a:pPr marL="457200" indent="-457200" algn="l"/>
              <a:endParaRPr lang="en-US" sz="2800" b="1" dirty="0" smtClean="0"/>
            </a:p>
            <a:p>
              <a:pPr algn="l"/>
              <a:r>
                <a:rPr lang="en-US" sz="2800" b="1" dirty="0" smtClean="0"/>
                <a:t>I designed this intervention based on previous research.  It has the following features: </a:t>
              </a:r>
            </a:p>
            <a:p>
              <a:pPr marL="742950" indent="-457200" algn="l">
                <a:spcBef>
                  <a:spcPts val="2400"/>
                </a:spcBef>
                <a:buFont typeface="Wingdings" pitchFamily="2" charset="2"/>
                <a:buChar char="§"/>
              </a:pPr>
              <a:r>
                <a:rPr lang="en-US" sz="2800" b="1" dirty="0" smtClean="0"/>
                <a:t>It will adopt the multicomponent approaches (</a:t>
              </a:r>
              <a:r>
                <a:rPr lang="en-US" sz="2800" b="1" dirty="0" err="1"/>
                <a:t>S</a:t>
              </a:r>
              <a:r>
                <a:rPr lang="en-US" sz="2800" b="1" dirty="0" err="1" smtClean="0"/>
                <a:t>tepanski</a:t>
              </a:r>
              <a:r>
                <a:rPr lang="en-US" sz="2800" b="1" dirty="0" smtClean="0"/>
                <a:t> et al., 2003). </a:t>
              </a:r>
            </a:p>
            <a:p>
              <a:pPr marL="742950" indent="-457200" algn="l">
                <a:spcBef>
                  <a:spcPts val="1200"/>
                </a:spcBef>
                <a:buFont typeface="Wingdings" pitchFamily="2" charset="2"/>
                <a:buChar char="§"/>
              </a:pPr>
              <a:r>
                <a:rPr lang="en-US" sz="2800" b="1" dirty="0" smtClean="0"/>
                <a:t>The treatment plan will involve exercise </a:t>
              </a:r>
              <a:r>
                <a:rPr lang="en-US" sz="2800" b="1" dirty="0"/>
                <a:t> </a:t>
              </a:r>
              <a:r>
                <a:rPr lang="en-US" sz="2800" b="1" dirty="0" smtClean="0"/>
                <a:t>(</a:t>
              </a:r>
              <a:r>
                <a:rPr lang="en-US" sz="2800" b="1" dirty="0" err="1" smtClean="0"/>
                <a:t>Buman</a:t>
              </a:r>
              <a:r>
                <a:rPr lang="en-US" sz="2800" b="1" dirty="0" smtClean="0"/>
                <a:t> et al., 2011) and cognitive-behavioral therapy.</a:t>
              </a:r>
              <a:r>
                <a:rPr lang="en-US" sz="2800" b="1" dirty="0"/>
                <a:t> </a:t>
              </a:r>
              <a:r>
                <a:rPr lang="en-US" sz="2800" b="1" dirty="0" smtClean="0"/>
                <a:t> To date, there has been no program developed that merges these two popular treatment plans together.</a:t>
              </a:r>
            </a:p>
            <a:p>
              <a:pPr marL="742950" indent="-457200" algn="l">
                <a:spcBef>
                  <a:spcPts val="1200"/>
                </a:spcBef>
                <a:buFont typeface="Wingdings" pitchFamily="2" charset="2"/>
                <a:buChar char="§"/>
              </a:pPr>
              <a:r>
                <a:rPr lang="en-US" sz="2800" b="1" dirty="0" smtClean="0"/>
                <a:t>No medication is used. All side effects from taking medication is avoided in these treatment plans. </a:t>
              </a:r>
            </a:p>
            <a:p>
              <a:pPr marL="742950" indent="-457200" algn="l">
                <a:spcBef>
                  <a:spcPts val="1200"/>
                </a:spcBef>
                <a:buFont typeface="Wingdings" pitchFamily="2" charset="2"/>
                <a:buChar char="§"/>
              </a:pPr>
              <a:r>
                <a:rPr lang="en-US" sz="2800" b="1" dirty="0" smtClean="0"/>
                <a:t>The goal of this plan is to increase older adults’ health and wellness as a whole in addition to helping with sleep problems.</a:t>
              </a:r>
              <a:endParaRPr lang="en-US" sz="2800" b="1" dirty="0"/>
            </a:p>
          </p:txBody>
        </p:sp>
        <p:grpSp>
          <p:nvGrpSpPr>
            <p:cNvPr id="2" name="Group 1"/>
            <p:cNvGrpSpPr/>
            <p:nvPr/>
          </p:nvGrpSpPr>
          <p:grpSpPr>
            <a:xfrm>
              <a:off x="30944019" y="4511675"/>
              <a:ext cx="10439400" cy="974725"/>
              <a:chOff x="30872456" y="4269340"/>
              <a:chExt cx="10439400" cy="974725"/>
            </a:xfrm>
          </p:grpSpPr>
          <p:pic>
            <p:nvPicPr>
              <p:cNvPr id="5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872456" y="4269340"/>
                <a:ext cx="10439400" cy="97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6" name="Rectangle 12"/>
              <p:cNvSpPr>
                <a:spLocks noChangeArrowheads="1"/>
              </p:cNvSpPr>
              <p:nvPr/>
            </p:nvSpPr>
            <p:spPr bwMode="auto">
              <a:xfrm>
                <a:off x="30986756" y="4345540"/>
                <a:ext cx="10210800" cy="75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defTabSz="4389438"/>
                <a:r>
                  <a:rPr lang="en-US" sz="3200" b="1" u="sng" dirty="0" smtClean="0">
                    <a:solidFill>
                      <a:schemeClr val="tx2"/>
                    </a:solidFill>
                    <a:effectLst>
                      <a:outerShdw blurRad="38100" dist="38100" dir="2700000" algn="tl">
                        <a:srgbClr val="FFFFFF"/>
                      </a:outerShdw>
                    </a:effectLst>
                  </a:rPr>
                  <a:t>Physical and Mental Wellness (PMW) Intervention  </a:t>
                </a:r>
                <a:endParaRPr lang="en-US" sz="3200" b="1" u="sng" dirty="0">
                  <a:solidFill>
                    <a:schemeClr val="tx2"/>
                  </a:solidFill>
                  <a:effectLst>
                    <a:outerShdw blurRad="38100" dist="38100" dir="2700000" algn="tl">
                      <a:srgbClr val="FFFFFF"/>
                    </a:outerShdw>
                  </a:effectLst>
                </a:endParaRPr>
              </a:p>
            </p:txBody>
          </p:sp>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1489</TotalTime>
  <Words>704</Words>
  <Application>Microsoft Office PowerPoint</Application>
  <PresentationFormat>Custom</PresentationFormat>
  <Paragraphs>68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GVSU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chenj</dc:creator>
  <cp:lastModifiedBy>chenj</cp:lastModifiedBy>
  <cp:revision>115</cp:revision>
  <cp:lastPrinted>2013-02-07T18:49:29Z</cp:lastPrinted>
  <dcterms:created xsi:type="dcterms:W3CDTF">2007-04-10T00:02:37Z</dcterms:created>
  <dcterms:modified xsi:type="dcterms:W3CDTF">2013-02-07T18:50:40Z</dcterms:modified>
</cp:coreProperties>
</file>