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Lst>
  <p:sldSz cx="43891200" cy="32918400"/>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33"/>
    <a:srgbClr val="00FFCC"/>
    <a:srgbClr val="00FF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6803" autoAdjust="0"/>
  </p:normalViewPr>
  <p:slideViewPr>
    <p:cSldViewPr>
      <p:cViewPr>
        <p:scale>
          <a:sx n="30" d="100"/>
          <a:sy n="30" d="100"/>
        </p:scale>
        <p:origin x="486" y="138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1371600" y="13457238"/>
            <a:ext cx="7938" cy="14568487"/>
          </a:xfrm>
          <a:custGeom>
            <a:avLst/>
            <a:gdLst>
              <a:gd name="T0" fmla="*/ 0 w 7938"/>
              <a:gd name="T1" fmla="*/ 0 h 1912"/>
              <a:gd name="T2" fmla="*/ 0 w 7938"/>
              <a:gd name="T3" fmla="*/ 348340753 h 1912"/>
              <a:gd name="T4" fmla="*/ 0 w 7938"/>
              <a:gd name="T5" fmla="*/ 348340753 h 1912"/>
              <a:gd name="T6" fmla="*/ 0 w 7938"/>
              <a:gd name="T7" fmla="*/ 2147483647 h 1912"/>
              <a:gd name="T8" fmla="*/ 0 w 7938"/>
              <a:gd name="T9" fmla="*/ 2147483647 h 1912"/>
              <a:gd name="T10" fmla="*/ 0 w 7938"/>
              <a:gd name="T11" fmla="*/ 2147483647 h 1912"/>
              <a:gd name="T12" fmla="*/ 0 w 7938"/>
              <a:gd name="T13" fmla="*/ 0 h 1912"/>
              <a:gd name="T14" fmla="*/ 0 w 793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0" name="Rectangle 2"/>
          <p:cNvSpPr>
            <a:spLocks noGrp="1" noChangeArrowheads="1"/>
          </p:cNvSpPr>
          <p:nvPr>
            <p:ph type="ctrTitle" sz="quarter"/>
          </p:nvPr>
        </p:nvSpPr>
        <p:spPr>
          <a:xfrm>
            <a:off x="3292475" y="9585325"/>
            <a:ext cx="37306250" cy="6873875"/>
          </a:xfrm>
        </p:spPr>
        <p:txBody>
          <a:bodyPr anchor="b" anchorCtr="1"/>
          <a:lstStyle>
            <a:lvl1pPr algn="ctr">
              <a:defRPr/>
            </a:lvl1pPr>
          </a:lstStyle>
          <a:p>
            <a:pPr lvl="0"/>
            <a:r>
              <a:rPr lang="en-US" noProof="0" smtClean="0"/>
              <a:t>Click to edit Master title style</a:t>
            </a:r>
          </a:p>
        </p:txBody>
      </p:sp>
      <p:sp>
        <p:nvSpPr>
          <p:cNvPr id="22531" name="Rectangle 3"/>
          <p:cNvSpPr>
            <a:spLocks noGrp="1" noChangeArrowheads="1"/>
          </p:cNvSpPr>
          <p:nvPr>
            <p:ph type="subTitle" sz="quarter" idx="1"/>
          </p:nvPr>
        </p:nvSpPr>
        <p:spPr>
          <a:xfrm>
            <a:off x="6583363" y="18653125"/>
            <a:ext cx="30724475" cy="841375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p:txBody>
          <a:bodyPr/>
          <a:lstStyle>
            <a:lvl1pPr>
              <a:defRPr/>
            </a:lvl1pPr>
          </a:lstStyle>
          <a:p>
            <a:endParaRPr lang="en-US"/>
          </a:p>
        </p:txBody>
      </p:sp>
      <p:sp>
        <p:nvSpPr>
          <p:cNvPr id="6" name="Rectangle 6"/>
          <p:cNvSpPr>
            <a:spLocks noGrp="1" noChangeArrowheads="1"/>
          </p:cNvSpPr>
          <p:nvPr>
            <p:ph type="sldNum" sz="quarter" idx="11"/>
          </p:nvPr>
        </p:nvSpPr>
        <p:spPr/>
        <p:txBody>
          <a:bodyPr/>
          <a:lstStyle>
            <a:lvl1pPr>
              <a:defRPr/>
            </a:lvl1pPr>
          </a:lstStyle>
          <a:p>
            <a:fld id="{FD626478-0A21-47E8-A47B-D24D72AC1CCA}" type="slidenum">
              <a:rPr lang="en-US"/>
              <a:pPr/>
              <a:t>‹#›</a:t>
            </a:fld>
            <a:endParaRPr lang="en-US"/>
          </a:p>
        </p:txBody>
      </p:sp>
      <p:sp>
        <p:nvSpPr>
          <p:cNvPr id="7" name="Rectangle 7"/>
          <p:cNvSpPr>
            <a:spLocks noGrp="1" noChangeArrowheads="1"/>
          </p:cNvSpPr>
          <p:nvPr>
            <p:ph type="dt" sz="quarter" idx="12"/>
          </p:nvPr>
        </p:nvSpPr>
        <p:spPr/>
        <p:txBody>
          <a:bodyPr/>
          <a:lstStyle>
            <a:lvl1pPr>
              <a:defRPr/>
            </a:lvl1pPr>
          </a:lstStyle>
          <a:p>
            <a:endParaRPr lang="en-US"/>
          </a:p>
        </p:txBody>
      </p:sp>
    </p:spTree>
    <p:extLst>
      <p:ext uri="{BB962C8B-B14F-4D97-AF65-F5344CB8AC3E}">
        <p14:creationId xmlns:p14="http://schemas.microsoft.com/office/powerpoint/2010/main" val="118774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B4C8AD8-BEBF-4266-B7BB-C4AF032DCA0F}" type="slidenum">
              <a:rPr lang="en-US"/>
              <a:pPr/>
              <a:t>‹#›</a:t>
            </a:fld>
            <a:endParaRPr lang="en-US"/>
          </a:p>
        </p:txBody>
      </p:sp>
    </p:spTree>
    <p:extLst>
      <p:ext uri="{BB962C8B-B14F-4D97-AF65-F5344CB8AC3E}">
        <p14:creationId xmlns:p14="http://schemas.microsoft.com/office/powerpoint/2010/main" val="367822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401763"/>
            <a:ext cx="9875837" cy="2749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401763"/>
            <a:ext cx="29475113" cy="2749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30AE1B7-64CC-4D9E-B8F4-221B9BBDC21C}" type="slidenum">
              <a:rPr lang="en-US"/>
              <a:pPr/>
              <a:t>‹#›</a:t>
            </a:fld>
            <a:endParaRPr lang="en-US"/>
          </a:p>
        </p:txBody>
      </p:sp>
    </p:spTree>
    <p:extLst>
      <p:ext uri="{BB962C8B-B14F-4D97-AF65-F5344CB8AC3E}">
        <p14:creationId xmlns:p14="http://schemas.microsoft.com/office/powerpoint/2010/main" val="213652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807D70-F09C-4EF2-BFB1-3778D20B715E}" type="slidenum">
              <a:rPr lang="en-US"/>
              <a:pPr/>
              <a:t>‹#›</a:t>
            </a:fld>
            <a:endParaRPr lang="en-US"/>
          </a:p>
        </p:txBody>
      </p:sp>
    </p:spTree>
    <p:extLst>
      <p:ext uri="{BB962C8B-B14F-4D97-AF65-F5344CB8AC3E}">
        <p14:creationId xmlns:p14="http://schemas.microsoft.com/office/powerpoint/2010/main" val="352882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32A3130-B67E-445C-B285-BB0FDC71999A}" type="slidenum">
              <a:rPr lang="en-US"/>
              <a:pPr/>
              <a:t>‹#›</a:t>
            </a:fld>
            <a:endParaRPr lang="en-US"/>
          </a:p>
        </p:txBody>
      </p:sp>
    </p:spTree>
    <p:extLst>
      <p:ext uri="{BB962C8B-B14F-4D97-AF65-F5344CB8AC3E}">
        <p14:creationId xmlns:p14="http://schemas.microsoft.com/office/powerpoint/2010/main" val="387499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9144000"/>
            <a:ext cx="1967547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144000"/>
            <a:ext cx="1967547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2F5069B-2C59-4632-AA01-FC508FDD3D42}" type="slidenum">
              <a:rPr lang="en-US"/>
              <a:pPr/>
              <a:t>‹#›</a:t>
            </a:fld>
            <a:endParaRPr lang="en-US"/>
          </a:p>
        </p:txBody>
      </p:sp>
    </p:spTree>
    <p:extLst>
      <p:ext uri="{BB962C8B-B14F-4D97-AF65-F5344CB8AC3E}">
        <p14:creationId xmlns:p14="http://schemas.microsoft.com/office/powerpoint/2010/main" val="51913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162258B-5B1A-4323-9AA5-4E52B44EB2A2}" type="slidenum">
              <a:rPr lang="en-US"/>
              <a:pPr/>
              <a:t>‹#›</a:t>
            </a:fld>
            <a:endParaRPr lang="en-US"/>
          </a:p>
        </p:txBody>
      </p:sp>
    </p:spTree>
    <p:extLst>
      <p:ext uri="{BB962C8B-B14F-4D97-AF65-F5344CB8AC3E}">
        <p14:creationId xmlns:p14="http://schemas.microsoft.com/office/powerpoint/2010/main" val="399670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E8AA16B-C26C-498D-A19B-4F0A0B1F2733}" type="slidenum">
              <a:rPr lang="en-US"/>
              <a:pPr/>
              <a:t>‹#›</a:t>
            </a:fld>
            <a:endParaRPr lang="en-US"/>
          </a:p>
        </p:txBody>
      </p:sp>
    </p:spTree>
    <p:extLst>
      <p:ext uri="{BB962C8B-B14F-4D97-AF65-F5344CB8AC3E}">
        <p14:creationId xmlns:p14="http://schemas.microsoft.com/office/powerpoint/2010/main" val="390548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CA475B97-9813-44E3-9C5D-E5B87157298E}" type="slidenum">
              <a:rPr lang="en-US"/>
              <a:pPr/>
              <a:t>‹#›</a:t>
            </a:fld>
            <a:endParaRPr lang="en-US"/>
          </a:p>
        </p:txBody>
      </p:sp>
    </p:spTree>
    <p:extLst>
      <p:ext uri="{BB962C8B-B14F-4D97-AF65-F5344CB8AC3E}">
        <p14:creationId xmlns:p14="http://schemas.microsoft.com/office/powerpoint/2010/main" val="12003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3131C74-AF4C-4D97-AD19-5153467E373C}" type="slidenum">
              <a:rPr lang="en-US"/>
              <a:pPr/>
              <a:t>‹#›</a:t>
            </a:fld>
            <a:endParaRPr lang="en-US"/>
          </a:p>
        </p:txBody>
      </p:sp>
    </p:spTree>
    <p:extLst>
      <p:ext uri="{BB962C8B-B14F-4D97-AF65-F5344CB8AC3E}">
        <p14:creationId xmlns:p14="http://schemas.microsoft.com/office/powerpoint/2010/main" val="167553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77CA664-5C62-4E02-AFCA-33B9AF3039EB}" type="slidenum">
              <a:rPr lang="en-US"/>
              <a:pPr/>
              <a:t>‹#›</a:t>
            </a:fld>
            <a:endParaRPr lang="en-US"/>
          </a:p>
        </p:txBody>
      </p:sp>
    </p:spTree>
    <p:extLst>
      <p:ext uri="{BB962C8B-B14F-4D97-AF65-F5344CB8AC3E}">
        <p14:creationId xmlns:p14="http://schemas.microsoft.com/office/powerpoint/2010/main" val="36243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193925" y="1401763"/>
            <a:ext cx="39503350" cy="664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2193925" y="9144000"/>
            <a:ext cx="39503350" cy="1975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8" name="Rectangle 4"/>
          <p:cNvSpPr>
            <a:spLocks noGrp="1" noChangeArrowheads="1"/>
          </p:cNvSpPr>
          <p:nvPr>
            <p:ph type="dt" sz="half" idx="2"/>
          </p:nvPr>
        </p:nvSpPr>
        <p:spPr bwMode="auto">
          <a:xfrm>
            <a:off x="2193925" y="29976763"/>
            <a:ext cx="10242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b" anchorCtr="0" compatLnSpc="1">
            <a:prstTxWarp prst="textNoShape">
              <a:avLst/>
            </a:prstTxWarp>
          </a:bodyPr>
          <a:lstStyle>
            <a:lvl1pPr defTabSz="4389438">
              <a:defRPr sz="6700">
                <a:effectLst>
                  <a:outerShdw blurRad="38100" dist="38100" dir="2700000" algn="tl">
                    <a:srgbClr val="000000"/>
                  </a:outerShdw>
                </a:effectLst>
                <a:latin typeface="Arial" charset="0"/>
              </a:defRPr>
            </a:lvl1pPr>
          </a:lstStyle>
          <a:p>
            <a:endParaRPr lang="en-US"/>
          </a:p>
        </p:txBody>
      </p:sp>
      <p:sp>
        <p:nvSpPr>
          <p:cNvPr id="21509" name="Rectangle 5"/>
          <p:cNvSpPr>
            <a:spLocks noGrp="1" noChangeArrowheads="1"/>
          </p:cNvSpPr>
          <p:nvPr>
            <p:ph type="ftr" sz="quarter" idx="3"/>
          </p:nvPr>
        </p:nvSpPr>
        <p:spPr bwMode="auto">
          <a:xfrm>
            <a:off x="14995525" y="29976763"/>
            <a:ext cx="139001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b" anchorCtr="0" compatLnSpc="1">
            <a:prstTxWarp prst="textNoShape">
              <a:avLst/>
            </a:prstTxWarp>
          </a:bodyPr>
          <a:lstStyle>
            <a:lvl1pPr algn="ctr" defTabSz="4389438">
              <a:defRPr sz="6700">
                <a:effectLst>
                  <a:outerShdw blurRad="38100" dist="38100" dir="2700000" algn="tl">
                    <a:srgbClr val="000000"/>
                  </a:outerShdw>
                </a:effectLst>
                <a:latin typeface="Arial" charset="0"/>
              </a:defRPr>
            </a:lvl1pPr>
          </a:lstStyle>
          <a:p>
            <a:endParaRPr lang="en-US"/>
          </a:p>
        </p:txBody>
      </p:sp>
      <p:sp>
        <p:nvSpPr>
          <p:cNvPr id="21510" name="Rectangle 6"/>
          <p:cNvSpPr>
            <a:spLocks noGrp="1" noChangeArrowheads="1"/>
          </p:cNvSpPr>
          <p:nvPr>
            <p:ph type="sldNum" sz="quarter" idx="4"/>
          </p:nvPr>
        </p:nvSpPr>
        <p:spPr bwMode="auto">
          <a:xfrm>
            <a:off x="31454725" y="29976763"/>
            <a:ext cx="10242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b" anchorCtr="0" compatLnSpc="1">
            <a:prstTxWarp prst="textNoShape">
              <a:avLst/>
            </a:prstTxWarp>
          </a:bodyPr>
          <a:lstStyle>
            <a:lvl1pPr algn="r" defTabSz="4389438">
              <a:defRPr sz="6700">
                <a:effectLst>
                  <a:outerShdw blurRad="38100" dist="38100" dir="2700000" algn="tl">
                    <a:srgbClr val="000000"/>
                  </a:outerShdw>
                </a:effectLst>
                <a:latin typeface="Arial" charset="0"/>
              </a:defRPr>
            </a:lvl1pPr>
          </a:lstStyle>
          <a:p>
            <a:fld id="{8E321D33-EEE9-4560-BC5F-282DAFFE598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4389438" rtl="0" eaLnBrk="0" fontAlgn="base" hangingPunct="0">
        <a:spcBef>
          <a:spcPct val="0"/>
        </a:spcBef>
        <a:spcAft>
          <a:spcPct val="0"/>
        </a:spcAft>
        <a:defRPr sz="21100">
          <a:solidFill>
            <a:schemeClr val="tx2"/>
          </a:solidFill>
          <a:effectLst>
            <a:outerShdw blurRad="38100" dist="38100" dir="2700000" algn="tl">
              <a:srgbClr val="000000"/>
            </a:outerShdw>
          </a:effectLst>
          <a:latin typeface="+mj-lt"/>
          <a:ea typeface="+mj-ea"/>
          <a:cs typeface="+mj-cs"/>
        </a:defRPr>
      </a:lvl1pPr>
      <a:lvl2pPr algn="l" defTabSz="4389438" rtl="0" eaLnBrk="0" fontAlgn="base" hangingPunct="0">
        <a:spcBef>
          <a:spcPct val="0"/>
        </a:spcBef>
        <a:spcAft>
          <a:spcPct val="0"/>
        </a:spcAft>
        <a:defRPr sz="21100">
          <a:solidFill>
            <a:schemeClr val="tx2"/>
          </a:solidFill>
          <a:effectLst>
            <a:outerShdw blurRad="38100" dist="38100" dir="2700000" algn="tl">
              <a:srgbClr val="000000"/>
            </a:outerShdw>
          </a:effectLst>
          <a:latin typeface="Tahoma" pitchFamily="34" charset="0"/>
          <a:cs typeface="Arial" charset="0"/>
        </a:defRPr>
      </a:lvl2pPr>
      <a:lvl3pPr algn="l" defTabSz="4389438" rtl="0" eaLnBrk="0" fontAlgn="base" hangingPunct="0">
        <a:spcBef>
          <a:spcPct val="0"/>
        </a:spcBef>
        <a:spcAft>
          <a:spcPct val="0"/>
        </a:spcAft>
        <a:defRPr sz="21100">
          <a:solidFill>
            <a:schemeClr val="tx2"/>
          </a:solidFill>
          <a:effectLst>
            <a:outerShdw blurRad="38100" dist="38100" dir="2700000" algn="tl">
              <a:srgbClr val="000000"/>
            </a:outerShdw>
          </a:effectLst>
          <a:latin typeface="Tahoma" pitchFamily="34" charset="0"/>
          <a:cs typeface="Arial" charset="0"/>
        </a:defRPr>
      </a:lvl3pPr>
      <a:lvl4pPr algn="l" defTabSz="4389438" rtl="0" eaLnBrk="0" fontAlgn="base" hangingPunct="0">
        <a:spcBef>
          <a:spcPct val="0"/>
        </a:spcBef>
        <a:spcAft>
          <a:spcPct val="0"/>
        </a:spcAft>
        <a:defRPr sz="21100">
          <a:solidFill>
            <a:schemeClr val="tx2"/>
          </a:solidFill>
          <a:effectLst>
            <a:outerShdw blurRad="38100" dist="38100" dir="2700000" algn="tl">
              <a:srgbClr val="000000"/>
            </a:outerShdw>
          </a:effectLst>
          <a:latin typeface="Tahoma" pitchFamily="34" charset="0"/>
          <a:cs typeface="Arial" charset="0"/>
        </a:defRPr>
      </a:lvl4pPr>
      <a:lvl5pPr algn="l" defTabSz="4389438" rtl="0" eaLnBrk="0" fontAlgn="base" hangingPunct="0">
        <a:spcBef>
          <a:spcPct val="0"/>
        </a:spcBef>
        <a:spcAft>
          <a:spcPct val="0"/>
        </a:spcAft>
        <a:defRPr sz="21100">
          <a:solidFill>
            <a:schemeClr val="tx2"/>
          </a:solidFill>
          <a:effectLst>
            <a:outerShdw blurRad="38100" dist="38100" dir="2700000" algn="tl">
              <a:srgbClr val="000000"/>
            </a:outerShdw>
          </a:effectLst>
          <a:latin typeface="Tahoma" pitchFamily="34" charset="0"/>
          <a:cs typeface="Arial" charset="0"/>
        </a:defRPr>
      </a:lvl5pPr>
      <a:lvl6pPr marL="457200" algn="l" defTabSz="4389438" rtl="0" fontAlgn="base">
        <a:spcBef>
          <a:spcPct val="0"/>
        </a:spcBef>
        <a:spcAft>
          <a:spcPct val="0"/>
        </a:spcAft>
        <a:defRPr sz="21100">
          <a:solidFill>
            <a:schemeClr val="tx2"/>
          </a:solidFill>
          <a:effectLst>
            <a:outerShdw blurRad="38100" dist="38100" dir="2700000" algn="tl">
              <a:srgbClr val="000000"/>
            </a:outerShdw>
          </a:effectLst>
          <a:latin typeface="Tahoma" pitchFamily="34" charset="0"/>
          <a:cs typeface="Arial" charset="0"/>
        </a:defRPr>
      </a:lvl6pPr>
      <a:lvl7pPr marL="914400" algn="l" defTabSz="4389438" rtl="0" fontAlgn="base">
        <a:spcBef>
          <a:spcPct val="0"/>
        </a:spcBef>
        <a:spcAft>
          <a:spcPct val="0"/>
        </a:spcAft>
        <a:defRPr sz="21100">
          <a:solidFill>
            <a:schemeClr val="tx2"/>
          </a:solidFill>
          <a:effectLst>
            <a:outerShdw blurRad="38100" dist="38100" dir="2700000" algn="tl">
              <a:srgbClr val="000000"/>
            </a:outerShdw>
          </a:effectLst>
          <a:latin typeface="Tahoma" pitchFamily="34" charset="0"/>
          <a:cs typeface="Arial" charset="0"/>
        </a:defRPr>
      </a:lvl7pPr>
      <a:lvl8pPr marL="1371600" algn="l" defTabSz="4389438" rtl="0" fontAlgn="base">
        <a:spcBef>
          <a:spcPct val="0"/>
        </a:spcBef>
        <a:spcAft>
          <a:spcPct val="0"/>
        </a:spcAft>
        <a:defRPr sz="21100">
          <a:solidFill>
            <a:schemeClr val="tx2"/>
          </a:solidFill>
          <a:effectLst>
            <a:outerShdw blurRad="38100" dist="38100" dir="2700000" algn="tl">
              <a:srgbClr val="000000"/>
            </a:outerShdw>
          </a:effectLst>
          <a:latin typeface="Tahoma" pitchFamily="34" charset="0"/>
          <a:cs typeface="Arial" charset="0"/>
        </a:defRPr>
      </a:lvl8pPr>
      <a:lvl9pPr marL="1828800" algn="l" defTabSz="4389438" rtl="0" fontAlgn="base">
        <a:spcBef>
          <a:spcPct val="0"/>
        </a:spcBef>
        <a:spcAft>
          <a:spcPct val="0"/>
        </a:spcAft>
        <a:defRPr sz="21100">
          <a:solidFill>
            <a:schemeClr val="tx2"/>
          </a:solidFill>
          <a:effectLst>
            <a:outerShdw blurRad="38100" dist="38100" dir="2700000" algn="tl">
              <a:srgbClr val="000000"/>
            </a:outerShdw>
          </a:effectLst>
          <a:latin typeface="Tahoma" pitchFamily="34" charset="0"/>
          <a:cs typeface="Arial" charset="0"/>
        </a:defRPr>
      </a:lvl9pPr>
    </p:titleStyle>
    <p:bodyStyle>
      <a:lvl1pPr marL="1646238" indent="-1646238" algn="l" defTabSz="4389438" rtl="0" eaLnBrk="0" fontAlgn="base" hangingPunct="0">
        <a:spcBef>
          <a:spcPct val="20000"/>
        </a:spcBef>
        <a:spcAft>
          <a:spcPct val="0"/>
        </a:spcAft>
        <a:buClr>
          <a:schemeClr val="hlink"/>
        </a:buClr>
        <a:buSzPct val="120000"/>
        <a:buChar char="•"/>
        <a:defRPr sz="15400">
          <a:solidFill>
            <a:schemeClr val="tx1"/>
          </a:solidFill>
          <a:effectLst>
            <a:outerShdw blurRad="38100" dist="38100" dir="2700000" algn="tl">
              <a:srgbClr val="000000"/>
            </a:outerShdw>
          </a:effectLst>
          <a:latin typeface="+mn-lt"/>
          <a:ea typeface="+mn-ea"/>
          <a:cs typeface="+mn-cs"/>
        </a:defRPr>
      </a:lvl1pPr>
      <a:lvl2pPr marL="3565525" indent="-1371600" algn="l" defTabSz="4389438" rtl="0" eaLnBrk="0" fontAlgn="base" hangingPunct="0">
        <a:spcBef>
          <a:spcPct val="20000"/>
        </a:spcBef>
        <a:spcAft>
          <a:spcPct val="0"/>
        </a:spcAft>
        <a:buFont typeface="Tahoma" pitchFamily="34" charset="0"/>
        <a:buChar char="–"/>
        <a:defRPr sz="13400">
          <a:solidFill>
            <a:schemeClr val="tx1"/>
          </a:solidFill>
          <a:effectLst>
            <a:outerShdw blurRad="38100" dist="38100" dir="2700000" algn="tl">
              <a:srgbClr val="000000"/>
            </a:outerShdw>
          </a:effectLst>
          <a:latin typeface="+mn-lt"/>
          <a:cs typeface="+mn-cs"/>
        </a:defRPr>
      </a:lvl2pPr>
      <a:lvl3pPr marL="5486400" indent="-1096963" algn="l" defTabSz="4389438" rtl="0" eaLnBrk="0" fontAlgn="base" hangingPunct="0">
        <a:spcBef>
          <a:spcPct val="20000"/>
        </a:spcBef>
        <a:spcAft>
          <a:spcPct val="0"/>
        </a:spcAft>
        <a:buClr>
          <a:schemeClr val="hlink"/>
        </a:buClr>
        <a:buSzPct val="120000"/>
        <a:buChar char="•"/>
        <a:defRPr sz="11500">
          <a:solidFill>
            <a:schemeClr val="tx1"/>
          </a:solidFill>
          <a:effectLst>
            <a:outerShdw blurRad="38100" dist="38100" dir="2700000" algn="tl">
              <a:srgbClr val="000000"/>
            </a:outerShdw>
          </a:effectLst>
          <a:latin typeface="+mn-lt"/>
          <a:cs typeface="+mn-cs"/>
        </a:defRPr>
      </a:lvl3pPr>
      <a:lvl4pPr marL="7680325" indent="-1096963" algn="l" defTabSz="4389438" rtl="0" eaLnBrk="0" fontAlgn="base" hangingPunct="0">
        <a:spcBef>
          <a:spcPct val="20000"/>
        </a:spcBef>
        <a:spcAft>
          <a:spcPct val="0"/>
        </a:spcAft>
        <a:buFont typeface="Tahoma" pitchFamily="34" charset="0"/>
        <a:buChar char="–"/>
        <a:defRPr sz="9600">
          <a:solidFill>
            <a:schemeClr val="tx1"/>
          </a:solidFill>
          <a:effectLst>
            <a:outerShdw blurRad="38100" dist="38100" dir="2700000" algn="tl">
              <a:srgbClr val="000000"/>
            </a:outerShdw>
          </a:effectLst>
          <a:latin typeface="+mn-lt"/>
          <a:cs typeface="+mn-cs"/>
        </a:defRPr>
      </a:lvl4pPr>
      <a:lvl5pPr marL="9875838" indent="-1096963" algn="l" defTabSz="4389438" rtl="0" eaLnBrk="0" fontAlgn="base" hangingPunct="0">
        <a:spcBef>
          <a:spcPct val="20000"/>
        </a:spcBef>
        <a:spcAft>
          <a:spcPct val="0"/>
        </a:spcAft>
        <a:buClr>
          <a:schemeClr val="hlink"/>
        </a:buClr>
        <a:buSzPct val="80000"/>
        <a:buFont typeface="Wingdings" pitchFamily="2" charset="2"/>
        <a:buChar char="v"/>
        <a:defRPr sz="9600">
          <a:solidFill>
            <a:schemeClr val="tx1"/>
          </a:solidFill>
          <a:effectLst>
            <a:outerShdw blurRad="38100" dist="38100" dir="2700000" algn="tl">
              <a:srgbClr val="000000"/>
            </a:outerShdw>
          </a:effectLst>
          <a:latin typeface="+mn-lt"/>
          <a:cs typeface="+mn-cs"/>
        </a:defRPr>
      </a:lvl5pPr>
      <a:lvl6pPr marL="10333038" indent="-1096963" algn="l" defTabSz="4389438" rtl="0" fontAlgn="base">
        <a:spcBef>
          <a:spcPct val="20000"/>
        </a:spcBef>
        <a:spcAft>
          <a:spcPct val="0"/>
        </a:spcAft>
        <a:buClr>
          <a:schemeClr val="hlink"/>
        </a:buClr>
        <a:buSzPct val="80000"/>
        <a:buFont typeface="Wingdings" pitchFamily="2" charset="2"/>
        <a:buChar char="v"/>
        <a:defRPr sz="9600">
          <a:solidFill>
            <a:schemeClr val="tx1"/>
          </a:solidFill>
          <a:effectLst>
            <a:outerShdw blurRad="38100" dist="38100" dir="2700000" algn="tl">
              <a:srgbClr val="000000"/>
            </a:outerShdw>
          </a:effectLst>
          <a:latin typeface="+mn-lt"/>
          <a:cs typeface="+mn-cs"/>
        </a:defRPr>
      </a:lvl6pPr>
      <a:lvl7pPr marL="10790238" indent="-1096963" algn="l" defTabSz="4389438" rtl="0" fontAlgn="base">
        <a:spcBef>
          <a:spcPct val="20000"/>
        </a:spcBef>
        <a:spcAft>
          <a:spcPct val="0"/>
        </a:spcAft>
        <a:buClr>
          <a:schemeClr val="hlink"/>
        </a:buClr>
        <a:buSzPct val="80000"/>
        <a:buFont typeface="Wingdings" pitchFamily="2" charset="2"/>
        <a:buChar char="v"/>
        <a:defRPr sz="9600">
          <a:solidFill>
            <a:schemeClr val="tx1"/>
          </a:solidFill>
          <a:effectLst>
            <a:outerShdw blurRad="38100" dist="38100" dir="2700000" algn="tl">
              <a:srgbClr val="000000"/>
            </a:outerShdw>
          </a:effectLst>
          <a:latin typeface="+mn-lt"/>
          <a:cs typeface="+mn-cs"/>
        </a:defRPr>
      </a:lvl7pPr>
      <a:lvl8pPr marL="11247438" indent="-1096963" algn="l" defTabSz="4389438" rtl="0" fontAlgn="base">
        <a:spcBef>
          <a:spcPct val="20000"/>
        </a:spcBef>
        <a:spcAft>
          <a:spcPct val="0"/>
        </a:spcAft>
        <a:buClr>
          <a:schemeClr val="hlink"/>
        </a:buClr>
        <a:buSzPct val="80000"/>
        <a:buFont typeface="Wingdings" pitchFamily="2" charset="2"/>
        <a:buChar char="v"/>
        <a:defRPr sz="9600">
          <a:solidFill>
            <a:schemeClr val="tx1"/>
          </a:solidFill>
          <a:effectLst>
            <a:outerShdw blurRad="38100" dist="38100" dir="2700000" algn="tl">
              <a:srgbClr val="000000"/>
            </a:outerShdw>
          </a:effectLst>
          <a:latin typeface="+mn-lt"/>
          <a:cs typeface="+mn-cs"/>
        </a:defRPr>
      </a:lvl8pPr>
      <a:lvl9pPr marL="11704638" indent="-1096963" algn="l" defTabSz="4389438" rtl="0" fontAlgn="base">
        <a:spcBef>
          <a:spcPct val="20000"/>
        </a:spcBef>
        <a:spcAft>
          <a:spcPct val="0"/>
        </a:spcAft>
        <a:buClr>
          <a:schemeClr val="hlink"/>
        </a:buClr>
        <a:buSzPct val="80000"/>
        <a:buFont typeface="Wingdings" pitchFamily="2" charset="2"/>
        <a:buChar char="v"/>
        <a:defRPr sz="96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5530399" y="762000"/>
            <a:ext cx="32537400" cy="3276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0" name="Rectangle 2"/>
          <p:cNvSpPr>
            <a:spLocks noGrp="1" noChangeArrowheads="1"/>
          </p:cNvSpPr>
          <p:nvPr>
            <p:ph type="ctrTitle"/>
          </p:nvPr>
        </p:nvSpPr>
        <p:spPr>
          <a:xfrm>
            <a:off x="10198389" y="1219200"/>
            <a:ext cx="22250400" cy="1447800"/>
          </a:xfrm>
        </p:spPr>
        <p:txBody>
          <a:bodyPr/>
          <a:lstStyle/>
          <a:p>
            <a:pPr eaLnBrk="1" hangingPunct="1">
              <a:defRPr/>
            </a:pPr>
            <a:r>
              <a:rPr lang="en-US" sz="8000" b="1" dirty="0" smtClean="0">
                <a:solidFill>
                  <a:srgbClr val="000000"/>
                </a:solidFill>
              </a:rPr>
              <a:t>Aging and the Effects of Aerobic Exercise </a:t>
            </a:r>
          </a:p>
        </p:txBody>
      </p:sp>
      <p:sp>
        <p:nvSpPr>
          <p:cNvPr id="2052" name="Text Box 4"/>
          <p:cNvSpPr txBox="1">
            <a:spLocks noChangeArrowheads="1"/>
          </p:cNvSpPr>
          <p:nvPr/>
        </p:nvSpPr>
        <p:spPr bwMode="auto">
          <a:xfrm>
            <a:off x="3316180" y="2819400"/>
            <a:ext cx="360148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4800" b="1" dirty="0" smtClean="0">
                <a:solidFill>
                  <a:srgbClr val="000000"/>
                </a:solidFill>
              </a:rPr>
              <a:t>Rachel VanDyken	</a:t>
            </a:r>
            <a:r>
              <a:rPr lang="en-US" sz="4800" b="1" dirty="0">
                <a:solidFill>
                  <a:srgbClr val="000000"/>
                </a:solidFill>
              </a:rPr>
              <a:t>	</a:t>
            </a:r>
            <a:r>
              <a:rPr lang="en-US" sz="4800" b="1" dirty="0" smtClean="0">
                <a:solidFill>
                  <a:srgbClr val="000000"/>
                </a:solidFill>
              </a:rPr>
              <a:t>	Department of Movement Sciences            Grand Valley State University</a:t>
            </a:r>
            <a:endParaRPr lang="en-US" sz="4800" b="1" dirty="0">
              <a:solidFill>
                <a:srgbClr val="000000"/>
              </a:solidFill>
              <a:effectLst>
                <a:glow rad="127000">
                  <a:schemeClr val="tx2">
                    <a:lumMod val="50000"/>
                  </a:schemeClr>
                </a:glow>
              </a:effectLst>
            </a:endParaRPr>
          </a:p>
        </p:txBody>
      </p:sp>
      <p:sp>
        <p:nvSpPr>
          <p:cNvPr id="55" name="Rectangle 54"/>
          <p:cNvSpPr/>
          <p:nvPr/>
        </p:nvSpPr>
        <p:spPr>
          <a:xfrm>
            <a:off x="690661" y="15392400"/>
            <a:ext cx="8610600" cy="82778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Box 172"/>
          <p:cNvSpPr txBox="1">
            <a:spLocks noChangeArrowheads="1"/>
          </p:cNvSpPr>
          <p:nvPr/>
        </p:nvSpPr>
        <p:spPr bwMode="auto">
          <a:xfrm>
            <a:off x="2143011" y="15745401"/>
            <a:ext cx="57197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3600" b="1" dirty="0" smtClean="0">
                <a:solidFill>
                  <a:srgbClr val="990033"/>
                </a:solidFill>
              </a:rPr>
              <a:t>Aerobic Exercises</a:t>
            </a:r>
            <a:endParaRPr lang="en-US" sz="3600" b="1" dirty="0">
              <a:solidFill>
                <a:srgbClr val="990033"/>
              </a:solidFill>
            </a:endParaRPr>
          </a:p>
        </p:txBody>
      </p:sp>
      <p:sp>
        <p:nvSpPr>
          <p:cNvPr id="63" name="Content Placeholder 1"/>
          <p:cNvSpPr>
            <a:spLocks/>
          </p:cNvSpPr>
          <p:nvPr/>
        </p:nvSpPr>
        <p:spPr bwMode="auto">
          <a:xfrm>
            <a:off x="1068877" y="22866988"/>
            <a:ext cx="822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66737" indent="-457200">
              <a:spcBef>
                <a:spcPct val="20000"/>
              </a:spcBef>
              <a:buClr>
                <a:schemeClr val="hlink"/>
              </a:buClr>
              <a:buSzPct val="120000"/>
              <a:defRPr/>
            </a:pPr>
            <a:endParaRPr lang="en-US" sz="2800" b="1" dirty="0">
              <a:solidFill>
                <a:srgbClr val="000000"/>
              </a:solidFill>
            </a:endParaRPr>
          </a:p>
        </p:txBody>
      </p:sp>
      <p:grpSp>
        <p:nvGrpSpPr>
          <p:cNvPr id="20" name="Group 19"/>
          <p:cNvGrpSpPr/>
          <p:nvPr/>
        </p:nvGrpSpPr>
        <p:grpSpPr>
          <a:xfrm>
            <a:off x="685800" y="4469503"/>
            <a:ext cx="8620322" cy="10385714"/>
            <a:chOff x="599878" y="4469503"/>
            <a:chExt cx="8620322" cy="10385714"/>
          </a:xfrm>
        </p:grpSpPr>
        <p:sp>
          <p:nvSpPr>
            <p:cNvPr id="11" name="Rectangle 10"/>
            <p:cNvSpPr/>
            <p:nvPr/>
          </p:nvSpPr>
          <p:spPr>
            <a:xfrm>
              <a:off x="599878" y="4469503"/>
              <a:ext cx="8610600" cy="103594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Content Placeholder 4"/>
            <p:cNvSpPr>
              <a:spLocks/>
            </p:cNvSpPr>
            <p:nvPr/>
          </p:nvSpPr>
          <p:spPr bwMode="auto">
            <a:xfrm>
              <a:off x="942778" y="5760541"/>
              <a:ext cx="7924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9538">
                <a:spcBef>
                  <a:spcPct val="20000"/>
                </a:spcBef>
                <a:buClr>
                  <a:schemeClr val="hlink"/>
                </a:buClr>
                <a:buSzPct val="120000"/>
                <a:defRPr/>
              </a:pPr>
              <a:r>
                <a:rPr lang="en-US" sz="2800" b="1" dirty="0">
                  <a:solidFill>
                    <a:srgbClr val="000000"/>
                  </a:solidFill>
                </a:rPr>
                <a:t>The existence of domestic violence perpetrated against women over 50 years of age is problematic in our society.  It has typically been seen as afflicting younger women (as cited in </a:t>
              </a:r>
              <a:r>
                <a:rPr lang="en-US" sz="2800" b="1" dirty="0" err="1">
                  <a:solidFill>
                    <a:srgbClr val="000000"/>
                  </a:solidFill>
                </a:rPr>
                <a:t>Leisey</a:t>
              </a:r>
              <a:r>
                <a:rPr lang="en-US" sz="2800" b="1" dirty="0">
                  <a:solidFill>
                    <a:srgbClr val="000000"/>
                  </a:solidFill>
                </a:rPr>
                <a:t> , </a:t>
              </a:r>
              <a:r>
                <a:rPr lang="en-US" sz="2800" b="1" dirty="0" err="1">
                  <a:solidFill>
                    <a:srgbClr val="000000"/>
                  </a:solidFill>
                </a:rPr>
                <a:t>Kupstas</a:t>
              </a:r>
              <a:r>
                <a:rPr lang="en-US" sz="2800" b="1" dirty="0">
                  <a:solidFill>
                    <a:srgbClr val="000000"/>
                  </a:solidFill>
                </a:rPr>
                <a:t> &amp; Cooper, 2009).  The review of studies done on domestic </a:t>
              </a:r>
              <a:r>
                <a:rPr lang="en-US" sz="2800" b="1" dirty="0" err="1" smtClean="0">
                  <a:solidFill>
                    <a:srgbClr val="000000"/>
                  </a:solidFill>
                </a:rPr>
                <a:t>violece</a:t>
              </a:r>
              <a:r>
                <a:rPr lang="en-US" sz="2800" b="1" dirty="0" smtClean="0">
                  <a:solidFill>
                    <a:srgbClr val="000000"/>
                  </a:solidFill>
                </a:rPr>
                <a:t> </a:t>
              </a:r>
              <a:r>
                <a:rPr lang="en-US" sz="2800" b="1" dirty="0">
                  <a:solidFill>
                    <a:srgbClr val="000000"/>
                  </a:solidFill>
                </a:rPr>
                <a:t>against women over 50 is far less extensive and available than research for younger women (</a:t>
              </a:r>
              <a:r>
                <a:rPr lang="en-US" sz="2800" b="1" dirty="0" err="1">
                  <a:solidFill>
                    <a:srgbClr val="000000"/>
                  </a:solidFill>
                </a:rPr>
                <a:t>Straka</a:t>
              </a:r>
              <a:r>
                <a:rPr lang="en-US" sz="2800" b="1" dirty="0">
                  <a:solidFill>
                    <a:srgbClr val="000000"/>
                  </a:solidFill>
                </a:rPr>
                <a:t> &amp; </a:t>
              </a:r>
              <a:r>
                <a:rPr lang="en-US" sz="2800" b="1" dirty="0" err="1">
                  <a:solidFill>
                    <a:srgbClr val="000000"/>
                  </a:solidFill>
                </a:rPr>
                <a:t>Montminy</a:t>
              </a:r>
              <a:r>
                <a:rPr lang="en-US" sz="2800" b="1" dirty="0">
                  <a:solidFill>
                    <a:srgbClr val="000000"/>
                  </a:solidFill>
                </a:rPr>
                <a:t>, 2006).  </a:t>
              </a:r>
            </a:p>
          </p:txBody>
        </p:sp>
        <p:sp>
          <p:nvSpPr>
            <p:cNvPr id="2056" name="Content Placeholder 1"/>
            <p:cNvSpPr>
              <a:spLocks/>
            </p:cNvSpPr>
            <p:nvPr/>
          </p:nvSpPr>
          <p:spPr bwMode="auto">
            <a:xfrm>
              <a:off x="942778" y="10473897"/>
              <a:ext cx="750693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9538">
                <a:spcBef>
                  <a:spcPct val="20000"/>
                </a:spcBef>
                <a:buClr>
                  <a:schemeClr val="hlink"/>
                </a:buClr>
                <a:buSzPct val="120000"/>
              </a:pPr>
              <a:r>
                <a:rPr lang="en-US" sz="2800" b="1" dirty="0">
                  <a:solidFill>
                    <a:srgbClr val="000000"/>
                  </a:solidFill>
                </a:rPr>
                <a:t>Researchers and community advocates are becoming aware of the reality of domestic violence against older</a:t>
              </a:r>
              <a:r>
                <a:rPr lang="en-US" sz="2800" b="1" dirty="0" smtClean="0">
                  <a:solidFill>
                    <a:srgbClr val="000000"/>
                  </a:solidFill>
                </a:rPr>
                <a:t> omen</a:t>
              </a:r>
              <a:r>
                <a:rPr lang="en-US" sz="2800" b="1" dirty="0">
                  <a:solidFill>
                    <a:srgbClr val="000000"/>
                  </a:solidFill>
                </a:rPr>
                <a:t>, and they expect it to increase as the baby boomer cohort ages (as cited in </a:t>
              </a:r>
              <a:r>
                <a:rPr lang="en-US" sz="2800" b="1" dirty="0" err="1">
                  <a:solidFill>
                    <a:srgbClr val="000000"/>
                  </a:solidFill>
                </a:rPr>
                <a:t>Straka</a:t>
              </a:r>
              <a:r>
                <a:rPr lang="en-US" sz="2800" b="1" dirty="0">
                  <a:solidFill>
                    <a:srgbClr val="000000"/>
                  </a:solidFill>
                </a:rPr>
                <a:t> &amp; </a:t>
              </a:r>
              <a:r>
                <a:rPr lang="en-US" sz="2800" b="1" dirty="0" err="1">
                  <a:solidFill>
                    <a:srgbClr val="000000"/>
                  </a:solidFill>
                </a:rPr>
                <a:t>Montminy</a:t>
              </a:r>
              <a:r>
                <a:rPr lang="en-US" sz="2800" b="1" dirty="0">
                  <a:solidFill>
                    <a:srgbClr val="000000"/>
                  </a:solidFill>
                </a:rPr>
                <a:t>, 2006).</a:t>
              </a:r>
            </a:p>
            <a:p>
              <a:pPr marL="109538">
                <a:spcBef>
                  <a:spcPct val="20000"/>
                </a:spcBef>
                <a:buClr>
                  <a:schemeClr val="hlink"/>
                </a:buClr>
                <a:buSzPct val="120000"/>
              </a:pPr>
              <a:endParaRPr lang="en-US" sz="2800" b="1" dirty="0">
                <a:solidFill>
                  <a:srgbClr val="000000"/>
                </a:solidFill>
              </a:endParaRPr>
            </a:p>
          </p:txBody>
        </p:sp>
        <p:sp>
          <p:nvSpPr>
            <p:cNvPr id="2217" name="Text Box 169"/>
            <p:cNvSpPr txBox="1">
              <a:spLocks noChangeArrowheads="1"/>
            </p:cNvSpPr>
            <p:nvPr/>
          </p:nvSpPr>
          <p:spPr bwMode="auto">
            <a:xfrm>
              <a:off x="2752528" y="4865090"/>
              <a:ext cx="4305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4800" b="1" dirty="0">
                  <a:solidFill>
                    <a:srgbClr val="000000"/>
                  </a:solidFill>
                </a:rPr>
                <a:t>Introduction</a:t>
              </a:r>
            </a:p>
          </p:txBody>
        </p:sp>
        <p:sp>
          <p:nvSpPr>
            <p:cNvPr id="65" name="Rectangle 64"/>
            <p:cNvSpPr/>
            <p:nvPr/>
          </p:nvSpPr>
          <p:spPr>
            <a:xfrm>
              <a:off x="609600" y="4495800"/>
              <a:ext cx="8610600" cy="103594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Detraining and Functional Ability</a:t>
              </a:r>
            </a:p>
            <a:p>
              <a:r>
                <a:rPr lang="en-US" dirty="0" smtClean="0"/>
                <a:t>As increase in functioning is directly proportional to aerobic training, it appears that detraining has just as strong of relationship) found that after 1 month of detraining gait speed was back to pre-training levels and ability to ascend/descend stairs had also started diminishing within the first month. </a:t>
              </a:r>
            </a:p>
          </p:txBody>
        </p:sp>
        <p:sp>
          <p:nvSpPr>
            <p:cNvPr id="67" name="Text Box 169"/>
            <p:cNvSpPr txBox="1">
              <a:spLocks noChangeArrowheads="1"/>
            </p:cNvSpPr>
            <p:nvPr/>
          </p:nvSpPr>
          <p:spPr bwMode="auto">
            <a:xfrm>
              <a:off x="2762250" y="4916269"/>
              <a:ext cx="4305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3600" b="1" dirty="0">
                  <a:solidFill>
                    <a:srgbClr val="990033"/>
                  </a:solidFill>
                </a:rPr>
                <a:t>Introduction</a:t>
              </a:r>
            </a:p>
          </p:txBody>
        </p:sp>
        <p:sp>
          <p:nvSpPr>
            <p:cNvPr id="73" name="TextBox 72"/>
            <p:cNvSpPr txBox="1"/>
            <p:nvPr/>
          </p:nvSpPr>
          <p:spPr>
            <a:xfrm>
              <a:off x="990600" y="5958939"/>
              <a:ext cx="7848600" cy="8510022"/>
            </a:xfrm>
            <a:prstGeom prst="rect">
              <a:avLst/>
            </a:prstGeom>
            <a:noFill/>
          </p:spPr>
          <p:txBody>
            <a:bodyPr wrap="square" rtlCol="0">
              <a:spAutoFit/>
            </a:bodyPr>
            <a:lstStyle/>
            <a:p>
              <a:pPr>
                <a:spcBef>
                  <a:spcPts val="1800"/>
                </a:spcBef>
              </a:pPr>
              <a:r>
                <a:rPr lang="en-US" sz="2800" b="1" dirty="0" smtClean="0">
                  <a:solidFill>
                    <a:srgbClr val="000000"/>
                  </a:solidFill>
                </a:rPr>
                <a:t>A wide body of research has been done on the effects of aerobic training in older adults.  Compelling evidence has shown that with consistent aerobic exercise atrophy of the brain can be delayed or possibly even reversed (Erickson et al., 2011; </a:t>
              </a:r>
              <a:r>
                <a:rPr lang="en-US" sz="2800" b="1" dirty="0" err="1" smtClean="0">
                  <a:solidFill>
                    <a:srgbClr val="000000"/>
                  </a:solidFill>
                </a:rPr>
                <a:t>Colcombe</a:t>
              </a:r>
              <a:r>
                <a:rPr lang="en-US" sz="2800" b="1" dirty="0" smtClean="0">
                  <a:solidFill>
                    <a:srgbClr val="000000"/>
                  </a:solidFill>
                </a:rPr>
                <a:t> &amp; Kramer, 2003; </a:t>
              </a:r>
              <a:r>
                <a:rPr lang="en-US" sz="2800" b="1" dirty="0" err="1" smtClean="0">
                  <a:solidFill>
                    <a:srgbClr val="000000"/>
                  </a:solidFill>
                </a:rPr>
                <a:t>Prakash</a:t>
              </a:r>
              <a:r>
                <a:rPr lang="en-US" sz="2800" b="1" dirty="0" smtClean="0">
                  <a:solidFill>
                    <a:srgbClr val="000000"/>
                  </a:solidFill>
                </a:rPr>
                <a:t> et al.,2011). </a:t>
              </a:r>
            </a:p>
            <a:p>
              <a:pPr>
                <a:spcBef>
                  <a:spcPts val="1800"/>
                </a:spcBef>
              </a:pPr>
              <a:r>
                <a:rPr lang="en-US" sz="2800" b="1" dirty="0" smtClean="0">
                  <a:solidFill>
                    <a:srgbClr val="000000"/>
                  </a:solidFill>
                </a:rPr>
                <a:t>As the baby boomer cohort ages and with the increase in life expectancy, there are more elderly individuals in the population than before. This directly increases healthcare costs associated with age-related declines in neurological and physical functioning. Intervention with aerobic exercise may not only be beneficial to older adults, but also more cost effective and will work as a means of preventative care. </a:t>
              </a:r>
              <a:endParaRPr lang="en-US" sz="2800" b="1" dirty="0">
                <a:solidFill>
                  <a:srgbClr val="000000"/>
                </a:solidFill>
              </a:endParaRPr>
            </a:p>
          </p:txBody>
        </p:sp>
      </p:grpSp>
      <p:sp>
        <p:nvSpPr>
          <p:cNvPr id="75" name="TextBox 74"/>
          <p:cNvSpPr txBox="1"/>
          <p:nvPr/>
        </p:nvSpPr>
        <p:spPr>
          <a:xfrm>
            <a:off x="849998" y="16431201"/>
            <a:ext cx="8115301" cy="5355312"/>
          </a:xfrm>
          <a:prstGeom prst="rect">
            <a:avLst/>
          </a:prstGeom>
          <a:noFill/>
        </p:spPr>
        <p:txBody>
          <a:bodyPr wrap="square" rtlCol="0">
            <a:spAutoFit/>
          </a:bodyPr>
          <a:lstStyle/>
          <a:p>
            <a:r>
              <a:rPr lang="en-US" sz="3200" b="1" u="sng" dirty="0" smtClean="0">
                <a:solidFill>
                  <a:srgbClr val="000000"/>
                </a:solidFill>
              </a:rPr>
              <a:t>The Exercise Training Group:</a:t>
            </a:r>
          </a:p>
          <a:p>
            <a:pPr marL="409575" indent="-409575">
              <a:spcBef>
                <a:spcPts val="1200"/>
              </a:spcBef>
              <a:buFont typeface="Wingdings" pitchFamily="2" charset="2"/>
              <a:buChar char="§"/>
            </a:pPr>
            <a:r>
              <a:rPr lang="en-US" sz="2800" b="1" dirty="0">
                <a:solidFill>
                  <a:srgbClr val="000000"/>
                </a:solidFill>
              </a:rPr>
              <a:t>The training regimen </a:t>
            </a:r>
            <a:r>
              <a:rPr lang="en-US" sz="2800" b="1" dirty="0" smtClean="0">
                <a:solidFill>
                  <a:srgbClr val="000000"/>
                </a:solidFill>
              </a:rPr>
              <a:t>in these </a:t>
            </a:r>
            <a:r>
              <a:rPr lang="en-US" sz="2800" b="1" dirty="0">
                <a:solidFill>
                  <a:srgbClr val="000000"/>
                </a:solidFill>
              </a:rPr>
              <a:t>studies was </a:t>
            </a:r>
            <a:r>
              <a:rPr lang="en-US" sz="2800" b="1" dirty="0" smtClean="0">
                <a:solidFill>
                  <a:srgbClr val="000000"/>
                </a:solidFill>
              </a:rPr>
              <a:t>typically 30 </a:t>
            </a:r>
            <a:r>
              <a:rPr lang="en-US" sz="2800" b="1" dirty="0">
                <a:solidFill>
                  <a:srgbClr val="000000"/>
                </a:solidFill>
              </a:rPr>
              <a:t>to 60 minutes long and occurred 3 to 5 times a week.  </a:t>
            </a:r>
            <a:endParaRPr lang="en-US" sz="2800" b="1" dirty="0" smtClean="0">
              <a:solidFill>
                <a:srgbClr val="000000"/>
              </a:solidFill>
            </a:endParaRPr>
          </a:p>
          <a:p>
            <a:pPr marL="409575" indent="-409575">
              <a:spcBef>
                <a:spcPts val="1200"/>
              </a:spcBef>
              <a:buFont typeface="Wingdings" pitchFamily="2" charset="2"/>
              <a:buChar char="§"/>
            </a:pPr>
            <a:r>
              <a:rPr lang="en-US" sz="2800" b="1" dirty="0" smtClean="0">
                <a:solidFill>
                  <a:srgbClr val="000000"/>
                </a:solidFill>
              </a:rPr>
              <a:t>The </a:t>
            </a:r>
            <a:r>
              <a:rPr lang="en-US" sz="2800" b="1" dirty="0">
                <a:solidFill>
                  <a:srgbClr val="000000"/>
                </a:solidFill>
              </a:rPr>
              <a:t>aerobic training most frequently included walking, but also involved cycling. </a:t>
            </a:r>
            <a:endParaRPr lang="en-US" sz="2800" b="1" dirty="0" smtClean="0">
              <a:solidFill>
                <a:srgbClr val="000000"/>
              </a:solidFill>
            </a:endParaRPr>
          </a:p>
          <a:p>
            <a:pPr marL="409575" indent="-409575">
              <a:spcBef>
                <a:spcPts val="1200"/>
              </a:spcBef>
              <a:buFont typeface="Wingdings" pitchFamily="2" charset="2"/>
              <a:buChar char="§"/>
            </a:pPr>
            <a:r>
              <a:rPr lang="en-US" sz="2800" b="1" dirty="0" smtClean="0">
                <a:solidFill>
                  <a:srgbClr val="000000"/>
                </a:solidFill>
              </a:rPr>
              <a:t>A </a:t>
            </a:r>
            <a:r>
              <a:rPr lang="en-US" sz="2800" b="1" dirty="0">
                <a:solidFill>
                  <a:srgbClr val="000000"/>
                </a:solidFill>
              </a:rPr>
              <a:t>few of the studies </a:t>
            </a:r>
            <a:r>
              <a:rPr lang="en-US" sz="2800" b="1" dirty="0" smtClean="0">
                <a:solidFill>
                  <a:srgbClr val="000000"/>
                </a:solidFill>
              </a:rPr>
              <a:t>did not </a:t>
            </a:r>
            <a:r>
              <a:rPr lang="en-US" sz="2800" b="1" dirty="0">
                <a:solidFill>
                  <a:srgbClr val="000000"/>
                </a:solidFill>
              </a:rPr>
              <a:t>entail a training program, but looked at the differences between trained and sedentary individuals. </a:t>
            </a:r>
            <a:endParaRPr lang="en-US" sz="3200" b="1" u="sng" dirty="0">
              <a:solidFill>
                <a:srgbClr val="000000"/>
              </a:solidFill>
            </a:endParaRPr>
          </a:p>
        </p:txBody>
      </p:sp>
      <p:sp>
        <p:nvSpPr>
          <p:cNvPr id="77" name="TextBox 76"/>
          <p:cNvSpPr txBox="1"/>
          <p:nvPr/>
        </p:nvSpPr>
        <p:spPr>
          <a:xfrm>
            <a:off x="1040499" y="21863487"/>
            <a:ext cx="7924800" cy="1532727"/>
          </a:xfrm>
          <a:prstGeom prst="rect">
            <a:avLst/>
          </a:prstGeom>
          <a:noFill/>
        </p:spPr>
        <p:txBody>
          <a:bodyPr wrap="square" rtlCol="0">
            <a:spAutoFit/>
          </a:bodyPr>
          <a:lstStyle/>
          <a:p>
            <a:r>
              <a:rPr lang="en-US" sz="3200" b="1" u="sng" dirty="0" smtClean="0">
                <a:solidFill>
                  <a:srgbClr val="000000"/>
                </a:solidFill>
              </a:rPr>
              <a:t>The Control Group:</a:t>
            </a:r>
          </a:p>
          <a:p>
            <a:pPr marL="481013">
              <a:spcBef>
                <a:spcPct val="20000"/>
              </a:spcBef>
              <a:buClr>
                <a:schemeClr val="hlink"/>
              </a:buClr>
              <a:buSzPct val="120000"/>
              <a:defRPr/>
            </a:pPr>
            <a:r>
              <a:rPr lang="en-US" sz="2800" b="1" dirty="0" smtClean="0">
                <a:solidFill>
                  <a:srgbClr val="000000"/>
                </a:solidFill>
              </a:rPr>
              <a:t>It mainly </a:t>
            </a:r>
            <a:r>
              <a:rPr lang="en-US" sz="2800" b="1" dirty="0">
                <a:solidFill>
                  <a:srgbClr val="000000"/>
                </a:solidFill>
              </a:rPr>
              <a:t>consisted of a stretching group or strength </a:t>
            </a:r>
            <a:r>
              <a:rPr lang="en-US" sz="2800" b="1" dirty="0" smtClean="0">
                <a:solidFill>
                  <a:srgbClr val="000000"/>
                </a:solidFill>
              </a:rPr>
              <a:t>training. </a:t>
            </a:r>
            <a:endParaRPr lang="en-US" sz="3200" b="1" u="sng" dirty="0">
              <a:solidFill>
                <a:srgbClr val="000000"/>
              </a:solidFill>
            </a:endParaRPr>
          </a:p>
        </p:txBody>
      </p:sp>
      <p:sp>
        <p:nvSpPr>
          <p:cNvPr id="114" name="Rectangle 113"/>
          <p:cNvSpPr/>
          <p:nvPr/>
        </p:nvSpPr>
        <p:spPr>
          <a:xfrm>
            <a:off x="690661" y="24200488"/>
            <a:ext cx="8610600" cy="7955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1421499" y="24575869"/>
            <a:ext cx="7162800" cy="646331"/>
          </a:xfrm>
          <a:prstGeom prst="rect">
            <a:avLst/>
          </a:prstGeom>
          <a:noFill/>
        </p:spPr>
        <p:txBody>
          <a:bodyPr wrap="square" rtlCol="0">
            <a:spAutoFit/>
          </a:bodyPr>
          <a:lstStyle/>
          <a:p>
            <a:pPr algn="ctr"/>
            <a:r>
              <a:rPr lang="en-US" sz="3600" b="1" dirty="0" smtClean="0">
                <a:solidFill>
                  <a:srgbClr val="990033"/>
                </a:solidFill>
              </a:rPr>
              <a:t>Effects on Cognitive Functions</a:t>
            </a:r>
            <a:endParaRPr lang="en-US" sz="3600" b="1" dirty="0">
              <a:solidFill>
                <a:srgbClr val="990033"/>
              </a:solidFill>
            </a:endParaRPr>
          </a:p>
        </p:txBody>
      </p:sp>
      <p:sp>
        <p:nvSpPr>
          <p:cNvPr id="118" name="TextBox 117"/>
          <p:cNvSpPr txBox="1"/>
          <p:nvPr/>
        </p:nvSpPr>
        <p:spPr>
          <a:xfrm>
            <a:off x="1422287" y="25397619"/>
            <a:ext cx="7391400" cy="1815882"/>
          </a:xfrm>
          <a:prstGeom prst="rect">
            <a:avLst/>
          </a:prstGeom>
          <a:noFill/>
        </p:spPr>
        <p:txBody>
          <a:bodyPr wrap="square" rtlCol="0">
            <a:spAutoFit/>
          </a:bodyPr>
          <a:lstStyle/>
          <a:p>
            <a:r>
              <a:rPr lang="en-US" sz="2800" b="1" dirty="0" smtClean="0">
                <a:solidFill>
                  <a:srgbClr val="000000"/>
                </a:solidFill>
              </a:rPr>
              <a:t>Aerobic exercises have been associated with significantly better performance in certain cognitive tasks (Meta-analysis by </a:t>
            </a:r>
            <a:r>
              <a:rPr lang="en-US" sz="2800" b="1" dirty="0" err="1" smtClean="0">
                <a:solidFill>
                  <a:srgbClr val="000000"/>
                </a:solidFill>
              </a:rPr>
              <a:t>Colcombe</a:t>
            </a:r>
            <a:r>
              <a:rPr lang="en-US" sz="2800" b="1" dirty="0" smtClean="0">
                <a:solidFill>
                  <a:srgbClr val="000000"/>
                </a:solidFill>
              </a:rPr>
              <a:t> &amp; Kramer, 2003).  </a:t>
            </a:r>
            <a:endParaRPr lang="en-US" sz="2800" b="1"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949" y="27672340"/>
            <a:ext cx="7567901" cy="435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962399" y="4469503"/>
            <a:ext cx="12622858" cy="27723745"/>
            <a:chOff x="9874400" y="4469503"/>
            <a:chExt cx="12622858" cy="27723745"/>
          </a:xfrm>
        </p:grpSpPr>
        <p:sp>
          <p:nvSpPr>
            <p:cNvPr id="68" name="Rectangle 67"/>
            <p:cNvSpPr/>
            <p:nvPr/>
          </p:nvSpPr>
          <p:spPr>
            <a:xfrm>
              <a:off x="9874400" y="4469503"/>
              <a:ext cx="12622858" cy="277237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73"/>
            <p:cNvSpPr txBox="1">
              <a:spLocks noChangeArrowheads="1"/>
            </p:cNvSpPr>
            <p:nvPr/>
          </p:nvSpPr>
          <p:spPr bwMode="auto">
            <a:xfrm>
              <a:off x="13798290" y="4693622"/>
              <a:ext cx="47750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3600" b="1" dirty="0" smtClean="0">
                  <a:solidFill>
                    <a:srgbClr val="990033"/>
                  </a:solidFill>
                </a:rPr>
                <a:t>Effects on the Brain</a:t>
              </a:r>
            </a:p>
          </p:txBody>
        </p:sp>
        <p:grpSp>
          <p:nvGrpSpPr>
            <p:cNvPr id="12" name="Group 11"/>
            <p:cNvGrpSpPr/>
            <p:nvPr/>
          </p:nvGrpSpPr>
          <p:grpSpPr>
            <a:xfrm>
              <a:off x="10411325" y="5635773"/>
              <a:ext cx="11465368" cy="8301287"/>
              <a:chOff x="10411325" y="5635773"/>
              <a:chExt cx="11465368" cy="8301287"/>
            </a:xfrm>
          </p:grpSpPr>
          <p:sp>
            <p:nvSpPr>
              <p:cNvPr id="52" name="Rectangle 51"/>
              <p:cNvSpPr/>
              <p:nvPr/>
            </p:nvSpPr>
            <p:spPr>
              <a:xfrm>
                <a:off x="12634616" y="13413840"/>
                <a:ext cx="4296369" cy="523220"/>
              </a:xfrm>
              <a:prstGeom prst="rect">
                <a:avLst/>
              </a:prstGeom>
            </p:spPr>
            <p:txBody>
              <a:bodyPr wrap="none">
                <a:spAutoFit/>
              </a:bodyPr>
              <a:lstStyle/>
              <a:p>
                <a:r>
                  <a:rPr lang="en-US" sz="2800" b="1" u="sng" dirty="0" smtClean="0">
                    <a:solidFill>
                      <a:srgbClr val="000000"/>
                    </a:solidFill>
                  </a:rPr>
                  <a:t>Socioeconomic Factors</a:t>
                </a:r>
                <a:endParaRPr lang="en-US" sz="2800" b="1" u="sng" dirty="0">
                  <a:solidFill>
                    <a:srgbClr val="000000"/>
                  </a:solidFill>
                </a:endParaRPr>
              </a:p>
            </p:txBody>
          </p:sp>
          <p:sp>
            <p:nvSpPr>
              <p:cNvPr id="70" name="Rectangle 69"/>
              <p:cNvSpPr/>
              <p:nvPr/>
            </p:nvSpPr>
            <p:spPr>
              <a:xfrm>
                <a:off x="17303179" y="9609584"/>
                <a:ext cx="4389611" cy="2736327"/>
              </a:xfrm>
              <a:prstGeom prst="rect">
                <a:avLst/>
              </a:prstGeom>
            </p:spPr>
            <p:txBody>
              <a:bodyPr wrap="square">
                <a:spAutoFit/>
              </a:bodyPr>
              <a:lstStyle/>
              <a:p>
                <a:pPr>
                  <a:lnSpc>
                    <a:spcPts val="3500"/>
                  </a:lnSpc>
                </a:pPr>
                <a:r>
                  <a:rPr lang="en-US" sz="2400" b="1" dirty="0" err="1" smtClean="0">
                    <a:solidFill>
                      <a:srgbClr val="000000"/>
                    </a:solidFill>
                  </a:rPr>
                  <a:t>Prakash</a:t>
                </a:r>
                <a:r>
                  <a:rPr lang="en-US" sz="2400" b="1" dirty="0" smtClean="0">
                    <a:solidFill>
                      <a:srgbClr val="000000"/>
                    </a:solidFill>
                  </a:rPr>
                  <a:t> et al., 2011:  Activation areas that showed a positive correlation with aerobic exercise during the </a:t>
                </a:r>
                <a:r>
                  <a:rPr lang="en-US" sz="2400" b="1" dirty="0" err="1" smtClean="0">
                    <a:solidFill>
                      <a:srgbClr val="000000"/>
                    </a:solidFill>
                  </a:rPr>
                  <a:t>Stroop</a:t>
                </a:r>
                <a:r>
                  <a:rPr lang="en-US" sz="2400" b="1" dirty="0" smtClean="0">
                    <a:solidFill>
                      <a:srgbClr val="000000"/>
                    </a:solidFill>
                  </a:rPr>
                  <a:t> task.</a:t>
                </a:r>
                <a:endParaRPr lang="en-US" sz="2400" b="1" dirty="0">
                  <a:solidFill>
                    <a:srgbClr val="000000"/>
                  </a:solidFill>
                </a:endParaRPr>
              </a:p>
            </p:txBody>
          </p:sp>
          <p:sp>
            <p:nvSpPr>
              <p:cNvPr id="72" name="TextBox 71"/>
              <p:cNvSpPr txBox="1"/>
              <p:nvPr/>
            </p:nvSpPr>
            <p:spPr>
              <a:xfrm>
                <a:off x="10494966" y="6397405"/>
                <a:ext cx="11381727" cy="2046714"/>
              </a:xfrm>
              <a:prstGeom prst="rect">
                <a:avLst/>
              </a:prstGeom>
              <a:noFill/>
            </p:spPr>
            <p:txBody>
              <a:bodyPr wrap="square" rtlCol="0">
                <a:spAutoFit/>
              </a:bodyPr>
              <a:lstStyle/>
              <a:p>
                <a:pPr marL="457200" indent="-457200">
                  <a:spcBef>
                    <a:spcPts val="1800"/>
                  </a:spcBef>
                  <a:buFont typeface="Wingdings" pitchFamily="2" charset="2"/>
                  <a:buChar char="§"/>
                </a:pPr>
                <a:r>
                  <a:rPr lang="en-US" sz="2800" b="1" dirty="0" smtClean="0">
                    <a:solidFill>
                      <a:srgbClr val="000000"/>
                    </a:solidFill>
                  </a:rPr>
                  <a:t>Increases in aerobic exercise allow for greater recruitment in the prefrontal cortex. </a:t>
                </a:r>
              </a:p>
              <a:p>
                <a:pPr marL="457200" indent="-457200">
                  <a:spcBef>
                    <a:spcPts val="1800"/>
                  </a:spcBef>
                  <a:buFont typeface="Wingdings" pitchFamily="2" charset="2"/>
                  <a:buChar char="§"/>
                </a:pPr>
                <a:r>
                  <a:rPr lang="en-US" sz="2800" b="1" dirty="0" smtClean="0">
                    <a:solidFill>
                      <a:srgbClr val="000000"/>
                    </a:solidFill>
                  </a:rPr>
                  <a:t>Enables the prefrontal cortices to respond more quickly to task demands.</a:t>
                </a:r>
                <a:endParaRPr lang="en-US" sz="2800" b="1" dirty="0">
                  <a:solidFill>
                    <a:srgbClr val="000000"/>
                  </a:solidFill>
                </a:endParaRPr>
              </a:p>
            </p:txBody>
          </p:sp>
          <p:sp>
            <p:nvSpPr>
              <p:cNvPr id="74" name="TextBox 73"/>
              <p:cNvSpPr txBox="1"/>
              <p:nvPr/>
            </p:nvSpPr>
            <p:spPr>
              <a:xfrm>
                <a:off x="13702037" y="5635773"/>
                <a:ext cx="4967584" cy="584775"/>
              </a:xfrm>
              <a:prstGeom prst="rect">
                <a:avLst/>
              </a:prstGeom>
              <a:noFill/>
            </p:spPr>
            <p:txBody>
              <a:bodyPr wrap="square" rtlCol="0">
                <a:spAutoFit/>
              </a:bodyPr>
              <a:lstStyle/>
              <a:p>
                <a:pPr algn="ctr"/>
                <a:r>
                  <a:rPr lang="en-US" sz="3200" b="1" u="sng" dirty="0" smtClean="0">
                    <a:solidFill>
                      <a:srgbClr val="000000"/>
                    </a:solidFill>
                  </a:rPr>
                  <a:t>The Prefrontal Cortex</a:t>
                </a:r>
                <a:endParaRPr lang="en-US" sz="3200" b="1" u="sng" dirty="0">
                  <a:solidFill>
                    <a:srgbClr val="00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1325" y="8610720"/>
                <a:ext cx="6326230" cy="53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10710696" y="24079200"/>
              <a:ext cx="10950267" cy="7965398"/>
              <a:chOff x="10710696" y="23615713"/>
              <a:chExt cx="10950267" cy="7965398"/>
            </a:xfrm>
          </p:grpSpPr>
          <p:sp>
            <p:nvSpPr>
              <p:cNvPr id="2238" name="Text Box 190"/>
              <p:cNvSpPr txBox="1">
                <a:spLocks noChangeArrowheads="1"/>
              </p:cNvSpPr>
              <p:nvPr/>
            </p:nvSpPr>
            <p:spPr bwMode="auto">
              <a:xfrm>
                <a:off x="10824763" y="3092293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sz="2800" dirty="0" smtClean="0">
                    <a:solidFill>
                      <a:srgbClr val="00FFFF"/>
                    </a:solidFill>
                    <a:effectLst>
                      <a:outerShdw blurRad="38100" dist="38100" dir="2700000" algn="tl">
                        <a:srgbClr val="000000"/>
                      </a:outerShdw>
                    </a:effectLst>
                  </a:rPr>
                  <a:t>.</a:t>
                </a:r>
                <a:endParaRPr lang="en-US" sz="2800" dirty="0">
                  <a:solidFill>
                    <a:srgbClr val="00FFFF"/>
                  </a:solidFill>
                  <a:effectLst>
                    <a:outerShdw blurRad="38100" dist="38100" dir="2700000" algn="tl">
                      <a:srgbClr val="000000"/>
                    </a:outerShdw>
                  </a:effectLst>
                </a:endParaRPr>
              </a:p>
            </p:txBody>
          </p:sp>
          <p:sp>
            <p:nvSpPr>
              <p:cNvPr id="53" name="Rectangle 52"/>
              <p:cNvSpPr/>
              <p:nvPr/>
            </p:nvSpPr>
            <p:spPr>
              <a:xfrm>
                <a:off x="12197087" y="23615713"/>
                <a:ext cx="7977484" cy="584775"/>
              </a:xfrm>
              <a:prstGeom prst="rect">
                <a:avLst/>
              </a:prstGeom>
            </p:spPr>
            <p:txBody>
              <a:bodyPr wrap="square">
                <a:spAutoFit/>
              </a:bodyPr>
              <a:lstStyle/>
              <a:p>
                <a:pPr algn="ctr"/>
                <a:r>
                  <a:rPr lang="en-US" sz="3200" b="1" u="sng" dirty="0" smtClean="0">
                    <a:solidFill>
                      <a:srgbClr val="000000"/>
                    </a:solidFill>
                  </a:rPr>
                  <a:t>The Medial Temporal Lobe</a:t>
                </a:r>
                <a:endParaRPr lang="en-US" sz="3200" b="1" u="sng" dirty="0">
                  <a:solidFill>
                    <a:srgbClr val="000000"/>
                  </a:solidFill>
                </a:endParaRPr>
              </a:p>
            </p:txBody>
          </p:sp>
          <p:sp>
            <p:nvSpPr>
              <p:cNvPr id="64" name="TextBox 63"/>
              <p:cNvSpPr txBox="1"/>
              <p:nvPr/>
            </p:nvSpPr>
            <p:spPr>
              <a:xfrm>
                <a:off x="10710696" y="24431521"/>
                <a:ext cx="10950267" cy="2046714"/>
              </a:xfrm>
              <a:prstGeom prst="rect">
                <a:avLst/>
              </a:prstGeom>
              <a:noFill/>
            </p:spPr>
            <p:txBody>
              <a:bodyPr wrap="square" rtlCol="0">
                <a:spAutoFit/>
              </a:bodyPr>
              <a:lstStyle/>
              <a:p>
                <a:pPr marL="457200" indent="-457200">
                  <a:spcBef>
                    <a:spcPts val="1800"/>
                  </a:spcBef>
                  <a:buFont typeface="Wingdings" pitchFamily="2" charset="2"/>
                  <a:buChar char="§"/>
                </a:pPr>
                <a:r>
                  <a:rPr lang="en-US" sz="2800" b="1" dirty="0" smtClean="0">
                    <a:solidFill>
                      <a:srgbClr val="000000"/>
                    </a:solidFill>
                  </a:rPr>
                  <a:t>Aerobic exercise prevents atrophy on the medial temporal lobe.</a:t>
                </a:r>
              </a:p>
              <a:p>
                <a:pPr marL="457200" indent="-457200">
                  <a:spcBef>
                    <a:spcPts val="1800"/>
                  </a:spcBef>
                  <a:buFont typeface="Wingdings" pitchFamily="2" charset="2"/>
                  <a:buChar char="§"/>
                </a:pPr>
                <a:r>
                  <a:rPr lang="en-US" sz="2800" b="1" dirty="0" smtClean="0">
                    <a:solidFill>
                      <a:srgbClr val="000000"/>
                    </a:solidFill>
                  </a:rPr>
                  <a:t>This area is directly related to Alzheimer’s and suggests that aerobic exercise acts as a prevention measure. </a:t>
                </a:r>
                <a:endParaRPr lang="en-US" sz="2800" b="1" dirty="0">
                  <a:solidFill>
                    <a:srgbClr val="000000"/>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3663" y="26824274"/>
                <a:ext cx="6481937" cy="475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61" name="TextBox 60"/>
          <p:cNvSpPr txBox="1"/>
          <p:nvPr/>
        </p:nvSpPr>
        <p:spPr>
          <a:xfrm>
            <a:off x="14975698" y="28879800"/>
            <a:ext cx="10134600" cy="461665"/>
          </a:xfrm>
          <a:prstGeom prst="rect">
            <a:avLst/>
          </a:prstGeom>
          <a:noFill/>
        </p:spPr>
        <p:txBody>
          <a:bodyPr wrap="square" rtlCol="0">
            <a:spAutoFit/>
          </a:bodyPr>
          <a:lstStyle/>
          <a:p>
            <a:pPr algn="ctr"/>
            <a:r>
              <a:rPr lang="en-US" sz="2400" b="1" dirty="0" err="1" smtClean="0">
                <a:solidFill>
                  <a:srgbClr val="000000"/>
                </a:solidFill>
              </a:rPr>
              <a:t>Bugg</a:t>
            </a:r>
            <a:r>
              <a:rPr lang="en-US" sz="2400" b="1" dirty="0" smtClean="0">
                <a:solidFill>
                  <a:srgbClr val="000000"/>
                </a:solidFill>
              </a:rPr>
              <a:t> and Head, 2009</a:t>
            </a:r>
            <a:endParaRPr lang="en-US" sz="2400" b="1" dirty="0">
              <a:solidFill>
                <a:srgbClr val="000000"/>
              </a:solidFill>
            </a:endParaRPr>
          </a:p>
        </p:txBody>
      </p:sp>
      <p:grpSp>
        <p:nvGrpSpPr>
          <p:cNvPr id="10" name="Group 9"/>
          <p:cNvGrpSpPr/>
          <p:nvPr/>
        </p:nvGrpSpPr>
        <p:grpSpPr>
          <a:xfrm>
            <a:off x="9644428" y="14985889"/>
            <a:ext cx="13258800" cy="8102711"/>
            <a:chOff x="9556429" y="14165213"/>
            <a:chExt cx="13258800" cy="8102711"/>
          </a:xfrm>
        </p:grpSpPr>
        <p:sp>
          <p:nvSpPr>
            <p:cNvPr id="82" name="Text Box 176"/>
            <p:cNvSpPr txBox="1">
              <a:spLocks noChangeArrowheads="1"/>
            </p:cNvSpPr>
            <p:nvPr/>
          </p:nvSpPr>
          <p:spPr bwMode="auto">
            <a:xfrm>
              <a:off x="9556429" y="14165213"/>
              <a:ext cx="1325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u="sng" dirty="0" smtClean="0">
                  <a:solidFill>
                    <a:srgbClr val="000000"/>
                  </a:solidFill>
                </a:rPr>
                <a:t>The Hippocampus</a:t>
              </a:r>
              <a:endParaRPr lang="en-US" sz="3200" b="1" u="sng" dirty="0">
                <a:solidFill>
                  <a:srgbClr val="000000"/>
                </a:solidFill>
              </a:endParaRPr>
            </a:p>
          </p:txBody>
        </p:sp>
        <p:sp>
          <p:nvSpPr>
            <p:cNvPr id="66" name="TextBox 65"/>
            <p:cNvSpPr txBox="1"/>
            <p:nvPr/>
          </p:nvSpPr>
          <p:spPr>
            <a:xfrm>
              <a:off x="10585129" y="14876524"/>
              <a:ext cx="11201401" cy="2123658"/>
            </a:xfrm>
            <a:prstGeom prst="rect">
              <a:avLst/>
            </a:prstGeom>
            <a:noFill/>
          </p:spPr>
          <p:txBody>
            <a:bodyPr wrap="square" rtlCol="0">
              <a:spAutoFit/>
            </a:bodyPr>
            <a:lstStyle/>
            <a:p>
              <a:r>
                <a:rPr lang="en-US" sz="2800" b="1" dirty="0" smtClean="0">
                  <a:solidFill>
                    <a:srgbClr val="000000"/>
                  </a:solidFill>
                </a:rPr>
                <a:t>Aerobic training but not stretching and </a:t>
              </a:r>
              <a:r>
                <a:rPr lang="en-US" sz="2800" b="1" dirty="0" smtClean="0">
                  <a:solidFill>
                    <a:srgbClr val="000000"/>
                  </a:solidFill>
                </a:rPr>
                <a:t>toning </a:t>
              </a:r>
              <a:r>
                <a:rPr lang="en-US" sz="2800" b="1" dirty="0" smtClean="0">
                  <a:solidFill>
                    <a:srgbClr val="000000"/>
                  </a:solidFill>
                </a:rPr>
                <a:t>had led to </a:t>
              </a:r>
            </a:p>
            <a:p>
              <a:pPr marL="457200" indent="168275">
                <a:spcBef>
                  <a:spcPts val="1200"/>
                </a:spcBef>
                <a:buFont typeface="Wingdings" pitchFamily="2" charset="2"/>
                <a:buChar char="§"/>
              </a:pPr>
              <a:r>
                <a:rPr lang="en-US" sz="2800" b="1" dirty="0">
                  <a:solidFill>
                    <a:srgbClr val="000000"/>
                  </a:solidFill>
                </a:rPr>
                <a:t>	</a:t>
              </a:r>
              <a:r>
                <a:rPr lang="en-US" sz="2800" b="1" dirty="0" smtClean="0">
                  <a:solidFill>
                    <a:srgbClr val="000000"/>
                  </a:solidFill>
                </a:rPr>
                <a:t>An increase in </a:t>
              </a:r>
              <a:r>
                <a:rPr lang="en-US" sz="2800" b="1" dirty="0">
                  <a:solidFill>
                    <a:srgbClr val="000000"/>
                  </a:solidFill>
                </a:rPr>
                <a:t>h</a:t>
              </a:r>
              <a:r>
                <a:rPr lang="en-US" sz="2800" b="1" dirty="0" smtClean="0">
                  <a:solidFill>
                    <a:srgbClr val="000000"/>
                  </a:solidFill>
                </a:rPr>
                <a:t>ippocampus volume. </a:t>
              </a:r>
            </a:p>
            <a:p>
              <a:pPr marL="457200" indent="168275">
                <a:spcBef>
                  <a:spcPts val="1200"/>
                </a:spcBef>
                <a:buFont typeface="Wingdings" pitchFamily="2" charset="2"/>
                <a:buChar char="§"/>
              </a:pPr>
              <a:r>
                <a:rPr lang="en-US" sz="2800" b="1" dirty="0">
                  <a:solidFill>
                    <a:srgbClr val="000000"/>
                  </a:solidFill>
                </a:rPr>
                <a:t>	</a:t>
              </a:r>
              <a:r>
                <a:rPr lang="en-US" sz="2800" b="1" dirty="0" smtClean="0">
                  <a:solidFill>
                    <a:srgbClr val="000000"/>
                  </a:solidFill>
                </a:rPr>
                <a:t>Better spatial memory. </a:t>
              </a:r>
            </a:p>
            <a:p>
              <a:pPr>
                <a:buFont typeface="Arial"/>
                <a:buChar char="•"/>
              </a:pPr>
              <a:endParaRPr lang="en-US" sz="2800" dirty="0">
                <a:solidFill>
                  <a:srgbClr val="000000"/>
                </a:solidFill>
              </a:endParaRPr>
            </a:p>
          </p:txBody>
        </p:sp>
        <p:sp>
          <p:nvSpPr>
            <p:cNvPr id="71" name="TextBox 70"/>
            <p:cNvSpPr txBox="1"/>
            <p:nvPr/>
          </p:nvSpPr>
          <p:spPr>
            <a:xfrm>
              <a:off x="17869051" y="21144131"/>
              <a:ext cx="4124826" cy="461665"/>
            </a:xfrm>
            <a:prstGeom prst="rect">
              <a:avLst/>
            </a:prstGeom>
            <a:noFill/>
          </p:spPr>
          <p:txBody>
            <a:bodyPr wrap="square" rtlCol="0">
              <a:spAutoFit/>
            </a:bodyPr>
            <a:lstStyle/>
            <a:p>
              <a:pPr algn="ctr"/>
              <a:r>
                <a:rPr lang="en-US" sz="2400" b="1" dirty="0" smtClean="0">
                  <a:solidFill>
                    <a:srgbClr val="000000"/>
                  </a:solidFill>
                </a:rPr>
                <a:t>Erickson et al., 2011</a:t>
              </a:r>
              <a:endParaRPr lang="en-US" sz="2400" b="1" dirty="0">
                <a:solidFill>
                  <a:srgbClr val="000000"/>
                </a:solidFill>
              </a:endParaRPr>
            </a:p>
          </p:txBody>
        </p:sp>
        <p:pic>
          <p:nvPicPr>
            <p:cNvPr id="8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4038" y="16877264"/>
              <a:ext cx="10326757" cy="264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4717" y="17819845"/>
              <a:ext cx="12477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86685" y="19858099"/>
              <a:ext cx="71532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Box 91"/>
            <p:cNvSpPr txBox="1"/>
            <p:nvPr/>
          </p:nvSpPr>
          <p:spPr>
            <a:xfrm>
              <a:off x="13189280" y="21300389"/>
              <a:ext cx="7467600" cy="400110"/>
            </a:xfrm>
            <a:prstGeom prst="rect">
              <a:avLst/>
            </a:prstGeom>
            <a:noFill/>
          </p:spPr>
          <p:txBody>
            <a:bodyPr wrap="square" rtlCol="0">
              <a:spAutoFit/>
            </a:bodyPr>
            <a:lstStyle/>
            <a:p>
              <a:r>
                <a:rPr lang="en-US" sz="2000" b="1" dirty="0">
                  <a:latin typeface="Souvenir Lt BT" pitchFamily="18" charset="0"/>
                </a:rPr>
                <a:t>H</a:t>
              </a:r>
              <a:r>
                <a:rPr lang="en-US" sz="2000" b="1" dirty="0" smtClean="0">
                  <a:latin typeface="Souvenir Lt BT" pitchFamily="18" charset="0"/>
                </a:rPr>
                <a:t>ippocampal volume and spatial memory</a:t>
              </a:r>
              <a:endParaRPr lang="en-US" sz="2000" b="1" dirty="0">
                <a:latin typeface="Souvenir Lt BT" pitchFamily="18" charset="0"/>
              </a:endParaRPr>
            </a:p>
          </p:txBody>
        </p:sp>
      </p:grpSp>
      <p:grpSp>
        <p:nvGrpSpPr>
          <p:cNvPr id="21" name="Group 20"/>
          <p:cNvGrpSpPr/>
          <p:nvPr/>
        </p:nvGrpSpPr>
        <p:grpSpPr>
          <a:xfrm>
            <a:off x="34015680" y="30062741"/>
            <a:ext cx="8961120" cy="2627059"/>
            <a:chOff x="34350407" y="29110631"/>
            <a:chExt cx="8961120" cy="2627059"/>
          </a:xfrm>
        </p:grpSpPr>
        <p:sp>
          <p:nvSpPr>
            <p:cNvPr id="58" name="Rectangle 57"/>
            <p:cNvSpPr/>
            <p:nvPr/>
          </p:nvSpPr>
          <p:spPr>
            <a:xfrm>
              <a:off x="34350407" y="29110631"/>
              <a:ext cx="8961120" cy="20519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4" name="Rectangle 166"/>
            <p:cNvSpPr>
              <a:spLocks/>
            </p:cNvSpPr>
            <p:nvPr/>
          </p:nvSpPr>
          <p:spPr bwMode="auto">
            <a:xfrm>
              <a:off x="34546923" y="30171987"/>
              <a:ext cx="8382000" cy="156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4389438">
                <a:spcBef>
                  <a:spcPct val="20000"/>
                </a:spcBef>
                <a:buClr>
                  <a:schemeClr val="hlink"/>
                </a:buClr>
                <a:buSzPct val="120000"/>
                <a:defRPr/>
              </a:pPr>
              <a:r>
                <a:rPr lang="en-US" sz="2400" b="1" dirty="0" smtClean="0">
                  <a:solidFill>
                    <a:srgbClr val="000000"/>
                  </a:solidFill>
                </a:rPr>
                <a:t>Please contact Rachel VanDyken at </a:t>
              </a:r>
              <a:r>
                <a:rPr lang="en-US" sz="2400" b="1" dirty="0" err="1" smtClean="0">
                  <a:solidFill>
                    <a:srgbClr val="000000"/>
                  </a:solidFill>
                </a:rPr>
                <a:t>vandykrc@mail.gvsu.edu</a:t>
              </a:r>
              <a:endParaRPr lang="en-US" sz="2400" b="1" dirty="0">
                <a:solidFill>
                  <a:srgbClr val="000000"/>
                </a:solidFill>
              </a:endParaRPr>
            </a:p>
          </p:txBody>
        </p:sp>
        <p:sp>
          <p:nvSpPr>
            <p:cNvPr id="99" name="Text Box 169"/>
            <p:cNvSpPr txBox="1">
              <a:spLocks noChangeArrowheads="1"/>
            </p:cNvSpPr>
            <p:nvPr/>
          </p:nvSpPr>
          <p:spPr bwMode="auto">
            <a:xfrm>
              <a:off x="34927923" y="29333787"/>
              <a:ext cx="769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3200" b="1" dirty="0" smtClean="0">
                  <a:solidFill>
                    <a:srgbClr val="000000"/>
                  </a:solidFill>
                </a:rPr>
                <a:t>For Further Information</a:t>
              </a:r>
              <a:endParaRPr lang="en-US" sz="3200" b="1" dirty="0">
                <a:solidFill>
                  <a:srgbClr val="000000"/>
                </a:solidFill>
              </a:endParaRPr>
            </a:p>
          </p:txBody>
        </p:sp>
      </p:grpSp>
      <p:grpSp>
        <p:nvGrpSpPr>
          <p:cNvPr id="17" name="Group 16"/>
          <p:cNvGrpSpPr/>
          <p:nvPr/>
        </p:nvGrpSpPr>
        <p:grpSpPr>
          <a:xfrm>
            <a:off x="33951279" y="4469503"/>
            <a:ext cx="9771729" cy="8884431"/>
            <a:chOff x="34404425" y="4469503"/>
            <a:chExt cx="9771729" cy="8884431"/>
          </a:xfrm>
        </p:grpSpPr>
        <p:sp>
          <p:nvSpPr>
            <p:cNvPr id="56" name="Rectangle 55"/>
            <p:cNvSpPr/>
            <p:nvPr/>
          </p:nvSpPr>
          <p:spPr>
            <a:xfrm>
              <a:off x="34404425" y="4469503"/>
              <a:ext cx="8961120" cy="88844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5052250" y="4724400"/>
              <a:ext cx="7696200" cy="646331"/>
            </a:xfrm>
            <a:prstGeom prst="rect">
              <a:avLst/>
            </a:prstGeom>
            <a:noFill/>
          </p:spPr>
          <p:txBody>
            <a:bodyPr wrap="square" rtlCol="0">
              <a:spAutoFit/>
            </a:bodyPr>
            <a:lstStyle/>
            <a:p>
              <a:pPr algn="ctr"/>
              <a:r>
                <a:rPr lang="en-US" sz="3600" b="1" dirty="0" smtClean="0">
                  <a:solidFill>
                    <a:srgbClr val="990033"/>
                  </a:solidFill>
                </a:rPr>
                <a:t>Effects on Diseases Cont.</a:t>
              </a:r>
              <a:endParaRPr lang="en-US" sz="3600" b="1" dirty="0">
                <a:solidFill>
                  <a:srgbClr val="990033"/>
                </a:solidFill>
              </a:endParaRPr>
            </a:p>
          </p:txBody>
        </p:sp>
        <p:sp>
          <p:nvSpPr>
            <p:cNvPr id="107" name="TextBox 106"/>
            <p:cNvSpPr txBox="1"/>
            <p:nvPr/>
          </p:nvSpPr>
          <p:spPr>
            <a:xfrm>
              <a:off x="34595050" y="5666550"/>
              <a:ext cx="9581104" cy="523220"/>
            </a:xfrm>
            <a:prstGeom prst="rect">
              <a:avLst/>
            </a:prstGeom>
            <a:noFill/>
          </p:spPr>
          <p:txBody>
            <a:bodyPr wrap="square" rtlCol="0">
              <a:spAutoFit/>
            </a:bodyPr>
            <a:lstStyle/>
            <a:p>
              <a:r>
                <a:rPr lang="en-US" sz="2800" b="1" u="sng" dirty="0" smtClean="0">
                  <a:solidFill>
                    <a:srgbClr val="000000"/>
                  </a:solidFill>
                </a:rPr>
                <a:t>Senile Dementia of Alzheimer Type Patients </a:t>
              </a:r>
              <a:endParaRPr lang="en-US" sz="2800" b="1" u="sng" dirty="0">
                <a:solidFill>
                  <a:srgbClr val="000000"/>
                </a:solidFill>
              </a:endParaRPr>
            </a:p>
          </p:txBody>
        </p:sp>
        <p:sp>
          <p:nvSpPr>
            <p:cNvPr id="108" name="TextBox 107"/>
            <p:cNvSpPr txBox="1"/>
            <p:nvPr/>
          </p:nvSpPr>
          <p:spPr>
            <a:xfrm>
              <a:off x="37124690" y="12416135"/>
              <a:ext cx="3551320" cy="461665"/>
            </a:xfrm>
            <a:prstGeom prst="rect">
              <a:avLst/>
            </a:prstGeom>
            <a:noFill/>
          </p:spPr>
          <p:txBody>
            <a:bodyPr wrap="square" rtlCol="0">
              <a:spAutoFit/>
            </a:bodyPr>
            <a:lstStyle/>
            <a:p>
              <a:pPr algn="ctr"/>
              <a:r>
                <a:rPr lang="en-US" sz="2400" b="1" dirty="0" err="1" smtClean="0">
                  <a:solidFill>
                    <a:srgbClr val="000000"/>
                  </a:solidFill>
                </a:rPr>
                <a:t>Palleschi</a:t>
              </a:r>
              <a:r>
                <a:rPr lang="en-US" sz="2400" b="1" dirty="0" smtClean="0">
                  <a:solidFill>
                    <a:srgbClr val="000000"/>
                  </a:solidFill>
                </a:rPr>
                <a:t> et al, 1996</a:t>
              </a:r>
              <a:endParaRPr lang="en-US" sz="2400" b="1" dirty="0">
                <a:solidFill>
                  <a:srgbClr val="000000"/>
                </a:solidFill>
              </a:endParaRPr>
            </a:p>
          </p:txBody>
        </p:sp>
        <p:sp>
          <p:nvSpPr>
            <p:cNvPr id="109" name="TextBox 108"/>
            <p:cNvSpPr txBox="1"/>
            <p:nvPr/>
          </p:nvSpPr>
          <p:spPr>
            <a:xfrm>
              <a:off x="34743146" y="6248400"/>
              <a:ext cx="8382000" cy="3570208"/>
            </a:xfrm>
            <a:prstGeom prst="rect">
              <a:avLst/>
            </a:prstGeom>
            <a:noFill/>
          </p:spPr>
          <p:txBody>
            <a:bodyPr wrap="square" rtlCol="0">
              <a:spAutoFit/>
            </a:bodyPr>
            <a:lstStyle/>
            <a:p>
              <a:pPr marL="457200" indent="-457200">
                <a:spcBef>
                  <a:spcPts val="1800"/>
                </a:spcBef>
                <a:buFont typeface="Wingdings" pitchFamily="2" charset="2"/>
                <a:buChar char="§"/>
              </a:pPr>
              <a:r>
                <a:rPr lang="en-US" sz="2800" b="1" dirty="0" smtClean="0">
                  <a:solidFill>
                    <a:srgbClr val="000000"/>
                  </a:solidFill>
                </a:rPr>
                <a:t>Scores on all competency tests improved after exercise training. </a:t>
              </a:r>
            </a:p>
            <a:p>
              <a:pPr marL="457200" indent="-457200">
                <a:spcBef>
                  <a:spcPts val="1800"/>
                </a:spcBef>
                <a:buFont typeface="Wingdings" pitchFamily="2" charset="2"/>
                <a:buChar char="§"/>
              </a:pPr>
              <a:r>
                <a:rPr lang="en-US" sz="2800" b="1" dirty="0" smtClean="0">
                  <a:solidFill>
                    <a:srgbClr val="000000"/>
                  </a:solidFill>
                </a:rPr>
                <a:t>Aerobic training can help restore cognitive functions in individuals who suffer from brain disease.</a:t>
              </a:r>
            </a:p>
            <a:p>
              <a:pPr marL="457200" indent="-457200">
                <a:spcBef>
                  <a:spcPts val="1800"/>
                </a:spcBef>
                <a:buFont typeface="Wingdings" pitchFamily="2" charset="2"/>
                <a:buChar char="§"/>
              </a:pPr>
              <a:r>
                <a:rPr lang="en-US" sz="2800" b="1" dirty="0" smtClean="0">
                  <a:solidFill>
                    <a:srgbClr val="000000"/>
                  </a:solidFill>
                </a:rPr>
                <a:t>Indirect benefits include prevention of immobilization and isolation.</a:t>
              </a:r>
              <a:endParaRPr lang="en-US" sz="2800" b="1" dirty="0">
                <a:solidFill>
                  <a:srgbClr val="000000"/>
                </a:solidFill>
              </a:endParaRPr>
            </a:p>
          </p:txBody>
        </p:sp>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06869" y="10058176"/>
              <a:ext cx="7986963" cy="205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7" name="Rectangle 56"/>
          <p:cNvSpPr/>
          <p:nvPr/>
        </p:nvSpPr>
        <p:spPr>
          <a:xfrm>
            <a:off x="33951279" y="13940135"/>
            <a:ext cx="8961120" cy="154730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36347400" y="14441269"/>
            <a:ext cx="4191000" cy="646331"/>
          </a:xfrm>
          <a:prstGeom prst="rect">
            <a:avLst/>
          </a:prstGeom>
          <a:noFill/>
        </p:spPr>
        <p:txBody>
          <a:bodyPr wrap="square" rtlCol="0">
            <a:spAutoFit/>
          </a:bodyPr>
          <a:lstStyle/>
          <a:p>
            <a:pPr algn="ctr"/>
            <a:r>
              <a:rPr lang="en-US" sz="3600" b="1" dirty="0" smtClean="0">
                <a:solidFill>
                  <a:srgbClr val="990033"/>
                </a:solidFill>
              </a:rPr>
              <a:t>Implications</a:t>
            </a:r>
            <a:endParaRPr lang="en-US" sz="3600" b="1" dirty="0">
              <a:solidFill>
                <a:srgbClr val="990033"/>
              </a:solidFill>
            </a:endParaRPr>
          </a:p>
        </p:txBody>
      </p:sp>
      <p:sp>
        <p:nvSpPr>
          <p:cNvPr id="112" name="TextBox 111"/>
          <p:cNvSpPr txBox="1"/>
          <p:nvPr/>
        </p:nvSpPr>
        <p:spPr>
          <a:xfrm>
            <a:off x="33985200" y="15356949"/>
            <a:ext cx="8566484" cy="6817251"/>
          </a:xfrm>
          <a:prstGeom prst="rect">
            <a:avLst/>
          </a:prstGeom>
          <a:noFill/>
        </p:spPr>
        <p:txBody>
          <a:bodyPr wrap="square" rtlCol="0">
            <a:spAutoFit/>
          </a:bodyPr>
          <a:lstStyle/>
          <a:p>
            <a:pPr marL="914400" lvl="1" indent="-457200">
              <a:spcBef>
                <a:spcPts val="1800"/>
              </a:spcBef>
              <a:buFont typeface="Wingdings" pitchFamily="2" charset="2"/>
              <a:buChar char="§"/>
            </a:pPr>
            <a:r>
              <a:rPr lang="en-US" sz="2800" b="1" dirty="0" smtClean="0">
                <a:solidFill>
                  <a:srgbClr val="000000"/>
                </a:solidFill>
              </a:rPr>
              <a:t>The American College of Sports Medicine recommends a minimum of 30 minutes of aerobic exercise 3-5 days per week. </a:t>
            </a:r>
          </a:p>
          <a:p>
            <a:pPr marL="914400" lvl="1" indent="-457200">
              <a:spcBef>
                <a:spcPts val="1800"/>
              </a:spcBef>
              <a:buFont typeface="Wingdings" pitchFamily="2" charset="2"/>
              <a:buChar char="§"/>
            </a:pPr>
            <a:r>
              <a:rPr lang="en-US" sz="2800" b="1" dirty="0" smtClean="0">
                <a:solidFill>
                  <a:srgbClr val="000000"/>
                </a:solidFill>
              </a:rPr>
              <a:t>Combined training (</a:t>
            </a:r>
            <a:r>
              <a:rPr lang="en-US" sz="2800" b="1" dirty="0">
                <a:solidFill>
                  <a:srgbClr val="000000"/>
                </a:solidFill>
              </a:rPr>
              <a:t>aerobic </a:t>
            </a:r>
            <a:r>
              <a:rPr lang="en-US" sz="2800" b="1" dirty="0" smtClean="0">
                <a:solidFill>
                  <a:srgbClr val="000000"/>
                </a:solidFill>
              </a:rPr>
              <a:t>and strength</a:t>
            </a:r>
            <a:r>
              <a:rPr lang="en-US" sz="2800" b="1" dirty="0">
                <a:solidFill>
                  <a:srgbClr val="000000"/>
                </a:solidFill>
              </a:rPr>
              <a:t>) </a:t>
            </a:r>
            <a:r>
              <a:rPr lang="en-US" sz="2800" b="1" dirty="0" smtClean="0">
                <a:solidFill>
                  <a:srgbClr val="000000"/>
                </a:solidFill>
              </a:rPr>
              <a:t>for 31-45 minutes may have </a:t>
            </a:r>
            <a:r>
              <a:rPr lang="en-US" sz="2800" b="1" dirty="0">
                <a:solidFill>
                  <a:srgbClr val="000000"/>
                </a:solidFill>
              </a:rPr>
              <a:t>the </a:t>
            </a:r>
            <a:r>
              <a:rPr lang="en-US" sz="2800" b="1" dirty="0" smtClean="0">
                <a:solidFill>
                  <a:srgbClr val="000000"/>
                </a:solidFill>
              </a:rPr>
              <a:t>most benefit.</a:t>
            </a:r>
          </a:p>
          <a:p>
            <a:pPr marL="914400" lvl="1" indent="-457200">
              <a:spcBef>
                <a:spcPts val="1800"/>
              </a:spcBef>
              <a:buFont typeface="Wingdings" pitchFamily="2" charset="2"/>
              <a:buChar char="§"/>
            </a:pPr>
            <a:r>
              <a:rPr lang="en-US" sz="2800" b="1" dirty="0">
                <a:solidFill>
                  <a:srgbClr val="000000"/>
                </a:solidFill>
              </a:rPr>
              <a:t>Regardless of age or health status aerobic exercise is critical for maintenance of cognitive </a:t>
            </a:r>
            <a:r>
              <a:rPr lang="en-US" sz="2800" b="1" dirty="0" smtClean="0">
                <a:solidFill>
                  <a:srgbClr val="000000"/>
                </a:solidFill>
              </a:rPr>
              <a:t>functioning.</a:t>
            </a:r>
          </a:p>
          <a:p>
            <a:pPr marL="914400" lvl="1" indent="-457200">
              <a:spcBef>
                <a:spcPts val="1800"/>
              </a:spcBef>
              <a:buFont typeface="Wingdings" pitchFamily="2" charset="2"/>
              <a:buChar char="§"/>
            </a:pPr>
            <a:r>
              <a:rPr lang="en-US" sz="2800" b="1" dirty="0">
                <a:solidFill>
                  <a:srgbClr val="000000"/>
                </a:solidFill>
              </a:rPr>
              <a:t>Within one month of detraining, </a:t>
            </a:r>
            <a:r>
              <a:rPr lang="en-US" sz="2800" b="1" dirty="0" smtClean="0">
                <a:solidFill>
                  <a:srgbClr val="000000"/>
                </a:solidFill>
              </a:rPr>
              <a:t>aerobic </a:t>
            </a:r>
            <a:r>
              <a:rPr lang="en-US" sz="2800" b="1" dirty="0">
                <a:solidFill>
                  <a:srgbClr val="000000"/>
                </a:solidFill>
              </a:rPr>
              <a:t>functioning can revert to </a:t>
            </a:r>
            <a:r>
              <a:rPr lang="en-US" sz="2800" b="1" dirty="0" smtClean="0">
                <a:solidFill>
                  <a:srgbClr val="000000"/>
                </a:solidFill>
              </a:rPr>
              <a:t>pre-training </a:t>
            </a:r>
            <a:r>
              <a:rPr lang="en-US" sz="2800" b="1" dirty="0">
                <a:solidFill>
                  <a:srgbClr val="000000"/>
                </a:solidFill>
              </a:rPr>
              <a:t>levels (Teixeira- </a:t>
            </a:r>
            <a:r>
              <a:rPr lang="en-US" sz="2800" b="1" dirty="0" err="1">
                <a:solidFill>
                  <a:srgbClr val="000000"/>
                </a:solidFill>
              </a:rPr>
              <a:t>Salmela</a:t>
            </a:r>
            <a:r>
              <a:rPr lang="en-US" sz="2800" b="1" dirty="0">
                <a:solidFill>
                  <a:srgbClr val="000000"/>
                </a:solidFill>
              </a:rPr>
              <a:t>, </a:t>
            </a:r>
            <a:r>
              <a:rPr lang="en-US" sz="2800" b="1" dirty="0" smtClean="0">
                <a:solidFill>
                  <a:srgbClr val="000000"/>
                </a:solidFill>
              </a:rPr>
              <a:t>2005). </a:t>
            </a:r>
            <a:endParaRPr lang="en-US" sz="2800" b="1" dirty="0">
              <a:solidFill>
                <a:srgbClr val="000000"/>
              </a:solidFill>
            </a:endParaRPr>
          </a:p>
          <a:p>
            <a:pPr lvl="1">
              <a:buFont typeface="Arial"/>
              <a:buChar char="•"/>
            </a:pPr>
            <a:endParaRPr lang="en-US" sz="2800" b="1" dirty="0">
              <a:solidFill>
                <a:srgbClr val="000000"/>
              </a:solidFill>
            </a:endParaRPr>
          </a:p>
          <a:p>
            <a:pPr lvl="1">
              <a:buFont typeface="Arial"/>
              <a:buChar char="•"/>
            </a:pPr>
            <a:endParaRPr lang="en-US" sz="2800" b="1" dirty="0">
              <a:solidFill>
                <a:srgbClr val="000000"/>
              </a:solidFill>
            </a:endParaRPr>
          </a:p>
        </p:txBody>
      </p:sp>
      <p:sp>
        <p:nvSpPr>
          <p:cNvPr id="120" name="TextBox 119"/>
          <p:cNvSpPr txBox="1"/>
          <p:nvPr/>
        </p:nvSpPr>
        <p:spPr>
          <a:xfrm>
            <a:off x="34961054" y="28651200"/>
            <a:ext cx="6972300" cy="461665"/>
          </a:xfrm>
          <a:prstGeom prst="rect">
            <a:avLst/>
          </a:prstGeom>
          <a:noFill/>
        </p:spPr>
        <p:txBody>
          <a:bodyPr wrap="square" rtlCol="0">
            <a:spAutoFit/>
          </a:bodyPr>
          <a:lstStyle/>
          <a:p>
            <a:pPr algn="ctr"/>
            <a:r>
              <a:rPr lang="en-US" sz="2400" b="1" dirty="0" err="1" smtClean="0">
                <a:solidFill>
                  <a:srgbClr val="000000"/>
                </a:solidFill>
              </a:rPr>
              <a:t>Colcombe</a:t>
            </a:r>
            <a:r>
              <a:rPr lang="en-US" sz="2400" b="1" dirty="0" smtClean="0">
                <a:solidFill>
                  <a:srgbClr val="000000"/>
                </a:solidFill>
              </a:rPr>
              <a:t> &amp; Kramer, 2003</a:t>
            </a:r>
            <a:endParaRPr lang="en-US" sz="2400" b="1" dirty="0">
              <a:solidFill>
                <a:srgbClr val="000000"/>
              </a:solidFill>
            </a:endParaRPr>
          </a:p>
        </p:txBody>
      </p:sp>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10869" y="21752741"/>
            <a:ext cx="5965731" cy="6746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23162218" y="4469503"/>
            <a:ext cx="10225181" cy="27686897"/>
            <a:chOff x="23415112" y="4469503"/>
            <a:chExt cx="10225181" cy="27686897"/>
          </a:xfrm>
        </p:grpSpPr>
        <p:sp>
          <p:nvSpPr>
            <p:cNvPr id="84" name="Rectangle 83"/>
            <p:cNvSpPr/>
            <p:nvPr/>
          </p:nvSpPr>
          <p:spPr>
            <a:xfrm>
              <a:off x="23415112" y="4469503"/>
              <a:ext cx="10225181" cy="141128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5724690" y="4865090"/>
              <a:ext cx="5715000" cy="584775"/>
            </a:xfrm>
            <a:prstGeom prst="rect">
              <a:avLst/>
            </a:prstGeom>
            <a:noFill/>
          </p:spPr>
          <p:txBody>
            <a:bodyPr wrap="square" rtlCol="0">
              <a:spAutoFit/>
            </a:bodyPr>
            <a:lstStyle/>
            <a:p>
              <a:pPr algn="ctr"/>
              <a:r>
                <a:rPr lang="en-US" sz="3200" b="1" u="sng" dirty="0" smtClean="0">
                  <a:solidFill>
                    <a:srgbClr val="000000"/>
                  </a:solidFill>
                </a:rPr>
                <a:t>Sex Hormone Levels</a:t>
              </a:r>
              <a:endParaRPr lang="en-US" sz="3200" b="1" u="sng" dirty="0">
                <a:solidFill>
                  <a:srgbClr val="000000"/>
                </a:solidFill>
              </a:endParaRPr>
            </a:p>
          </p:txBody>
        </p:sp>
        <p:sp>
          <p:nvSpPr>
            <p:cNvPr id="80" name="TextBox 79"/>
            <p:cNvSpPr txBox="1"/>
            <p:nvPr/>
          </p:nvSpPr>
          <p:spPr>
            <a:xfrm>
              <a:off x="23946260" y="5958939"/>
              <a:ext cx="9053908" cy="2046714"/>
            </a:xfrm>
            <a:prstGeom prst="rect">
              <a:avLst/>
            </a:prstGeom>
            <a:noFill/>
          </p:spPr>
          <p:txBody>
            <a:bodyPr wrap="square" rtlCol="0">
              <a:spAutoFit/>
            </a:bodyPr>
            <a:lstStyle/>
            <a:p>
              <a:pPr marL="457200" indent="-457200">
                <a:spcBef>
                  <a:spcPts val="1800"/>
                </a:spcBef>
                <a:buFont typeface="Wingdings" pitchFamily="2" charset="2"/>
                <a:buChar char="§"/>
              </a:pPr>
              <a:r>
                <a:rPr lang="en-US" sz="2800" b="1" dirty="0" smtClean="0">
                  <a:solidFill>
                    <a:srgbClr val="000000"/>
                  </a:solidFill>
                </a:rPr>
                <a:t>Highly trained males had overall higher hormone levels than sedentary males.</a:t>
              </a:r>
            </a:p>
            <a:p>
              <a:pPr marL="457200" indent="-457200">
                <a:spcBef>
                  <a:spcPts val="1800"/>
                </a:spcBef>
                <a:buFont typeface="Wingdings" pitchFamily="2" charset="2"/>
                <a:buChar char="§"/>
              </a:pPr>
              <a:r>
                <a:rPr lang="en-US" sz="2800" b="1" dirty="0" smtClean="0">
                  <a:solidFill>
                    <a:srgbClr val="000000"/>
                  </a:solidFill>
                </a:rPr>
                <a:t>Serum testosterone and growth hormone are advantageous for brain functioning.</a:t>
              </a:r>
              <a:endParaRPr lang="en-US" sz="2800" b="1" dirty="0">
                <a:solidFill>
                  <a:srgbClr val="000000"/>
                </a:solidFill>
              </a:endParaRPr>
            </a:p>
          </p:txBody>
        </p:sp>
        <p:sp>
          <p:nvSpPr>
            <p:cNvPr id="90" name="TextBox 89"/>
            <p:cNvSpPr txBox="1"/>
            <p:nvPr/>
          </p:nvSpPr>
          <p:spPr>
            <a:xfrm>
              <a:off x="25305590" y="17589012"/>
              <a:ext cx="6553200" cy="461665"/>
            </a:xfrm>
            <a:prstGeom prst="rect">
              <a:avLst/>
            </a:prstGeom>
            <a:noFill/>
          </p:spPr>
          <p:txBody>
            <a:bodyPr wrap="square" rtlCol="0">
              <a:spAutoFit/>
            </a:bodyPr>
            <a:lstStyle/>
            <a:p>
              <a:pPr algn="ctr"/>
              <a:r>
                <a:rPr lang="en-US" sz="2400" b="1" dirty="0" smtClean="0">
                  <a:solidFill>
                    <a:srgbClr val="000000"/>
                  </a:solidFill>
                </a:rPr>
                <a:t>Ari et al, 2004</a:t>
              </a:r>
              <a:endParaRPr lang="en-US" sz="2400" b="1" dirty="0">
                <a:solidFill>
                  <a:srgbClr val="000000"/>
                </a:solidFill>
              </a:endParaRPr>
            </a:p>
          </p:txBody>
        </p:sp>
        <p:sp>
          <p:nvSpPr>
            <p:cNvPr id="93" name="Rectangle 92"/>
            <p:cNvSpPr/>
            <p:nvPr/>
          </p:nvSpPr>
          <p:spPr>
            <a:xfrm>
              <a:off x="23415112" y="19148063"/>
              <a:ext cx="10225181" cy="130083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25349014" y="19659675"/>
              <a:ext cx="6248400" cy="646331"/>
            </a:xfrm>
            <a:prstGeom prst="rect">
              <a:avLst/>
            </a:prstGeom>
            <a:noFill/>
          </p:spPr>
          <p:txBody>
            <a:bodyPr wrap="square" rtlCol="0">
              <a:spAutoFit/>
            </a:bodyPr>
            <a:lstStyle/>
            <a:p>
              <a:pPr algn="ctr"/>
              <a:r>
                <a:rPr lang="en-US" sz="3600" b="1" dirty="0" smtClean="0">
                  <a:solidFill>
                    <a:srgbClr val="990033"/>
                  </a:solidFill>
                </a:rPr>
                <a:t>Effects on Diseases</a:t>
              </a:r>
              <a:endParaRPr lang="en-US" sz="3600" b="1" dirty="0">
                <a:solidFill>
                  <a:srgbClr val="990033"/>
                </a:solidFill>
              </a:endParaRPr>
            </a:p>
          </p:txBody>
        </p:sp>
        <p:sp>
          <p:nvSpPr>
            <p:cNvPr id="101" name="TextBox 100"/>
            <p:cNvSpPr txBox="1"/>
            <p:nvPr/>
          </p:nvSpPr>
          <p:spPr>
            <a:xfrm>
              <a:off x="24094623" y="20955000"/>
              <a:ext cx="8994724" cy="523220"/>
            </a:xfrm>
            <a:prstGeom prst="rect">
              <a:avLst/>
            </a:prstGeom>
            <a:noFill/>
          </p:spPr>
          <p:txBody>
            <a:bodyPr wrap="square" rtlCol="0">
              <a:spAutoFit/>
            </a:bodyPr>
            <a:lstStyle/>
            <a:p>
              <a:r>
                <a:rPr lang="en-US" sz="2800" b="1" u="sng" dirty="0" smtClean="0">
                  <a:solidFill>
                    <a:srgbClr val="000000"/>
                  </a:solidFill>
                </a:rPr>
                <a:t>Post-Coronary Artery Bypass Graft Patients </a:t>
              </a:r>
              <a:endParaRPr lang="en-US" sz="2800" b="1" u="sng" dirty="0">
                <a:solidFill>
                  <a:srgbClr val="000000"/>
                </a:solidFill>
              </a:endParaRPr>
            </a:p>
          </p:txBody>
        </p:sp>
        <p:grpSp>
          <p:nvGrpSpPr>
            <p:cNvPr id="2" name="Group 1"/>
            <p:cNvGrpSpPr/>
            <p:nvPr/>
          </p:nvGrpSpPr>
          <p:grpSpPr>
            <a:xfrm>
              <a:off x="24346489" y="25410063"/>
              <a:ext cx="8253451" cy="4897651"/>
              <a:chOff x="28270200" y="28117800"/>
              <a:chExt cx="5276026" cy="2997200"/>
            </a:xfrm>
          </p:grpSpPr>
          <p:pic>
            <p:nvPicPr>
              <p:cNvPr id="102" name="Picture 101" descr="Post-CABG2.png"/>
              <p:cNvPicPr>
                <a:picLocks noChangeAspect="1"/>
              </p:cNvPicPr>
              <p:nvPr/>
            </p:nvPicPr>
            <p:blipFill>
              <a:blip r:embed="rId10"/>
              <a:stretch>
                <a:fillRect/>
              </a:stretch>
            </p:blipFill>
            <p:spPr>
              <a:xfrm>
                <a:off x="28270200" y="28575000"/>
                <a:ext cx="5276026" cy="2540000"/>
              </a:xfrm>
              <a:prstGeom prst="rect">
                <a:avLst/>
              </a:prstGeom>
            </p:spPr>
          </p:pic>
          <p:pic>
            <p:nvPicPr>
              <p:cNvPr id="103" name="Picture 102" descr="Post-CABG.png"/>
              <p:cNvPicPr>
                <a:picLocks noChangeAspect="1"/>
              </p:cNvPicPr>
              <p:nvPr/>
            </p:nvPicPr>
            <p:blipFill>
              <a:blip r:embed="rId11"/>
              <a:stretch>
                <a:fillRect/>
              </a:stretch>
            </p:blipFill>
            <p:spPr>
              <a:xfrm>
                <a:off x="28346400" y="28117800"/>
                <a:ext cx="5068890" cy="490538"/>
              </a:xfrm>
              <a:prstGeom prst="rect">
                <a:avLst/>
              </a:prstGeom>
            </p:spPr>
          </p:pic>
        </p:grpSp>
        <p:sp>
          <p:nvSpPr>
            <p:cNvPr id="105" name="TextBox 104"/>
            <p:cNvSpPr txBox="1"/>
            <p:nvPr/>
          </p:nvSpPr>
          <p:spPr>
            <a:xfrm>
              <a:off x="26492014" y="30964332"/>
              <a:ext cx="3962400" cy="461665"/>
            </a:xfrm>
            <a:prstGeom prst="rect">
              <a:avLst/>
            </a:prstGeom>
            <a:noFill/>
          </p:spPr>
          <p:txBody>
            <a:bodyPr wrap="square" rtlCol="0">
              <a:spAutoFit/>
            </a:bodyPr>
            <a:lstStyle/>
            <a:p>
              <a:pPr algn="ctr"/>
              <a:r>
                <a:rPr lang="en-US" sz="2400" b="1" dirty="0" smtClean="0">
                  <a:solidFill>
                    <a:srgbClr val="000000"/>
                  </a:solidFill>
                </a:rPr>
                <a:t>Willoughby et al, 1997</a:t>
              </a:r>
              <a:endParaRPr lang="en-US" sz="2400" b="1" dirty="0">
                <a:solidFill>
                  <a:srgbClr val="000000"/>
                </a:solidFill>
              </a:endParaRPr>
            </a:p>
          </p:txBody>
        </p:sp>
        <p:sp>
          <p:nvSpPr>
            <p:cNvPr id="106" name="TextBox 105"/>
            <p:cNvSpPr txBox="1"/>
            <p:nvPr/>
          </p:nvSpPr>
          <p:spPr>
            <a:xfrm>
              <a:off x="23857081" y="21896731"/>
              <a:ext cx="9232266" cy="3139321"/>
            </a:xfrm>
            <a:prstGeom prst="rect">
              <a:avLst/>
            </a:prstGeom>
            <a:noFill/>
          </p:spPr>
          <p:txBody>
            <a:bodyPr wrap="square" rtlCol="0">
              <a:spAutoFit/>
            </a:bodyPr>
            <a:lstStyle/>
            <a:p>
              <a:pPr marL="457200" indent="-457200">
                <a:spcBef>
                  <a:spcPts val="1800"/>
                </a:spcBef>
                <a:buFont typeface="Wingdings" pitchFamily="2" charset="2"/>
                <a:buChar char="§"/>
              </a:pPr>
              <a:r>
                <a:rPr lang="en-US" sz="2800" b="1" dirty="0" smtClean="0">
                  <a:solidFill>
                    <a:srgbClr val="000000"/>
                  </a:solidFill>
                </a:rPr>
                <a:t>Systolic blood pressure and mean arterial blood pressure showed significant improvement.</a:t>
              </a:r>
            </a:p>
            <a:p>
              <a:pPr marL="457200" indent="-457200">
                <a:spcBef>
                  <a:spcPts val="1800"/>
                </a:spcBef>
                <a:buFont typeface="Wingdings" pitchFamily="2" charset="2"/>
                <a:buChar char="§"/>
              </a:pPr>
              <a:r>
                <a:rPr lang="en-US" sz="2800" b="1" dirty="0" smtClean="0">
                  <a:solidFill>
                    <a:srgbClr val="000000"/>
                  </a:solidFill>
                </a:rPr>
                <a:t>Higher intensities show greater improvement.</a:t>
              </a:r>
            </a:p>
            <a:p>
              <a:pPr marL="457200" indent="-457200">
                <a:spcBef>
                  <a:spcPts val="1800"/>
                </a:spcBef>
                <a:buFont typeface="Wingdings" pitchFamily="2" charset="2"/>
                <a:buChar char="§"/>
              </a:pPr>
              <a:r>
                <a:rPr lang="en-US" sz="2800" b="1" dirty="0" smtClean="0">
                  <a:solidFill>
                    <a:srgbClr val="000000"/>
                  </a:solidFill>
                </a:rPr>
                <a:t>None of the individuals had any complications with the program.</a:t>
              </a:r>
            </a:p>
            <a:p>
              <a:pPr marL="457200" indent="-457200">
                <a:buFont typeface="Wingdings" pitchFamily="2" charset="2"/>
                <a:buChar char="§"/>
              </a:pPr>
              <a:endParaRPr lang="en-US" sz="2800" b="1" dirty="0">
                <a:solidFill>
                  <a:srgbClr val="000000"/>
                </a:solidFill>
              </a:endParaRPr>
            </a:p>
          </p:txBody>
        </p:sp>
        <p:cxnSp>
          <p:nvCxnSpPr>
            <p:cNvPr id="8" name="Straight Connector 7"/>
            <p:cNvCxnSpPr/>
            <p:nvPr/>
          </p:nvCxnSpPr>
          <p:spPr>
            <a:xfrm>
              <a:off x="24087959" y="25223835"/>
              <a:ext cx="859903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4087959" y="30874387"/>
              <a:ext cx="859903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86025" y="8512941"/>
            <a:ext cx="4545360" cy="38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69700" y="8603336"/>
            <a:ext cx="4659544" cy="37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44054" y="13395875"/>
            <a:ext cx="4651483" cy="382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80885" y="13395876"/>
            <a:ext cx="4595330" cy="38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205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theme/theme1.xml><?xml version="1.0" encoding="utf-8"?>
<a:theme xmlns:a="http://schemas.openxmlformats.org/drawingml/2006/main" name="Ocean">
  <a:themeElements>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Ripple</Template>
  <TotalTime>1452</TotalTime>
  <Words>729</Words>
  <Application>Microsoft Office PowerPoint</Application>
  <PresentationFormat>Custom</PresentationFormat>
  <Paragraphs>60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Ocean</vt:lpstr>
      <vt:lpstr>Aging and the Effects of Aerobic Exercise </vt:lpstr>
    </vt:vector>
  </TitlesOfParts>
  <Company>Center For Women In Transition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Transitions and changes affecting women over 50 who are survivors of domestic violence</dc:title>
  <dc:creator>melissa westerhof</dc:creator>
  <cp:lastModifiedBy>chenj</cp:lastModifiedBy>
  <cp:revision>66</cp:revision>
  <dcterms:created xsi:type="dcterms:W3CDTF">2013-02-05T12:40:32Z</dcterms:created>
  <dcterms:modified xsi:type="dcterms:W3CDTF">2013-02-07T18:52:14Z</dcterms:modified>
</cp:coreProperties>
</file>