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1" r:id="rId5"/>
    <p:sldId id="284" r:id="rId6"/>
    <p:sldId id="283" r:id="rId7"/>
    <p:sldId id="282" r:id="rId8"/>
    <p:sldId id="259" r:id="rId9"/>
    <p:sldId id="260" r:id="rId10"/>
    <p:sldId id="261" r:id="rId11"/>
    <p:sldId id="262" r:id="rId12"/>
    <p:sldId id="274" r:id="rId13"/>
    <p:sldId id="265" r:id="rId14"/>
    <p:sldId id="285" r:id="rId15"/>
    <p:sldId id="286" r:id="rId16"/>
    <p:sldId id="267" r:id="rId17"/>
    <p:sldId id="269" r:id="rId18"/>
    <p:sldId id="270" r:id="rId19"/>
    <p:sldId id="287" r:id="rId20"/>
    <p:sldId id="288" r:id="rId21"/>
    <p:sldId id="271" r:id="rId22"/>
    <p:sldId id="272" r:id="rId23"/>
    <p:sldId id="273" r:id="rId24"/>
    <p:sldId id="276" r:id="rId25"/>
    <p:sldId id="278" r:id="rId26"/>
    <p:sldId id="279" r:id="rId27"/>
    <p:sldId id="280" r:id="rId28"/>
    <p:sldId id="291" r:id="rId29"/>
    <p:sldId id="292" r:id="rId30"/>
    <p:sldId id="289" r:id="rId31"/>
    <p:sldId id="290" r:id="rId32"/>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24"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1066798" y="0"/>
            <a:ext cx="8077202"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2362201"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F37F3BF-2903-438B-9A92-4D9FBC99590D}" type="datetimeFigureOut">
              <a:rPr lang="en-US" smtClean="0"/>
              <a:pPr/>
              <a:t>2/1/13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B51385-3406-4549-8821-0457F9B456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F37F3BF-2903-438B-9A92-4D9FBC99590D}" type="datetimeFigureOut">
              <a:rPr lang="en-US" smtClean="0"/>
              <a:pPr/>
              <a:t>2/1/13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B51385-3406-4549-8821-0457F9B456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F37F3BF-2903-438B-9A92-4D9FBC99590D}" type="datetimeFigureOut">
              <a:rPr lang="en-US" smtClean="0"/>
              <a:pPr/>
              <a:t>2/1/13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B51385-3406-4549-8821-0457F9B4568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F37F3BF-2903-438B-9A92-4D9FBC99590D}" type="datetimeFigureOut">
              <a:rPr lang="en-US" smtClean="0"/>
              <a:pPr/>
              <a:t>2/1/13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B51385-3406-4549-8821-0457F9B456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F37F3BF-2903-438B-9A92-4D9FBC99590D}" type="datetimeFigureOut">
              <a:rPr lang="en-US" smtClean="0"/>
              <a:pPr/>
              <a:t>2/1/13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B51385-3406-4549-8821-0457F9B45686}"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F37F3BF-2903-438B-9A92-4D9FBC99590D}" type="datetimeFigureOut">
              <a:rPr lang="en-US" smtClean="0"/>
              <a:pPr/>
              <a:t>2/1/13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B51385-3406-4549-8821-0457F9B456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
            <a:ext cx="6934200" cy="2971800"/>
          </a:xfrm>
        </p:spPr>
        <p:txBody>
          <a:bodyPr/>
          <a:lstStyle/>
          <a:p>
            <a:pPr algn="ctr"/>
            <a:r>
              <a:rPr lang="en-US" sz="4000" dirty="0" smtClean="0">
                <a:latin typeface="Arial" pitchFamily="34" charset="0"/>
                <a:cs typeface="Arial" pitchFamily="34" charset="0"/>
              </a:rPr>
              <a:t>Vintage Status: Shock, Awe . . . </a:t>
            </a:r>
            <a:r>
              <a:rPr lang="en-US" sz="4000" i="1" u="sng" dirty="0" smtClean="0">
                <a:latin typeface="Arial" pitchFamily="34" charset="0"/>
                <a:cs typeface="Arial" pitchFamily="34" charset="0"/>
              </a:rPr>
              <a:t>awesome! ; </a:t>
            </a:r>
            <a:r>
              <a:rPr lang="en-US" sz="4000" i="1" dirty="0" smtClean="0">
                <a:latin typeface="Arial" pitchFamily="34" charset="0"/>
                <a:cs typeface="Arial" pitchFamily="34" charset="0"/>
              </a:rPr>
              <a:t>Powered and empowered aging </a:t>
            </a:r>
            <a:endParaRPr lang="en-US" sz="4000" i="1" dirty="0">
              <a:latin typeface="Arial" pitchFamily="34" charset="0"/>
              <a:cs typeface="Arial" pitchFamily="34" charset="0"/>
            </a:endParaRPr>
          </a:p>
        </p:txBody>
      </p:sp>
      <p:sp>
        <p:nvSpPr>
          <p:cNvPr id="3" name="Subtitle 2"/>
          <p:cNvSpPr>
            <a:spLocks noGrp="1"/>
          </p:cNvSpPr>
          <p:nvPr>
            <p:ph type="subTitle" idx="1"/>
          </p:nvPr>
        </p:nvSpPr>
        <p:spPr>
          <a:xfrm>
            <a:off x="1219200" y="4495800"/>
            <a:ext cx="7696200" cy="2819400"/>
          </a:xfrm>
        </p:spPr>
        <p:txBody>
          <a:bodyPr>
            <a:noAutofit/>
          </a:bodyPr>
          <a:lstStyle/>
          <a:p>
            <a:pPr algn="ctr"/>
            <a:r>
              <a:rPr lang="en-US" sz="3200" dirty="0" smtClean="0">
                <a:latin typeface="Arial" pitchFamily="34" charset="0"/>
                <a:cs typeface="Arial" pitchFamily="34" charset="0"/>
              </a:rPr>
              <a:t>Elaine Ragsdale Schott, Ph. D., LMSW</a:t>
            </a:r>
          </a:p>
          <a:p>
            <a:pPr algn="ctr"/>
            <a:r>
              <a:rPr lang="en-US" sz="3200" dirty="0" smtClean="0">
                <a:latin typeface="Arial" pitchFamily="34" charset="0"/>
                <a:cs typeface="Arial" pitchFamily="34" charset="0"/>
              </a:rPr>
              <a:t>College of Community and Public Service </a:t>
            </a:r>
          </a:p>
          <a:p>
            <a:pPr algn="ctr"/>
            <a:r>
              <a:rPr lang="en-US" sz="3200" dirty="0" smtClean="0">
                <a:latin typeface="Arial" pitchFamily="34" charset="0"/>
                <a:cs typeface="Arial" pitchFamily="34" charset="0"/>
              </a:rPr>
              <a:t>Grand Valley State University</a:t>
            </a:r>
          </a:p>
          <a:p>
            <a:pPr algn="ctr"/>
            <a:r>
              <a:rPr lang="en-US" sz="3200" dirty="0" smtClean="0">
                <a:latin typeface="Arial" pitchFamily="34" charset="0"/>
                <a:cs typeface="Arial" pitchFamily="34" charset="0"/>
              </a:rPr>
              <a:t>School of Social Work</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910026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ita Moreno</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927" y="1600200"/>
            <a:ext cx="3252211" cy="488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9775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Diahann</a:t>
            </a:r>
            <a:r>
              <a:rPr lang="en-US" dirty="0" smtClean="0"/>
              <a:t> Carroll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430390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2573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03418"/>
            <a:ext cx="4191000" cy="36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510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674196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9480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524000"/>
            <a:ext cx="3886200" cy="4772526"/>
          </a:xfrm>
          <a:prstGeom prst="rect">
            <a:avLst/>
          </a:prstGeom>
        </p:spPr>
      </p:pic>
      <p:sp>
        <p:nvSpPr>
          <p:cNvPr id="5" name="Title 4"/>
          <p:cNvSpPr>
            <a:spLocks noGrp="1"/>
          </p:cNvSpPr>
          <p:nvPr>
            <p:ph type="title"/>
          </p:nvPr>
        </p:nvSpPr>
        <p:spPr/>
        <p:txBody>
          <a:bodyPr/>
          <a:lstStyle/>
          <a:p>
            <a:r>
              <a:rPr lang="en-US" dirty="0" smtClean="0"/>
              <a:t>Maury </a:t>
            </a:r>
            <a:r>
              <a:rPr lang="en-US" dirty="0" err="1" smtClean="0"/>
              <a:t>Povich</a:t>
            </a:r>
            <a:r>
              <a:rPr lang="en-US" dirty="0" smtClean="0"/>
              <a:t> </a:t>
            </a:r>
            <a:endParaRPr lang="en-US" dirty="0"/>
          </a:p>
        </p:txBody>
      </p:sp>
    </p:spTree>
    <p:extLst>
      <p:ext uri="{BB962C8B-B14F-4D97-AF65-F5344CB8AC3E}">
        <p14:creationId xmlns:p14="http://schemas.microsoft.com/office/powerpoint/2010/main" val="642046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Cicely TYSON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676400"/>
            <a:ext cx="3886200" cy="3903549"/>
          </a:xfrm>
          <a:prstGeom prst="rect">
            <a:avLst/>
          </a:prstGeom>
        </p:spPr>
      </p:pic>
    </p:spTree>
    <p:extLst>
      <p:ext uri="{BB962C8B-B14F-4D97-AF65-F5344CB8AC3E}">
        <p14:creationId xmlns:p14="http://schemas.microsoft.com/office/powerpoint/2010/main" val="361751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7772400" cy="5791200"/>
          </a:xfrm>
        </p:spPr>
        <p:txBody>
          <a:bodyPr>
            <a:normAutofit/>
          </a:bodyPr>
          <a:lstStyle/>
          <a:p>
            <a:pPr marL="292608" lvl="1" indent="0" algn="ctr">
              <a:lnSpc>
                <a:spcPct val="150000"/>
              </a:lnSpc>
              <a:buNone/>
            </a:pPr>
            <a:endParaRPr lang="en-US" dirty="0">
              <a:cs typeface="Arial" pitchFamily="34" charset="0"/>
            </a:endParaRPr>
          </a:p>
          <a:p>
            <a:pPr lvl="1">
              <a:lnSpc>
                <a:spcPct val="150000"/>
              </a:lnSpc>
            </a:pPr>
            <a:r>
              <a:rPr lang="en-US" b="1" dirty="0" smtClean="0">
                <a:latin typeface="Arial" pitchFamily="34" charset="0"/>
                <a:cs typeface="Arial" pitchFamily="34" charset="0"/>
              </a:rPr>
              <a:t>By 2030, the number of U.S. adults aged 65 years or older will more than double to about 71 million. The rapidly increasing number and diversity of older Americans has far reaching implications for the U.S. public health system and will place unprecedented demands on aging services and the nation’s entire health care system. </a:t>
            </a:r>
          </a:p>
          <a:p>
            <a:pPr marL="292608" lvl="1" indent="0">
              <a:lnSpc>
                <a:spcPct val="150000"/>
              </a:lnSpc>
              <a:buNone/>
            </a:pPr>
            <a:r>
              <a:rPr lang="en-US" b="1" dirty="0">
                <a:cs typeface="Arial" pitchFamily="34" charset="0"/>
              </a:rPr>
              <a:t>	</a:t>
            </a:r>
            <a:r>
              <a:rPr lang="en-US" b="1" dirty="0" smtClean="0">
                <a:cs typeface="Arial" pitchFamily="34" charset="0"/>
              </a:rPr>
              <a:t>					</a:t>
            </a:r>
          </a:p>
          <a:p>
            <a:pPr marL="292608" lvl="1" indent="0">
              <a:lnSpc>
                <a:spcPct val="150000"/>
              </a:lnSpc>
              <a:buNone/>
            </a:pPr>
            <a:r>
              <a:rPr lang="en-US" b="1" dirty="0">
                <a:cs typeface="Arial" pitchFamily="34" charset="0"/>
              </a:rPr>
              <a:t>	</a:t>
            </a:r>
            <a:r>
              <a:rPr lang="en-US" b="1" dirty="0" smtClean="0">
                <a:cs typeface="Arial" pitchFamily="34" charset="0"/>
              </a:rPr>
              <a:t>					Tilly, 2010</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766171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239000" cy="4846320"/>
          </a:xfrm>
        </p:spPr>
        <p:txBody>
          <a:bodyPr/>
          <a:lstStyle/>
          <a:p>
            <a:pPr lvl="1">
              <a:lnSpc>
                <a:spcPct val="200000"/>
              </a:lnSpc>
            </a:pPr>
            <a:endParaRPr lang="en-US" dirty="0" smtClean="0">
              <a:latin typeface="Arial" pitchFamily="34" charset="0"/>
              <a:cs typeface="Arial" pitchFamily="34" charset="0"/>
            </a:endParaRPr>
          </a:p>
          <a:p>
            <a:pPr lvl="1">
              <a:lnSpc>
                <a:spcPct val="200000"/>
              </a:lnSpc>
            </a:pPr>
            <a:r>
              <a:rPr lang="en-US" b="1" dirty="0" smtClean="0">
                <a:latin typeface="Arial" pitchFamily="34" charset="0"/>
                <a:cs typeface="Arial" pitchFamily="34" charset="0"/>
              </a:rPr>
              <a:t>In 2004, about 34 million people were providing unpaid care for adult family members, friends, or neighbors aged 50 years or older.</a:t>
            </a:r>
          </a:p>
          <a:p>
            <a:pPr marL="292608" lvl="1" indent="0">
              <a:lnSpc>
                <a:spcPct val="200000"/>
              </a:lnSpc>
              <a:buNone/>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863984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pPr lvl="1">
              <a:lnSpc>
                <a:spcPct val="150000"/>
              </a:lnSpc>
            </a:pPr>
            <a:r>
              <a:rPr lang="en-US" b="1" dirty="0" smtClean="0">
                <a:solidFill>
                  <a:schemeClr val="tx1">
                    <a:lumMod val="50000"/>
                    <a:lumOff val="50000"/>
                  </a:schemeClr>
                </a:solidFill>
                <a:latin typeface="Arial" pitchFamily="34" charset="0"/>
                <a:cs typeface="Arial" pitchFamily="34" charset="0"/>
              </a:rPr>
              <a:t>Poverty rates are highest among families headed by a single woman</a:t>
            </a:r>
          </a:p>
          <a:p>
            <a:pPr marL="292608" lvl="1" indent="0">
              <a:lnSpc>
                <a:spcPct val="150000"/>
              </a:lnSpc>
              <a:buNone/>
            </a:pPr>
            <a:r>
              <a:rPr lang="en-US" b="1" dirty="0">
                <a:solidFill>
                  <a:schemeClr val="tx1">
                    <a:lumMod val="50000"/>
                    <a:lumOff val="50000"/>
                  </a:schemeClr>
                </a:solidFill>
                <a:latin typeface="Arial" pitchFamily="34" charset="0"/>
                <a:cs typeface="Arial" pitchFamily="34" charset="0"/>
              </a:rPr>
              <a:t> </a:t>
            </a:r>
            <a:endParaRPr lang="en-US" b="1" dirty="0" smtClean="0">
              <a:solidFill>
                <a:schemeClr val="tx1">
                  <a:lumMod val="50000"/>
                  <a:lumOff val="50000"/>
                </a:schemeClr>
              </a:solidFill>
              <a:latin typeface="Arial" pitchFamily="34" charset="0"/>
              <a:cs typeface="Arial" pitchFamily="34" charset="0"/>
            </a:endParaRPr>
          </a:p>
          <a:p>
            <a:pPr lvl="1">
              <a:lnSpc>
                <a:spcPct val="150000"/>
              </a:lnSpc>
            </a:pPr>
            <a:r>
              <a:rPr lang="en-US" b="1" dirty="0" smtClean="0">
                <a:solidFill>
                  <a:schemeClr val="tx1">
                    <a:lumMod val="50000"/>
                    <a:lumOff val="50000"/>
                  </a:schemeClr>
                </a:solidFill>
                <a:latin typeface="Arial" pitchFamily="34" charset="0"/>
                <a:cs typeface="Arial" pitchFamily="34" charset="0"/>
              </a:rPr>
              <a:t>It is not uncommon for the rigors of life often associated with mid-life to extend well into advancing years of the lives of aging populations.</a:t>
            </a:r>
          </a:p>
          <a:p>
            <a:pPr marL="292608" lvl="1" indent="0">
              <a:lnSpc>
                <a:spcPct val="150000"/>
              </a:lnSpc>
              <a:buNone/>
            </a:pPr>
            <a:r>
              <a:rPr lang="en-US" b="1" dirty="0">
                <a:solidFill>
                  <a:schemeClr val="tx1">
                    <a:lumMod val="50000"/>
                    <a:lumOff val="50000"/>
                  </a:schemeClr>
                </a:solidFill>
                <a:latin typeface="Arial" pitchFamily="34" charset="0"/>
                <a:cs typeface="Arial" pitchFamily="34" charset="0"/>
              </a:rPr>
              <a:t> </a:t>
            </a:r>
            <a:endParaRPr lang="en-US" b="1" dirty="0" smtClean="0">
              <a:solidFill>
                <a:schemeClr val="tx1">
                  <a:lumMod val="50000"/>
                  <a:lumOff val="50000"/>
                </a:schemeClr>
              </a:solidFill>
              <a:latin typeface="Arial" pitchFamily="34" charset="0"/>
              <a:cs typeface="Arial" pitchFamily="34" charset="0"/>
            </a:endParaRPr>
          </a:p>
          <a:p>
            <a:pPr lvl="1">
              <a:lnSpc>
                <a:spcPct val="150000"/>
              </a:lnSpc>
            </a:pPr>
            <a:r>
              <a:rPr lang="en-US" b="1" dirty="0" smtClean="0">
                <a:solidFill>
                  <a:schemeClr val="tx1">
                    <a:lumMod val="50000"/>
                    <a:lumOff val="50000"/>
                  </a:schemeClr>
                </a:solidFill>
                <a:latin typeface="Arial" pitchFamily="34" charset="0"/>
                <a:cs typeface="Arial" pitchFamily="34" charset="0"/>
              </a:rPr>
              <a:t>The empty nest frequently is NOT empty. It is occupied by grandchildren or young adults who may not have left home, or have found it necessary to return.</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9786239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447800"/>
          </a:xfrm>
        </p:spPr>
        <p:txBody>
          <a:bodyPr>
            <a:noAutofit/>
          </a:bodyPr>
          <a:lstStyle/>
          <a:p>
            <a:pPr algn="ctr"/>
            <a:r>
              <a:rPr lang="en-US" sz="3200" dirty="0" smtClean="0"/>
              <a:t>Older persons are the world’s fastest growing population group.</a:t>
            </a:r>
            <a:endParaRPr lang="en-US" sz="3200" dirty="0"/>
          </a:p>
        </p:txBody>
      </p:sp>
      <p:sp>
        <p:nvSpPr>
          <p:cNvPr id="3" name="Content Placeholder 2"/>
          <p:cNvSpPr>
            <a:spLocks noGrp="1"/>
          </p:cNvSpPr>
          <p:nvPr>
            <p:ph idx="1"/>
          </p:nvPr>
        </p:nvSpPr>
        <p:spPr>
          <a:xfrm>
            <a:off x="457200" y="1828800"/>
            <a:ext cx="7239000" cy="4626936"/>
          </a:xfrm>
        </p:spPr>
        <p:txBody>
          <a:bodyPr/>
          <a:lstStyle/>
          <a:p>
            <a:pPr>
              <a:buClr>
                <a:schemeClr val="accent6"/>
              </a:buClr>
              <a:buFont typeface="Wingdings" pitchFamily="2" charset="2"/>
              <a:buChar char="§"/>
            </a:pPr>
            <a:r>
              <a:rPr lang="en-US" b="1" dirty="0" smtClean="0">
                <a:solidFill>
                  <a:schemeClr val="tx1">
                    <a:lumMod val="50000"/>
                    <a:lumOff val="50000"/>
                  </a:schemeClr>
                </a:solidFill>
              </a:rPr>
              <a:t>Between 2010- 2015, the annual growth rate for the 60 or over - 3.2 % is almost three times that recorded for the total population</a:t>
            </a:r>
          </a:p>
          <a:p>
            <a:endParaRPr lang="en-US" b="1" dirty="0">
              <a:solidFill>
                <a:schemeClr val="tx1">
                  <a:lumMod val="50000"/>
                  <a:lumOff val="50000"/>
                </a:schemeClr>
              </a:solidFill>
            </a:endParaRPr>
          </a:p>
          <a:p>
            <a:pPr marL="0" indent="0">
              <a:buNone/>
            </a:pPr>
            <a:r>
              <a:rPr lang="en-US" b="1" dirty="0">
                <a:solidFill>
                  <a:schemeClr val="tx1">
                    <a:lumMod val="50000"/>
                    <a:lumOff val="50000"/>
                  </a:schemeClr>
                </a:solidFill>
              </a:rPr>
              <a:t>	</a:t>
            </a:r>
            <a:endParaRPr lang="en-US" b="1" dirty="0" smtClean="0">
              <a:solidFill>
                <a:schemeClr val="tx1">
                  <a:lumMod val="50000"/>
                  <a:lumOff val="50000"/>
                </a:schemeClr>
              </a:solidFill>
            </a:endParaRPr>
          </a:p>
          <a:p>
            <a:pPr marL="0" indent="0">
              <a:buNone/>
            </a:pPr>
            <a:r>
              <a:rPr lang="en-US" b="1" dirty="0">
                <a:solidFill>
                  <a:schemeClr val="tx1">
                    <a:lumMod val="50000"/>
                    <a:lumOff val="50000"/>
                  </a:schemeClr>
                </a:solidFill>
              </a:rPr>
              <a:t>	</a:t>
            </a:r>
            <a:endParaRPr lang="en-US" b="1" dirty="0" smtClean="0">
              <a:solidFill>
                <a:schemeClr val="tx1">
                  <a:lumMod val="50000"/>
                  <a:lumOff val="50000"/>
                </a:schemeClr>
              </a:solidFill>
            </a:endParaRPr>
          </a:p>
          <a:p>
            <a:pPr marL="0" indent="0">
              <a:buNone/>
            </a:pPr>
            <a:r>
              <a:rPr lang="en-US" b="1" dirty="0">
                <a:solidFill>
                  <a:schemeClr val="tx1">
                    <a:lumMod val="50000"/>
                    <a:lumOff val="50000"/>
                  </a:schemeClr>
                </a:solidFill>
              </a:rPr>
              <a:t>	</a:t>
            </a:r>
            <a:r>
              <a:rPr lang="en-US" b="1" dirty="0" smtClean="0">
                <a:solidFill>
                  <a:schemeClr val="tx1">
                    <a:lumMod val="50000"/>
                    <a:lumOff val="50000"/>
                  </a:schemeClr>
                </a:solidFill>
              </a:rPr>
              <a:t>			</a:t>
            </a:r>
            <a:r>
              <a:rPr lang="en-US" sz="1800" b="1" dirty="0" smtClean="0">
                <a:solidFill>
                  <a:schemeClr val="tx1">
                    <a:lumMod val="50000"/>
                    <a:lumOff val="50000"/>
                  </a:schemeClr>
                </a:solidFill>
              </a:rPr>
              <a:t>King &amp; </a:t>
            </a:r>
            <a:r>
              <a:rPr lang="en-US" sz="1800" b="1" dirty="0" err="1" smtClean="0">
                <a:solidFill>
                  <a:schemeClr val="tx1">
                    <a:lumMod val="50000"/>
                    <a:lumOff val="50000"/>
                  </a:schemeClr>
                </a:solidFill>
              </a:rPr>
              <a:t>Calasant</a:t>
            </a:r>
            <a:r>
              <a:rPr lang="en-US" sz="1800" b="1" dirty="0" smtClean="0">
                <a:solidFill>
                  <a:schemeClr val="tx1">
                    <a:lumMod val="50000"/>
                    <a:lumOff val="50000"/>
                  </a:schemeClr>
                </a:solidFill>
              </a:rPr>
              <a:t> (2005) p.1</a:t>
            </a:r>
            <a:endParaRPr lang="en-US" sz="1800" b="1" dirty="0">
              <a:solidFill>
                <a:schemeClr val="tx1">
                  <a:lumMod val="50000"/>
                  <a:lumOff val="50000"/>
                </a:schemeClr>
              </a:solidFill>
            </a:endParaRPr>
          </a:p>
        </p:txBody>
      </p:sp>
    </p:spTree>
    <p:extLst>
      <p:ext uri="{BB962C8B-B14F-4D97-AF65-F5344CB8AC3E}">
        <p14:creationId xmlns:p14="http://schemas.microsoft.com/office/powerpoint/2010/main" val="297402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Arial" pitchFamily="34" charset="0"/>
                <a:cs typeface="Arial" pitchFamily="34" charset="0"/>
              </a:rPr>
              <a:t>Quotes</a:t>
            </a:r>
            <a:endParaRPr lang="en-US" sz="5400" dirty="0">
              <a:latin typeface="Arial" pitchFamily="34" charset="0"/>
              <a:cs typeface="Arial" pitchFamily="34" charset="0"/>
            </a:endParaRPr>
          </a:p>
        </p:txBody>
      </p:sp>
      <p:sp>
        <p:nvSpPr>
          <p:cNvPr id="3" name="Content Placeholder 2"/>
          <p:cNvSpPr>
            <a:spLocks noGrp="1"/>
          </p:cNvSpPr>
          <p:nvPr>
            <p:ph idx="1"/>
          </p:nvPr>
        </p:nvSpPr>
        <p:spPr>
          <a:xfrm>
            <a:off x="4618" y="2057400"/>
            <a:ext cx="8153400" cy="4419600"/>
          </a:xfrm>
        </p:spPr>
        <p:txBody>
          <a:bodyPr>
            <a:noAutofit/>
          </a:bodyPr>
          <a:lstStyle/>
          <a:p>
            <a:r>
              <a:rPr lang="en-US" sz="4000" b="1" dirty="0" smtClean="0">
                <a:solidFill>
                  <a:schemeClr val="tx1">
                    <a:lumMod val="50000"/>
                    <a:lumOff val="50000"/>
                  </a:schemeClr>
                </a:solidFill>
                <a:latin typeface="Arial" pitchFamily="34" charset="0"/>
                <a:cs typeface="Arial" pitchFamily="34" charset="0"/>
              </a:rPr>
              <a:t>“</a:t>
            </a:r>
            <a:r>
              <a:rPr lang="en-US" sz="3600" b="1" dirty="0" smtClean="0">
                <a:solidFill>
                  <a:schemeClr val="tx1">
                    <a:lumMod val="50000"/>
                    <a:lumOff val="50000"/>
                  </a:schemeClr>
                </a:solidFill>
                <a:latin typeface="Arial" pitchFamily="34" charset="0"/>
                <a:cs typeface="Arial" pitchFamily="34" charset="0"/>
              </a:rPr>
              <a:t>Once a man and twice a child.”</a:t>
            </a:r>
            <a:endParaRPr lang="en-US" sz="3600" b="1" dirty="0">
              <a:solidFill>
                <a:schemeClr val="tx1">
                  <a:lumMod val="50000"/>
                  <a:lumOff val="50000"/>
                </a:schemeClr>
              </a:solidFill>
              <a:latin typeface="Arial" pitchFamily="34" charset="0"/>
              <a:cs typeface="Arial" pitchFamily="34" charset="0"/>
            </a:endParaRPr>
          </a:p>
          <a:p>
            <a:pPr marL="0" indent="0">
              <a:buNone/>
            </a:pPr>
            <a:endParaRPr lang="en-US" sz="3600" b="1" dirty="0" smtClean="0">
              <a:solidFill>
                <a:schemeClr val="tx1">
                  <a:lumMod val="50000"/>
                  <a:lumOff val="50000"/>
                </a:schemeClr>
              </a:solidFill>
              <a:latin typeface="Arial" pitchFamily="34" charset="0"/>
              <a:cs typeface="Arial" pitchFamily="34" charset="0"/>
            </a:endParaRPr>
          </a:p>
          <a:p>
            <a:r>
              <a:rPr lang="en-US" sz="3600" b="1" dirty="0" smtClean="0">
                <a:solidFill>
                  <a:schemeClr val="tx1">
                    <a:lumMod val="50000"/>
                    <a:lumOff val="50000"/>
                  </a:schemeClr>
                </a:solidFill>
                <a:latin typeface="Arial" pitchFamily="34" charset="0"/>
                <a:cs typeface="Arial" pitchFamily="34" charset="0"/>
              </a:rPr>
              <a:t>“God takes care of babies and fools.”</a:t>
            </a:r>
          </a:p>
          <a:p>
            <a:pPr marL="0" indent="0">
              <a:buNone/>
            </a:pPr>
            <a:endParaRPr lang="en-US" sz="3600" b="1" dirty="0" smtClean="0">
              <a:solidFill>
                <a:schemeClr val="tx1">
                  <a:lumMod val="50000"/>
                  <a:lumOff val="50000"/>
                </a:schemeClr>
              </a:solidFill>
              <a:latin typeface="Arial" pitchFamily="34" charset="0"/>
              <a:cs typeface="Arial" pitchFamily="34" charset="0"/>
            </a:endParaRPr>
          </a:p>
          <a:p>
            <a:r>
              <a:rPr lang="en-US" sz="3600" b="1" dirty="0" smtClean="0">
                <a:solidFill>
                  <a:schemeClr val="tx1">
                    <a:lumMod val="50000"/>
                    <a:lumOff val="50000"/>
                  </a:schemeClr>
                </a:solidFill>
                <a:latin typeface="Arial" pitchFamily="34" charset="0"/>
                <a:cs typeface="Arial" pitchFamily="34" charset="0"/>
              </a:rPr>
              <a:t>“Age is nothing but a number.”</a:t>
            </a:r>
            <a:endParaRPr lang="en-US" sz="36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577483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295400"/>
          </a:xfrm>
        </p:spPr>
        <p:txBody>
          <a:bodyPr>
            <a:normAutofit fontScale="90000"/>
          </a:bodyPr>
          <a:lstStyle/>
          <a:p>
            <a:pPr algn="ctr"/>
            <a:r>
              <a:rPr lang="en-US" sz="32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rPr>
              <a:t>Older persons are the world’s fastest growing population group.</a:t>
            </a:r>
            <a:endParaRPr lang="en-US" dirty="0"/>
          </a:p>
        </p:txBody>
      </p:sp>
      <p:sp>
        <p:nvSpPr>
          <p:cNvPr id="3" name="Content Placeholder 2"/>
          <p:cNvSpPr>
            <a:spLocks noGrp="1"/>
          </p:cNvSpPr>
          <p:nvPr>
            <p:ph idx="1"/>
          </p:nvPr>
        </p:nvSpPr>
        <p:spPr/>
        <p:txBody>
          <a:bodyPr/>
          <a:lstStyle/>
          <a:p>
            <a:pPr algn="ctr"/>
            <a:endParaRPr lang="en-US" dirty="0" smtClean="0">
              <a:solidFill>
                <a:schemeClr val="tx1">
                  <a:lumMod val="50000"/>
                  <a:lumOff val="50000"/>
                </a:schemeClr>
              </a:solidFill>
            </a:endParaRPr>
          </a:p>
          <a:p>
            <a:pPr>
              <a:buClr>
                <a:schemeClr val="accent6"/>
              </a:buClr>
              <a:buFont typeface="Wingdings" pitchFamily="2" charset="2"/>
              <a:buChar char="§"/>
            </a:pPr>
            <a:r>
              <a:rPr lang="en-US" sz="2400" b="1" dirty="0" smtClean="0">
                <a:solidFill>
                  <a:schemeClr val="tx1">
                    <a:lumMod val="50000"/>
                    <a:lumOff val="50000"/>
                  </a:schemeClr>
                </a:solidFill>
              </a:rPr>
              <a:t>World wide by 2050 there will be more people over 60 than children under 15. Globally, the number of people over 60 with Dementia will account for 70% of the population.</a:t>
            </a:r>
          </a:p>
          <a:p>
            <a:endParaRPr lang="en-US" sz="2400" dirty="0">
              <a:solidFill>
                <a:schemeClr val="tx1">
                  <a:lumMod val="50000"/>
                  <a:lumOff val="50000"/>
                </a:schemeClr>
              </a:solidFill>
            </a:endParaRPr>
          </a:p>
          <a:p>
            <a:pPr marL="0" indent="0" algn="ctr">
              <a:buNone/>
            </a:pPr>
            <a:r>
              <a:rPr lang="en-US" sz="2400" dirty="0" smtClean="0">
                <a:solidFill>
                  <a:schemeClr val="tx1">
                    <a:lumMod val="50000"/>
                    <a:lumOff val="50000"/>
                  </a:schemeClr>
                </a:solidFill>
              </a:rPr>
              <a:t>					</a:t>
            </a:r>
          </a:p>
          <a:p>
            <a:pPr marL="0" indent="0" algn="ctr">
              <a:buNone/>
            </a:pPr>
            <a:endParaRPr lang="en-US" sz="2400" dirty="0">
              <a:solidFill>
                <a:schemeClr val="tx1">
                  <a:lumMod val="50000"/>
                  <a:lumOff val="50000"/>
                </a:schemeClr>
              </a:solidFill>
            </a:endParaRPr>
          </a:p>
          <a:p>
            <a:pPr marL="0" indent="0" algn="ctr">
              <a:buNone/>
            </a:pPr>
            <a:r>
              <a:rPr lang="en-US" sz="2400" dirty="0" smtClean="0">
                <a:solidFill>
                  <a:schemeClr val="tx1">
                    <a:lumMod val="50000"/>
                    <a:lumOff val="50000"/>
                  </a:schemeClr>
                </a:solidFill>
              </a:rPr>
              <a:t>				</a:t>
            </a:r>
            <a:r>
              <a:rPr lang="en-US" sz="2400" b="1" dirty="0" smtClean="0">
                <a:solidFill>
                  <a:schemeClr val="tx1">
                    <a:lumMod val="50000"/>
                    <a:lumOff val="50000"/>
                  </a:schemeClr>
                </a:solidFill>
              </a:rPr>
              <a:t>	</a:t>
            </a:r>
            <a:r>
              <a:rPr lang="en-US" sz="1800" b="1" dirty="0" smtClean="0">
                <a:solidFill>
                  <a:schemeClr val="tx1">
                    <a:lumMod val="50000"/>
                    <a:lumOff val="50000"/>
                  </a:schemeClr>
                </a:solidFill>
              </a:rPr>
              <a:t>King &amp; </a:t>
            </a:r>
            <a:r>
              <a:rPr lang="en-US" sz="1800" b="1" dirty="0" err="1" smtClean="0">
                <a:solidFill>
                  <a:schemeClr val="tx1">
                    <a:lumMod val="50000"/>
                    <a:lumOff val="50000"/>
                  </a:schemeClr>
                </a:solidFill>
              </a:rPr>
              <a:t>Calasant</a:t>
            </a:r>
            <a:r>
              <a:rPr lang="en-US" sz="1800" b="1" dirty="0" smtClean="0">
                <a:solidFill>
                  <a:schemeClr val="tx1">
                    <a:lumMod val="50000"/>
                    <a:lumOff val="50000"/>
                  </a:schemeClr>
                </a:solidFill>
              </a:rPr>
              <a:t>,  2005</a:t>
            </a:r>
            <a:endParaRPr lang="en-US" sz="1800" b="1" dirty="0">
              <a:solidFill>
                <a:schemeClr val="tx1">
                  <a:lumMod val="50000"/>
                  <a:lumOff val="50000"/>
                </a:schemeClr>
              </a:solidFill>
            </a:endParaRPr>
          </a:p>
        </p:txBody>
      </p:sp>
    </p:spTree>
    <p:extLst>
      <p:ext uri="{BB962C8B-B14F-4D97-AF65-F5344CB8AC3E}">
        <p14:creationId xmlns:p14="http://schemas.microsoft.com/office/powerpoint/2010/main" val="213100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10000"/>
          </a:bodyPr>
          <a:lstStyle/>
          <a:p>
            <a:pPr lvl="1">
              <a:lnSpc>
                <a:spcPct val="150000"/>
              </a:lnSpc>
            </a:pPr>
            <a:r>
              <a:rPr lang="en-US" b="1" dirty="0" smtClean="0"/>
              <a:t>Pressures to prepare for financial security in an ever increasing “insecure” economic and social environment abound.</a:t>
            </a:r>
          </a:p>
          <a:p>
            <a:pPr marL="292608" lvl="1" indent="0">
              <a:lnSpc>
                <a:spcPct val="150000"/>
              </a:lnSpc>
              <a:buNone/>
            </a:pPr>
            <a:r>
              <a:rPr lang="en-US" b="1" dirty="0"/>
              <a:t> </a:t>
            </a:r>
            <a:endParaRPr lang="en-US" b="1" dirty="0" smtClean="0"/>
          </a:p>
          <a:p>
            <a:pPr lvl="1">
              <a:lnSpc>
                <a:spcPct val="150000"/>
              </a:lnSpc>
            </a:pPr>
            <a:r>
              <a:rPr lang="en-US" b="1" dirty="0" smtClean="0"/>
              <a:t>Responsibilities for aging parents can begin in mid-life and extend for decades.</a:t>
            </a:r>
          </a:p>
          <a:p>
            <a:pPr marL="292608" lvl="1" indent="0">
              <a:lnSpc>
                <a:spcPct val="150000"/>
              </a:lnSpc>
              <a:buNone/>
            </a:pPr>
            <a:r>
              <a:rPr lang="en-US" b="1" dirty="0"/>
              <a:t> </a:t>
            </a:r>
            <a:endParaRPr lang="en-US" b="1" dirty="0" smtClean="0"/>
          </a:p>
          <a:p>
            <a:pPr lvl="1">
              <a:lnSpc>
                <a:spcPct val="150000"/>
              </a:lnSpc>
            </a:pPr>
            <a:r>
              <a:rPr lang="en-US" b="1" dirty="0" smtClean="0"/>
              <a:t>In 2001 roughly seven to twelve percent of all workers assisted an elderly parent or relative financially, with daily living activities, health care, or residential moves.</a:t>
            </a:r>
          </a:p>
          <a:p>
            <a:pPr marL="292608" lvl="1" indent="0" algn="r">
              <a:lnSpc>
                <a:spcPct val="150000"/>
              </a:lnSpc>
              <a:buNone/>
            </a:pPr>
            <a:r>
              <a:rPr lang="en-US" b="1" dirty="0">
                <a:cs typeface="Arial" pitchFamily="34" charset="0"/>
              </a:rPr>
              <a:t> </a:t>
            </a:r>
            <a:r>
              <a:rPr lang="en-US" sz="1800" b="1" dirty="0" err="1" smtClean="0">
                <a:cs typeface="Arial" pitchFamily="34" charset="0"/>
              </a:rPr>
              <a:t>Schriver</a:t>
            </a:r>
            <a:r>
              <a:rPr lang="en-US" sz="1800" b="1" dirty="0" smtClean="0">
                <a:cs typeface="Arial" pitchFamily="34" charset="0"/>
              </a:rPr>
              <a:t>, 2011</a:t>
            </a:r>
          </a:p>
        </p:txBody>
      </p:sp>
    </p:spTree>
    <p:extLst>
      <p:ext uri="{BB962C8B-B14F-4D97-AF65-F5344CB8AC3E}">
        <p14:creationId xmlns:p14="http://schemas.microsoft.com/office/powerpoint/2010/main" val="5439856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lstStyle/>
          <a:p>
            <a:pPr lvl="1">
              <a:lnSpc>
                <a:spcPct val="150000"/>
              </a:lnSpc>
            </a:pPr>
            <a:r>
              <a:rPr lang="en-US" b="1" dirty="0" smtClean="0"/>
              <a:t>One might argue that what heretofore characterized the middle years (40s – late 50s) may start a bit later and continue…</a:t>
            </a:r>
          </a:p>
          <a:p>
            <a:pPr marL="292608" lvl="1" indent="0">
              <a:lnSpc>
                <a:spcPct val="150000"/>
              </a:lnSpc>
              <a:buNone/>
            </a:pPr>
            <a:r>
              <a:rPr lang="en-US" b="1" dirty="0"/>
              <a:t> </a:t>
            </a:r>
            <a:endParaRPr lang="en-US" b="1" dirty="0" smtClean="0"/>
          </a:p>
          <a:p>
            <a:pPr lvl="1">
              <a:lnSpc>
                <a:spcPct val="150000"/>
              </a:lnSpc>
            </a:pPr>
            <a:r>
              <a:rPr lang="en-US" b="1" dirty="0" smtClean="0"/>
              <a:t>Later onset of child bearing may extend childrearing activities into later adulthood. This may come at a time when physical, mental, or emotional health are compromised by the process of aging.</a:t>
            </a:r>
            <a:endParaRPr lang="en-US" b="1" dirty="0"/>
          </a:p>
        </p:txBody>
      </p:sp>
    </p:spTree>
    <p:extLst>
      <p:ext uri="{BB962C8B-B14F-4D97-AF65-F5344CB8AC3E}">
        <p14:creationId xmlns:p14="http://schemas.microsoft.com/office/powerpoint/2010/main" val="2988053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672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03418"/>
            <a:ext cx="4191000" cy="3602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724400" y="762000"/>
            <a:ext cx="3352800" cy="11430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r>
              <a:rPr lang="en-US" sz="4500" dirty="0" smtClean="0"/>
              <a:t>Healthy</a:t>
            </a:r>
          </a:p>
          <a:p>
            <a:r>
              <a:rPr lang="en-US" sz="4500" dirty="0"/>
              <a:t>	</a:t>
            </a:r>
            <a:r>
              <a:rPr lang="en-US" sz="4500" dirty="0" smtClean="0"/>
              <a:t>Aging</a:t>
            </a:r>
            <a:endParaRPr lang="en-US" sz="4500" dirty="0"/>
          </a:p>
        </p:txBody>
      </p:sp>
      <p:sp>
        <p:nvSpPr>
          <p:cNvPr id="5" name="Title 1"/>
          <p:cNvSpPr txBox="1">
            <a:spLocks/>
          </p:cNvSpPr>
          <p:nvPr/>
        </p:nvSpPr>
        <p:spPr>
          <a:xfrm>
            <a:off x="304800" y="3886200"/>
            <a:ext cx="3352800" cy="1676400"/>
          </a:xfrm>
          <a:prstGeom prst="rect">
            <a:avLst/>
          </a:prstGeom>
        </p:spPr>
        <p:txBody>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500" dirty="0" smtClean="0"/>
              <a:t>In </a:t>
            </a:r>
          </a:p>
          <a:p>
            <a:pPr algn="ctr"/>
            <a:r>
              <a:rPr lang="en-US" sz="4500" dirty="0" smtClean="0"/>
              <a:t>later life</a:t>
            </a:r>
            <a:endParaRPr lang="en-US" sz="4500" dirty="0"/>
          </a:p>
        </p:txBody>
      </p:sp>
    </p:spTree>
    <p:extLst>
      <p:ext uri="{BB962C8B-B14F-4D97-AF65-F5344CB8AC3E}">
        <p14:creationId xmlns:p14="http://schemas.microsoft.com/office/powerpoint/2010/main" val="39617510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Positive factors associated with healthy aging</a:t>
            </a:r>
            <a:endParaRPr lang="en-US" dirty="0"/>
          </a:p>
        </p:txBody>
      </p:sp>
      <p:sp>
        <p:nvSpPr>
          <p:cNvPr id="3" name="Content Placeholder 2"/>
          <p:cNvSpPr>
            <a:spLocks noGrp="1"/>
          </p:cNvSpPr>
          <p:nvPr>
            <p:ph idx="1"/>
          </p:nvPr>
        </p:nvSpPr>
        <p:spPr/>
        <p:txBody>
          <a:bodyPr>
            <a:normAutofit fontScale="92500"/>
          </a:bodyPr>
          <a:lstStyle/>
          <a:p>
            <a:pPr lvl="1" algn="r">
              <a:lnSpc>
                <a:spcPct val="200000"/>
              </a:lnSpc>
            </a:pPr>
            <a:r>
              <a:rPr lang="en-US" b="1" dirty="0" smtClean="0">
                <a:cs typeface="Arial" pitchFamily="34" charset="0"/>
              </a:rPr>
              <a:t>Despite many myths and stereotypes about aging, there are many advantages associated with aging </a:t>
            </a:r>
            <a:r>
              <a:rPr lang="en-US" sz="1600" b="1" dirty="0" smtClean="0">
                <a:cs typeface="Arial" pitchFamily="34" charset="0"/>
              </a:rPr>
              <a:t>Knight, 2004</a:t>
            </a:r>
          </a:p>
          <a:p>
            <a:pPr lvl="1" algn="r">
              <a:lnSpc>
                <a:spcPct val="200000"/>
              </a:lnSpc>
            </a:pPr>
            <a:endParaRPr lang="en-US" sz="1600" b="1" dirty="0" smtClean="0">
              <a:cs typeface="Arial" pitchFamily="34" charset="0"/>
            </a:endParaRPr>
          </a:p>
          <a:p>
            <a:pPr lvl="1">
              <a:lnSpc>
                <a:spcPct val="200000"/>
              </a:lnSpc>
            </a:pPr>
            <a:r>
              <a:rPr lang="en-US" b="1" dirty="0" smtClean="0">
                <a:cs typeface="Arial" pitchFamily="34" charset="0"/>
              </a:rPr>
              <a:t>Such advantages include psychological and mental development as well as continued social engagement and intellectual stimulation.</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7875733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fontScale="77500" lnSpcReduction="20000"/>
          </a:bodyPr>
          <a:lstStyle/>
          <a:p>
            <a:pPr lvl="1">
              <a:lnSpc>
                <a:spcPct val="200000"/>
              </a:lnSpc>
            </a:pPr>
            <a:r>
              <a:rPr lang="en-US" b="1" dirty="0" smtClean="0"/>
              <a:t>Adults may begin to apply the wealth of their experiences, their perspectives on time, and their adaptations to life crises to personally satisfying answers to the most fundamental of existential questions. </a:t>
            </a:r>
          </a:p>
          <a:p>
            <a:pPr lvl="1">
              <a:lnSpc>
                <a:spcPct val="200000"/>
              </a:lnSpc>
            </a:pPr>
            <a:endParaRPr lang="en-US" b="1" dirty="0"/>
          </a:p>
          <a:p>
            <a:pPr lvl="1">
              <a:lnSpc>
                <a:spcPct val="200000"/>
              </a:lnSpc>
            </a:pPr>
            <a:r>
              <a:rPr lang="en-US" b="1" dirty="0" smtClean="0"/>
              <a:t>Memory, reasoning, information, problem-solving abilities, and mental rigidity or fluidity can influence the capacity of older adults to introspect, assess personal past history, and make plans for the future (Knight, 2004).</a:t>
            </a:r>
            <a:endParaRPr lang="en-US" b="1" dirty="0"/>
          </a:p>
        </p:txBody>
      </p:sp>
    </p:spTree>
    <p:extLst>
      <p:ext uri="{BB962C8B-B14F-4D97-AF65-F5344CB8AC3E}">
        <p14:creationId xmlns:p14="http://schemas.microsoft.com/office/powerpoint/2010/main" val="27330958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22336"/>
          </a:xfrm>
        </p:spPr>
        <p:txBody>
          <a:bodyPr>
            <a:normAutofit fontScale="85000" lnSpcReduction="20000"/>
          </a:bodyPr>
          <a:lstStyle/>
          <a:p>
            <a:pPr lvl="1">
              <a:lnSpc>
                <a:spcPct val="200000"/>
              </a:lnSpc>
            </a:pPr>
            <a:r>
              <a:rPr lang="en-US" b="1" dirty="0" smtClean="0"/>
              <a:t>The accumulation of experiences throughout each older person’s life also undoubtedly adds to the framework and self-evaluation of one’s life. </a:t>
            </a:r>
          </a:p>
          <a:p>
            <a:pPr marL="292608" lvl="1" indent="0">
              <a:lnSpc>
                <a:spcPct val="200000"/>
              </a:lnSpc>
              <a:buNone/>
            </a:pPr>
            <a:r>
              <a:rPr lang="en-US" b="1" dirty="0"/>
              <a:t> </a:t>
            </a:r>
            <a:endParaRPr lang="en-US" b="1" dirty="0" smtClean="0"/>
          </a:p>
          <a:p>
            <a:pPr lvl="1">
              <a:lnSpc>
                <a:spcPct val="200000"/>
              </a:lnSpc>
            </a:pPr>
            <a:r>
              <a:rPr lang="en-US" b="1" dirty="0" smtClean="0"/>
              <a:t>Older persons exercising positive and hopeful attitudes can aide them in gaining special perspectives on conditions of continuity and change within their culture that can help them shape their own lives. </a:t>
            </a:r>
          </a:p>
          <a:p>
            <a:pPr lvl="1" algn="r">
              <a:lnSpc>
                <a:spcPct val="200000"/>
              </a:lnSpc>
              <a:buClr>
                <a:srgbClr val="F9B639"/>
              </a:buClr>
              <a:buNone/>
            </a:pPr>
            <a:r>
              <a:rPr lang="en-US" dirty="0"/>
              <a:t> </a:t>
            </a:r>
            <a:r>
              <a:rPr lang="en-US" dirty="0" smtClean="0"/>
              <a:t>                                      </a:t>
            </a:r>
            <a:r>
              <a:rPr lang="en-US" b="1" dirty="0" err="1">
                <a:solidFill>
                  <a:prstClr val="black">
                    <a:tint val="85000"/>
                  </a:prstClr>
                </a:solidFill>
              </a:rPr>
              <a:t>Onedera</a:t>
            </a:r>
            <a:r>
              <a:rPr lang="en-US" b="1" dirty="0">
                <a:solidFill>
                  <a:prstClr val="black">
                    <a:tint val="85000"/>
                  </a:prstClr>
                </a:solidFill>
              </a:rPr>
              <a:t> &amp; Stickle, 2008</a:t>
            </a:r>
          </a:p>
          <a:p>
            <a:pPr marL="292608" lvl="1" indent="0">
              <a:buNone/>
            </a:pPr>
            <a:endParaRPr lang="en-US" dirty="0" smtClean="0"/>
          </a:p>
        </p:txBody>
      </p:sp>
    </p:spTree>
    <p:extLst>
      <p:ext uri="{BB962C8B-B14F-4D97-AF65-F5344CB8AC3E}">
        <p14:creationId xmlns:p14="http://schemas.microsoft.com/office/powerpoint/2010/main" val="34333618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315200" cy="5334000"/>
          </a:xfrm>
        </p:spPr>
        <p:txBody>
          <a:bodyPr>
            <a:normAutofit/>
          </a:bodyPr>
          <a:lstStyle/>
          <a:p>
            <a:pPr lvl="1">
              <a:lnSpc>
                <a:spcPct val="200000"/>
              </a:lnSpc>
            </a:pPr>
            <a:r>
              <a:rPr lang="en-US" b="1" dirty="0"/>
              <a:t>In the </a:t>
            </a:r>
            <a:r>
              <a:rPr lang="en-US" b="1" dirty="0">
                <a:solidFill>
                  <a:schemeClr val="tx1">
                    <a:lumMod val="50000"/>
                    <a:lumOff val="50000"/>
                  </a:schemeClr>
                </a:solidFill>
              </a:rPr>
              <a:t>process</a:t>
            </a:r>
            <a:r>
              <a:rPr lang="en-US" b="1" dirty="0"/>
              <a:t> of developing a </a:t>
            </a:r>
            <a:r>
              <a:rPr lang="en-US" b="1" dirty="0" err="1"/>
              <a:t>psychohistorical</a:t>
            </a:r>
            <a:r>
              <a:rPr lang="en-US" b="1" dirty="0"/>
              <a:t> perspective, very old adults can develop a personal understanding of stability and change, effects of history on individual lives, and one’s place in the chain of evolution</a:t>
            </a:r>
            <a:r>
              <a:rPr lang="en-US" b="1" dirty="0" smtClean="0"/>
              <a:t>.</a:t>
            </a:r>
          </a:p>
          <a:p>
            <a:pPr lvl="1">
              <a:lnSpc>
                <a:spcPct val="200000"/>
              </a:lnSpc>
            </a:pPr>
            <a:endParaRPr lang="en-US" b="1" dirty="0" smtClean="0"/>
          </a:p>
          <a:p>
            <a:pPr lvl="1" algn="r">
              <a:lnSpc>
                <a:spcPct val="200000"/>
              </a:lnSpc>
              <a:buNone/>
            </a:pPr>
            <a:r>
              <a:rPr lang="en-US" b="1" dirty="0" smtClean="0"/>
              <a:t>					</a:t>
            </a:r>
            <a:r>
              <a:rPr lang="en-US" b="1" dirty="0" err="1" smtClean="0"/>
              <a:t>Onedera</a:t>
            </a:r>
            <a:r>
              <a:rPr lang="en-US" b="1" dirty="0" smtClean="0"/>
              <a:t> &amp; Stickle, 2008</a:t>
            </a:r>
            <a:endParaRPr lang="en-US" b="1" dirty="0"/>
          </a:p>
          <a:p>
            <a:pPr marL="292608" lvl="1" indent="0">
              <a:buNone/>
            </a:pPr>
            <a:endParaRPr lang="en-US" dirty="0"/>
          </a:p>
        </p:txBody>
      </p:sp>
    </p:spTree>
    <p:extLst>
      <p:ext uri="{BB962C8B-B14F-4D97-AF65-F5344CB8AC3E}">
        <p14:creationId xmlns:p14="http://schemas.microsoft.com/office/powerpoint/2010/main" val="31099251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7239000" cy="6858000"/>
          </a:xfrm>
        </p:spPr>
        <p:txBody>
          <a:bodyPr>
            <a:normAutofit fontScale="70000" lnSpcReduction="20000"/>
          </a:bodyPr>
          <a:lstStyle/>
          <a:p>
            <a:pPr>
              <a:buClr>
                <a:schemeClr val="accent6"/>
              </a:buClr>
              <a:buFont typeface="Wingdings" pitchFamily="2" charset="2"/>
              <a:buChar char="§"/>
            </a:pPr>
            <a:endParaRPr lang="en-US" sz="2000" b="1" dirty="0" smtClean="0">
              <a:solidFill>
                <a:schemeClr val="tx1">
                  <a:lumMod val="50000"/>
                  <a:lumOff val="50000"/>
                </a:schemeClr>
              </a:solidFill>
            </a:endParaRPr>
          </a:p>
          <a:p>
            <a:pPr>
              <a:lnSpc>
                <a:spcPct val="200000"/>
              </a:lnSpc>
              <a:buClr>
                <a:schemeClr val="accent6"/>
              </a:buClr>
              <a:buFont typeface="Wingdings" pitchFamily="2" charset="2"/>
              <a:buChar char="§"/>
            </a:pPr>
            <a:r>
              <a:rPr lang="en-US" sz="3400" b="1" dirty="0" smtClean="0">
                <a:solidFill>
                  <a:schemeClr val="tx1">
                    <a:lumMod val="50000"/>
                    <a:lumOff val="50000"/>
                  </a:schemeClr>
                </a:solidFill>
              </a:rPr>
              <a:t>Particular forms of ageism – exclusion of the old- have been shaped by nations’ unique interplays of cultures…..histories….and positions within the global economy…….Western forms of ageism include the depiction of the old as a social burden in an apocalyptic scenario…..</a:t>
            </a:r>
          </a:p>
          <a:p>
            <a:pPr marL="0" indent="0">
              <a:lnSpc>
                <a:spcPct val="200000"/>
              </a:lnSpc>
              <a:buClr>
                <a:schemeClr val="accent6"/>
              </a:buClr>
              <a:buNone/>
            </a:pPr>
            <a:endParaRPr lang="en-US" sz="3400" b="1" dirty="0">
              <a:solidFill>
                <a:schemeClr val="tx1">
                  <a:lumMod val="50000"/>
                  <a:lumOff val="50000"/>
                </a:schemeClr>
              </a:solidFill>
            </a:endParaRPr>
          </a:p>
          <a:p>
            <a:pPr algn="r"/>
            <a:endParaRPr lang="en-US" b="1" dirty="0">
              <a:solidFill>
                <a:schemeClr val="tx1">
                  <a:lumMod val="50000"/>
                  <a:lumOff val="50000"/>
                </a:schemeClr>
              </a:solidFill>
            </a:endParaRPr>
          </a:p>
          <a:p>
            <a:pPr lvl="8" algn="r"/>
            <a:endParaRPr lang="en-US" b="1" dirty="0" smtClean="0">
              <a:solidFill>
                <a:schemeClr val="tx1">
                  <a:lumMod val="50000"/>
                  <a:lumOff val="50000"/>
                </a:schemeClr>
              </a:solidFill>
            </a:endParaRPr>
          </a:p>
          <a:p>
            <a:pPr lvl="8" algn="r"/>
            <a:endParaRPr lang="en-US" b="1" dirty="0">
              <a:solidFill>
                <a:schemeClr val="tx1">
                  <a:lumMod val="50000"/>
                  <a:lumOff val="50000"/>
                </a:schemeClr>
              </a:solidFill>
            </a:endParaRPr>
          </a:p>
          <a:p>
            <a:pPr lvl="8" algn="r"/>
            <a:r>
              <a:rPr lang="en-US" sz="2600" b="1" dirty="0" smtClean="0">
                <a:solidFill>
                  <a:schemeClr val="tx1">
                    <a:lumMod val="50000"/>
                    <a:lumOff val="50000"/>
                  </a:schemeClr>
                </a:solidFill>
              </a:rPr>
              <a:t>King &amp; </a:t>
            </a:r>
            <a:r>
              <a:rPr lang="en-US" sz="2600" b="1" dirty="0" err="1" smtClean="0">
                <a:solidFill>
                  <a:schemeClr val="tx1">
                    <a:lumMod val="50000"/>
                    <a:lumOff val="50000"/>
                  </a:schemeClr>
                </a:solidFill>
              </a:rPr>
              <a:t>Calasanti</a:t>
            </a:r>
            <a:r>
              <a:rPr lang="en-US" sz="2600" b="1" dirty="0" smtClean="0">
                <a:solidFill>
                  <a:schemeClr val="tx1">
                    <a:lumMod val="50000"/>
                    <a:lumOff val="50000"/>
                  </a:schemeClr>
                </a:solidFill>
              </a:rPr>
              <a:t> (2005, pp. 139-140)</a:t>
            </a:r>
            <a:endParaRPr lang="en-US" sz="2600" b="1" dirty="0">
              <a:solidFill>
                <a:schemeClr val="tx1">
                  <a:lumMod val="50000"/>
                  <a:lumOff val="50000"/>
                </a:schemeClr>
              </a:solidFill>
            </a:endParaRPr>
          </a:p>
        </p:txBody>
      </p:sp>
    </p:spTree>
    <p:extLst>
      <p:ext uri="{BB962C8B-B14F-4D97-AF65-F5344CB8AC3E}">
        <p14:creationId xmlns:p14="http://schemas.microsoft.com/office/powerpoint/2010/main" val="166156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nSpc>
                <a:spcPct val="200000"/>
              </a:lnSpc>
              <a:buClr>
                <a:srgbClr val="FA8D3D"/>
              </a:buClr>
              <a:buFont typeface="Wingdings" pitchFamily="2" charset="2"/>
              <a:buChar char="§"/>
            </a:pPr>
            <a:r>
              <a:rPr lang="en-US" sz="2400" b="1" dirty="0" smtClean="0">
                <a:solidFill>
                  <a:prstClr val="black">
                    <a:lumMod val="50000"/>
                    <a:lumOff val="50000"/>
                  </a:prstClr>
                </a:solidFill>
              </a:rPr>
              <a:t>… Ageism </a:t>
            </a:r>
            <a:r>
              <a:rPr lang="en-US" sz="2400" b="1" dirty="0">
                <a:solidFill>
                  <a:prstClr val="black">
                    <a:lumMod val="50000"/>
                    <a:lumOff val="50000"/>
                  </a:prstClr>
                </a:solidFill>
              </a:rPr>
              <a:t>targets the old and stigmatizes their dependency as burdensome, just as it maligns their unpaid labor as </a:t>
            </a:r>
            <a:r>
              <a:rPr lang="en-US" sz="2400" b="1" dirty="0" smtClean="0">
                <a:solidFill>
                  <a:prstClr val="black">
                    <a:lumMod val="50000"/>
                    <a:lumOff val="50000"/>
                  </a:prstClr>
                </a:solidFill>
              </a:rPr>
              <a:t>unproductive”  </a:t>
            </a:r>
            <a:r>
              <a:rPr lang="en-US" sz="1800" b="1" dirty="0" smtClean="0">
                <a:solidFill>
                  <a:prstClr val="black">
                    <a:lumMod val="50000"/>
                    <a:lumOff val="50000"/>
                  </a:prstClr>
                </a:solidFill>
              </a:rPr>
              <a:t>King &amp; </a:t>
            </a:r>
            <a:r>
              <a:rPr lang="en-US" sz="1800" b="1" dirty="0" err="1" smtClean="0">
                <a:solidFill>
                  <a:prstClr val="black">
                    <a:lumMod val="50000"/>
                    <a:lumOff val="50000"/>
                  </a:prstClr>
                </a:solidFill>
              </a:rPr>
              <a:t>Calasanti</a:t>
            </a:r>
            <a:r>
              <a:rPr lang="en-US" sz="1800" b="1" dirty="0" smtClean="0">
                <a:solidFill>
                  <a:prstClr val="black">
                    <a:lumMod val="50000"/>
                    <a:lumOff val="50000"/>
                  </a:prstClr>
                </a:solidFill>
              </a:rPr>
              <a:t>  2005</a:t>
            </a:r>
            <a:r>
              <a:rPr lang="en-US" sz="1800" b="1" dirty="0">
                <a:solidFill>
                  <a:prstClr val="black">
                    <a:lumMod val="50000"/>
                    <a:lumOff val="50000"/>
                  </a:prstClr>
                </a:solidFill>
              </a:rPr>
              <a:t>, pp. </a:t>
            </a:r>
            <a:r>
              <a:rPr lang="en-US" sz="1800" b="1" dirty="0" smtClean="0">
                <a:solidFill>
                  <a:prstClr val="black">
                    <a:lumMod val="50000"/>
                    <a:lumOff val="50000"/>
                  </a:prstClr>
                </a:solidFill>
              </a:rPr>
              <a:t>139-140.</a:t>
            </a:r>
            <a:endParaRPr lang="en-US" dirty="0"/>
          </a:p>
        </p:txBody>
      </p:sp>
    </p:spTree>
    <p:extLst>
      <p:ext uri="{BB962C8B-B14F-4D97-AF65-F5344CB8AC3E}">
        <p14:creationId xmlns:p14="http://schemas.microsoft.com/office/powerpoint/2010/main" val="1907869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7848600" cy="5181600"/>
          </a:xfrm>
        </p:spPr>
        <p:txBody>
          <a:bodyPr/>
          <a:lstStyle/>
          <a:p>
            <a:r>
              <a:rPr lang="en-US" dirty="0" smtClean="0">
                <a:latin typeface="Arial" pitchFamily="34" charset="0"/>
                <a:cs typeface="Arial" pitchFamily="34" charset="0"/>
              </a:rPr>
              <a:t>Vintage</a:t>
            </a:r>
          </a:p>
          <a:p>
            <a:pPr lvl="1"/>
            <a:r>
              <a:rPr lang="en-US" b="1" dirty="0" smtClean="0">
                <a:latin typeface="Arial" pitchFamily="34" charset="0"/>
                <a:cs typeface="Arial" pitchFamily="34" charset="0"/>
              </a:rPr>
              <a:t>A prized vine…representative of the best. </a:t>
            </a:r>
            <a:endParaRPr lang="en-US" b="1" dirty="0">
              <a:latin typeface="Arial" pitchFamily="34" charset="0"/>
              <a:cs typeface="Arial" pitchFamily="34" charset="0"/>
            </a:endParaRPr>
          </a:p>
          <a:p>
            <a:pPr marL="292608" lvl="1" indent="0">
              <a:buNone/>
            </a:pPr>
            <a:r>
              <a:rPr lang="en-US" b="1" dirty="0">
                <a:latin typeface="Arial" pitchFamily="34" charset="0"/>
                <a:cs typeface="Arial" pitchFamily="34" charset="0"/>
              </a:rPr>
              <a:t> </a:t>
            </a:r>
            <a:r>
              <a:rPr lang="en-US" b="1" dirty="0" smtClean="0">
                <a:latin typeface="Arial" pitchFamily="34" charset="0"/>
                <a:cs typeface="Arial" pitchFamily="34" charset="0"/>
              </a:rPr>
              <a:t>  Representative of or dating from a period long past.     </a:t>
            </a:r>
          </a:p>
          <a:p>
            <a:pPr marL="292608" lvl="1" indent="0">
              <a:buNone/>
            </a:pPr>
            <a:r>
              <a:rPr lang="en-US" b="1" dirty="0">
                <a:latin typeface="Arial" pitchFamily="34" charset="0"/>
                <a:cs typeface="Arial" pitchFamily="34" charset="0"/>
              </a:rPr>
              <a:t> </a:t>
            </a:r>
            <a:r>
              <a:rPr lang="en-US" b="1" dirty="0" smtClean="0">
                <a:latin typeface="Arial" pitchFamily="34" charset="0"/>
                <a:cs typeface="Arial" pitchFamily="34" charset="0"/>
              </a:rPr>
              <a:t>  (Webster’s New World Dictionary)</a:t>
            </a:r>
          </a:p>
          <a:p>
            <a:pPr marL="292608" lvl="1" indent="0">
              <a:buNone/>
            </a:pPr>
            <a:endParaRPr lang="en-US" dirty="0" smtClean="0">
              <a:latin typeface="Arial" pitchFamily="34" charset="0"/>
              <a:cs typeface="Arial" pitchFamily="34" charset="0"/>
            </a:endParaRPr>
          </a:p>
          <a:p>
            <a:pPr marL="292608" lvl="1" indent="0">
              <a:buNone/>
            </a:pPr>
            <a:endParaRPr lang="en-US" dirty="0" smtClean="0">
              <a:latin typeface="Arial" pitchFamily="34" charset="0"/>
              <a:cs typeface="Arial" pitchFamily="34" charset="0"/>
            </a:endParaRPr>
          </a:p>
          <a:p>
            <a:pPr marL="292608" lvl="1" indent="0">
              <a:buNone/>
            </a:pPr>
            <a:endParaRPr lang="en-US" dirty="0">
              <a:latin typeface="Arial" pitchFamily="34" charset="0"/>
              <a:cs typeface="Arial" pitchFamily="34" charset="0"/>
            </a:endParaRPr>
          </a:p>
          <a:p>
            <a:r>
              <a:rPr lang="en-US" dirty="0" smtClean="0">
                <a:latin typeface="Arial" pitchFamily="34" charset="0"/>
                <a:cs typeface="Arial" pitchFamily="34" charset="0"/>
              </a:rPr>
              <a:t>Status</a:t>
            </a:r>
          </a:p>
          <a:p>
            <a:pPr lvl="1"/>
            <a:r>
              <a:rPr lang="en-US" b="1" dirty="0" smtClean="0">
                <a:latin typeface="Arial" pitchFamily="34" charset="0"/>
                <a:cs typeface="Arial" pitchFamily="34" charset="0"/>
              </a:rPr>
              <a:t>Position; Rank; Standing; Prestige</a:t>
            </a:r>
          </a:p>
          <a:p>
            <a:pPr marL="292608" lvl="1" indent="0">
              <a:buNone/>
            </a:pPr>
            <a:r>
              <a:rPr lang="en-US" b="1" dirty="0" smtClean="0">
                <a:latin typeface="Arial" pitchFamily="34" charset="0"/>
                <a:cs typeface="Arial" pitchFamily="34" charset="0"/>
              </a:rPr>
              <a:t>   (Webster’s New World Dictionary)</a:t>
            </a:r>
          </a:p>
          <a:p>
            <a:pPr lvl="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350494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7239000" cy="4846320"/>
          </a:xfrm>
        </p:spPr>
        <p:txBody>
          <a:bodyPr/>
          <a:lstStyle/>
          <a:p>
            <a:pPr>
              <a:buClr>
                <a:schemeClr val="accent6"/>
              </a:buClr>
              <a:buFont typeface="Wingdings" pitchFamily="2" charset="2"/>
              <a:buChar char="§"/>
            </a:pPr>
            <a:r>
              <a:rPr lang="en-US" b="1" u="sng" dirty="0" smtClean="0">
                <a:solidFill>
                  <a:schemeClr val="tx1">
                    <a:lumMod val="50000"/>
                    <a:lumOff val="50000"/>
                  </a:schemeClr>
                </a:solidFill>
              </a:rPr>
              <a:t>Power </a:t>
            </a:r>
          </a:p>
          <a:p>
            <a:pPr>
              <a:buFont typeface="Wingdings" pitchFamily="2" charset="2"/>
              <a:buChar char="ü"/>
            </a:pPr>
            <a:r>
              <a:rPr lang="en-US" b="1" dirty="0" smtClean="0">
                <a:solidFill>
                  <a:schemeClr val="tx1">
                    <a:lumMod val="50000"/>
                    <a:lumOff val="50000"/>
                  </a:schemeClr>
                </a:solidFill>
              </a:rPr>
              <a:t>	Ability to act or produce an effect</a:t>
            </a:r>
          </a:p>
          <a:p>
            <a:pPr>
              <a:buFont typeface="Wingdings" pitchFamily="2" charset="2"/>
              <a:buChar char="ü"/>
            </a:pPr>
            <a:r>
              <a:rPr lang="en-US" b="1" dirty="0" smtClean="0">
                <a:solidFill>
                  <a:schemeClr val="tx1">
                    <a:lumMod val="50000"/>
                    <a:lumOff val="50000"/>
                  </a:schemeClr>
                </a:solidFill>
              </a:rPr>
              <a:t>	 To be able</a:t>
            </a:r>
          </a:p>
          <a:p>
            <a:pPr marL="0" indent="0">
              <a:buNone/>
            </a:pPr>
            <a:r>
              <a:rPr lang="en-US" b="1" dirty="0" smtClean="0">
                <a:solidFill>
                  <a:schemeClr val="tx1">
                    <a:lumMod val="50000"/>
                    <a:lumOff val="50000"/>
                  </a:schemeClr>
                </a:solidFill>
              </a:rPr>
              <a:t>	(synonym) grip, mastery, energy </a:t>
            </a:r>
          </a:p>
          <a:p>
            <a:pPr marL="514350" indent="-514350">
              <a:buFont typeface="+mj-lt"/>
              <a:buAutoNum type="arabicPeriod"/>
            </a:pPr>
            <a:endParaRPr lang="en-US" b="1" dirty="0">
              <a:solidFill>
                <a:schemeClr val="tx1">
                  <a:lumMod val="50000"/>
                  <a:lumOff val="50000"/>
                </a:schemeClr>
              </a:solidFill>
            </a:endParaRPr>
          </a:p>
          <a:p>
            <a:pPr>
              <a:buClr>
                <a:schemeClr val="accent6"/>
              </a:buClr>
              <a:buFont typeface="Wingdings" pitchFamily="2" charset="2"/>
              <a:buChar char="§"/>
            </a:pPr>
            <a:r>
              <a:rPr lang="en-US" b="1" u="sng" dirty="0" smtClean="0">
                <a:solidFill>
                  <a:schemeClr val="tx1">
                    <a:lumMod val="50000"/>
                    <a:lumOff val="50000"/>
                  </a:schemeClr>
                </a:solidFill>
              </a:rPr>
              <a:t>Empower</a:t>
            </a:r>
          </a:p>
          <a:p>
            <a:pPr>
              <a:buFont typeface="Wingdings" pitchFamily="2" charset="2"/>
              <a:buChar char="ü"/>
            </a:pPr>
            <a:r>
              <a:rPr lang="en-US" b="1" dirty="0" smtClean="0">
                <a:solidFill>
                  <a:schemeClr val="tx1">
                    <a:lumMod val="50000"/>
                    <a:lumOff val="50000"/>
                  </a:schemeClr>
                </a:solidFill>
              </a:rPr>
              <a:t>	To invest with power or official 	authority </a:t>
            </a:r>
          </a:p>
          <a:p>
            <a:pPr>
              <a:buFont typeface="Wingdings" pitchFamily="2" charset="2"/>
              <a:buChar char="ü"/>
            </a:pPr>
            <a:r>
              <a:rPr lang="en-US" b="1" dirty="0" smtClean="0">
                <a:solidFill>
                  <a:schemeClr val="tx1">
                    <a:lumMod val="50000"/>
                    <a:lumOff val="50000"/>
                  </a:schemeClr>
                </a:solidFill>
              </a:rPr>
              <a:t>	To equip or supply with ability</a:t>
            </a:r>
            <a:endParaRPr lang="en-US" b="1" dirty="0">
              <a:solidFill>
                <a:schemeClr val="tx1">
                  <a:lumMod val="50000"/>
                  <a:lumOff val="50000"/>
                </a:schemeClr>
              </a:solidFill>
            </a:endParaRPr>
          </a:p>
        </p:txBody>
      </p:sp>
    </p:spTree>
    <p:extLst>
      <p:ext uri="{BB962C8B-B14F-4D97-AF65-F5344CB8AC3E}">
        <p14:creationId xmlns:p14="http://schemas.microsoft.com/office/powerpoint/2010/main" val="278154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to empower </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chemeClr val="tx1">
                    <a:lumMod val="50000"/>
                    <a:lumOff val="50000"/>
                  </a:schemeClr>
                </a:solidFill>
              </a:rPr>
              <a:t>“Empower” and “Empowerment” are commonly used in contemporary communication.</a:t>
            </a:r>
          </a:p>
          <a:p>
            <a:pPr marL="0" indent="0">
              <a:buNone/>
            </a:pPr>
            <a:endParaRPr lang="en-US" sz="2400" b="1" dirty="0">
              <a:solidFill>
                <a:schemeClr val="tx1">
                  <a:lumMod val="50000"/>
                  <a:lumOff val="50000"/>
                </a:schemeClr>
              </a:solidFill>
            </a:endParaRPr>
          </a:p>
          <a:p>
            <a:pPr marL="0" indent="0">
              <a:buNone/>
            </a:pPr>
            <a:r>
              <a:rPr lang="en-US" sz="2400" b="1" dirty="0" smtClean="0">
                <a:solidFill>
                  <a:schemeClr val="tx1">
                    <a:lumMod val="50000"/>
                    <a:lumOff val="50000"/>
                  </a:schemeClr>
                </a:solidFill>
              </a:rPr>
              <a:t>However, the word’s origin can be traced to the </a:t>
            </a:r>
            <a:r>
              <a:rPr lang="en-US" sz="2400" b="1" dirty="0">
                <a:solidFill>
                  <a:schemeClr val="tx1">
                    <a:lumMod val="50000"/>
                    <a:lumOff val="50000"/>
                  </a:schemeClr>
                </a:solidFill>
              </a:rPr>
              <a:t> </a:t>
            </a:r>
            <a:r>
              <a:rPr lang="en-US" sz="2400" b="1" dirty="0" smtClean="0">
                <a:solidFill>
                  <a:schemeClr val="tx1">
                    <a:lumMod val="50000"/>
                    <a:lumOff val="50000"/>
                  </a:schemeClr>
                </a:solidFill>
              </a:rPr>
              <a:t>mid 17</a:t>
            </a:r>
            <a:r>
              <a:rPr lang="en-US" sz="2400" b="1" baseline="30000" dirty="0" smtClean="0">
                <a:solidFill>
                  <a:schemeClr val="tx1">
                    <a:lumMod val="50000"/>
                    <a:lumOff val="50000"/>
                  </a:schemeClr>
                </a:solidFill>
              </a:rPr>
              <a:t>th</a:t>
            </a:r>
            <a:r>
              <a:rPr lang="en-US" sz="2400" b="1" dirty="0" smtClean="0">
                <a:solidFill>
                  <a:schemeClr val="tx1">
                    <a:lumMod val="50000"/>
                    <a:lumOff val="50000"/>
                  </a:schemeClr>
                </a:solidFill>
              </a:rPr>
              <a:t> century.</a:t>
            </a:r>
          </a:p>
          <a:p>
            <a:pPr marL="0" indent="0">
              <a:buNone/>
            </a:pPr>
            <a:endParaRPr lang="en-US" sz="2400" b="1" dirty="0">
              <a:solidFill>
                <a:schemeClr val="tx1">
                  <a:lumMod val="50000"/>
                  <a:lumOff val="50000"/>
                </a:schemeClr>
              </a:solidFill>
            </a:endParaRPr>
          </a:p>
          <a:p>
            <a:pPr marL="0" indent="0">
              <a:buNone/>
            </a:pPr>
            <a:r>
              <a:rPr lang="en-US" sz="2400" b="1" dirty="0" smtClean="0">
                <a:solidFill>
                  <a:schemeClr val="tx1">
                    <a:lumMod val="50000"/>
                    <a:lumOff val="50000"/>
                  </a:schemeClr>
                </a:solidFill>
              </a:rPr>
              <a:t>The initial emphasis of the word empower was a more legalist meaning- “ to invest with authority; authorize.” </a:t>
            </a:r>
          </a:p>
          <a:p>
            <a:pPr marL="0" indent="0">
              <a:buNone/>
            </a:pPr>
            <a:endParaRPr lang="en-US" sz="1500" b="1" dirty="0" smtClean="0">
              <a:solidFill>
                <a:schemeClr val="tx1">
                  <a:lumMod val="50000"/>
                  <a:lumOff val="50000"/>
                </a:schemeClr>
              </a:solidFill>
            </a:endParaRPr>
          </a:p>
          <a:p>
            <a:pPr marL="0" indent="0">
              <a:buNone/>
            </a:pPr>
            <a:r>
              <a:rPr lang="en-US" sz="1500" b="1" dirty="0">
                <a:solidFill>
                  <a:schemeClr val="tx1">
                    <a:lumMod val="50000"/>
                    <a:lumOff val="50000"/>
                  </a:schemeClr>
                </a:solidFill>
              </a:rPr>
              <a:t>	</a:t>
            </a:r>
            <a:r>
              <a:rPr lang="en-US" sz="1500" b="1" dirty="0" smtClean="0">
                <a:solidFill>
                  <a:schemeClr val="tx1">
                    <a:lumMod val="50000"/>
                    <a:lumOff val="50000"/>
                  </a:schemeClr>
                </a:solidFill>
              </a:rPr>
              <a:t>American Heritage Dictionary of the English Language, 2009</a:t>
            </a:r>
            <a:endParaRPr lang="en-US" sz="1500" b="1" dirty="0">
              <a:solidFill>
                <a:schemeClr val="tx1">
                  <a:lumMod val="50000"/>
                  <a:lumOff val="50000"/>
                </a:schemeClr>
              </a:solidFill>
            </a:endParaRPr>
          </a:p>
        </p:txBody>
      </p:sp>
    </p:spTree>
    <p:extLst>
      <p:ext uri="{BB962C8B-B14F-4D97-AF65-F5344CB8AC3E}">
        <p14:creationId xmlns:p14="http://schemas.microsoft.com/office/powerpoint/2010/main" val="30905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42048" cy="1219200"/>
          </a:xfrm>
        </p:spPr>
        <p:txBody>
          <a:bodyPr>
            <a:normAutofit/>
          </a:bodyPr>
          <a:lstStyle/>
          <a:p>
            <a:r>
              <a:rPr lang="en-US" sz="2400" dirty="0" smtClean="0"/>
              <a:t>DESCRIPTIONS COMMONLY MENTIONED IN DISCUSSIONS THAT REFERENCE AGING INCLUDE WORDS LIKE:</a:t>
            </a:r>
            <a:endParaRPr lang="en-US" sz="2400" dirty="0"/>
          </a:p>
        </p:txBody>
      </p:sp>
      <p:sp>
        <p:nvSpPr>
          <p:cNvPr id="3" name="Content Placeholder 2"/>
          <p:cNvSpPr>
            <a:spLocks noGrp="1"/>
          </p:cNvSpPr>
          <p:nvPr>
            <p:ph sz="half" idx="1"/>
          </p:nvPr>
        </p:nvSpPr>
        <p:spPr/>
        <p:txBody>
          <a:bodyPr>
            <a:normAutofit fontScale="92500" lnSpcReduction="20000"/>
          </a:bodyPr>
          <a:lstStyle/>
          <a:p>
            <a:pPr>
              <a:buClr>
                <a:schemeClr val="accent6"/>
              </a:buClr>
              <a:buFont typeface="Wingdings" pitchFamily="2" charset="2"/>
              <a:buChar char="§"/>
            </a:pPr>
            <a:r>
              <a:rPr lang="en-US" b="1" dirty="0" smtClean="0">
                <a:solidFill>
                  <a:schemeClr val="tx1">
                    <a:lumMod val="50000"/>
                    <a:lumOff val="50000"/>
                  </a:schemeClr>
                </a:solidFill>
              </a:rPr>
              <a:t>Ancient</a:t>
            </a:r>
          </a:p>
          <a:p>
            <a:pPr>
              <a:buClr>
                <a:schemeClr val="accent6"/>
              </a:buClr>
              <a:buFont typeface="Wingdings" pitchFamily="2" charset="2"/>
              <a:buChar char="§"/>
            </a:pPr>
            <a:r>
              <a:rPr lang="en-US" b="1" dirty="0" smtClean="0">
                <a:solidFill>
                  <a:schemeClr val="tx1">
                    <a:lumMod val="50000"/>
                    <a:lumOff val="50000"/>
                  </a:schemeClr>
                </a:solidFill>
              </a:rPr>
              <a:t>Antique/Antiquated </a:t>
            </a:r>
          </a:p>
          <a:p>
            <a:pPr>
              <a:buClr>
                <a:schemeClr val="accent6"/>
              </a:buClr>
              <a:buFont typeface="Wingdings" pitchFamily="2" charset="2"/>
              <a:buChar char="§"/>
            </a:pPr>
            <a:r>
              <a:rPr lang="en-US" b="1" dirty="0" smtClean="0">
                <a:solidFill>
                  <a:schemeClr val="tx1">
                    <a:lumMod val="50000"/>
                    <a:lumOff val="50000"/>
                  </a:schemeClr>
                </a:solidFill>
              </a:rPr>
              <a:t>Bygone</a:t>
            </a:r>
          </a:p>
          <a:p>
            <a:pPr>
              <a:buClr>
                <a:schemeClr val="accent6"/>
              </a:buClr>
              <a:buFont typeface="Wingdings" pitchFamily="2" charset="2"/>
              <a:buChar char="§"/>
            </a:pPr>
            <a:r>
              <a:rPr lang="en-US" b="1" dirty="0" smtClean="0">
                <a:solidFill>
                  <a:schemeClr val="tx1">
                    <a:lumMod val="50000"/>
                    <a:lumOff val="50000"/>
                  </a:schemeClr>
                </a:solidFill>
              </a:rPr>
              <a:t>Dated</a:t>
            </a:r>
          </a:p>
          <a:p>
            <a:pPr>
              <a:buClr>
                <a:schemeClr val="accent6"/>
              </a:buClr>
              <a:buFont typeface="Wingdings" pitchFamily="2" charset="2"/>
              <a:buChar char="§"/>
            </a:pPr>
            <a:r>
              <a:rPr lang="en-US" b="1" dirty="0" smtClean="0">
                <a:solidFill>
                  <a:schemeClr val="tx1">
                    <a:lumMod val="50000"/>
                    <a:lumOff val="50000"/>
                  </a:schemeClr>
                </a:solidFill>
              </a:rPr>
              <a:t>Dowdy </a:t>
            </a:r>
          </a:p>
          <a:p>
            <a:pPr>
              <a:buClr>
                <a:schemeClr val="accent6"/>
              </a:buClr>
              <a:buFont typeface="Wingdings" pitchFamily="2" charset="2"/>
              <a:buChar char="§"/>
            </a:pPr>
            <a:r>
              <a:rPr lang="en-US" b="1" dirty="0" smtClean="0">
                <a:solidFill>
                  <a:schemeClr val="tx1">
                    <a:lumMod val="50000"/>
                    <a:lumOff val="50000"/>
                  </a:schemeClr>
                </a:solidFill>
              </a:rPr>
              <a:t>Decayed </a:t>
            </a:r>
          </a:p>
          <a:p>
            <a:pPr>
              <a:buClr>
                <a:schemeClr val="accent6"/>
              </a:buClr>
              <a:buFont typeface="Wingdings" pitchFamily="2" charset="2"/>
              <a:buChar char="§"/>
            </a:pPr>
            <a:r>
              <a:rPr lang="en-US" b="1" dirty="0" smtClean="0">
                <a:solidFill>
                  <a:schemeClr val="tx1">
                    <a:lumMod val="50000"/>
                    <a:lumOff val="50000"/>
                  </a:schemeClr>
                </a:solidFill>
              </a:rPr>
              <a:t>Elderly </a:t>
            </a:r>
          </a:p>
          <a:p>
            <a:pPr>
              <a:buClr>
                <a:schemeClr val="accent6"/>
              </a:buClr>
              <a:buFont typeface="Wingdings" pitchFamily="2" charset="2"/>
              <a:buChar char="§"/>
            </a:pPr>
            <a:r>
              <a:rPr lang="en-US" b="1" dirty="0" smtClean="0">
                <a:solidFill>
                  <a:schemeClr val="tx1">
                    <a:lumMod val="50000"/>
                    <a:lumOff val="50000"/>
                  </a:schemeClr>
                </a:solidFill>
              </a:rPr>
              <a:t>Enduring </a:t>
            </a:r>
          </a:p>
          <a:p>
            <a:pPr>
              <a:buClr>
                <a:schemeClr val="accent6"/>
              </a:buClr>
              <a:buFont typeface="Wingdings" pitchFamily="2" charset="2"/>
              <a:buChar char="§"/>
            </a:pPr>
            <a:r>
              <a:rPr lang="en-US" b="1" dirty="0" smtClean="0">
                <a:solidFill>
                  <a:schemeClr val="tx1">
                    <a:lumMod val="50000"/>
                    <a:lumOff val="50000"/>
                  </a:schemeClr>
                </a:solidFill>
              </a:rPr>
              <a:t>Faded </a:t>
            </a:r>
          </a:p>
          <a:p>
            <a:pPr>
              <a:buClr>
                <a:schemeClr val="accent6"/>
              </a:buClr>
              <a:buFont typeface="Wingdings" pitchFamily="2" charset="2"/>
              <a:buChar char="§"/>
            </a:pPr>
            <a:r>
              <a:rPr lang="en-US" b="1" dirty="0" smtClean="0">
                <a:solidFill>
                  <a:schemeClr val="tx1">
                    <a:lumMod val="50000"/>
                    <a:lumOff val="50000"/>
                  </a:schemeClr>
                </a:solidFill>
              </a:rPr>
              <a:t>Frail </a:t>
            </a:r>
          </a:p>
          <a:p>
            <a:endParaRPr lang="en-US" b="1" dirty="0">
              <a:solidFill>
                <a:schemeClr val="tx1">
                  <a:lumMod val="50000"/>
                  <a:lumOff val="50000"/>
                </a:schemeClr>
              </a:solidFill>
            </a:endParaRPr>
          </a:p>
        </p:txBody>
      </p:sp>
      <p:sp>
        <p:nvSpPr>
          <p:cNvPr id="7" name="Content Placeholder 6"/>
          <p:cNvSpPr>
            <a:spLocks noGrp="1"/>
          </p:cNvSpPr>
          <p:nvPr>
            <p:ph sz="half" idx="2"/>
          </p:nvPr>
        </p:nvSpPr>
        <p:spPr/>
        <p:txBody>
          <a:bodyPr>
            <a:normAutofit fontScale="92500" lnSpcReduction="20000"/>
          </a:bodyPr>
          <a:lstStyle/>
          <a:p>
            <a:pPr>
              <a:buClr>
                <a:schemeClr val="accent6"/>
              </a:buClr>
              <a:buFont typeface="Wingdings" pitchFamily="2" charset="2"/>
              <a:buChar char="§"/>
            </a:pPr>
            <a:r>
              <a:rPr lang="en-US" b="1" dirty="0" smtClean="0">
                <a:solidFill>
                  <a:schemeClr val="tx1">
                    <a:lumMod val="50000"/>
                    <a:lumOff val="50000"/>
                  </a:schemeClr>
                </a:solidFill>
              </a:rPr>
              <a:t>Mature</a:t>
            </a:r>
          </a:p>
          <a:p>
            <a:pPr>
              <a:buClr>
                <a:schemeClr val="accent6"/>
              </a:buClr>
              <a:buFont typeface="Wingdings" pitchFamily="2" charset="2"/>
              <a:buChar char="§"/>
            </a:pPr>
            <a:r>
              <a:rPr lang="en-US" b="1" dirty="0" err="1" smtClean="0">
                <a:solidFill>
                  <a:schemeClr val="tx1">
                    <a:lumMod val="50000"/>
                    <a:lumOff val="50000"/>
                  </a:schemeClr>
                </a:solidFill>
              </a:rPr>
              <a:t>Passe</a:t>
            </a:r>
            <a:r>
              <a:rPr lang="en-US" b="1" dirty="0" smtClean="0">
                <a:solidFill>
                  <a:schemeClr val="tx1">
                    <a:lumMod val="50000"/>
                    <a:lumOff val="50000"/>
                  </a:schemeClr>
                </a:solidFill>
              </a:rPr>
              <a:t>’</a:t>
            </a:r>
          </a:p>
          <a:p>
            <a:pPr>
              <a:buClr>
                <a:schemeClr val="accent6"/>
              </a:buClr>
              <a:buFont typeface="Wingdings" pitchFamily="2" charset="2"/>
              <a:buChar char="§"/>
            </a:pPr>
            <a:r>
              <a:rPr lang="en-US" b="1" dirty="0" smtClean="0">
                <a:solidFill>
                  <a:schemeClr val="tx1">
                    <a:lumMod val="50000"/>
                    <a:lumOff val="50000"/>
                  </a:schemeClr>
                </a:solidFill>
              </a:rPr>
              <a:t>Shriveled</a:t>
            </a:r>
          </a:p>
          <a:p>
            <a:pPr>
              <a:buClr>
                <a:schemeClr val="accent6"/>
              </a:buClr>
              <a:buFont typeface="Wingdings" pitchFamily="2" charset="2"/>
              <a:buChar char="§"/>
            </a:pPr>
            <a:r>
              <a:rPr lang="en-US" b="1" dirty="0" smtClean="0">
                <a:solidFill>
                  <a:schemeClr val="tx1">
                    <a:lumMod val="50000"/>
                    <a:lumOff val="50000"/>
                  </a:schemeClr>
                </a:solidFill>
              </a:rPr>
              <a:t>Stale</a:t>
            </a:r>
          </a:p>
          <a:p>
            <a:pPr>
              <a:buClr>
                <a:schemeClr val="accent6"/>
              </a:buClr>
              <a:buFont typeface="Wingdings" pitchFamily="2" charset="2"/>
              <a:buChar char="§"/>
            </a:pPr>
            <a:r>
              <a:rPr lang="en-US" b="1" dirty="0" smtClean="0">
                <a:solidFill>
                  <a:schemeClr val="tx1">
                    <a:lumMod val="50000"/>
                    <a:lumOff val="50000"/>
                  </a:schemeClr>
                </a:solidFill>
              </a:rPr>
              <a:t>Used up</a:t>
            </a:r>
          </a:p>
          <a:p>
            <a:pPr>
              <a:buClr>
                <a:schemeClr val="accent6"/>
              </a:buClr>
              <a:buFont typeface="Wingdings" pitchFamily="2" charset="2"/>
              <a:buChar char="§"/>
            </a:pPr>
            <a:r>
              <a:rPr lang="en-US" b="1" dirty="0" smtClean="0">
                <a:solidFill>
                  <a:schemeClr val="tx1">
                    <a:lumMod val="50000"/>
                    <a:lumOff val="50000"/>
                  </a:schemeClr>
                </a:solidFill>
              </a:rPr>
              <a:t>Veteran</a:t>
            </a:r>
          </a:p>
          <a:p>
            <a:pPr>
              <a:buClr>
                <a:schemeClr val="accent6"/>
              </a:buClr>
              <a:buFont typeface="Wingdings" pitchFamily="2" charset="2"/>
              <a:buChar char="§"/>
            </a:pPr>
            <a:r>
              <a:rPr lang="en-US" b="1" dirty="0" smtClean="0">
                <a:solidFill>
                  <a:schemeClr val="tx1">
                    <a:lumMod val="50000"/>
                    <a:lumOff val="50000"/>
                  </a:schemeClr>
                </a:solidFill>
              </a:rPr>
              <a:t>Vintage</a:t>
            </a:r>
          </a:p>
          <a:p>
            <a:pPr>
              <a:buClr>
                <a:schemeClr val="accent6"/>
              </a:buClr>
              <a:buFont typeface="Wingdings" pitchFamily="2" charset="2"/>
              <a:buChar char="§"/>
            </a:pPr>
            <a:r>
              <a:rPr lang="en-US" b="1" dirty="0" smtClean="0">
                <a:solidFill>
                  <a:schemeClr val="tx1">
                    <a:lumMod val="50000"/>
                    <a:lumOff val="50000"/>
                  </a:schemeClr>
                </a:solidFill>
              </a:rPr>
              <a:t>Wrinkled</a:t>
            </a:r>
          </a:p>
          <a:p>
            <a:pPr>
              <a:buClr>
                <a:schemeClr val="accent6"/>
              </a:buClr>
              <a:buFont typeface="Wingdings" pitchFamily="2" charset="2"/>
              <a:buChar char="§"/>
            </a:pPr>
            <a:r>
              <a:rPr lang="en-US" b="1" dirty="0" smtClean="0">
                <a:solidFill>
                  <a:schemeClr val="tx1">
                    <a:lumMod val="50000"/>
                    <a:lumOff val="50000"/>
                  </a:schemeClr>
                </a:solidFill>
              </a:rPr>
              <a:t>Wise</a:t>
            </a:r>
          </a:p>
          <a:p>
            <a:pPr>
              <a:buClr>
                <a:schemeClr val="accent6"/>
              </a:buClr>
              <a:buFont typeface="Wingdings" pitchFamily="2" charset="2"/>
              <a:buChar char="§"/>
            </a:pPr>
            <a:r>
              <a:rPr lang="en-US" b="1" dirty="0" smtClean="0">
                <a:solidFill>
                  <a:schemeClr val="tx1">
                    <a:lumMod val="50000"/>
                    <a:lumOff val="50000"/>
                  </a:schemeClr>
                </a:solidFill>
              </a:rPr>
              <a:t>Yellowed (as with age)</a:t>
            </a:r>
            <a:endParaRPr lang="en-US" b="1" dirty="0">
              <a:solidFill>
                <a:schemeClr val="tx1">
                  <a:lumMod val="50000"/>
                  <a:lumOff val="50000"/>
                </a:schemeClr>
              </a:solidFill>
            </a:endParaRPr>
          </a:p>
        </p:txBody>
      </p:sp>
    </p:spTree>
    <p:extLst>
      <p:ext uri="{BB962C8B-B14F-4D97-AF65-F5344CB8AC3E}">
        <p14:creationId xmlns:p14="http://schemas.microsoft.com/office/powerpoint/2010/main" val="66897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762000"/>
            <a:ext cx="7239000" cy="5693736"/>
          </a:xfrm>
        </p:spPr>
        <p:txBody>
          <a:bodyPr>
            <a:normAutofit/>
          </a:bodyPr>
          <a:lstStyle/>
          <a:p>
            <a:pPr marL="0" indent="0" algn="ctr">
              <a:buNone/>
            </a:pPr>
            <a:endParaRPr lang="en-US" sz="36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endParaRPr>
          </a:p>
          <a:p>
            <a:pPr marL="0" indent="0" algn="ctr">
              <a:buNone/>
            </a:pPr>
            <a:r>
              <a:rPr lang="en-US" sz="36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The associations </a:t>
            </a:r>
            <a:r>
              <a:rPr lang="en-US" sz="3600" b="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o</a:t>
            </a:r>
            <a:r>
              <a:rPr lang="en-US" sz="36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f positive attributes connected with aging are far outnumbered by negative connotations.</a:t>
            </a:r>
          </a:p>
          <a:p>
            <a:pPr marL="0" indent="0" algn="ctr">
              <a:buNone/>
            </a:pPr>
            <a:endParaRPr lang="en-US" sz="36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endParaRPr>
          </a:p>
          <a:p>
            <a:pPr marL="0" indent="0" algn="r">
              <a:buNone/>
            </a:pPr>
            <a:r>
              <a:rPr lang="en-US" sz="18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 </a:t>
            </a:r>
            <a:r>
              <a:rPr lang="en-US" sz="1800" b="1" cap="all" dirty="0" err="1"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weil</a:t>
            </a:r>
            <a:r>
              <a:rPr lang="en-US" sz="1800" b="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 a. 2007)</a:t>
            </a:r>
            <a:endParaRPr lang="en-US" sz="1800" dirty="0">
              <a:cs typeface="Arial" pitchFamily="34" charset="0"/>
            </a:endParaRPr>
          </a:p>
        </p:txBody>
      </p:sp>
    </p:spTree>
    <p:extLst>
      <p:ext uri="{BB962C8B-B14F-4D97-AF65-F5344CB8AC3E}">
        <p14:creationId xmlns:p14="http://schemas.microsoft.com/office/powerpoint/2010/main" val="34563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838200"/>
            <a:ext cx="7239000" cy="4846320"/>
          </a:xfrm>
        </p:spPr>
        <p:txBody>
          <a:bodyPr>
            <a:normAutofit/>
          </a:bodyPr>
          <a:lstStyle/>
          <a:p>
            <a:pPr marL="0" indent="0" algn="ctr">
              <a:buNone/>
            </a:pPr>
            <a:r>
              <a:rPr lang="en-US" sz="6600" b="1" i="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But not so fast!!!!</a:t>
            </a:r>
          </a:p>
          <a:p>
            <a:pPr marL="0" indent="0" algn="ctr">
              <a:buNone/>
            </a:pPr>
            <a:r>
              <a:rPr lang="en-US" sz="3600" b="1" i="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ea typeface="+mj-ea"/>
                <a:cs typeface="Arial" pitchFamily="34" charset="0"/>
              </a:rPr>
              <a:t>There are examples ‘a plenty’ that prove that….. </a:t>
            </a:r>
            <a:endParaRPr lang="en-US" sz="3600" dirty="0"/>
          </a:p>
        </p:txBody>
      </p:sp>
    </p:spTree>
    <p:extLst>
      <p:ext uri="{BB962C8B-B14F-4D97-AF65-F5344CB8AC3E}">
        <p14:creationId xmlns:p14="http://schemas.microsoft.com/office/powerpoint/2010/main" val="263336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5029200" y="1219200"/>
            <a:ext cx="3962400" cy="3984674"/>
          </a:xfrm>
        </p:spPr>
        <p:txBody>
          <a:bodyPr>
            <a:normAutofit fontScale="92500"/>
          </a:bodyPr>
          <a:lstStyle/>
          <a:p>
            <a:pPr lvl="0" algn="ctr">
              <a:spcBef>
                <a:spcPts val="600"/>
              </a:spcBef>
              <a:buClr>
                <a:srgbClr val="B13F9A"/>
              </a:buClr>
            </a:pPr>
            <a:r>
              <a:rPr lang="en-US" sz="6600" b="1" i="1" cap="all" dirty="0" smtClean="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rial" pitchFamily="34" charset="0"/>
                <a:cs typeface="Arial" pitchFamily="34" charset="0"/>
              </a:rPr>
              <a:t>We still got it going on !!!!</a:t>
            </a:r>
            <a:endParaRPr lang="en-US" sz="6600" b="1" i="1" cap="all"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rial" pitchFamily="34" charset="0"/>
              <a:cs typeface="Arial" pitchFamily="34" charset="0"/>
            </a:endParaRPr>
          </a:p>
          <a:p>
            <a:pPr algn="ctr"/>
            <a:endParaRPr lang="en-US" sz="3200" dirty="0">
              <a:latin typeface="Arial" pitchFamily="34" charset="0"/>
              <a:cs typeface="Arial" pitchFamily="34" charset="0"/>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2893" b="12893"/>
          <a:stretch>
            <a:fillRect/>
          </a:stretch>
        </p:blipFill>
        <p:spPr>
          <a:xfrm rot="21361662">
            <a:off x="457200" y="685800"/>
            <a:ext cx="4180442" cy="4180442"/>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9059">
            <a:off x="882208" y="4311911"/>
            <a:ext cx="4648200" cy="2573372"/>
          </a:xfrm>
          <a:prstGeom prst="ellipse">
            <a:avLst/>
          </a:prstGeom>
          <a:ln>
            <a:noFill/>
          </a:ln>
          <a:effectLst>
            <a:softEdge rad="112500"/>
          </a:effectLst>
        </p:spPr>
      </p:pic>
    </p:spTree>
    <p:extLst>
      <p:ext uri="{BB962C8B-B14F-4D97-AF65-F5344CB8AC3E}">
        <p14:creationId xmlns:p14="http://schemas.microsoft.com/office/powerpoint/2010/main" val="375016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828800"/>
            <a:ext cx="3805990"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Hugh Downs</a:t>
            </a:r>
            <a:endParaRPr lang="en-US" dirty="0"/>
          </a:p>
        </p:txBody>
      </p:sp>
    </p:spTree>
    <p:extLst>
      <p:ext uri="{BB962C8B-B14F-4D97-AF65-F5344CB8AC3E}">
        <p14:creationId xmlns:p14="http://schemas.microsoft.com/office/powerpoint/2010/main" val="6582789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a:t>
            </a:r>
            <a:r>
              <a:rPr lang="en-US" dirty="0" err="1" smtClean="0"/>
              <a:t>Belefonte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3505200" cy="504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6707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367</TotalTime>
  <Words>966</Words>
  <Application>Microsoft Macintosh PowerPoint</Application>
  <PresentationFormat>On-screen Show (4:3)</PresentationFormat>
  <Paragraphs>131</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Opulent</vt:lpstr>
      <vt:lpstr>Vintage Status: Shock, Awe . . . awesome! ; Powered and empowered aging </vt:lpstr>
      <vt:lpstr>Quotes</vt:lpstr>
      <vt:lpstr>PowerPoint Presentation</vt:lpstr>
      <vt:lpstr>DESCRIPTIONS COMMONLY MENTIONED IN DISCUSSIONS THAT REFERENCE AGING INCLUDE WORDS LIKE:</vt:lpstr>
      <vt:lpstr>PowerPoint Presentation</vt:lpstr>
      <vt:lpstr>PowerPoint Presentation</vt:lpstr>
      <vt:lpstr>PowerPoint Presentation</vt:lpstr>
      <vt:lpstr>Hugh Downs</vt:lpstr>
      <vt:lpstr>Harry Belefonte</vt:lpstr>
      <vt:lpstr>Rita Moreno</vt:lpstr>
      <vt:lpstr>Diahann Carroll</vt:lpstr>
      <vt:lpstr>PowerPoint Presentation</vt:lpstr>
      <vt:lpstr>PowerPoint Presentation</vt:lpstr>
      <vt:lpstr>Maury Povich </vt:lpstr>
      <vt:lpstr>Cicely TYSON </vt:lpstr>
      <vt:lpstr>PowerPoint Presentation</vt:lpstr>
      <vt:lpstr>PowerPoint Presentation</vt:lpstr>
      <vt:lpstr>Challenges</vt:lpstr>
      <vt:lpstr>Older persons are the world’s fastest growing population group.</vt:lpstr>
      <vt:lpstr>Older persons are the world’s fastest growing population group.</vt:lpstr>
      <vt:lpstr>PowerPoint Presentation</vt:lpstr>
      <vt:lpstr>PowerPoint Presentation</vt:lpstr>
      <vt:lpstr>PowerPoint Presentation</vt:lpstr>
      <vt:lpstr>Positive factors associated with healthy aging</vt:lpstr>
      <vt:lpstr>PowerPoint Presentation</vt:lpstr>
      <vt:lpstr>PowerPoint Presentation</vt:lpstr>
      <vt:lpstr>PowerPoint Presentation</vt:lpstr>
      <vt:lpstr>PowerPoint Presentation</vt:lpstr>
      <vt:lpstr>PowerPoint Presentation</vt:lpstr>
      <vt:lpstr>PowerPoint Presentation</vt:lpstr>
      <vt:lpstr>References to empower </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Social Work Student</dc:creator>
  <cp:lastModifiedBy>Priscilla Kimboko</cp:lastModifiedBy>
  <cp:revision>27</cp:revision>
  <dcterms:created xsi:type="dcterms:W3CDTF">2012-03-16T15:32:21Z</dcterms:created>
  <dcterms:modified xsi:type="dcterms:W3CDTF">2013-02-01T21:25:59Z</dcterms:modified>
</cp:coreProperties>
</file>