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4" r:id="rId1"/>
  </p:sldMasterIdLst>
  <p:notesMasterIdLst>
    <p:notesMasterId r:id="rId3"/>
  </p:notesMasterIdLst>
  <p:sldIdLst>
    <p:sldId id="269" r:id="rId2"/>
  </p:sldIdLst>
  <p:sldSz cx="43891200" cy="32918400"/>
  <p:notesSz cx="6858000" cy="9144000"/>
  <p:defaultTextStyle>
    <a:defPPr>
      <a:defRPr lang="en-US"/>
    </a:defPPr>
    <a:lvl1pPr marL="0" algn="l" defTabSz="4387718" rtl="0" eaLnBrk="1" latinLnBrk="0" hangingPunct="1">
      <a:defRPr sz="8600" kern="1200">
        <a:solidFill>
          <a:schemeClr val="tx1"/>
        </a:solidFill>
        <a:latin typeface="+mn-lt"/>
        <a:ea typeface="+mn-ea"/>
        <a:cs typeface="+mn-cs"/>
      </a:defRPr>
    </a:lvl1pPr>
    <a:lvl2pPr marL="2193859" algn="l" defTabSz="4387718" rtl="0" eaLnBrk="1" latinLnBrk="0" hangingPunct="1">
      <a:defRPr sz="8600" kern="1200">
        <a:solidFill>
          <a:schemeClr val="tx1"/>
        </a:solidFill>
        <a:latin typeface="+mn-lt"/>
        <a:ea typeface="+mn-ea"/>
        <a:cs typeface="+mn-cs"/>
      </a:defRPr>
    </a:lvl2pPr>
    <a:lvl3pPr marL="4387718" algn="l" defTabSz="4387718" rtl="0" eaLnBrk="1" latinLnBrk="0" hangingPunct="1">
      <a:defRPr sz="8600" kern="1200">
        <a:solidFill>
          <a:schemeClr val="tx1"/>
        </a:solidFill>
        <a:latin typeface="+mn-lt"/>
        <a:ea typeface="+mn-ea"/>
        <a:cs typeface="+mn-cs"/>
      </a:defRPr>
    </a:lvl3pPr>
    <a:lvl4pPr marL="6581578" algn="l" defTabSz="4387718" rtl="0" eaLnBrk="1" latinLnBrk="0" hangingPunct="1">
      <a:defRPr sz="8600" kern="1200">
        <a:solidFill>
          <a:schemeClr val="tx1"/>
        </a:solidFill>
        <a:latin typeface="+mn-lt"/>
        <a:ea typeface="+mn-ea"/>
        <a:cs typeface="+mn-cs"/>
      </a:defRPr>
    </a:lvl4pPr>
    <a:lvl5pPr marL="8775432" algn="l" defTabSz="4387718" rtl="0" eaLnBrk="1" latinLnBrk="0" hangingPunct="1">
      <a:defRPr sz="8600" kern="1200">
        <a:solidFill>
          <a:schemeClr val="tx1"/>
        </a:solidFill>
        <a:latin typeface="+mn-lt"/>
        <a:ea typeface="+mn-ea"/>
        <a:cs typeface="+mn-cs"/>
      </a:defRPr>
    </a:lvl5pPr>
    <a:lvl6pPr marL="10969286" algn="l" defTabSz="4387718" rtl="0" eaLnBrk="1" latinLnBrk="0" hangingPunct="1">
      <a:defRPr sz="8600" kern="1200">
        <a:solidFill>
          <a:schemeClr val="tx1"/>
        </a:solidFill>
        <a:latin typeface="+mn-lt"/>
        <a:ea typeface="+mn-ea"/>
        <a:cs typeface="+mn-cs"/>
      </a:defRPr>
    </a:lvl6pPr>
    <a:lvl7pPr marL="13163146" algn="l" defTabSz="4387718" rtl="0" eaLnBrk="1" latinLnBrk="0" hangingPunct="1">
      <a:defRPr sz="8600" kern="1200">
        <a:solidFill>
          <a:schemeClr val="tx1"/>
        </a:solidFill>
        <a:latin typeface="+mn-lt"/>
        <a:ea typeface="+mn-ea"/>
        <a:cs typeface="+mn-cs"/>
      </a:defRPr>
    </a:lvl7pPr>
    <a:lvl8pPr marL="15357005" algn="l" defTabSz="4387718" rtl="0" eaLnBrk="1" latinLnBrk="0" hangingPunct="1">
      <a:defRPr sz="8600" kern="1200">
        <a:solidFill>
          <a:schemeClr val="tx1"/>
        </a:solidFill>
        <a:latin typeface="+mn-lt"/>
        <a:ea typeface="+mn-ea"/>
        <a:cs typeface="+mn-cs"/>
      </a:defRPr>
    </a:lvl8pPr>
    <a:lvl9pPr marL="17550864" algn="l" defTabSz="4387718" rtl="0" eaLnBrk="1" latinLnBrk="0" hangingPunct="1">
      <a:defRPr sz="86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94574" autoAdjust="0"/>
  </p:normalViewPr>
  <p:slideViewPr>
    <p:cSldViewPr>
      <p:cViewPr>
        <p:scale>
          <a:sx n="30" d="100"/>
          <a:sy n="30" d="100"/>
        </p:scale>
        <p:origin x="1027" y="2539"/>
      </p:cViewPr>
      <p:guideLst>
        <p:guide orient="horz" pos="10368"/>
        <p:guide pos="13824"/>
      </p:guideLst>
    </p:cSldViewPr>
  </p:slideViewPr>
  <p:outlineViewPr>
    <p:cViewPr>
      <p:scale>
        <a:sx n="33" d="100"/>
        <a:sy n="33" d="100"/>
      </p:scale>
      <p:origin x="53" y="1064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66CF2E-A022-4BAF-93ED-998B9CE0BE82}" type="datetimeFigureOut">
              <a:rPr lang="en-US" smtClean="0"/>
              <a:pPr/>
              <a:t>2/4/2013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E48B15-F99F-4BFD-B7AC-C663829673F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387718" rtl="0" eaLnBrk="1" latinLnBrk="0" hangingPunct="1">
      <a:defRPr sz="5800" kern="1200">
        <a:solidFill>
          <a:schemeClr val="tx1"/>
        </a:solidFill>
        <a:latin typeface="+mn-lt"/>
        <a:ea typeface="+mn-ea"/>
        <a:cs typeface="+mn-cs"/>
      </a:defRPr>
    </a:lvl1pPr>
    <a:lvl2pPr marL="2193859" algn="l" defTabSz="4387718" rtl="0" eaLnBrk="1" latinLnBrk="0" hangingPunct="1">
      <a:defRPr sz="5800" kern="1200">
        <a:solidFill>
          <a:schemeClr val="tx1"/>
        </a:solidFill>
        <a:latin typeface="+mn-lt"/>
        <a:ea typeface="+mn-ea"/>
        <a:cs typeface="+mn-cs"/>
      </a:defRPr>
    </a:lvl2pPr>
    <a:lvl3pPr marL="4387718" algn="l" defTabSz="4387718" rtl="0" eaLnBrk="1" latinLnBrk="0" hangingPunct="1">
      <a:defRPr sz="5800" kern="1200">
        <a:solidFill>
          <a:schemeClr val="tx1"/>
        </a:solidFill>
        <a:latin typeface="+mn-lt"/>
        <a:ea typeface="+mn-ea"/>
        <a:cs typeface="+mn-cs"/>
      </a:defRPr>
    </a:lvl3pPr>
    <a:lvl4pPr marL="6581578" algn="l" defTabSz="4387718" rtl="0" eaLnBrk="1" latinLnBrk="0" hangingPunct="1">
      <a:defRPr sz="5800" kern="1200">
        <a:solidFill>
          <a:schemeClr val="tx1"/>
        </a:solidFill>
        <a:latin typeface="+mn-lt"/>
        <a:ea typeface="+mn-ea"/>
        <a:cs typeface="+mn-cs"/>
      </a:defRPr>
    </a:lvl4pPr>
    <a:lvl5pPr marL="8775432" algn="l" defTabSz="4387718" rtl="0" eaLnBrk="1" latinLnBrk="0" hangingPunct="1">
      <a:defRPr sz="5800" kern="1200">
        <a:solidFill>
          <a:schemeClr val="tx1"/>
        </a:solidFill>
        <a:latin typeface="+mn-lt"/>
        <a:ea typeface="+mn-ea"/>
        <a:cs typeface="+mn-cs"/>
      </a:defRPr>
    </a:lvl5pPr>
    <a:lvl6pPr marL="10969286" algn="l" defTabSz="4387718" rtl="0" eaLnBrk="1" latinLnBrk="0" hangingPunct="1">
      <a:defRPr sz="5800" kern="1200">
        <a:solidFill>
          <a:schemeClr val="tx1"/>
        </a:solidFill>
        <a:latin typeface="+mn-lt"/>
        <a:ea typeface="+mn-ea"/>
        <a:cs typeface="+mn-cs"/>
      </a:defRPr>
    </a:lvl6pPr>
    <a:lvl7pPr marL="13163146" algn="l" defTabSz="4387718" rtl="0" eaLnBrk="1" latinLnBrk="0" hangingPunct="1">
      <a:defRPr sz="5800" kern="1200">
        <a:solidFill>
          <a:schemeClr val="tx1"/>
        </a:solidFill>
        <a:latin typeface="+mn-lt"/>
        <a:ea typeface="+mn-ea"/>
        <a:cs typeface="+mn-cs"/>
      </a:defRPr>
    </a:lvl7pPr>
    <a:lvl8pPr marL="15357005" algn="l" defTabSz="4387718" rtl="0" eaLnBrk="1" latinLnBrk="0" hangingPunct="1">
      <a:defRPr sz="5800" kern="1200">
        <a:solidFill>
          <a:schemeClr val="tx1"/>
        </a:solidFill>
        <a:latin typeface="+mn-lt"/>
        <a:ea typeface="+mn-ea"/>
        <a:cs typeface="+mn-cs"/>
      </a:defRPr>
    </a:lvl8pPr>
    <a:lvl9pPr marL="17550864" algn="l" defTabSz="4387718" rtl="0" eaLnBrk="1" latinLnBrk="0" hangingPunct="1">
      <a:defRPr sz="5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4E48B15-F99F-4BFD-B7AC-C663829673F2}"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3158" indent="0" algn="ctr">
              <a:buNone/>
              <a:defRPr>
                <a:solidFill>
                  <a:schemeClr val="tx1">
                    <a:tint val="75000"/>
                  </a:schemeClr>
                </a:solidFill>
              </a:defRPr>
            </a:lvl2pPr>
            <a:lvl3pPr marL="4386317" indent="0" algn="ctr">
              <a:buNone/>
              <a:defRPr>
                <a:solidFill>
                  <a:schemeClr val="tx1">
                    <a:tint val="75000"/>
                  </a:schemeClr>
                </a:solidFill>
              </a:defRPr>
            </a:lvl3pPr>
            <a:lvl4pPr marL="6579475" indent="0" algn="ctr">
              <a:buNone/>
              <a:defRPr>
                <a:solidFill>
                  <a:schemeClr val="tx1">
                    <a:tint val="75000"/>
                  </a:schemeClr>
                </a:solidFill>
              </a:defRPr>
            </a:lvl4pPr>
            <a:lvl5pPr marL="8772624" indent="0" algn="ctr">
              <a:buNone/>
              <a:defRPr>
                <a:solidFill>
                  <a:schemeClr val="tx1">
                    <a:tint val="75000"/>
                  </a:schemeClr>
                </a:solidFill>
              </a:defRPr>
            </a:lvl5pPr>
            <a:lvl6pPr marL="10965773" indent="0" algn="ctr">
              <a:buNone/>
              <a:defRPr>
                <a:solidFill>
                  <a:schemeClr val="tx1">
                    <a:tint val="75000"/>
                  </a:schemeClr>
                </a:solidFill>
              </a:defRPr>
            </a:lvl6pPr>
            <a:lvl7pPr marL="13158931" indent="0" algn="ctr">
              <a:buNone/>
              <a:defRPr>
                <a:solidFill>
                  <a:schemeClr val="tx1">
                    <a:tint val="75000"/>
                  </a:schemeClr>
                </a:solidFill>
              </a:defRPr>
            </a:lvl7pPr>
            <a:lvl8pPr marL="15352090" indent="0" algn="ctr">
              <a:buNone/>
              <a:defRPr>
                <a:solidFill>
                  <a:schemeClr val="tx1">
                    <a:tint val="75000"/>
                  </a:schemeClr>
                </a:solidFill>
              </a:defRPr>
            </a:lvl8pPr>
            <a:lvl9pPr marL="1754524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9E0A3D1-5C5D-492F-99B5-F69AE08924D4}" type="datetimeFigureOut">
              <a:rPr lang="en-US" smtClean="0"/>
              <a:pPr/>
              <a:t>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044E93-436A-4B24-A172-7AA42B8F971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E0A3D1-5C5D-492F-99B5-F69AE08924D4}" type="datetimeFigureOut">
              <a:rPr lang="en-US" smtClean="0"/>
              <a:pPr/>
              <a:t>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044E93-436A-4B24-A172-7AA42B8F971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2742909" y="6324600"/>
            <a:ext cx="47404018" cy="1348206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530847" y="6324600"/>
            <a:ext cx="141480542" cy="1348206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E0A3D1-5C5D-492F-99B5-F69AE08924D4}" type="datetimeFigureOut">
              <a:rPr lang="en-US" smtClean="0"/>
              <a:pPr/>
              <a:t>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044E93-436A-4B24-A172-7AA42B8F971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E0A3D1-5C5D-492F-99B5-F69AE08924D4}" type="datetimeFigureOut">
              <a:rPr lang="en-US" smtClean="0"/>
              <a:pPr/>
              <a:t>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044E93-436A-4B24-A172-7AA42B8F971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2" y="13952229"/>
            <a:ext cx="37307520" cy="7200898"/>
          </a:xfrm>
        </p:spPr>
        <p:txBody>
          <a:bodyPr anchor="b"/>
          <a:lstStyle>
            <a:lvl1pPr marL="0" indent="0">
              <a:buNone/>
              <a:defRPr sz="9600">
                <a:solidFill>
                  <a:schemeClr val="tx1">
                    <a:tint val="75000"/>
                  </a:schemeClr>
                </a:solidFill>
              </a:defRPr>
            </a:lvl1pPr>
            <a:lvl2pPr marL="2193158" indent="0">
              <a:buNone/>
              <a:defRPr sz="8600">
                <a:solidFill>
                  <a:schemeClr val="tx1">
                    <a:tint val="75000"/>
                  </a:schemeClr>
                </a:solidFill>
              </a:defRPr>
            </a:lvl2pPr>
            <a:lvl3pPr marL="4386317" indent="0">
              <a:buNone/>
              <a:defRPr sz="7700">
                <a:solidFill>
                  <a:schemeClr val="tx1">
                    <a:tint val="75000"/>
                  </a:schemeClr>
                </a:solidFill>
              </a:defRPr>
            </a:lvl3pPr>
            <a:lvl4pPr marL="6579475" indent="0">
              <a:buNone/>
              <a:defRPr sz="6700">
                <a:solidFill>
                  <a:schemeClr val="tx1">
                    <a:tint val="75000"/>
                  </a:schemeClr>
                </a:solidFill>
              </a:defRPr>
            </a:lvl4pPr>
            <a:lvl5pPr marL="8772624" indent="0">
              <a:buNone/>
              <a:defRPr sz="6700">
                <a:solidFill>
                  <a:schemeClr val="tx1">
                    <a:tint val="75000"/>
                  </a:schemeClr>
                </a:solidFill>
              </a:defRPr>
            </a:lvl5pPr>
            <a:lvl6pPr marL="10965773" indent="0">
              <a:buNone/>
              <a:defRPr sz="6700">
                <a:solidFill>
                  <a:schemeClr val="tx1">
                    <a:tint val="75000"/>
                  </a:schemeClr>
                </a:solidFill>
              </a:defRPr>
            </a:lvl6pPr>
            <a:lvl7pPr marL="13158931" indent="0">
              <a:buNone/>
              <a:defRPr sz="6700">
                <a:solidFill>
                  <a:schemeClr val="tx1">
                    <a:tint val="75000"/>
                  </a:schemeClr>
                </a:solidFill>
              </a:defRPr>
            </a:lvl7pPr>
            <a:lvl8pPr marL="15352090" indent="0">
              <a:buNone/>
              <a:defRPr sz="6700">
                <a:solidFill>
                  <a:schemeClr val="tx1">
                    <a:tint val="75000"/>
                  </a:schemeClr>
                </a:solidFill>
              </a:defRPr>
            </a:lvl8pPr>
            <a:lvl9pPr marL="17545248" indent="0">
              <a:buNone/>
              <a:defRPr sz="67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E0A3D1-5C5D-492F-99B5-F69AE08924D4}" type="datetimeFigureOut">
              <a:rPr lang="en-US" smtClean="0"/>
              <a:pPr/>
              <a:t>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044E93-436A-4B24-A172-7AA42B8F971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530842" y="36865560"/>
            <a:ext cx="94442280" cy="10427970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5704642" y="36865560"/>
            <a:ext cx="94442280" cy="10427970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9E0A3D1-5C5D-492F-99B5-F69AE08924D4}" type="datetimeFigureOut">
              <a:rPr lang="en-US" smtClean="0"/>
              <a:pPr/>
              <a:t>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044E93-436A-4B24-A172-7AA42B8F971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1318262"/>
            <a:ext cx="39502080"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4560" y="7368542"/>
            <a:ext cx="19392902" cy="3070858"/>
          </a:xfrm>
        </p:spPr>
        <p:txBody>
          <a:bodyPr anchor="b"/>
          <a:lstStyle>
            <a:lvl1pPr marL="0" indent="0">
              <a:buNone/>
              <a:defRPr sz="11500" b="1"/>
            </a:lvl1pPr>
            <a:lvl2pPr marL="2193158" indent="0">
              <a:buNone/>
              <a:defRPr sz="9600" b="1"/>
            </a:lvl2pPr>
            <a:lvl3pPr marL="4386317" indent="0">
              <a:buNone/>
              <a:defRPr sz="8600" b="1"/>
            </a:lvl3pPr>
            <a:lvl4pPr marL="6579475" indent="0">
              <a:buNone/>
              <a:defRPr sz="7700" b="1"/>
            </a:lvl4pPr>
            <a:lvl5pPr marL="8772624" indent="0">
              <a:buNone/>
              <a:defRPr sz="7700" b="1"/>
            </a:lvl5pPr>
            <a:lvl6pPr marL="10965773" indent="0">
              <a:buNone/>
              <a:defRPr sz="7700" b="1"/>
            </a:lvl6pPr>
            <a:lvl7pPr marL="13158931" indent="0">
              <a:buNone/>
              <a:defRPr sz="7700" b="1"/>
            </a:lvl7pPr>
            <a:lvl8pPr marL="15352090" indent="0">
              <a:buNone/>
              <a:defRPr sz="7700" b="1"/>
            </a:lvl8pPr>
            <a:lvl9pPr marL="17545248" indent="0">
              <a:buNone/>
              <a:defRPr sz="7700" b="1"/>
            </a:lvl9pPr>
          </a:lstStyle>
          <a:p>
            <a:pPr lvl="0"/>
            <a:r>
              <a:rPr lang="en-US" smtClean="0"/>
              <a:t>Click to edit Master text styles</a:t>
            </a:r>
          </a:p>
        </p:txBody>
      </p:sp>
      <p:sp>
        <p:nvSpPr>
          <p:cNvPr id="4" name="Content Placeholder 3"/>
          <p:cNvSpPr>
            <a:spLocks noGrp="1"/>
          </p:cNvSpPr>
          <p:nvPr>
            <p:ph sz="half" idx="2"/>
          </p:nvPr>
        </p:nvSpPr>
        <p:spPr>
          <a:xfrm>
            <a:off x="2194560" y="10439400"/>
            <a:ext cx="19392902"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122" y="7368542"/>
            <a:ext cx="19400520" cy="3070858"/>
          </a:xfrm>
        </p:spPr>
        <p:txBody>
          <a:bodyPr anchor="b"/>
          <a:lstStyle>
            <a:lvl1pPr marL="0" indent="0">
              <a:buNone/>
              <a:defRPr sz="11500" b="1"/>
            </a:lvl1pPr>
            <a:lvl2pPr marL="2193158" indent="0">
              <a:buNone/>
              <a:defRPr sz="9600" b="1"/>
            </a:lvl2pPr>
            <a:lvl3pPr marL="4386317" indent="0">
              <a:buNone/>
              <a:defRPr sz="8600" b="1"/>
            </a:lvl3pPr>
            <a:lvl4pPr marL="6579475" indent="0">
              <a:buNone/>
              <a:defRPr sz="7700" b="1"/>
            </a:lvl4pPr>
            <a:lvl5pPr marL="8772624" indent="0">
              <a:buNone/>
              <a:defRPr sz="7700" b="1"/>
            </a:lvl5pPr>
            <a:lvl6pPr marL="10965773" indent="0">
              <a:buNone/>
              <a:defRPr sz="7700" b="1"/>
            </a:lvl6pPr>
            <a:lvl7pPr marL="13158931" indent="0">
              <a:buNone/>
              <a:defRPr sz="7700" b="1"/>
            </a:lvl7pPr>
            <a:lvl8pPr marL="15352090" indent="0">
              <a:buNone/>
              <a:defRPr sz="7700" b="1"/>
            </a:lvl8pPr>
            <a:lvl9pPr marL="17545248" indent="0">
              <a:buNone/>
              <a:defRPr sz="7700" b="1"/>
            </a:lvl9pPr>
          </a:lstStyle>
          <a:p>
            <a:pPr lvl="0"/>
            <a:r>
              <a:rPr lang="en-US" smtClean="0"/>
              <a:t>Click to edit Master text styles</a:t>
            </a:r>
          </a:p>
        </p:txBody>
      </p:sp>
      <p:sp>
        <p:nvSpPr>
          <p:cNvPr id="6" name="Content Placeholder 5"/>
          <p:cNvSpPr>
            <a:spLocks noGrp="1"/>
          </p:cNvSpPr>
          <p:nvPr>
            <p:ph sz="quarter" idx="4"/>
          </p:nvPr>
        </p:nvSpPr>
        <p:spPr>
          <a:xfrm>
            <a:off x="22296122" y="10439400"/>
            <a:ext cx="19400520"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9E0A3D1-5C5D-492F-99B5-F69AE08924D4}" type="datetimeFigureOut">
              <a:rPr lang="en-US" smtClean="0"/>
              <a:pPr/>
              <a:t>2/4/2013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044E93-436A-4B24-A172-7AA42B8F971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9E0A3D1-5C5D-492F-99B5-F69AE08924D4}" type="datetimeFigureOut">
              <a:rPr lang="en-US" smtClean="0"/>
              <a:pPr/>
              <a:t>2/4/2013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044E93-436A-4B24-A172-7AA42B8F971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E0A3D1-5C5D-492F-99B5-F69AE08924D4}" type="datetimeFigureOut">
              <a:rPr lang="en-US" smtClean="0"/>
              <a:pPr/>
              <a:t>2/4/2013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044E93-436A-4B24-A172-7AA42B8F971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7" y="1310640"/>
            <a:ext cx="14439902" cy="5577840"/>
          </a:xfrm>
        </p:spPr>
        <p:txBody>
          <a:bodyPr anchor="b"/>
          <a:lstStyle>
            <a:lvl1pPr algn="l">
              <a:defRPr sz="9600" b="1"/>
            </a:lvl1pPr>
          </a:lstStyle>
          <a:p>
            <a:r>
              <a:rPr lang="en-US" smtClean="0"/>
              <a:t>Click to edit Master title style</a:t>
            </a:r>
            <a:endParaRPr lang="en-US"/>
          </a:p>
        </p:txBody>
      </p:sp>
      <p:sp>
        <p:nvSpPr>
          <p:cNvPr id="3" name="Content Placeholder 2"/>
          <p:cNvSpPr>
            <a:spLocks noGrp="1"/>
          </p:cNvSpPr>
          <p:nvPr>
            <p:ph idx="1"/>
          </p:nvPr>
        </p:nvSpPr>
        <p:spPr>
          <a:xfrm>
            <a:off x="17160240" y="1310647"/>
            <a:ext cx="24536400" cy="28094942"/>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4567" y="6888487"/>
            <a:ext cx="14439902" cy="22517102"/>
          </a:xfrm>
        </p:spPr>
        <p:txBody>
          <a:bodyPr/>
          <a:lstStyle>
            <a:lvl1pPr marL="0" indent="0">
              <a:buNone/>
              <a:defRPr sz="6700"/>
            </a:lvl1pPr>
            <a:lvl2pPr marL="2193158" indent="0">
              <a:buNone/>
              <a:defRPr sz="5800"/>
            </a:lvl2pPr>
            <a:lvl3pPr marL="4386317" indent="0">
              <a:buNone/>
              <a:defRPr sz="4800"/>
            </a:lvl3pPr>
            <a:lvl4pPr marL="6579475" indent="0">
              <a:buNone/>
              <a:defRPr sz="4300"/>
            </a:lvl4pPr>
            <a:lvl5pPr marL="8772624" indent="0">
              <a:buNone/>
              <a:defRPr sz="4300"/>
            </a:lvl5pPr>
            <a:lvl6pPr marL="10965773" indent="0">
              <a:buNone/>
              <a:defRPr sz="4300"/>
            </a:lvl6pPr>
            <a:lvl7pPr marL="13158931" indent="0">
              <a:buNone/>
              <a:defRPr sz="4300"/>
            </a:lvl7pPr>
            <a:lvl8pPr marL="15352090" indent="0">
              <a:buNone/>
              <a:defRPr sz="4300"/>
            </a:lvl8pPr>
            <a:lvl9pPr marL="17545248" indent="0">
              <a:buNone/>
              <a:defRPr sz="4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E0A3D1-5C5D-492F-99B5-F69AE08924D4}" type="datetimeFigureOut">
              <a:rPr lang="en-US" smtClean="0"/>
              <a:pPr/>
              <a:t>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044E93-436A-4B24-A172-7AA42B8F971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0" cy="2720342"/>
          </a:xfrm>
        </p:spPr>
        <p:txBody>
          <a:bodyPr anchor="b"/>
          <a:lstStyle>
            <a:lvl1pPr algn="l">
              <a:defRPr sz="9600" b="1"/>
            </a:lvl1pPr>
          </a:lstStyle>
          <a:p>
            <a:r>
              <a:rPr lang="en-US" smtClean="0"/>
              <a:t>Click to edit Master title style</a:t>
            </a:r>
            <a:endParaRPr lang="en-US"/>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3158" indent="0">
              <a:buNone/>
              <a:defRPr sz="13400"/>
            </a:lvl2pPr>
            <a:lvl3pPr marL="4386317" indent="0">
              <a:buNone/>
              <a:defRPr sz="11500"/>
            </a:lvl3pPr>
            <a:lvl4pPr marL="6579475" indent="0">
              <a:buNone/>
              <a:defRPr sz="9600"/>
            </a:lvl4pPr>
            <a:lvl5pPr marL="8772624" indent="0">
              <a:buNone/>
              <a:defRPr sz="9600"/>
            </a:lvl5pPr>
            <a:lvl6pPr marL="10965773" indent="0">
              <a:buNone/>
              <a:defRPr sz="9600"/>
            </a:lvl6pPr>
            <a:lvl7pPr marL="13158931" indent="0">
              <a:buNone/>
              <a:defRPr sz="9600"/>
            </a:lvl7pPr>
            <a:lvl8pPr marL="15352090" indent="0">
              <a:buNone/>
              <a:defRPr sz="9600"/>
            </a:lvl8pPr>
            <a:lvl9pPr marL="17545248" indent="0">
              <a:buNone/>
              <a:defRPr sz="9600"/>
            </a:lvl9pPr>
          </a:lstStyle>
          <a:p>
            <a:endParaRPr lang="en-US"/>
          </a:p>
        </p:txBody>
      </p:sp>
      <p:sp>
        <p:nvSpPr>
          <p:cNvPr id="4" name="Text Placeholder 3"/>
          <p:cNvSpPr>
            <a:spLocks noGrp="1"/>
          </p:cNvSpPr>
          <p:nvPr>
            <p:ph type="body" sz="half" idx="2"/>
          </p:nvPr>
        </p:nvSpPr>
        <p:spPr>
          <a:xfrm>
            <a:off x="8602982" y="25763222"/>
            <a:ext cx="26334720" cy="3863338"/>
          </a:xfrm>
        </p:spPr>
        <p:txBody>
          <a:bodyPr/>
          <a:lstStyle>
            <a:lvl1pPr marL="0" indent="0">
              <a:buNone/>
              <a:defRPr sz="6700"/>
            </a:lvl1pPr>
            <a:lvl2pPr marL="2193158" indent="0">
              <a:buNone/>
              <a:defRPr sz="5800"/>
            </a:lvl2pPr>
            <a:lvl3pPr marL="4386317" indent="0">
              <a:buNone/>
              <a:defRPr sz="4800"/>
            </a:lvl3pPr>
            <a:lvl4pPr marL="6579475" indent="0">
              <a:buNone/>
              <a:defRPr sz="4300"/>
            </a:lvl4pPr>
            <a:lvl5pPr marL="8772624" indent="0">
              <a:buNone/>
              <a:defRPr sz="4300"/>
            </a:lvl5pPr>
            <a:lvl6pPr marL="10965773" indent="0">
              <a:buNone/>
              <a:defRPr sz="4300"/>
            </a:lvl6pPr>
            <a:lvl7pPr marL="13158931" indent="0">
              <a:buNone/>
              <a:defRPr sz="4300"/>
            </a:lvl7pPr>
            <a:lvl8pPr marL="15352090" indent="0">
              <a:buNone/>
              <a:defRPr sz="4300"/>
            </a:lvl8pPr>
            <a:lvl9pPr marL="17545248" indent="0">
              <a:buNone/>
              <a:defRPr sz="4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E0A3D1-5C5D-492F-99B5-F69AE08924D4}" type="datetimeFigureOut">
              <a:rPr lang="en-US" smtClean="0"/>
              <a:pPr/>
              <a:t>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044E93-436A-4B24-A172-7AA42B8F971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28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624" tIns="219322" rIns="438624" bIns="21932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2194560" y="7680967"/>
            <a:ext cx="39502080" cy="21724622"/>
          </a:xfrm>
          <a:prstGeom prst="rect">
            <a:avLst/>
          </a:prstGeom>
        </p:spPr>
        <p:txBody>
          <a:bodyPr vert="horz" lIns="438624" tIns="219322" rIns="438624" bIns="21932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624" tIns="219322" rIns="438624" bIns="219322" rtlCol="0" anchor="ctr"/>
          <a:lstStyle>
            <a:lvl1pPr algn="l">
              <a:defRPr sz="5800">
                <a:solidFill>
                  <a:schemeClr val="tx1">
                    <a:tint val="75000"/>
                  </a:schemeClr>
                </a:solidFill>
              </a:defRPr>
            </a:lvl1pPr>
          </a:lstStyle>
          <a:p>
            <a:fld id="{A9E0A3D1-5C5D-492F-99B5-F69AE08924D4}" type="datetimeFigureOut">
              <a:rPr lang="en-US" smtClean="0"/>
              <a:pPr/>
              <a:t>2/4/2013</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624" tIns="219322" rIns="438624" bIns="219322"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624" tIns="219322" rIns="438624" bIns="219322" rtlCol="0" anchor="ctr"/>
          <a:lstStyle>
            <a:lvl1pPr algn="r">
              <a:defRPr sz="5800">
                <a:solidFill>
                  <a:schemeClr val="tx1">
                    <a:tint val="75000"/>
                  </a:schemeClr>
                </a:solidFill>
              </a:defRPr>
            </a:lvl1pPr>
          </a:lstStyle>
          <a:p>
            <a:fld id="{82044E93-436A-4B24-A172-7AA42B8F971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25" r:id="rId1"/>
    <p:sldLayoutId id="2147483826" r:id="rId2"/>
    <p:sldLayoutId id="2147483827" r:id="rId3"/>
    <p:sldLayoutId id="2147483828" r:id="rId4"/>
    <p:sldLayoutId id="2147483829" r:id="rId5"/>
    <p:sldLayoutId id="2147483830" r:id="rId6"/>
    <p:sldLayoutId id="2147483831" r:id="rId7"/>
    <p:sldLayoutId id="2147483832" r:id="rId8"/>
    <p:sldLayoutId id="2147483833" r:id="rId9"/>
    <p:sldLayoutId id="2147483834" r:id="rId10"/>
    <p:sldLayoutId id="2147483835" r:id="rId11"/>
  </p:sldLayoutIdLst>
  <p:txStyles>
    <p:titleStyle>
      <a:lvl1pPr algn="ctr" defTabSz="4386317" rtl="0" eaLnBrk="1" latinLnBrk="0" hangingPunct="1">
        <a:spcBef>
          <a:spcPct val="0"/>
        </a:spcBef>
        <a:buNone/>
        <a:defRPr sz="21100" kern="1200">
          <a:solidFill>
            <a:schemeClr val="tx1"/>
          </a:solidFill>
          <a:latin typeface="+mj-lt"/>
          <a:ea typeface="+mj-ea"/>
          <a:cs typeface="+mj-cs"/>
        </a:defRPr>
      </a:lvl1pPr>
    </p:titleStyle>
    <p:bodyStyle>
      <a:lvl1pPr marL="1644864" indent="-1644864" algn="l" defTabSz="4386317"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3875" indent="-1370717" algn="l" defTabSz="4386317" rtl="0" eaLnBrk="1" latinLnBrk="0" hangingPunct="1">
        <a:spcBef>
          <a:spcPct val="20000"/>
        </a:spcBef>
        <a:buFont typeface="Arial" pitchFamily="34" charset="0"/>
        <a:buChar char="–"/>
        <a:defRPr sz="13400" kern="1200">
          <a:solidFill>
            <a:schemeClr val="tx1"/>
          </a:solidFill>
          <a:latin typeface="+mn-lt"/>
          <a:ea typeface="+mn-ea"/>
          <a:cs typeface="+mn-cs"/>
        </a:defRPr>
      </a:lvl2pPr>
      <a:lvl3pPr marL="5482886" indent="-1096570" algn="l" defTabSz="4386317" rtl="0" eaLnBrk="1" latinLnBrk="0" hangingPunct="1">
        <a:spcBef>
          <a:spcPct val="20000"/>
        </a:spcBef>
        <a:buFont typeface="Arial" pitchFamily="34" charset="0"/>
        <a:buChar char="•"/>
        <a:defRPr sz="11500" kern="1200">
          <a:solidFill>
            <a:schemeClr val="tx1"/>
          </a:solidFill>
          <a:latin typeface="+mn-lt"/>
          <a:ea typeface="+mn-ea"/>
          <a:cs typeface="+mn-cs"/>
        </a:defRPr>
      </a:lvl3pPr>
      <a:lvl4pPr marL="7676045" indent="-1096570" algn="l" defTabSz="4386317"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69203" indent="-1096570" algn="l" defTabSz="4386317"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62362" indent="-1096570" algn="l" defTabSz="4386317"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55520" indent="-1096570" algn="l" defTabSz="4386317"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48669" indent="-1096570" algn="l" defTabSz="4386317"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41818" indent="-1096570" algn="l" defTabSz="4386317"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6317" rtl="0" eaLnBrk="1" latinLnBrk="0" hangingPunct="1">
        <a:defRPr sz="8600" kern="1200">
          <a:solidFill>
            <a:schemeClr val="tx1"/>
          </a:solidFill>
          <a:latin typeface="+mn-lt"/>
          <a:ea typeface="+mn-ea"/>
          <a:cs typeface="+mn-cs"/>
        </a:defRPr>
      </a:lvl1pPr>
      <a:lvl2pPr marL="2193158" algn="l" defTabSz="4386317" rtl="0" eaLnBrk="1" latinLnBrk="0" hangingPunct="1">
        <a:defRPr sz="8600" kern="1200">
          <a:solidFill>
            <a:schemeClr val="tx1"/>
          </a:solidFill>
          <a:latin typeface="+mn-lt"/>
          <a:ea typeface="+mn-ea"/>
          <a:cs typeface="+mn-cs"/>
        </a:defRPr>
      </a:lvl2pPr>
      <a:lvl3pPr marL="4386317" algn="l" defTabSz="4386317" rtl="0" eaLnBrk="1" latinLnBrk="0" hangingPunct="1">
        <a:defRPr sz="8600" kern="1200">
          <a:solidFill>
            <a:schemeClr val="tx1"/>
          </a:solidFill>
          <a:latin typeface="+mn-lt"/>
          <a:ea typeface="+mn-ea"/>
          <a:cs typeface="+mn-cs"/>
        </a:defRPr>
      </a:lvl3pPr>
      <a:lvl4pPr marL="6579475" algn="l" defTabSz="4386317" rtl="0" eaLnBrk="1" latinLnBrk="0" hangingPunct="1">
        <a:defRPr sz="8600" kern="1200">
          <a:solidFill>
            <a:schemeClr val="tx1"/>
          </a:solidFill>
          <a:latin typeface="+mn-lt"/>
          <a:ea typeface="+mn-ea"/>
          <a:cs typeface="+mn-cs"/>
        </a:defRPr>
      </a:lvl4pPr>
      <a:lvl5pPr marL="8772624" algn="l" defTabSz="4386317" rtl="0" eaLnBrk="1" latinLnBrk="0" hangingPunct="1">
        <a:defRPr sz="8600" kern="1200">
          <a:solidFill>
            <a:schemeClr val="tx1"/>
          </a:solidFill>
          <a:latin typeface="+mn-lt"/>
          <a:ea typeface="+mn-ea"/>
          <a:cs typeface="+mn-cs"/>
        </a:defRPr>
      </a:lvl5pPr>
      <a:lvl6pPr marL="10965773" algn="l" defTabSz="4386317" rtl="0" eaLnBrk="1" latinLnBrk="0" hangingPunct="1">
        <a:defRPr sz="8600" kern="1200">
          <a:solidFill>
            <a:schemeClr val="tx1"/>
          </a:solidFill>
          <a:latin typeface="+mn-lt"/>
          <a:ea typeface="+mn-ea"/>
          <a:cs typeface="+mn-cs"/>
        </a:defRPr>
      </a:lvl6pPr>
      <a:lvl7pPr marL="13158931" algn="l" defTabSz="4386317" rtl="0" eaLnBrk="1" latinLnBrk="0" hangingPunct="1">
        <a:defRPr sz="8600" kern="1200">
          <a:solidFill>
            <a:schemeClr val="tx1"/>
          </a:solidFill>
          <a:latin typeface="+mn-lt"/>
          <a:ea typeface="+mn-ea"/>
          <a:cs typeface="+mn-cs"/>
        </a:defRPr>
      </a:lvl7pPr>
      <a:lvl8pPr marL="15352090" algn="l" defTabSz="4386317" rtl="0" eaLnBrk="1" latinLnBrk="0" hangingPunct="1">
        <a:defRPr sz="8600" kern="1200">
          <a:solidFill>
            <a:schemeClr val="tx1"/>
          </a:solidFill>
          <a:latin typeface="+mn-lt"/>
          <a:ea typeface="+mn-ea"/>
          <a:cs typeface="+mn-cs"/>
        </a:defRPr>
      </a:lvl8pPr>
      <a:lvl9pPr marL="17545248" algn="l" defTabSz="4386317"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ctrTitle"/>
          </p:nvPr>
        </p:nvSpPr>
        <p:spPr>
          <a:xfrm>
            <a:off x="3200400" y="914401"/>
            <a:ext cx="37307520" cy="3276600"/>
          </a:xfrm>
        </p:spPr>
        <p:txBody>
          <a:bodyPr>
            <a:normAutofit/>
          </a:bodyPr>
          <a:lstStyle/>
          <a:p>
            <a:pPr algn="ctr"/>
            <a:r>
              <a:rPr lang="en-US" sz="10000" dirty="0"/>
              <a:t> </a:t>
            </a:r>
            <a:r>
              <a:rPr lang="en-US" sz="10000" b="1" dirty="0">
                <a:effectLst>
                  <a:outerShdw blurRad="38100" dist="38100" dir="2700000" algn="tl">
                    <a:srgbClr val="000000">
                      <a:alpha val="43137"/>
                    </a:srgbClr>
                  </a:outerShdw>
                </a:effectLst>
              </a:rPr>
              <a:t>Psychotherapy for Depression in an Aging </a:t>
            </a:r>
            <a:r>
              <a:rPr lang="en-US" sz="10000" b="1" dirty="0" smtClean="0">
                <a:effectLst>
                  <a:outerShdw blurRad="38100" dist="38100" dir="2700000" algn="tl">
                    <a:srgbClr val="000000">
                      <a:alpha val="43137"/>
                    </a:srgbClr>
                  </a:outerShdw>
                </a:effectLst>
              </a:rPr>
              <a:t>Population</a:t>
            </a:r>
            <a:r>
              <a:rPr lang="en-US" sz="10000" dirty="0" smtClean="0"/>
              <a:t/>
            </a:r>
            <a:br>
              <a:rPr lang="en-US" sz="10000" dirty="0" smtClean="0"/>
            </a:br>
            <a:r>
              <a:rPr lang="en-US" sz="6600" dirty="0" smtClean="0"/>
              <a:t>By: Katelyn Buchholz</a:t>
            </a:r>
            <a:endParaRPr lang="en-US" sz="10000" dirty="0"/>
          </a:p>
        </p:txBody>
      </p:sp>
      <p:sp>
        <p:nvSpPr>
          <p:cNvPr id="9" name="Content Placeholder 2"/>
          <p:cNvSpPr txBox="1">
            <a:spLocks/>
          </p:cNvSpPr>
          <p:nvPr/>
        </p:nvSpPr>
        <p:spPr>
          <a:xfrm>
            <a:off x="0" y="4389120"/>
            <a:ext cx="43891200" cy="5135880"/>
          </a:xfrm>
          <a:prstGeom prst="rect">
            <a:avLst/>
          </a:prstGeom>
        </p:spPr>
        <p:txBody>
          <a:bodyPr vert="horz" lIns="219456" tIns="219456" rIns="219456" bIns="219456">
            <a:noAutofit/>
          </a:bodyPr>
          <a:lstStyle/>
          <a:p>
            <a:pPr marL="0" marR="307238" lvl="0" indent="0" algn="ctr" defTabSz="914400" rtl="0" eaLnBrk="1" fontAlgn="auto" latinLnBrk="0" hangingPunct="1">
              <a:lnSpc>
                <a:spcPct val="100000"/>
              </a:lnSpc>
              <a:spcBef>
                <a:spcPts val="1920"/>
              </a:spcBef>
              <a:spcAft>
                <a:spcPts val="0"/>
              </a:spcAft>
              <a:buClr>
                <a:schemeClr val="accent1"/>
              </a:buClr>
              <a:buSzPct val="68000"/>
              <a:buFont typeface="Wingdings 3"/>
              <a:buNone/>
              <a:tabLst/>
              <a:defRPr/>
            </a:pPr>
            <a:r>
              <a:rPr kumimoji="0" lang="en-US" sz="4000" b="0" i="0" u="none" strike="noStrike" kern="1200" cap="none" spc="0" normalizeH="0" baseline="0" noProof="0" dirty="0" smtClean="0">
                <a:ln>
                  <a:noFill/>
                </a:ln>
                <a:solidFill>
                  <a:schemeClr val="tx2"/>
                </a:solidFill>
                <a:effectLst/>
                <a:uLnTx/>
                <a:uFillTx/>
                <a:latin typeface="+mn-lt"/>
                <a:ea typeface="+mn-ea"/>
                <a:cs typeface="+mn-cs"/>
              </a:rPr>
              <a:t>Major Depressive Disorder is the most prevalent of all lifetime disorders with one of the highest rates of the disorder occurring in those over the age of 75 </a:t>
            </a:r>
            <a:r>
              <a:rPr kumimoji="0" lang="en-US" sz="2800" b="0" i="0" u="none" strike="noStrike" kern="1200" cap="none" spc="0" normalizeH="0" baseline="0" noProof="0" dirty="0" smtClean="0">
                <a:ln>
                  <a:noFill/>
                </a:ln>
                <a:solidFill>
                  <a:schemeClr val="tx2"/>
                </a:solidFill>
                <a:effectLst/>
                <a:uLnTx/>
                <a:uFillTx/>
                <a:latin typeface="+mn-lt"/>
                <a:ea typeface="+mn-ea"/>
                <a:cs typeface="+mn-cs"/>
              </a:rPr>
              <a:t>(</a:t>
            </a:r>
            <a:r>
              <a:rPr kumimoji="0" lang="en-US" sz="2800" b="0" i="0" u="none" strike="noStrike" kern="1200" cap="none" spc="0" normalizeH="0" baseline="0" noProof="0" dirty="0" err="1" smtClean="0">
                <a:ln>
                  <a:noFill/>
                </a:ln>
                <a:solidFill>
                  <a:schemeClr val="tx2"/>
                </a:solidFill>
                <a:effectLst/>
                <a:uLnTx/>
                <a:uFillTx/>
                <a:latin typeface="+mn-lt"/>
                <a:ea typeface="+mn-ea"/>
                <a:cs typeface="+mn-cs"/>
              </a:rPr>
              <a:t>Rothermund</a:t>
            </a:r>
            <a:r>
              <a:rPr kumimoji="0" lang="en-US" sz="2800" b="0" i="0" u="none" strike="noStrike" kern="1200" cap="none" spc="0" normalizeH="0" baseline="0" noProof="0" dirty="0" smtClean="0">
                <a:ln>
                  <a:noFill/>
                </a:ln>
                <a:solidFill>
                  <a:schemeClr val="tx2"/>
                </a:solidFill>
                <a:effectLst/>
                <a:uLnTx/>
                <a:uFillTx/>
                <a:latin typeface="+mn-lt"/>
                <a:ea typeface="+mn-ea"/>
                <a:cs typeface="+mn-cs"/>
              </a:rPr>
              <a:t> &amp; </a:t>
            </a:r>
            <a:r>
              <a:rPr kumimoji="0" lang="en-US" sz="2800" b="0" i="0" u="none" strike="noStrike" kern="1200" cap="none" spc="0" normalizeH="0" baseline="0" noProof="0" dirty="0" err="1" smtClean="0">
                <a:ln>
                  <a:noFill/>
                </a:ln>
                <a:solidFill>
                  <a:schemeClr val="tx2"/>
                </a:solidFill>
                <a:effectLst/>
                <a:uLnTx/>
                <a:uFillTx/>
                <a:latin typeface="+mn-lt"/>
                <a:ea typeface="+mn-ea"/>
                <a:cs typeface="+mn-cs"/>
              </a:rPr>
              <a:t>Brandstater</a:t>
            </a:r>
            <a:r>
              <a:rPr kumimoji="0" lang="en-US" sz="2800" b="0" i="0" u="none" strike="noStrike" kern="1200" cap="none" spc="0" normalizeH="0" baseline="0" noProof="0" dirty="0" smtClean="0">
                <a:ln>
                  <a:noFill/>
                </a:ln>
                <a:solidFill>
                  <a:schemeClr val="tx2"/>
                </a:solidFill>
                <a:effectLst/>
                <a:uLnTx/>
                <a:uFillTx/>
                <a:latin typeface="+mn-lt"/>
                <a:ea typeface="+mn-ea"/>
                <a:cs typeface="+mn-cs"/>
              </a:rPr>
              <a:t>, 2003). </a:t>
            </a:r>
            <a:r>
              <a:rPr kumimoji="0" lang="en-US" sz="4000" b="0" i="0" u="none" strike="noStrike" kern="1200" cap="none" spc="0" normalizeH="0" baseline="0" noProof="0" dirty="0" smtClean="0">
                <a:ln>
                  <a:noFill/>
                </a:ln>
                <a:solidFill>
                  <a:schemeClr val="tx2"/>
                </a:solidFill>
                <a:effectLst/>
                <a:uLnTx/>
                <a:uFillTx/>
                <a:latin typeface="+mn-lt"/>
                <a:ea typeface="+mn-ea"/>
                <a:cs typeface="+mn-cs"/>
              </a:rPr>
              <a:t>Often in research, this aging population is underrepresented.  Important differences between depressive episodes in middle adulthood versus depression in old age include the physical symptoms and illnesses that accompany the diagnosis, and the loss of autonomy due to cognitive and physical decline </a:t>
            </a:r>
            <a:r>
              <a:rPr kumimoji="0" lang="en-US" sz="2800" b="0" i="0" u="none" strike="noStrike" kern="1200" cap="none" spc="0" normalizeH="0" baseline="0" noProof="0" dirty="0" smtClean="0">
                <a:ln>
                  <a:noFill/>
                </a:ln>
                <a:solidFill>
                  <a:schemeClr val="tx2"/>
                </a:solidFill>
                <a:effectLst/>
                <a:uLnTx/>
                <a:uFillTx/>
                <a:latin typeface="+mn-lt"/>
                <a:ea typeface="+mn-ea"/>
                <a:cs typeface="+mn-cs"/>
              </a:rPr>
              <a:t>(</a:t>
            </a:r>
            <a:r>
              <a:rPr kumimoji="0" lang="en-US" sz="2800" b="0" i="0" u="none" strike="noStrike" kern="1200" cap="none" spc="0" normalizeH="0" baseline="0" noProof="0" dirty="0" err="1" smtClean="0">
                <a:ln>
                  <a:noFill/>
                </a:ln>
                <a:solidFill>
                  <a:schemeClr val="tx2"/>
                </a:solidFill>
                <a:effectLst/>
                <a:uLnTx/>
                <a:uFillTx/>
                <a:latin typeface="+mn-lt"/>
                <a:ea typeface="+mn-ea"/>
                <a:cs typeface="+mn-cs"/>
              </a:rPr>
              <a:t>Smyer</a:t>
            </a:r>
            <a:r>
              <a:rPr kumimoji="0" lang="en-US" sz="2800" b="0" i="0" u="none" strike="noStrike" kern="1200" cap="none" spc="0" normalizeH="0" baseline="0" noProof="0" dirty="0" smtClean="0">
                <a:ln>
                  <a:noFill/>
                </a:ln>
                <a:solidFill>
                  <a:schemeClr val="tx2"/>
                </a:solidFill>
                <a:effectLst/>
                <a:uLnTx/>
                <a:uFillTx/>
                <a:latin typeface="+mn-lt"/>
                <a:ea typeface="+mn-ea"/>
                <a:cs typeface="+mn-cs"/>
              </a:rPr>
              <a:t> &amp; Qualls, 1999).  </a:t>
            </a:r>
            <a:r>
              <a:rPr kumimoji="0" lang="en-US" sz="4000" b="0" i="0" u="none" strike="noStrike" kern="1200" cap="none" spc="0" normalizeH="0" baseline="0" noProof="0" dirty="0" smtClean="0">
                <a:ln>
                  <a:noFill/>
                </a:ln>
                <a:solidFill>
                  <a:schemeClr val="tx2"/>
                </a:solidFill>
                <a:effectLst/>
                <a:uLnTx/>
                <a:uFillTx/>
                <a:latin typeface="+mn-lt"/>
                <a:ea typeface="+mn-ea"/>
                <a:cs typeface="+mn-cs"/>
              </a:rPr>
              <a:t>Not only must older adults deal with bodily and cognitive deterioration, but they must also face bereavement, as death of loved ones is unavoidable, and come to terms with a new sense of self that is different than the view they held in their youth. With important differences such as these present, it is imperative that treatment for depression is examined specifically within the context of an aging population, in order to truly determine the best treatment modalities. </a:t>
            </a:r>
            <a:endParaRPr kumimoji="0" lang="en-US" sz="4000" b="0" i="0" u="none" strike="noStrike" kern="1200" cap="none" spc="0" normalizeH="0" baseline="0" noProof="0" dirty="0">
              <a:ln>
                <a:noFill/>
              </a:ln>
              <a:solidFill>
                <a:schemeClr val="tx2"/>
              </a:solidFill>
              <a:effectLst/>
              <a:uLnTx/>
              <a:uFillTx/>
              <a:latin typeface="+mn-lt"/>
              <a:ea typeface="+mn-ea"/>
              <a:cs typeface="+mn-cs"/>
            </a:endParaRPr>
          </a:p>
        </p:txBody>
      </p:sp>
      <p:sp>
        <p:nvSpPr>
          <p:cNvPr id="10" name="Content Placeholder 2"/>
          <p:cNvSpPr txBox="1">
            <a:spLocks/>
          </p:cNvSpPr>
          <p:nvPr/>
        </p:nvSpPr>
        <p:spPr>
          <a:xfrm>
            <a:off x="838200" y="19278600"/>
            <a:ext cx="12877800" cy="4495800"/>
          </a:xfrm>
          <a:prstGeom prst="rect">
            <a:avLst/>
          </a:prstGeom>
          <a:effectLst>
            <a:outerShdw blurRad="40000" dist="20000" dir="5400000" rotWithShape="0">
              <a:srgbClr val="000000">
                <a:alpha val="38000"/>
              </a:srgbClr>
            </a:outerShdw>
            <a:softEdge rad="12700"/>
          </a:effectLst>
        </p:spPr>
        <p:style>
          <a:lnRef idx="1">
            <a:schemeClr val="dk1"/>
          </a:lnRef>
          <a:fillRef idx="2">
            <a:schemeClr val="dk1"/>
          </a:fillRef>
          <a:effectRef idx="1">
            <a:schemeClr val="dk1"/>
          </a:effectRef>
          <a:fontRef idx="minor">
            <a:schemeClr val="dk1"/>
          </a:fontRef>
        </p:style>
        <p:txBody>
          <a:bodyPr vert="horz" lIns="219456" tIns="219456" rIns="219456" bIns="219456">
            <a:normAutofit/>
          </a:bodyPr>
          <a:lstStyle/>
          <a:p>
            <a:pPr marL="0" marR="307238" lvl="0" indent="0" defTabSz="914400" rtl="0" eaLnBrk="1" fontAlgn="auto" latinLnBrk="0" hangingPunct="1">
              <a:lnSpc>
                <a:spcPct val="100000"/>
              </a:lnSpc>
              <a:spcBef>
                <a:spcPts val="1920"/>
              </a:spcBef>
              <a:spcAft>
                <a:spcPts val="0"/>
              </a:spcAft>
              <a:buClr>
                <a:schemeClr val="accent1"/>
              </a:buClr>
              <a:buSzPct val="68000"/>
              <a:buFont typeface="Wingdings 3"/>
              <a:buNone/>
              <a:tabLst/>
              <a:defRPr/>
            </a:pPr>
            <a:r>
              <a:rPr kumimoji="0" lang="en-US" sz="4000" b="1" i="0" u="none" strike="noStrike" kern="1200" cap="none" spc="0" normalizeH="0" baseline="0" noProof="0" dirty="0" smtClean="0">
                <a:ln>
                  <a:noFill/>
                </a:ln>
                <a:effectLst>
                  <a:outerShdw blurRad="31750" dist="25400" dir="5400000" algn="tl" rotWithShape="0">
                    <a:srgbClr val="000000">
                      <a:alpha val="25000"/>
                    </a:srgbClr>
                  </a:outerShdw>
                </a:effectLst>
                <a:uLnTx/>
                <a:uFillTx/>
                <a:latin typeface="+mn-lt"/>
                <a:ea typeface="+mj-ea"/>
                <a:cs typeface="+mj-cs"/>
              </a:rPr>
              <a:t>Cognitive-Behavioral Therapy</a:t>
            </a:r>
            <a:endParaRPr kumimoji="0" lang="en-US" sz="4000" b="0" i="0" u="none" strike="noStrike" kern="1200" cap="none" spc="0" normalizeH="0" baseline="0" noProof="0" dirty="0" smtClean="0">
              <a:ln>
                <a:noFill/>
              </a:ln>
              <a:effectLst/>
              <a:uLnTx/>
              <a:uFillTx/>
              <a:latin typeface="+mn-lt"/>
              <a:ea typeface="+mn-ea"/>
              <a:cs typeface="+mn-cs"/>
            </a:endParaRPr>
          </a:p>
          <a:p>
            <a:pPr marL="0" marR="307238" lvl="0" indent="0" defTabSz="914400" rtl="0" eaLnBrk="1" fontAlgn="auto" latinLnBrk="0" hangingPunct="1">
              <a:lnSpc>
                <a:spcPct val="100000"/>
              </a:lnSpc>
              <a:spcBef>
                <a:spcPts val="1920"/>
              </a:spcBef>
              <a:spcAft>
                <a:spcPts val="0"/>
              </a:spcAft>
              <a:buClr>
                <a:schemeClr val="accent1"/>
              </a:buClr>
              <a:buSzPct val="68000"/>
              <a:buFont typeface="Wingdings 3"/>
              <a:buNone/>
              <a:tabLst/>
              <a:defRPr/>
            </a:pPr>
            <a:r>
              <a:rPr kumimoji="0" lang="en-US" sz="2800" b="0" i="0" u="none" strike="noStrike" kern="1200" cap="none" spc="0" normalizeH="0" baseline="0" noProof="0" dirty="0" smtClean="0">
                <a:ln>
                  <a:noFill/>
                </a:ln>
                <a:solidFill>
                  <a:schemeClr val="tx2"/>
                </a:solidFill>
                <a:effectLst/>
                <a:uLnTx/>
                <a:uFillTx/>
                <a:latin typeface="+mn-lt"/>
                <a:ea typeface="+mn-ea"/>
                <a:cs typeface="+mn-cs"/>
              </a:rPr>
              <a:t>Targets maladaptive thinking, dysfunctional emotions</a:t>
            </a:r>
          </a:p>
          <a:p>
            <a:pPr marL="0" marR="307238" lvl="0" indent="0" defTabSz="914400" rtl="0" eaLnBrk="1" fontAlgn="auto" latinLnBrk="0" hangingPunct="1">
              <a:lnSpc>
                <a:spcPct val="100000"/>
              </a:lnSpc>
              <a:spcBef>
                <a:spcPts val="1920"/>
              </a:spcBef>
              <a:spcAft>
                <a:spcPts val="0"/>
              </a:spcAft>
              <a:buClr>
                <a:schemeClr val="accent1"/>
              </a:buClr>
              <a:buSzPct val="68000"/>
              <a:buFont typeface="Wingdings 3"/>
              <a:buNone/>
              <a:tabLst/>
              <a:defRPr/>
            </a:pPr>
            <a:r>
              <a:rPr kumimoji="0" lang="en-US" sz="2800" b="0" i="0" u="none" strike="noStrike" kern="1200" cap="none" spc="0" normalizeH="0" baseline="0" noProof="0" dirty="0" smtClean="0">
                <a:ln>
                  <a:noFill/>
                </a:ln>
                <a:solidFill>
                  <a:schemeClr val="tx2"/>
                </a:solidFill>
                <a:effectLst/>
                <a:uLnTx/>
                <a:uFillTx/>
                <a:latin typeface="+mn-lt"/>
                <a:ea typeface="+mn-ea"/>
                <a:cs typeface="+mn-cs"/>
              </a:rPr>
              <a:t>Works well with older adults who may get stuck focusing on things they used to do that they are no longer able to</a:t>
            </a:r>
          </a:p>
          <a:p>
            <a:pPr marL="0" marR="307238" lvl="0" indent="0" defTabSz="914400" rtl="0" eaLnBrk="1" fontAlgn="auto" latinLnBrk="0" hangingPunct="1">
              <a:lnSpc>
                <a:spcPct val="100000"/>
              </a:lnSpc>
              <a:spcBef>
                <a:spcPts val="1920"/>
              </a:spcBef>
              <a:spcAft>
                <a:spcPts val="0"/>
              </a:spcAft>
              <a:buClr>
                <a:schemeClr val="accent1"/>
              </a:buClr>
              <a:buSzPct val="68000"/>
              <a:buFont typeface="Wingdings 3"/>
              <a:buNone/>
              <a:tabLst/>
              <a:defRPr/>
            </a:pPr>
            <a:r>
              <a:rPr kumimoji="0" lang="en-US" sz="2800" b="0" i="0" u="none" strike="noStrike" kern="1200" cap="none" spc="0" normalizeH="0" baseline="0" noProof="0" dirty="0" smtClean="0">
                <a:ln>
                  <a:noFill/>
                </a:ln>
                <a:solidFill>
                  <a:schemeClr val="tx2"/>
                </a:solidFill>
                <a:effectLst/>
                <a:uLnTx/>
                <a:uFillTx/>
                <a:latin typeface="+mn-lt"/>
                <a:ea typeface="+mn-ea"/>
                <a:cs typeface="+mn-cs"/>
              </a:rPr>
              <a:t>Geriatric  modifications include administering material at a slower pace and increasing the use of visual aids</a:t>
            </a:r>
          </a:p>
          <a:p>
            <a:pPr marR="307238" lvl="0" defTabSz="914400">
              <a:spcBef>
                <a:spcPts val="1920"/>
              </a:spcBef>
              <a:buClr>
                <a:schemeClr val="accent1"/>
              </a:buClr>
              <a:buSzPct val="68000"/>
              <a:defRPr/>
            </a:pPr>
            <a:r>
              <a:rPr lang="en-US" sz="2000" dirty="0" smtClean="0">
                <a:solidFill>
                  <a:schemeClr val="tx2"/>
                </a:solidFill>
              </a:rPr>
              <a:t>(Broomfield et al., 20011)</a:t>
            </a:r>
            <a:endParaRPr kumimoji="0" lang="en-US" sz="2000" b="0" i="0" u="none" strike="noStrike" kern="1200" cap="none" spc="0" normalizeH="0" baseline="0" noProof="0" dirty="0" smtClean="0">
              <a:ln>
                <a:noFill/>
              </a:ln>
              <a:solidFill>
                <a:schemeClr val="tx2"/>
              </a:solidFill>
              <a:effectLst/>
              <a:uLnTx/>
              <a:uFillTx/>
              <a:latin typeface="+mn-lt"/>
              <a:ea typeface="+mn-ea"/>
              <a:cs typeface="+mn-cs"/>
            </a:endParaRPr>
          </a:p>
          <a:p>
            <a:pPr marL="0" marR="307238" lvl="0" indent="0" defTabSz="914400" rtl="0" eaLnBrk="1" fontAlgn="auto" latinLnBrk="0" hangingPunct="1">
              <a:lnSpc>
                <a:spcPct val="100000"/>
              </a:lnSpc>
              <a:spcBef>
                <a:spcPts val="1920"/>
              </a:spcBef>
              <a:spcAft>
                <a:spcPts val="0"/>
              </a:spcAft>
              <a:buClr>
                <a:schemeClr val="accent1"/>
              </a:buClr>
              <a:buSzPct val="68000"/>
              <a:buFont typeface="Wingdings 3"/>
              <a:buNone/>
              <a:tabLst/>
              <a:defRPr/>
            </a:pPr>
            <a:endParaRPr kumimoji="0" lang="en-US" sz="4800" b="0" i="0" u="none" strike="noStrike" kern="1200" cap="none" spc="0" normalizeH="0" baseline="0" noProof="0" dirty="0">
              <a:ln>
                <a:noFill/>
              </a:ln>
              <a:solidFill>
                <a:schemeClr val="tx2"/>
              </a:solidFill>
              <a:effectLst/>
              <a:uLnTx/>
              <a:uFillTx/>
              <a:latin typeface="+mn-lt"/>
              <a:ea typeface="+mn-ea"/>
              <a:cs typeface="+mn-cs"/>
            </a:endParaRPr>
          </a:p>
        </p:txBody>
      </p:sp>
      <p:sp>
        <p:nvSpPr>
          <p:cNvPr id="19" name="Content Placeholder 2"/>
          <p:cNvSpPr txBox="1">
            <a:spLocks/>
          </p:cNvSpPr>
          <p:nvPr/>
        </p:nvSpPr>
        <p:spPr>
          <a:xfrm>
            <a:off x="838200" y="24765000"/>
            <a:ext cx="12954000" cy="7239000"/>
          </a:xfrm>
          <a:prstGeom prst="rect">
            <a:avLst/>
          </a:prstGeom>
        </p:spPr>
        <p:style>
          <a:lnRef idx="1">
            <a:schemeClr val="dk1"/>
          </a:lnRef>
          <a:fillRef idx="2">
            <a:schemeClr val="dk1"/>
          </a:fillRef>
          <a:effectRef idx="1">
            <a:schemeClr val="dk1"/>
          </a:effectRef>
          <a:fontRef idx="minor">
            <a:schemeClr val="dk1"/>
          </a:fontRef>
        </p:style>
        <p:txBody>
          <a:bodyPr vert="horz" lIns="438624" tIns="219322" rIns="438624" bIns="219322" rtlCol="0">
            <a:normAutofit/>
          </a:bodyPr>
          <a:lstStyle/>
          <a:p>
            <a:pPr marL="0" marR="0" lvl="0" indent="0" defTabSz="4386317" rtl="0" eaLnBrk="1" fontAlgn="auto" latinLnBrk="0" hangingPunct="1">
              <a:lnSpc>
                <a:spcPct val="100000"/>
              </a:lnSpc>
              <a:spcBef>
                <a:spcPct val="20000"/>
              </a:spcBef>
              <a:spcAft>
                <a:spcPts val="0"/>
              </a:spcAft>
              <a:buClrTx/>
              <a:buSzTx/>
              <a:buFont typeface="Arial" pitchFamily="34" charset="0"/>
              <a:buNone/>
              <a:tabLst/>
              <a:defRPr/>
            </a:pPr>
            <a:r>
              <a:rPr kumimoji="0" lang="en-US" sz="4000" b="1" i="0" u="none" strike="noStrike" kern="1200" cap="none" spc="0" normalizeH="0" baseline="0" noProof="0" dirty="0" smtClean="0">
                <a:ln>
                  <a:noFill/>
                </a:ln>
                <a:effectLst>
                  <a:outerShdw blurRad="38100" dist="38100" dir="2700000" algn="tl">
                    <a:srgbClr val="000000">
                      <a:alpha val="43137"/>
                    </a:srgbClr>
                  </a:outerShdw>
                </a:effectLst>
                <a:uLnTx/>
                <a:uFillTx/>
                <a:latin typeface="+mn-lt"/>
                <a:ea typeface="+mj-ea"/>
                <a:cs typeface="+mj-cs"/>
              </a:rPr>
              <a:t>Behavioral Activation</a:t>
            </a:r>
            <a:endParaRPr kumimoji="0" lang="en-US" sz="4000" b="1" i="0" u="none" strike="noStrike" kern="1200" cap="none" spc="0" normalizeH="0" baseline="0" noProof="0" dirty="0" smtClean="0">
              <a:ln>
                <a:noFill/>
              </a:ln>
              <a:effectLst>
                <a:outerShdw blurRad="38100" dist="38100" dir="2700000" algn="tl">
                  <a:srgbClr val="000000">
                    <a:alpha val="43137"/>
                  </a:srgbClr>
                </a:outerShdw>
              </a:effectLst>
              <a:uLnTx/>
              <a:uFillTx/>
              <a:latin typeface="+mn-lt"/>
              <a:ea typeface="+mn-ea"/>
              <a:cs typeface="+mn-cs"/>
            </a:endParaRPr>
          </a:p>
          <a:p>
            <a:pPr marL="0" marR="0" lvl="0" indent="0" defTabSz="4386317"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2"/>
                </a:solidFill>
                <a:effectLst/>
                <a:uLnTx/>
                <a:uFillTx/>
                <a:latin typeface="+mn-lt"/>
                <a:ea typeface="+mn-ea"/>
                <a:cs typeface="+mn-cs"/>
              </a:rPr>
              <a:t>Focuses on the relationship between activity and mood</a:t>
            </a:r>
          </a:p>
          <a:p>
            <a:pPr marL="0" marR="0" lvl="0" indent="0" defTabSz="4386317"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2"/>
                </a:solidFill>
                <a:effectLst/>
                <a:uLnTx/>
                <a:uFillTx/>
                <a:latin typeface="+mn-lt"/>
                <a:ea typeface="+mn-ea"/>
                <a:cs typeface="+mn-cs"/>
              </a:rPr>
              <a:t>Clients create activity hierarchies </a:t>
            </a:r>
          </a:p>
          <a:p>
            <a:pPr marL="0" marR="0" lvl="0" indent="0" defTabSz="4386317" rtl="0" eaLnBrk="1" fontAlgn="auto" latinLnBrk="0" hangingPunct="1">
              <a:lnSpc>
                <a:spcPct val="100000"/>
              </a:lnSpc>
              <a:spcBef>
                <a:spcPct val="20000"/>
              </a:spcBef>
              <a:spcAft>
                <a:spcPts val="0"/>
              </a:spcAft>
              <a:buClrTx/>
              <a:buSzTx/>
              <a:buFont typeface="Arial" pitchFamily="34" charset="0"/>
              <a:buNone/>
              <a:tabLst/>
              <a:defRPr/>
            </a:pPr>
            <a:endParaRPr lang="en-US" sz="2800" dirty="0" smtClean="0">
              <a:solidFill>
                <a:schemeClr val="tx2"/>
              </a:solidFill>
            </a:endParaRPr>
          </a:p>
          <a:p>
            <a:pPr marL="0" marR="0" lvl="0" indent="0" defTabSz="4386317" rtl="0" eaLnBrk="1" fontAlgn="auto" latinLnBrk="0" hangingPunct="1">
              <a:lnSpc>
                <a:spcPct val="100000"/>
              </a:lnSpc>
              <a:spcBef>
                <a:spcPct val="20000"/>
              </a:spcBef>
              <a:spcAft>
                <a:spcPts val="0"/>
              </a:spcAft>
              <a:buClrTx/>
              <a:buSzTx/>
              <a:buFont typeface="Arial" pitchFamily="34" charset="0"/>
              <a:buNone/>
              <a:tabLst/>
              <a:defRPr/>
            </a:pPr>
            <a:r>
              <a:rPr lang="en-US" sz="2800" dirty="0" smtClean="0">
                <a:solidFill>
                  <a:schemeClr val="tx2"/>
                </a:solidFill>
              </a:rPr>
              <a:t>		</a:t>
            </a:r>
            <a:r>
              <a:rPr lang="en-US" sz="2800" b="1" dirty="0" smtClean="0">
                <a:solidFill>
                  <a:schemeClr val="tx2"/>
                </a:solidFill>
              </a:rPr>
              <a:t>Most</a:t>
            </a:r>
            <a:r>
              <a:rPr kumimoji="0" lang="en-US" sz="2800" b="1" i="0" u="none" strike="noStrike" kern="1200" cap="none" spc="0" normalizeH="0" baseline="0" noProof="0" dirty="0" smtClean="0">
                <a:ln>
                  <a:noFill/>
                </a:ln>
                <a:solidFill>
                  <a:schemeClr val="tx2"/>
                </a:solidFill>
                <a:effectLst/>
                <a:uLnTx/>
                <a:uFillTx/>
                <a:latin typeface="+mn-lt"/>
                <a:ea typeface="+mn-ea"/>
                <a:cs typeface="+mn-cs"/>
              </a:rPr>
              <a:t> Difficult</a:t>
            </a:r>
          </a:p>
          <a:p>
            <a:pPr marL="0" marR="0" lvl="0" indent="0" defTabSz="4386317" rtl="0" eaLnBrk="1" fontAlgn="auto" latinLnBrk="0" hangingPunct="1">
              <a:lnSpc>
                <a:spcPct val="100000"/>
              </a:lnSpc>
              <a:spcBef>
                <a:spcPct val="20000"/>
              </a:spcBef>
              <a:spcAft>
                <a:spcPts val="0"/>
              </a:spcAft>
              <a:buClrTx/>
              <a:buSzTx/>
              <a:buFont typeface="Arial" pitchFamily="34" charset="0"/>
              <a:buNone/>
              <a:tabLst/>
              <a:defRPr/>
            </a:pPr>
            <a:endParaRPr kumimoji="0" lang="en-US" sz="2800" b="0" i="0" u="none" strike="noStrike" kern="1200" cap="none" spc="0" normalizeH="0" baseline="0" noProof="0" dirty="0" smtClean="0">
              <a:ln>
                <a:noFill/>
              </a:ln>
              <a:solidFill>
                <a:schemeClr val="tx2"/>
              </a:solidFill>
              <a:effectLst/>
              <a:uLnTx/>
              <a:uFillTx/>
              <a:latin typeface="+mn-lt"/>
              <a:ea typeface="+mn-ea"/>
              <a:cs typeface="+mn-cs"/>
            </a:endParaRPr>
          </a:p>
          <a:p>
            <a:pPr marL="0" marR="0" lvl="0" indent="0" defTabSz="4386317" rtl="0" eaLnBrk="1" fontAlgn="auto" latinLnBrk="0" hangingPunct="1">
              <a:lnSpc>
                <a:spcPct val="100000"/>
              </a:lnSpc>
              <a:spcBef>
                <a:spcPct val="20000"/>
              </a:spcBef>
              <a:spcAft>
                <a:spcPts val="0"/>
              </a:spcAft>
              <a:buClrTx/>
              <a:buSzTx/>
              <a:buFont typeface="Arial" pitchFamily="34" charset="0"/>
              <a:buNone/>
              <a:tabLst/>
              <a:defRPr/>
            </a:pPr>
            <a:endParaRPr kumimoji="0" lang="en-US" sz="2800" b="0" i="0" u="none" strike="noStrike" kern="1200" cap="none" spc="0" normalizeH="0" baseline="0" noProof="0" dirty="0" smtClean="0">
              <a:ln>
                <a:noFill/>
              </a:ln>
              <a:solidFill>
                <a:schemeClr val="tx2"/>
              </a:solidFill>
              <a:effectLst/>
              <a:uLnTx/>
              <a:uFillTx/>
              <a:latin typeface="+mn-lt"/>
              <a:ea typeface="+mn-ea"/>
              <a:cs typeface="+mn-cs"/>
            </a:endParaRPr>
          </a:p>
          <a:p>
            <a:pPr marL="0" marR="0" lvl="0" indent="0" defTabSz="4386317"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2"/>
                </a:solidFill>
                <a:effectLst/>
                <a:uLnTx/>
                <a:uFillTx/>
                <a:latin typeface="+mn-lt"/>
                <a:ea typeface="+mn-ea"/>
                <a:cs typeface="+mn-cs"/>
              </a:rPr>
              <a:t>		</a:t>
            </a:r>
            <a:r>
              <a:rPr lang="en-US" sz="2800" b="1" noProof="0" dirty="0" smtClean="0">
                <a:solidFill>
                  <a:schemeClr val="tx2"/>
                </a:solidFill>
              </a:rPr>
              <a:t>Easiest</a:t>
            </a:r>
            <a:endParaRPr kumimoji="0" lang="en-US" sz="2800" b="1" i="0" u="none" strike="noStrike" kern="1200" cap="none" spc="0" normalizeH="0" baseline="0" noProof="0" dirty="0" smtClean="0">
              <a:ln>
                <a:noFill/>
              </a:ln>
              <a:solidFill>
                <a:schemeClr val="tx2"/>
              </a:solidFill>
              <a:effectLst/>
              <a:uLnTx/>
              <a:uFillTx/>
              <a:latin typeface="+mn-lt"/>
              <a:ea typeface="+mn-ea"/>
              <a:cs typeface="+mn-cs"/>
            </a:endParaRPr>
          </a:p>
          <a:p>
            <a:pPr marL="0" marR="0" lvl="0" indent="0" defTabSz="4386317" rtl="0" eaLnBrk="1" fontAlgn="auto" latinLnBrk="0" hangingPunct="1">
              <a:lnSpc>
                <a:spcPct val="100000"/>
              </a:lnSpc>
              <a:spcBef>
                <a:spcPct val="20000"/>
              </a:spcBef>
              <a:spcAft>
                <a:spcPts val="0"/>
              </a:spcAft>
              <a:buClrTx/>
              <a:buSzTx/>
              <a:buFont typeface="Arial" pitchFamily="34" charset="0"/>
              <a:buNone/>
              <a:tabLst/>
              <a:defRPr/>
            </a:pPr>
            <a:endParaRPr kumimoji="0" lang="en-US" sz="2800" b="0" i="0" u="none" strike="noStrike" kern="1200" cap="none" spc="0" normalizeH="0" baseline="0" noProof="0" dirty="0" smtClean="0">
              <a:ln>
                <a:noFill/>
              </a:ln>
              <a:solidFill>
                <a:schemeClr val="tx2"/>
              </a:solidFill>
              <a:effectLst/>
              <a:uLnTx/>
              <a:uFillTx/>
              <a:latin typeface="+mn-lt"/>
              <a:ea typeface="+mn-ea"/>
              <a:cs typeface="+mn-cs"/>
            </a:endParaRPr>
          </a:p>
          <a:p>
            <a:pPr marL="0" marR="0" lvl="0" indent="0" defTabSz="4386317"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2"/>
                </a:solidFill>
                <a:effectLst/>
                <a:uLnTx/>
                <a:uFillTx/>
                <a:latin typeface="+mn-lt"/>
                <a:ea typeface="+mn-ea"/>
                <a:cs typeface="+mn-cs"/>
              </a:rPr>
              <a:t>By working from bottom to top, depressed individuals gain more access to natural reinforcers that serve an antidepressant function</a:t>
            </a:r>
          </a:p>
          <a:p>
            <a:pPr defTabSz="4386317">
              <a:spcBef>
                <a:spcPct val="20000"/>
              </a:spcBef>
              <a:defRPr/>
            </a:pPr>
            <a:r>
              <a:rPr lang="en-US" sz="2000" dirty="0" smtClean="0">
                <a:solidFill>
                  <a:schemeClr val="tx2"/>
                </a:solidFill>
              </a:rPr>
              <a:t>(</a:t>
            </a:r>
            <a:r>
              <a:rPr lang="en-US" sz="2000" dirty="0" err="1" smtClean="0">
                <a:solidFill>
                  <a:schemeClr val="tx2"/>
                </a:solidFill>
              </a:rPr>
              <a:t>Hopko</a:t>
            </a:r>
            <a:r>
              <a:rPr lang="en-US" sz="2000" dirty="0" smtClean="0">
                <a:solidFill>
                  <a:schemeClr val="tx2"/>
                </a:solidFill>
              </a:rPr>
              <a:t>, 2004)</a:t>
            </a:r>
            <a:endParaRPr kumimoji="0" lang="en-US" sz="2000" b="0" i="0" u="none" strike="noStrike" kern="1200" cap="none" spc="0" normalizeH="0" baseline="0" noProof="0" dirty="0">
              <a:ln>
                <a:noFill/>
              </a:ln>
              <a:solidFill>
                <a:schemeClr val="tx2"/>
              </a:solidFill>
              <a:effectLst/>
              <a:uLnTx/>
              <a:uFillTx/>
              <a:latin typeface="+mn-lt"/>
              <a:ea typeface="+mn-ea"/>
              <a:cs typeface="+mn-cs"/>
            </a:endParaRPr>
          </a:p>
        </p:txBody>
      </p:sp>
      <p:sp>
        <p:nvSpPr>
          <p:cNvPr id="25" name="Rectangle 24"/>
          <p:cNvSpPr/>
          <p:nvPr/>
        </p:nvSpPr>
        <p:spPr>
          <a:xfrm>
            <a:off x="2133600" y="28803600"/>
            <a:ext cx="1920240" cy="548640"/>
          </a:xfrm>
          <a:prstGeom prst="rect">
            <a:avLst/>
          </a:prstGeom>
          <a:gradFill flip="none" rotWithShape="1">
            <a:gsLst>
              <a:gs pos="0">
                <a:schemeClr val="tx2">
                  <a:lumMod val="40000"/>
                  <a:lumOff val="60000"/>
                  <a:shade val="30000"/>
                  <a:satMod val="115000"/>
                </a:schemeClr>
              </a:gs>
              <a:gs pos="50000">
                <a:schemeClr val="tx2">
                  <a:lumMod val="40000"/>
                  <a:lumOff val="60000"/>
                  <a:shade val="67500"/>
                  <a:satMod val="115000"/>
                </a:schemeClr>
              </a:gs>
              <a:gs pos="100000">
                <a:schemeClr val="tx2">
                  <a:lumMod val="40000"/>
                  <a:lumOff val="60000"/>
                  <a:shade val="100000"/>
                  <a:satMod val="115000"/>
                </a:schemeClr>
              </a:gs>
            </a:gsLst>
            <a:lin ang="18900000" scaled="1"/>
            <a:tileRect/>
          </a:gradFill>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smtClean="0"/>
              <a:t>Play with dog</a:t>
            </a:r>
            <a:endParaRPr lang="en-US" sz="2400" dirty="0"/>
          </a:p>
        </p:txBody>
      </p:sp>
      <p:sp>
        <p:nvSpPr>
          <p:cNvPr id="37" name="Content Placeholder 2"/>
          <p:cNvSpPr txBox="1">
            <a:spLocks/>
          </p:cNvSpPr>
          <p:nvPr/>
        </p:nvSpPr>
        <p:spPr>
          <a:xfrm>
            <a:off x="29794200" y="8763000"/>
            <a:ext cx="12954000" cy="3886200"/>
          </a:xfrm>
          <a:prstGeom prst="rect">
            <a:avLst/>
          </a:prstGeom>
        </p:spPr>
        <p:style>
          <a:lnRef idx="1">
            <a:schemeClr val="dk1"/>
          </a:lnRef>
          <a:fillRef idx="2">
            <a:schemeClr val="dk1"/>
          </a:fillRef>
          <a:effectRef idx="1">
            <a:schemeClr val="dk1"/>
          </a:effectRef>
          <a:fontRef idx="minor">
            <a:schemeClr val="dk1"/>
          </a:fontRef>
        </p:style>
        <p:txBody>
          <a:bodyPr vert="horz" lIns="438624" tIns="219322" rIns="438624" bIns="219322" rtlCol="0">
            <a:noAutofit/>
          </a:bodyPr>
          <a:lstStyle/>
          <a:p>
            <a:pPr marL="0" marR="0" lvl="0" indent="0" defTabSz="4386317" rtl="0" eaLnBrk="1" fontAlgn="auto" latinLnBrk="0" hangingPunct="1">
              <a:lnSpc>
                <a:spcPct val="100000"/>
              </a:lnSpc>
              <a:spcBef>
                <a:spcPct val="20000"/>
              </a:spcBef>
              <a:spcAft>
                <a:spcPts val="0"/>
              </a:spcAft>
              <a:buClrTx/>
              <a:buSzTx/>
              <a:buFont typeface="Arial" pitchFamily="34" charset="0"/>
              <a:buNone/>
              <a:tabLst/>
              <a:defRPr/>
            </a:pPr>
            <a:r>
              <a:rPr kumimoji="0" lang="en-US" sz="40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mn-lt"/>
                <a:ea typeface="+mj-ea"/>
                <a:cs typeface="+mj-cs"/>
              </a:rPr>
              <a:t>Interpersonal Psychotherapy</a:t>
            </a:r>
            <a:endParaRPr kumimoji="0" lang="en-US" sz="4000" b="1" i="0" u="none" strike="noStrike" kern="1200" cap="none" spc="0" normalizeH="0" baseline="0" noProof="0" dirty="0" smtClean="0">
              <a:ln>
                <a:noFill/>
              </a:ln>
              <a:solidFill>
                <a:schemeClr val="tx1">
                  <a:tint val="75000"/>
                </a:schemeClr>
              </a:solidFill>
              <a:effectLst>
                <a:outerShdw blurRad="38100" dist="38100" dir="2700000" algn="tl">
                  <a:srgbClr val="000000">
                    <a:alpha val="43137"/>
                  </a:srgbClr>
                </a:outerShdw>
              </a:effectLst>
              <a:uLnTx/>
              <a:uFillTx/>
              <a:latin typeface="+mn-lt"/>
              <a:ea typeface="+mn-ea"/>
              <a:cs typeface="+mn-cs"/>
            </a:endParaRPr>
          </a:p>
          <a:p>
            <a:pPr marL="0" marR="0" lvl="0" indent="0" defTabSz="4386317"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2"/>
                </a:solidFill>
                <a:effectLst/>
                <a:uLnTx/>
                <a:uFillTx/>
                <a:latin typeface="+mn-lt"/>
                <a:ea typeface="+mn-ea"/>
                <a:cs typeface="+mn-cs"/>
              </a:rPr>
              <a:t>Extensive psychoeducational component helps geriatric clients comprehend depression</a:t>
            </a:r>
          </a:p>
          <a:p>
            <a:pPr marL="0" marR="0" lvl="0" indent="0" defTabSz="4386317"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2"/>
                </a:solidFill>
                <a:effectLst/>
                <a:uLnTx/>
                <a:uFillTx/>
                <a:latin typeface="+mn-lt"/>
                <a:ea typeface="+mn-ea"/>
                <a:cs typeface="+mn-cs"/>
              </a:rPr>
              <a:t>Focus on role transitions is perfect for those accepting a different role than they had in middle adulthood</a:t>
            </a:r>
          </a:p>
          <a:p>
            <a:pPr marL="0" marR="0" lvl="0" indent="0" defTabSz="4386317"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2"/>
                </a:solidFill>
                <a:effectLst/>
                <a:uLnTx/>
                <a:uFillTx/>
                <a:latin typeface="+mn-lt"/>
                <a:ea typeface="+mn-ea"/>
                <a:cs typeface="+mn-cs"/>
              </a:rPr>
              <a:t>Important modifications to better serve older adults is the integration of caregivers</a:t>
            </a:r>
          </a:p>
          <a:p>
            <a:pPr defTabSz="4386317">
              <a:spcBef>
                <a:spcPct val="20000"/>
              </a:spcBef>
              <a:defRPr/>
            </a:pPr>
            <a:r>
              <a:rPr lang="en-US" sz="2000" dirty="0" smtClean="0">
                <a:solidFill>
                  <a:schemeClr val="tx2"/>
                </a:solidFill>
              </a:rPr>
              <a:t>(Miller &amp; Reynolds, 2007)</a:t>
            </a:r>
            <a:endParaRPr kumimoji="0" lang="en-US" sz="2000" b="0" i="0" u="none" strike="noStrike" kern="1200" cap="none" spc="0" normalizeH="0" baseline="0" noProof="0" dirty="0" smtClean="0">
              <a:ln>
                <a:noFill/>
              </a:ln>
              <a:solidFill>
                <a:schemeClr val="tx2"/>
              </a:solidFill>
              <a:effectLst/>
              <a:uLnTx/>
              <a:uFillTx/>
              <a:latin typeface="+mn-lt"/>
              <a:ea typeface="+mn-ea"/>
              <a:cs typeface="+mn-cs"/>
            </a:endParaRPr>
          </a:p>
        </p:txBody>
      </p:sp>
      <p:sp>
        <p:nvSpPr>
          <p:cNvPr id="38" name="Rectangle 37"/>
          <p:cNvSpPr/>
          <p:nvPr/>
        </p:nvSpPr>
        <p:spPr>
          <a:xfrm>
            <a:off x="6172200" y="27889200"/>
            <a:ext cx="1920240" cy="548640"/>
          </a:xfrm>
          <a:prstGeom prst="rect">
            <a:avLst/>
          </a:prstGeom>
          <a:gradFill flip="none" rotWithShape="1">
            <a:gsLst>
              <a:gs pos="0">
                <a:schemeClr val="tx2">
                  <a:lumMod val="40000"/>
                  <a:lumOff val="60000"/>
                  <a:shade val="30000"/>
                  <a:satMod val="115000"/>
                </a:schemeClr>
              </a:gs>
              <a:gs pos="50000">
                <a:schemeClr val="tx2">
                  <a:lumMod val="40000"/>
                  <a:lumOff val="60000"/>
                  <a:shade val="67500"/>
                  <a:satMod val="115000"/>
                </a:schemeClr>
              </a:gs>
              <a:gs pos="100000">
                <a:schemeClr val="tx2">
                  <a:lumMod val="40000"/>
                  <a:lumOff val="60000"/>
                  <a:shade val="100000"/>
                  <a:satMod val="115000"/>
                </a:schemeClr>
              </a:gs>
            </a:gsLst>
            <a:path path="circle">
              <a:fillToRect l="100000" b="100000"/>
            </a:path>
            <a:tileRect t="-100000" r="-100000"/>
          </a:gradFill>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smtClean="0"/>
              <a:t>Exercise</a:t>
            </a:r>
          </a:p>
        </p:txBody>
      </p:sp>
      <p:sp>
        <p:nvSpPr>
          <p:cNvPr id="39" name="Rectangle 38"/>
          <p:cNvSpPr/>
          <p:nvPr/>
        </p:nvSpPr>
        <p:spPr>
          <a:xfrm>
            <a:off x="4800600" y="26974800"/>
            <a:ext cx="1920240" cy="548640"/>
          </a:xfrm>
          <a:prstGeom prst="rect">
            <a:avLst/>
          </a:prstGeom>
          <a:gradFill flip="none" rotWithShape="1">
            <a:gsLst>
              <a:gs pos="0">
                <a:schemeClr val="tx2">
                  <a:lumMod val="40000"/>
                  <a:lumOff val="60000"/>
                  <a:shade val="30000"/>
                  <a:satMod val="115000"/>
                </a:schemeClr>
              </a:gs>
              <a:gs pos="50000">
                <a:schemeClr val="tx2">
                  <a:lumMod val="40000"/>
                  <a:lumOff val="60000"/>
                  <a:shade val="67500"/>
                  <a:satMod val="115000"/>
                </a:schemeClr>
              </a:gs>
              <a:gs pos="100000">
                <a:schemeClr val="tx2">
                  <a:lumMod val="40000"/>
                  <a:lumOff val="60000"/>
                  <a:shade val="100000"/>
                  <a:satMod val="115000"/>
                </a:schemeClr>
              </a:gs>
            </a:gsLst>
            <a:lin ang="5400000" scaled="1"/>
            <a:tileRect/>
          </a:gra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smtClean="0"/>
              <a:t>Volunteer</a:t>
            </a:r>
            <a:endParaRPr lang="en-US" sz="2400" dirty="0"/>
          </a:p>
        </p:txBody>
      </p:sp>
      <p:sp>
        <p:nvSpPr>
          <p:cNvPr id="40" name="Rectangle 39"/>
          <p:cNvSpPr/>
          <p:nvPr/>
        </p:nvSpPr>
        <p:spPr>
          <a:xfrm>
            <a:off x="3505200" y="27889200"/>
            <a:ext cx="1920240" cy="548640"/>
          </a:xfrm>
          <a:prstGeom prst="rect">
            <a:avLst/>
          </a:prstGeom>
          <a:gradFill flip="none" rotWithShape="1">
            <a:gsLst>
              <a:gs pos="0">
                <a:schemeClr val="tx2">
                  <a:lumMod val="40000"/>
                  <a:lumOff val="60000"/>
                  <a:shade val="30000"/>
                  <a:satMod val="115000"/>
                </a:schemeClr>
              </a:gs>
              <a:gs pos="50000">
                <a:schemeClr val="tx2">
                  <a:lumMod val="40000"/>
                  <a:lumOff val="60000"/>
                  <a:shade val="67500"/>
                  <a:satMod val="115000"/>
                </a:schemeClr>
              </a:gs>
              <a:gs pos="100000">
                <a:schemeClr val="tx2">
                  <a:lumMod val="40000"/>
                  <a:lumOff val="60000"/>
                  <a:shade val="100000"/>
                  <a:satMod val="115000"/>
                </a:schemeClr>
              </a:gs>
            </a:gsLst>
            <a:path path="circle">
              <a:fillToRect r="100000" b="100000"/>
            </a:path>
            <a:tileRect l="-100000" t="-100000"/>
          </a:gradFill>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smtClean="0"/>
              <a:t>Visit a friend</a:t>
            </a:r>
            <a:endParaRPr lang="en-US" sz="2400" dirty="0"/>
          </a:p>
        </p:txBody>
      </p:sp>
      <p:sp>
        <p:nvSpPr>
          <p:cNvPr id="41" name="Rectangle 40"/>
          <p:cNvSpPr/>
          <p:nvPr/>
        </p:nvSpPr>
        <p:spPr>
          <a:xfrm>
            <a:off x="7315200" y="28803600"/>
            <a:ext cx="1920240" cy="548640"/>
          </a:xfrm>
          <a:prstGeom prst="rect">
            <a:avLst/>
          </a:prstGeom>
          <a:gradFill flip="none" rotWithShape="1">
            <a:gsLst>
              <a:gs pos="0">
                <a:schemeClr val="tx2">
                  <a:lumMod val="40000"/>
                  <a:lumOff val="60000"/>
                  <a:shade val="30000"/>
                  <a:satMod val="115000"/>
                </a:schemeClr>
              </a:gs>
              <a:gs pos="50000">
                <a:schemeClr val="tx2">
                  <a:lumMod val="40000"/>
                  <a:lumOff val="60000"/>
                  <a:shade val="67500"/>
                  <a:satMod val="115000"/>
                </a:schemeClr>
              </a:gs>
              <a:gs pos="100000">
                <a:schemeClr val="tx2">
                  <a:lumMod val="40000"/>
                  <a:lumOff val="60000"/>
                  <a:shade val="100000"/>
                  <a:satMod val="115000"/>
                </a:schemeClr>
              </a:gs>
            </a:gsLst>
            <a:lin ang="13500000" scaled="1"/>
            <a:tileRect/>
          </a:gradFill>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smtClean="0"/>
              <a:t>Sleep in</a:t>
            </a:r>
            <a:endParaRPr lang="en-US" sz="2400" dirty="0"/>
          </a:p>
        </p:txBody>
      </p:sp>
      <p:sp>
        <p:nvSpPr>
          <p:cNvPr id="42" name="Rectangle 41"/>
          <p:cNvSpPr/>
          <p:nvPr/>
        </p:nvSpPr>
        <p:spPr>
          <a:xfrm>
            <a:off x="4724400" y="28803600"/>
            <a:ext cx="1920240" cy="548640"/>
          </a:xfrm>
          <a:prstGeom prst="rect">
            <a:avLst/>
          </a:prstGeom>
          <a:gradFill flip="none" rotWithShape="1">
            <a:gsLst>
              <a:gs pos="0">
                <a:schemeClr val="tx2">
                  <a:lumMod val="40000"/>
                  <a:lumOff val="60000"/>
                  <a:shade val="30000"/>
                  <a:satMod val="115000"/>
                </a:schemeClr>
              </a:gs>
              <a:gs pos="50000">
                <a:schemeClr val="tx2">
                  <a:lumMod val="40000"/>
                  <a:lumOff val="60000"/>
                  <a:shade val="67500"/>
                  <a:satMod val="115000"/>
                </a:schemeClr>
              </a:gs>
              <a:gs pos="100000">
                <a:schemeClr val="tx2">
                  <a:lumMod val="40000"/>
                  <a:lumOff val="60000"/>
                  <a:shade val="100000"/>
                  <a:satMod val="115000"/>
                </a:schemeClr>
              </a:gs>
            </a:gsLst>
            <a:lin ang="16200000" scaled="1"/>
            <a:tileRect/>
          </a:gradFill>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smtClean="0"/>
              <a:t>Cook dinner</a:t>
            </a:r>
            <a:endParaRPr lang="en-US" sz="2400" dirty="0"/>
          </a:p>
        </p:txBody>
      </p:sp>
      <p:sp>
        <p:nvSpPr>
          <p:cNvPr id="43" name="Content Placeholder 2"/>
          <p:cNvSpPr txBox="1">
            <a:spLocks/>
          </p:cNvSpPr>
          <p:nvPr/>
        </p:nvSpPr>
        <p:spPr>
          <a:xfrm>
            <a:off x="29794200" y="13487400"/>
            <a:ext cx="12954000" cy="5943600"/>
          </a:xfrm>
          <a:prstGeom prst="rect">
            <a:avLst/>
          </a:prstGeom>
        </p:spPr>
        <p:style>
          <a:lnRef idx="1">
            <a:schemeClr val="dk1"/>
          </a:lnRef>
          <a:fillRef idx="2">
            <a:schemeClr val="dk1"/>
          </a:fillRef>
          <a:effectRef idx="1">
            <a:schemeClr val="dk1"/>
          </a:effectRef>
          <a:fontRef idx="minor">
            <a:schemeClr val="dk1"/>
          </a:fontRef>
        </p:style>
        <p:txBody>
          <a:bodyPr vert="horz" lIns="438624" tIns="219322" rIns="438624" bIns="219322" rtlCol="0">
            <a:noAutofit/>
          </a:bodyPr>
          <a:lstStyle/>
          <a:p>
            <a:pPr marL="0" marR="0" lvl="0" indent="0" defTabSz="4386317" rtl="0" eaLnBrk="1" fontAlgn="auto" latinLnBrk="0" hangingPunct="1">
              <a:lnSpc>
                <a:spcPct val="100000"/>
              </a:lnSpc>
              <a:spcBef>
                <a:spcPct val="20000"/>
              </a:spcBef>
              <a:spcAft>
                <a:spcPts val="0"/>
              </a:spcAft>
              <a:buClrTx/>
              <a:buSzTx/>
              <a:buFont typeface="Arial" pitchFamily="34" charset="0"/>
              <a:buNone/>
              <a:tabLst/>
              <a:defRPr/>
            </a:pPr>
            <a:r>
              <a:rPr kumimoji="0" lang="en-US" sz="40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mn-lt"/>
                <a:ea typeface="+mj-ea"/>
                <a:cs typeface="+mj-cs"/>
              </a:rPr>
              <a:t>Mindfulness</a:t>
            </a:r>
            <a:endParaRPr kumimoji="0" lang="en-US" sz="4000" b="1" i="0" u="none" strike="noStrike" kern="1200" cap="none" spc="0" normalizeH="0" baseline="0" noProof="0" dirty="0" smtClean="0">
              <a:ln>
                <a:noFill/>
              </a:ln>
              <a:solidFill>
                <a:schemeClr val="tx1">
                  <a:tint val="75000"/>
                </a:schemeClr>
              </a:solidFill>
              <a:effectLst>
                <a:outerShdw blurRad="38100" dist="38100" dir="2700000" algn="tl">
                  <a:srgbClr val="000000">
                    <a:alpha val="43137"/>
                  </a:srgbClr>
                </a:outerShdw>
              </a:effectLst>
              <a:uLnTx/>
              <a:uFillTx/>
              <a:latin typeface="+mn-lt"/>
              <a:ea typeface="+mn-ea"/>
              <a:cs typeface="+mn-cs"/>
            </a:endParaRPr>
          </a:p>
          <a:p>
            <a:pPr marL="0" marR="0" lvl="0" indent="0" defTabSz="4386317"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2"/>
                </a:solidFill>
                <a:effectLst/>
                <a:uLnTx/>
                <a:uFillTx/>
                <a:latin typeface="+mn-lt"/>
                <a:ea typeface="+mn-ea"/>
                <a:cs typeface="+mn-cs"/>
              </a:rPr>
              <a:t>“Paying attention in a particular way; on purpose, in the present moment, and nonjudgmentally.”  </a:t>
            </a:r>
            <a:r>
              <a:rPr kumimoji="0" lang="en-US" sz="2000" b="0" i="0" u="none" strike="noStrike" kern="1200" cap="none" spc="0" normalizeH="0" baseline="0" noProof="0" dirty="0" smtClean="0">
                <a:ln>
                  <a:noFill/>
                </a:ln>
                <a:solidFill>
                  <a:schemeClr val="tx2"/>
                </a:solidFill>
                <a:effectLst/>
                <a:uLnTx/>
                <a:uFillTx/>
                <a:latin typeface="+mn-lt"/>
                <a:ea typeface="+mn-ea"/>
                <a:cs typeface="+mn-cs"/>
              </a:rPr>
              <a:t>(</a:t>
            </a:r>
            <a:r>
              <a:rPr kumimoji="0" lang="en-US" sz="2000" b="0" i="0" u="none" strike="noStrike" kern="1200" cap="none" spc="0" normalizeH="0" baseline="0" noProof="0" dirty="0" err="1" smtClean="0">
                <a:ln>
                  <a:noFill/>
                </a:ln>
                <a:solidFill>
                  <a:schemeClr val="tx2"/>
                </a:solidFill>
                <a:effectLst/>
                <a:uLnTx/>
                <a:uFillTx/>
                <a:latin typeface="+mn-lt"/>
                <a:ea typeface="+mn-ea"/>
                <a:cs typeface="+mn-cs"/>
              </a:rPr>
              <a:t>Kabat-Zin</a:t>
            </a:r>
            <a:r>
              <a:rPr kumimoji="0" lang="en-US" sz="2000" b="0" i="0" u="none" strike="noStrike" kern="1200" cap="none" spc="0" normalizeH="0" baseline="0" noProof="0" dirty="0" smtClean="0">
                <a:ln>
                  <a:noFill/>
                </a:ln>
                <a:solidFill>
                  <a:schemeClr val="tx2"/>
                </a:solidFill>
                <a:effectLst/>
                <a:uLnTx/>
                <a:uFillTx/>
                <a:latin typeface="+mn-lt"/>
                <a:ea typeface="+mn-ea"/>
                <a:cs typeface="+mn-cs"/>
              </a:rPr>
              <a:t>, 1994)</a:t>
            </a:r>
          </a:p>
          <a:p>
            <a:pPr marL="0" marR="0" lvl="0" indent="0" defTabSz="4386317"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2"/>
                </a:solidFill>
                <a:effectLst/>
                <a:uLnTx/>
                <a:uFillTx/>
                <a:latin typeface="+mn-lt"/>
                <a:ea typeface="+mn-ea"/>
                <a:cs typeface="+mn-cs"/>
              </a:rPr>
              <a:t>Theme of acceptance</a:t>
            </a:r>
          </a:p>
          <a:p>
            <a:pPr marL="0" marR="0" lvl="0" indent="0" defTabSz="4386317"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2"/>
                </a:solidFill>
                <a:effectLst/>
                <a:uLnTx/>
                <a:uFillTx/>
                <a:latin typeface="+mn-lt"/>
                <a:ea typeface="+mn-ea"/>
                <a:cs typeface="+mn-cs"/>
              </a:rPr>
              <a:t>Mindfulness-based cognitive therapy (MBCT) </a:t>
            </a:r>
          </a:p>
          <a:p>
            <a:pPr marL="2193158" marR="0" lvl="1" indent="0" defTabSz="4386317"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2"/>
                </a:solidFill>
                <a:effectLst/>
                <a:uLnTx/>
                <a:uFillTx/>
                <a:latin typeface="+mn-lt"/>
                <a:ea typeface="+mn-ea"/>
                <a:cs typeface="+mn-cs"/>
              </a:rPr>
              <a:t>Elements such as meditation and yoga combined with principles of cognitive therapy</a:t>
            </a:r>
          </a:p>
          <a:p>
            <a:pPr marL="2193158" marR="0" lvl="1" indent="0" defTabSz="4386317"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2"/>
                </a:solidFill>
                <a:effectLst/>
                <a:uLnTx/>
                <a:uFillTx/>
                <a:latin typeface="+mn-lt"/>
                <a:ea typeface="+mn-ea"/>
                <a:cs typeface="+mn-cs"/>
              </a:rPr>
              <a:t>Negative thoughts are simply “mental events” v. accurate reflections of the self</a:t>
            </a:r>
          </a:p>
          <a:p>
            <a:pPr marL="2193158" marR="0" lvl="1" indent="0" defTabSz="4386317"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2"/>
                </a:solidFill>
                <a:effectLst/>
                <a:uLnTx/>
                <a:uFillTx/>
                <a:latin typeface="+mn-lt"/>
                <a:ea typeface="+mn-ea"/>
                <a:cs typeface="+mn-cs"/>
              </a:rPr>
              <a:t>Provides skills necessary to prevent negative thought patters from triggering a depressive episodes </a:t>
            </a:r>
            <a:r>
              <a:rPr kumimoji="0" lang="en-US" sz="2000" b="0" i="0" u="none" strike="noStrike" kern="1200" cap="none" spc="0" normalizeH="0" baseline="0" noProof="0" dirty="0" smtClean="0">
                <a:ln>
                  <a:noFill/>
                </a:ln>
                <a:solidFill>
                  <a:schemeClr val="tx2"/>
                </a:solidFill>
                <a:effectLst/>
                <a:uLnTx/>
                <a:uFillTx/>
                <a:latin typeface="+mn-lt"/>
                <a:ea typeface="+mn-ea"/>
                <a:cs typeface="+mn-cs"/>
              </a:rPr>
              <a:t>(Segal, Williams, &amp; Teasdale, 2002)</a:t>
            </a:r>
            <a:endParaRPr kumimoji="0" lang="en-US" sz="2800" b="0" i="0" u="none" strike="noStrike" kern="1200" cap="none" spc="0" normalizeH="0" baseline="0" noProof="0" dirty="0" smtClean="0">
              <a:ln>
                <a:noFill/>
              </a:ln>
              <a:solidFill>
                <a:schemeClr val="tx2"/>
              </a:solidFill>
              <a:effectLst/>
              <a:uLnTx/>
              <a:uFillTx/>
              <a:latin typeface="+mn-lt"/>
              <a:ea typeface="+mn-ea"/>
              <a:cs typeface="+mn-cs"/>
            </a:endParaRPr>
          </a:p>
        </p:txBody>
      </p:sp>
      <p:pic>
        <p:nvPicPr>
          <p:cNvPr id="44" name="Content Placeholder 3" descr="MBCT Change Graph.jpg"/>
          <p:cNvPicPr>
            <a:picLocks noChangeAspect="1"/>
          </p:cNvPicPr>
          <p:nvPr/>
        </p:nvPicPr>
        <p:blipFill>
          <a:blip r:embed="rId3" cstate="print"/>
          <a:stretch>
            <a:fillRect/>
          </a:stretch>
        </p:blipFill>
        <p:spPr>
          <a:xfrm>
            <a:off x="29794200" y="20345400"/>
            <a:ext cx="13030200" cy="8191054"/>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
        <p:nvSpPr>
          <p:cNvPr id="45" name="Content Placeholder 2"/>
          <p:cNvSpPr txBox="1">
            <a:spLocks/>
          </p:cNvSpPr>
          <p:nvPr/>
        </p:nvSpPr>
        <p:spPr>
          <a:xfrm>
            <a:off x="15049500" y="23926800"/>
            <a:ext cx="13373100" cy="4572000"/>
          </a:xfrm>
          <a:prstGeom prst="rect">
            <a:avLst/>
          </a:prstGeom>
        </p:spPr>
        <p:style>
          <a:lnRef idx="1">
            <a:schemeClr val="dk1"/>
          </a:lnRef>
          <a:fillRef idx="2">
            <a:schemeClr val="dk1"/>
          </a:fillRef>
          <a:effectRef idx="1">
            <a:schemeClr val="dk1"/>
          </a:effectRef>
          <a:fontRef idx="minor">
            <a:schemeClr val="dk1"/>
          </a:fontRef>
        </p:style>
        <p:txBody>
          <a:bodyPr vert="horz" lIns="438624" tIns="219322" rIns="438624" bIns="219322" rtlCol="0">
            <a:normAutofit/>
          </a:bodyPr>
          <a:lstStyle/>
          <a:p>
            <a:pPr marL="0" marR="0" lvl="0" indent="0" defTabSz="4386317" rtl="0" eaLnBrk="1" fontAlgn="auto" latinLnBrk="0" hangingPunct="1">
              <a:lnSpc>
                <a:spcPct val="100000"/>
              </a:lnSpc>
              <a:spcBef>
                <a:spcPct val="20000"/>
              </a:spcBef>
              <a:spcAft>
                <a:spcPts val="0"/>
              </a:spcAft>
              <a:buClrTx/>
              <a:buSzTx/>
              <a:buFont typeface="Arial" pitchFamily="34" charset="0"/>
              <a:buNone/>
              <a:tabLst/>
              <a:defRPr/>
            </a:pPr>
            <a:r>
              <a:rPr kumimoji="0" lang="en-US" sz="40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mn-lt"/>
                <a:ea typeface="+mj-ea"/>
                <a:cs typeface="+mj-cs"/>
              </a:rPr>
              <a:t>Life-Review Therapy</a:t>
            </a:r>
            <a:endParaRPr kumimoji="0" lang="en-US" sz="4000" b="1" i="0" u="none" strike="noStrike" kern="1200" cap="none" spc="0" normalizeH="0" baseline="0" noProof="0" dirty="0" smtClean="0">
              <a:ln>
                <a:noFill/>
              </a:ln>
              <a:solidFill>
                <a:schemeClr val="tx1">
                  <a:tint val="75000"/>
                </a:schemeClr>
              </a:solidFill>
              <a:effectLst>
                <a:outerShdw blurRad="38100" dist="38100" dir="2700000" algn="tl">
                  <a:srgbClr val="000000">
                    <a:alpha val="43137"/>
                  </a:srgbClr>
                </a:outerShdw>
              </a:effectLst>
              <a:uLnTx/>
              <a:uFillTx/>
              <a:latin typeface="+mn-lt"/>
              <a:ea typeface="+mn-ea"/>
              <a:cs typeface="+mn-cs"/>
            </a:endParaRPr>
          </a:p>
          <a:p>
            <a:pPr marL="0" marR="0" lvl="0" indent="0" defTabSz="4386317"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2"/>
                </a:solidFill>
                <a:effectLst/>
                <a:uLnTx/>
                <a:uFillTx/>
                <a:latin typeface="+mn-lt"/>
                <a:ea typeface="+mn-ea"/>
                <a:cs typeface="+mn-cs"/>
              </a:rPr>
              <a:t>Engineered specifically for use in aging populations</a:t>
            </a:r>
          </a:p>
          <a:p>
            <a:pPr marL="0" marR="0" lvl="0" indent="0" defTabSz="4386317"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2"/>
                </a:solidFill>
                <a:effectLst/>
                <a:uLnTx/>
                <a:uFillTx/>
                <a:latin typeface="+mn-lt"/>
                <a:ea typeface="+mn-ea"/>
                <a:cs typeface="+mn-cs"/>
              </a:rPr>
              <a:t>Older adults and people suffering from depression tend to over generalize memories</a:t>
            </a:r>
          </a:p>
          <a:p>
            <a:pPr marL="0" marR="0" lvl="0" indent="0" defTabSz="4386317"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2"/>
                </a:solidFill>
                <a:effectLst/>
                <a:uLnTx/>
                <a:uFillTx/>
                <a:latin typeface="+mn-lt"/>
                <a:ea typeface="+mn-ea"/>
                <a:cs typeface="+mn-cs"/>
              </a:rPr>
              <a:t>Clients recall a balance of positive and negative memories and work with the therapist to redefine the negative experiences</a:t>
            </a:r>
          </a:p>
          <a:p>
            <a:pPr marL="0" marR="0" lvl="0" indent="0" defTabSz="4386317"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2"/>
                </a:solidFill>
                <a:effectLst/>
                <a:uLnTx/>
                <a:uFillTx/>
                <a:latin typeface="+mn-lt"/>
                <a:ea typeface="+mn-ea"/>
                <a:cs typeface="+mn-cs"/>
              </a:rPr>
              <a:t>Goal is for the individual to gain a balanced view of their past</a:t>
            </a:r>
          </a:p>
          <a:p>
            <a:pPr defTabSz="4386317">
              <a:spcBef>
                <a:spcPct val="20000"/>
              </a:spcBef>
              <a:defRPr/>
            </a:pPr>
            <a:r>
              <a:rPr lang="en-US" sz="2000" dirty="0" smtClean="0">
                <a:solidFill>
                  <a:schemeClr val="tx2"/>
                </a:solidFill>
              </a:rPr>
              <a:t>(Preschl et al., 2012)</a:t>
            </a:r>
            <a:endParaRPr kumimoji="0" lang="en-US" sz="2000" b="0" i="0" u="none" strike="noStrike" kern="1200" cap="none" spc="0" normalizeH="0" baseline="0" noProof="0" dirty="0" smtClean="0">
              <a:ln>
                <a:noFill/>
              </a:ln>
              <a:solidFill>
                <a:schemeClr val="tx2"/>
              </a:solidFill>
              <a:effectLst/>
              <a:uLnTx/>
              <a:uFillTx/>
              <a:latin typeface="+mn-lt"/>
              <a:ea typeface="+mn-ea"/>
              <a:cs typeface="+mn-cs"/>
            </a:endParaRPr>
          </a:p>
        </p:txBody>
      </p:sp>
      <p:graphicFrame>
        <p:nvGraphicFramePr>
          <p:cNvPr id="46" name="Content Placeholder 3"/>
          <p:cNvGraphicFramePr>
            <a:graphicFrameLocks/>
          </p:cNvGraphicFramePr>
          <p:nvPr/>
        </p:nvGraphicFramePr>
        <p:xfrm>
          <a:off x="15354300" y="11430000"/>
          <a:ext cx="13182600" cy="8891437"/>
        </p:xfrm>
        <a:graphic>
          <a:graphicData uri="http://schemas.openxmlformats.org/drawingml/2006/table">
            <a:tbl>
              <a:tblPr firstRow="1" bandRow="1">
                <a:tableStyleId>{D7AC3CCA-C797-4891-BE02-D94E43425B78}</a:tableStyleId>
              </a:tblPr>
              <a:tblGrid>
                <a:gridCol w="6591300"/>
                <a:gridCol w="6591300"/>
              </a:tblGrid>
              <a:tr h="1058164">
                <a:tc>
                  <a:txBody>
                    <a:bodyPr/>
                    <a:lstStyle/>
                    <a:p>
                      <a:pPr algn="ctr"/>
                      <a:r>
                        <a:rPr lang="en-US" sz="3200" dirty="0" smtClean="0">
                          <a:effectLst>
                            <a:outerShdw blurRad="38100" dist="38100" dir="2700000" algn="tl">
                              <a:srgbClr val="000000">
                                <a:alpha val="43137"/>
                              </a:srgbClr>
                            </a:outerShdw>
                          </a:effectLst>
                        </a:rPr>
                        <a:t>Treatment Modality</a:t>
                      </a:r>
                      <a:endParaRPr lang="en-US" sz="3200" dirty="0">
                        <a:effectLst>
                          <a:outerShdw blurRad="38100" dist="38100" dir="2700000" algn="tl">
                            <a:srgbClr val="000000">
                              <a:alpha val="43137"/>
                            </a:srgbClr>
                          </a:outerShdw>
                        </a:effectLst>
                      </a:endParaRPr>
                    </a:p>
                  </a:txBody>
                  <a:tcPr marL="438912" marR="438912" marT="219456" marB="219456">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lang="en-US" sz="3200" dirty="0" smtClean="0">
                          <a:effectLst>
                            <a:outerShdw blurRad="38100" dist="38100" dir="2700000" algn="tl">
                              <a:srgbClr val="000000">
                                <a:alpha val="43137"/>
                              </a:srgbClr>
                            </a:outerShdw>
                          </a:effectLst>
                        </a:rPr>
                        <a:t>Effect Size</a:t>
                      </a:r>
                      <a:endParaRPr lang="en-US" sz="3200" dirty="0">
                        <a:effectLst>
                          <a:outerShdw blurRad="38100" dist="38100" dir="2700000" algn="tl">
                            <a:srgbClr val="000000">
                              <a:alpha val="43137"/>
                            </a:srgbClr>
                          </a:outerShdw>
                        </a:effectLst>
                      </a:endParaRPr>
                    </a:p>
                  </a:txBody>
                  <a:tcPr marL="438912" marR="438912" marT="219456" marB="219456">
                    <a:lnL w="19050" cap="flat" cmpd="sng" algn="ctr">
                      <a:solidFill>
                        <a:schemeClr val="tx1"/>
                      </a:solidFill>
                      <a:prstDash val="solid"/>
                      <a:round/>
                      <a:headEnd type="none" w="med" len="med"/>
                      <a:tailEnd type="none" w="med" len="med"/>
                    </a:lnL>
                  </a:tcPr>
                </a:tc>
              </a:tr>
              <a:tr h="1119039">
                <a:tc>
                  <a:txBody>
                    <a:bodyPr/>
                    <a:lstStyle/>
                    <a:p>
                      <a:pPr algn="l"/>
                      <a:r>
                        <a:rPr lang="en-US" sz="2800" dirty="0" smtClean="0"/>
                        <a:t>Psychotherapy as a Whole</a:t>
                      </a:r>
                      <a:endParaRPr lang="en-US" sz="2800" dirty="0"/>
                    </a:p>
                  </a:txBody>
                  <a:tcPr marL="438912" marR="438912" marT="219456" marB="219456" anchor="ctr">
                    <a:lnT w="19050" cap="flat" cmpd="sng" algn="ctr">
                      <a:solidFill>
                        <a:schemeClr val="tx1"/>
                      </a:solidFill>
                      <a:prstDash val="solid"/>
                      <a:round/>
                      <a:headEnd type="none" w="med" len="med"/>
                      <a:tailEnd type="none" w="med" len="med"/>
                    </a:lnT>
                  </a:tcPr>
                </a:tc>
                <a:tc>
                  <a:txBody>
                    <a:bodyPr/>
                    <a:lstStyle/>
                    <a:p>
                      <a:pPr algn="ctr"/>
                      <a:r>
                        <a:rPr lang="en-US" sz="2800" dirty="0" smtClean="0"/>
                        <a:t>0.72</a:t>
                      </a:r>
                      <a:endParaRPr lang="en-US" sz="2800" dirty="0"/>
                    </a:p>
                  </a:txBody>
                  <a:tcPr marL="438912" marR="438912" marT="219456" marB="219456" anchor="ctr"/>
                </a:tc>
              </a:tr>
              <a:tr h="1119039">
                <a:tc>
                  <a:txBody>
                    <a:bodyPr/>
                    <a:lstStyle/>
                    <a:p>
                      <a:pPr algn="l"/>
                      <a:r>
                        <a:rPr lang="en-US" sz="2800" dirty="0" smtClean="0"/>
                        <a:t>Cognitive-Behavioral Therapy</a:t>
                      </a:r>
                      <a:endParaRPr lang="en-US" sz="2800" dirty="0"/>
                    </a:p>
                  </a:txBody>
                  <a:tcPr marL="438912" marR="438912" marT="219456" marB="219456" anchor="ctr"/>
                </a:tc>
                <a:tc>
                  <a:txBody>
                    <a:bodyPr/>
                    <a:lstStyle/>
                    <a:p>
                      <a:pPr algn="ctr"/>
                      <a:r>
                        <a:rPr lang="en-US" sz="2800" dirty="0" smtClean="0"/>
                        <a:t>0.93</a:t>
                      </a:r>
                      <a:endParaRPr lang="en-US" sz="2800" dirty="0"/>
                    </a:p>
                  </a:txBody>
                  <a:tcPr marL="438912" marR="438912" marT="219456" marB="219456" anchor="ctr"/>
                </a:tc>
              </a:tr>
              <a:tr h="1119039">
                <a:tc>
                  <a:txBody>
                    <a:bodyPr/>
                    <a:lstStyle/>
                    <a:p>
                      <a:pPr algn="l"/>
                      <a:r>
                        <a:rPr lang="en-US" sz="2800" dirty="0" smtClean="0"/>
                        <a:t>Behavioral Activation</a:t>
                      </a:r>
                      <a:endParaRPr lang="en-US" sz="2800" dirty="0"/>
                    </a:p>
                  </a:txBody>
                  <a:tcPr marL="438912" marR="438912" marT="219456" marB="219456" anchor="ctr"/>
                </a:tc>
                <a:tc>
                  <a:txBody>
                    <a:bodyPr/>
                    <a:lstStyle/>
                    <a:p>
                      <a:pPr algn="ctr"/>
                      <a:r>
                        <a:rPr lang="en-US" sz="2800" dirty="0" smtClean="0"/>
                        <a:t>0.69</a:t>
                      </a:r>
                      <a:endParaRPr lang="en-US" sz="2800" dirty="0"/>
                    </a:p>
                  </a:txBody>
                  <a:tcPr marL="438912" marR="438912" marT="219456" marB="219456" anchor="ctr"/>
                </a:tc>
              </a:tr>
              <a:tr h="1119039">
                <a:tc>
                  <a:txBody>
                    <a:bodyPr/>
                    <a:lstStyle/>
                    <a:p>
                      <a:pPr algn="l"/>
                      <a:r>
                        <a:rPr lang="en-US" sz="2800" dirty="0" smtClean="0"/>
                        <a:t>Interpersonal Psychotherapy</a:t>
                      </a:r>
                      <a:endParaRPr lang="en-US" sz="2800" dirty="0"/>
                    </a:p>
                  </a:txBody>
                  <a:tcPr marL="438912" marR="438912" marT="219456" marB="219456" anchor="ctr"/>
                </a:tc>
                <a:tc>
                  <a:txBody>
                    <a:bodyPr/>
                    <a:lstStyle/>
                    <a:p>
                      <a:pPr algn="ctr"/>
                      <a:r>
                        <a:rPr lang="en-US" sz="2800" dirty="0" smtClean="0"/>
                        <a:t>0.52</a:t>
                      </a:r>
                      <a:endParaRPr lang="en-US" sz="2800" dirty="0"/>
                    </a:p>
                  </a:txBody>
                  <a:tcPr marL="438912" marR="438912" marT="219456" marB="219456" anchor="ctr"/>
                </a:tc>
              </a:tr>
              <a:tr h="1119039">
                <a:tc>
                  <a:txBody>
                    <a:bodyPr/>
                    <a:lstStyle/>
                    <a:p>
                      <a:pPr algn="l"/>
                      <a:r>
                        <a:rPr lang="en-US" sz="2800" dirty="0" smtClean="0"/>
                        <a:t>Mindfulness</a:t>
                      </a:r>
                    </a:p>
                  </a:txBody>
                  <a:tcPr marL="438912" marR="438912" marT="219456" marB="219456" anchor="ctr"/>
                </a:tc>
                <a:tc>
                  <a:txBody>
                    <a:bodyPr/>
                    <a:lstStyle/>
                    <a:p>
                      <a:pPr algn="ctr"/>
                      <a:r>
                        <a:rPr lang="en-US" sz="2800" dirty="0" smtClean="0"/>
                        <a:t>0.59</a:t>
                      </a:r>
                      <a:endParaRPr lang="en-US" sz="2800" dirty="0"/>
                    </a:p>
                  </a:txBody>
                  <a:tcPr marL="438912" marR="438912" marT="219456" marB="219456" anchor="ctr"/>
                </a:tc>
              </a:tr>
              <a:tr h="1119039">
                <a:tc>
                  <a:txBody>
                    <a:bodyPr/>
                    <a:lstStyle/>
                    <a:p>
                      <a:pPr algn="l"/>
                      <a:r>
                        <a:rPr lang="en-US" sz="2800" dirty="0" smtClean="0"/>
                        <a:t>Life-Review Therapy</a:t>
                      </a:r>
                    </a:p>
                  </a:txBody>
                  <a:tcPr marL="438912" marR="438912" marT="219456" marB="219456" anchor="ctr"/>
                </a:tc>
                <a:tc>
                  <a:txBody>
                    <a:bodyPr/>
                    <a:lstStyle/>
                    <a:p>
                      <a:pPr algn="ctr"/>
                      <a:r>
                        <a:rPr lang="en-US" sz="2800" dirty="0" smtClean="0"/>
                        <a:t>0.84</a:t>
                      </a:r>
                      <a:endParaRPr lang="en-US" sz="2800" dirty="0"/>
                    </a:p>
                  </a:txBody>
                  <a:tcPr marL="438912" marR="438912" marT="219456" marB="219456" anchor="ctr"/>
                </a:tc>
              </a:tr>
              <a:tr h="1119039">
                <a:tc>
                  <a:txBody>
                    <a:bodyPr/>
                    <a:lstStyle/>
                    <a:p>
                      <a:pPr algn="l"/>
                      <a:r>
                        <a:rPr lang="en-US" sz="2800" dirty="0" smtClean="0"/>
                        <a:t>Antidepressant</a:t>
                      </a:r>
                      <a:r>
                        <a:rPr lang="en-US" sz="2800" baseline="0" dirty="0" smtClean="0"/>
                        <a:t> Medications</a:t>
                      </a:r>
                      <a:endParaRPr lang="en-US" sz="2800" dirty="0" smtClean="0"/>
                    </a:p>
                  </a:txBody>
                  <a:tcPr marL="438912" marR="438912" marT="219456" marB="219456" anchor="ctr"/>
                </a:tc>
                <a:tc>
                  <a:txBody>
                    <a:bodyPr/>
                    <a:lstStyle/>
                    <a:p>
                      <a:pPr algn="ctr"/>
                      <a:r>
                        <a:rPr lang="en-US" sz="2800" dirty="0" smtClean="0"/>
                        <a:t>0.79</a:t>
                      </a:r>
                      <a:endParaRPr lang="en-US" sz="2800" dirty="0"/>
                    </a:p>
                  </a:txBody>
                  <a:tcPr marL="438912" marR="438912" marT="219456" marB="219456" anchor="ctr"/>
                </a:tc>
              </a:tr>
            </a:tbl>
          </a:graphicData>
        </a:graphic>
      </p:graphicFrame>
      <p:sp>
        <p:nvSpPr>
          <p:cNvPr id="17" name="TextBox 16"/>
          <p:cNvSpPr txBox="1"/>
          <p:nvPr/>
        </p:nvSpPr>
        <p:spPr>
          <a:xfrm>
            <a:off x="15506700" y="20726400"/>
            <a:ext cx="12877800" cy="2246769"/>
          </a:xfrm>
          <a:prstGeom prst="rect">
            <a:avLst/>
          </a:prstGeom>
          <a:noFill/>
        </p:spPr>
        <p:txBody>
          <a:bodyPr wrap="square" rtlCol="0">
            <a:spAutoFit/>
          </a:bodyPr>
          <a:lstStyle/>
          <a:p>
            <a:r>
              <a:rPr lang="en-US" sz="2800" dirty="0" smtClean="0"/>
              <a:t>The statistic used is Cohen’s d; effect sizes of .2 are considered small, .5 considered medium, and .8 is considered large.   When comparing psychotherapy to antidepressant medications, effect sizes as small as -0.01 have been found, suggesting no significant different between treatment types. </a:t>
            </a:r>
            <a:r>
              <a:rPr lang="en-US" sz="2800" dirty="0" smtClean="0">
                <a:solidFill>
                  <a:schemeClr val="dk1"/>
                </a:solidFill>
              </a:rPr>
              <a:t>(Cuijpers et al., 2006)</a:t>
            </a:r>
            <a:endParaRPr lang="en-US" sz="2800" dirty="0" smtClean="0"/>
          </a:p>
          <a:p>
            <a:endParaRPr lang="en-US" sz="2800" dirty="0"/>
          </a:p>
        </p:txBody>
      </p:sp>
      <p:pic>
        <p:nvPicPr>
          <p:cNvPr id="18" name="Picture 2"/>
          <p:cNvPicPr>
            <a:picLocks noChangeAspect="1" noChangeArrowheads="1"/>
          </p:cNvPicPr>
          <p:nvPr/>
        </p:nvPicPr>
        <p:blipFill>
          <a:blip r:embed="rId4" cstate="print"/>
          <a:srcRect/>
          <a:stretch>
            <a:fillRect/>
          </a:stretch>
        </p:blipFill>
        <p:spPr bwMode="auto">
          <a:xfrm>
            <a:off x="2514600" y="914400"/>
            <a:ext cx="2667000" cy="2628900"/>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pic>
        <p:nvPicPr>
          <p:cNvPr id="20" name="Picture 2"/>
          <p:cNvPicPr>
            <a:picLocks noChangeAspect="1" noChangeArrowheads="1"/>
          </p:cNvPicPr>
          <p:nvPr/>
        </p:nvPicPr>
        <p:blipFill>
          <a:blip r:embed="rId4" cstate="print"/>
          <a:srcRect/>
          <a:stretch>
            <a:fillRect/>
          </a:stretch>
        </p:blipFill>
        <p:spPr bwMode="auto">
          <a:xfrm>
            <a:off x="38557200" y="914400"/>
            <a:ext cx="2667000" cy="2628900"/>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pic>
        <p:nvPicPr>
          <p:cNvPr id="23" name="Picture 22" descr="1st choice tx options of elderly.jpg"/>
          <p:cNvPicPr>
            <a:picLocks noChangeAspect="1"/>
          </p:cNvPicPr>
          <p:nvPr/>
        </p:nvPicPr>
        <p:blipFill>
          <a:blip r:embed="rId5" cstate="print"/>
          <a:stretch>
            <a:fillRect/>
          </a:stretch>
        </p:blipFill>
        <p:spPr>
          <a:xfrm>
            <a:off x="838200" y="8991600"/>
            <a:ext cx="12954000" cy="7496618"/>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
        <p:nvSpPr>
          <p:cNvPr id="24" name="TextBox 23"/>
          <p:cNvSpPr txBox="1"/>
          <p:nvPr/>
        </p:nvSpPr>
        <p:spPr>
          <a:xfrm>
            <a:off x="838200" y="16764000"/>
            <a:ext cx="12649200" cy="2123658"/>
          </a:xfrm>
          <a:prstGeom prst="rect">
            <a:avLst/>
          </a:prstGeom>
          <a:noFill/>
        </p:spPr>
        <p:txBody>
          <a:bodyPr wrap="square" rtlCol="0">
            <a:spAutoFit/>
          </a:bodyPr>
          <a:lstStyle/>
          <a:p>
            <a:r>
              <a:rPr lang="en-US" sz="2800" dirty="0" smtClean="0"/>
              <a:t>Although antidepressant medications can be effective in the treatment of depression, many older adults would prefer non pharmacological treatments.  Psychotherapy offers options for those suffering from geriatric depression, and empowers them to choose a course of treatment that best fits their needs.  </a:t>
            </a:r>
            <a:r>
              <a:rPr lang="en-US" sz="2000" dirty="0" smtClean="0"/>
              <a:t>(</a:t>
            </a:r>
            <a:r>
              <a:rPr lang="en-US" sz="2000" dirty="0" err="1" smtClean="0"/>
              <a:t>Raue</a:t>
            </a:r>
            <a:r>
              <a:rPr lang="en-US" sz="2000" dirty="0" smtClean="0"/>
              <a:t>, Weinberger, </a:t>
            </a:r>
            <a:r>
              <a:rPr lang="en-US" sz="2000" dirty="0" err="1" smtClean="0"/>
              <a:t>Sirey</a:t>
            </a:r>
            <a:r>
              <a:rPr lang="en-US" sz="2000" dirty="0" smtClean="0"/>
              <a:t>, Meyers, &amp; Bruce, 2011).</a:t>
            </a:r>
            <a:endParaRPr lang="en-US" sz="2800" dirty="0"/>
          </a:p>
        </p:txBody>
      </p:sp>
      <p:sp>
        <p:nvSpPr>
          <p:cNvPr id="26" name="TextBox 25"/>
          <p:cNvSpPr txBox="1"/>
          <p:nvPr/>
        </p:nvSpPr>
        <p:spPr>
          <a:xfrm>
            <a:off x="29794200" y="29032200"/>
            <a:ext cx="13106400" cy="3539430"/>
          </a:xfrm>
          <a:prstGeom prst="rect">
            <a:avLst/>
          </a:prstGeom>
          <a:noFill/>
        </p:spPr>
        <p:txBody>
          <a:bodyPr wrap="square" rtlCol="0">
            <a:spAutoFit/>
          </a:bodyPr>
          <a:lstStyle/>
          <a:p>
            <a:r>
              <a:rPr lang="en-US" sz="2800" dirty="0" smtClean="0"/>
              <a:t>The lower the score on the BDI, the less depressive symptoms a person exhibits. Looking at the graph, this means that the farther left the bars move, the better.  As you can see, the pre MBCT depression scores as represented by the black bars are farther right on the graph than the post MBCT depression scores as represented by the white bars.   Prior to treatment the mean BDI score was 24.3, while after the MBCT program, the mean score dropped to 13.9; which is a highly significant change. Improvements in depressive symptoms such as these are representative for psychotherapy treatments as a whole. </a:t>
            </a:r>
            <a:r>
              <a:rPr lang="en-US" sz="2000" dirty="0" smtClean="0"/>
              <a:t>(Kenny &amp; Williams, 2007)</a:t>
            </a:r>
            <a:endParaRPr lang="en-US" sz="2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1999</TotalTime>
  <Words>625</Words>
  <Application>Microsoft Office PowerPoint</Application>
  <PresentationFormat>Custom</PresentationFormat>
  <Paragraphs>62</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 Psychotherapy for Depression in an Aging Population By: Katelyn Buchholz</vt:lpstr>
    </vt:vector>
  </TitlesOfParts>
  <Company>X-Rite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Katie</dc:creator>
  <cp:lastModifiedBy>Katie</cp:lastModifiedBy>
  <cp:revision>91</cp:revision>
  <dcterms:created xsi:type="dcterms:W3CDTF">2013-01-28T19:00:12Z</dcterms:created>
  <dcterms:modified xsi:type="dcterms:W3CDTF">2013-02-05T03:34:52Z</dcterms:modified>
</cp:coreProperties>
</file>