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56" r:id="rId2"/>
    <p:sldId id="257" r:id="rId3"/>
    <p:sldId id="258" r:id="rId4"/>
    <p:sldId id="296" r:id="rId5"/>
    <p:sldId id="287" r:id="rId6"/>
    <p:sldId id="294" r:id="rId7"/>
    <p:sldId id="259" r:id="rId8"/>
    <p:sldId id="264" r:id="rId9"/>
    <p:sldId id="265" r:id="rId10"/>
    <p:sldId id="290" r:id="rId11"/>
    <p:sldId id="291" r:id="rId12"/>
    <p:sldId id="297" r:id="rId13"/>
    <p:sldId id="266" r:id="rId14"/>
    <p:sldId id="269" r:id="rId15"/>
    <p:sldId id="267" r:id="rId16"/>
    <p:sldId id="270" r:id="rId17"/>
    <p:sldId id="271" r:id="rId18"/>
    <p:sldId id="292" r:id="rId19"/>
    <p:sldId id="298" r:id="rId20"/>
    <p:sldId id="293" r:id="rId21"/>
  </p:sldIdLst>
  <p:sldSz cx="9144000" cy="6858000" type="screen4x3"/>
  <p:notesSz cx="7010400" cy="939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2"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D5B720-A577-4340-8571-28F72790BBDD}" type="doc">
      <dgm:prSet loTypeId="urn:microsoft.com/office/officeart/2005/8/layout/rings+Icon" loCatId="relationship" qsTypeId="urn:microsoft.com/office/officeart/2005/8/quickstyle/simple1" qsCatId="simple" csTypeId="urn:microsoft.com/office/officeart/2005/8/colors/accent1_2" csCatId="accent1" phldr="1"/>
      <dgm:spPr/>
    </dgm:pt>
    <dgm:pt modelId="{FDC4C85E-3738-46D5-8B2E-B711E9692721}">
      <dgm:prSet phldrT="[Text]"/>
      <dgm:spPr>
        <a:solidFill>
          <a:schemeClr val="accent3">
            <a:lumMod val="60000"/>
            <a:lumOff val="40000"/>
            <a:alpha val="50000"/>
          </a:schemeClr>
        </a:solidFill>
      </dgm:spPr>
      <dgm:t>
        <a:bodyPr/>
        <a:lstStyle/>
        <a:p>
          <a:r>
            <a:rPr lang="en-US" dirty="0">
              <a:solidFill>
                <a:schemeClr val="bg1"/>
              </a:solidFill>
            </a:rPr>
            <a:t>Social</a:t>
          </a:r>
        </a:p>
      </dgm:t>
    </dgm:pt>
    <dgm:pt modelId="{B3AD3114-8F77-4220-8E11-2F2816CA9E02}" type="parTrans" cxnId="{D83B7261-9F14-4CBD-AD5D-C336E04F4D84}">
      <dgm:prSet/>
      <dgm:spPr/>
      <dgm:t>
        <a:bodyPr/>
        <a:lstStyle/>
        <a:p>
          <a:endParaRPr lang="en-US"/>
        </a:p>
      </dgm:t>
    </dgm:pt>
    <dgm:pt modelId="{9A01CDDE-4067-4B73-A180-292E0D0B3DD6}" type="sibTrans" cxnId="{D83B7261-9F14-4CBD-AD5D-C336E04F4D84}">
      <dgm:prSet/>
      <dgm:spPr/>
      <dgm:t>
        <a:bodyPr/>
        <a:lstStyle/>
        <a:p>
          <a:endParaRPr lang="en-US"/>
        </a:p>
      </dgm:t>
    </dgm:pt>
    <dgm:pt modelId="{0F1DA551-35BF-4ED5-9A09-C09E75AF4E2C}">
      <dgm:prSet phldrT="[Text]"/>
      <dgm:spPr>
        <a:solidFill>
          <a:srgbClr val="FF0000">
            <a:alpha val="50000"/>
          </a:srgbClr>
        </a:solidFill>
      </dgm:spPr>
      <dgm:t>
        <a:bodyPr/>
        <a:lstStyle/>
        <a:p>
          <a:r>
            <a:rPr lang="en-US" dirty="0">
              <a:solidFill>
                <a:schemeClr val="bg1"/>
              </a:solidFill>
            </a:rPr>
            <a:t>Spiritual</a:t>
          </a:r>
        </a:p>
      </dgm:t>
    </dgm:pt>
    <dgm:pt modelId="{2B7A74C9-3347-4E51-8049-7E29B46EADF6}" type="parTrans" cxnId="{2175C7BD-783B-4BA1-ADC1-8990CD2C7BB9}">
      <dgm:prSet/>
      <dgm:spPr/>
      <dgm:t>
        <a:bodyPr/>
        <a:lstStyle/>
        <a:p>
          <a:endParaRPr lang="en-US"/>
        </a:p>
      </dgm:t>
    </dgm:pt>
    <dgm:pt modelId="{12BB4BD7-7B13-4F7D-94B5-ECFF8F840B1E}" type="sibTrans" cxnId="{2175C7BD-783B-4BA1-ADC1-8990CD2C7BB9}">
      <dgm:prSet/>
      <dgm:spPr/>
      <dgm:t>
        <a:bodyPr/>
        <a:lstStyle/>
        <a:p>
          <a:endParaRPr lang="en-US"/>
        </a:p>
      </dgm:t>
    </dgm:pt>
    <dgm:pt modelId="{20C3CA08-351E-4467-8670-CA6013361F6F}">
      <dgm:prSet phldrT="[Text]"/>
      <dgm:spPr>
        <a:solidFill>
          <a:srgbClr val="FFFF00">
            <a:alpha val="50000"/>
          </a:srgbClr>
        </a:solidFill>
      </dgm:spPr>
      <dgm:t>
        <a:bodyPr/>
        <a:lstStyle/>
        <a:p>
          <a:r>
            <a:rPr lang="en-US" b="1" dirty="0">
              <a:solidFill>
                <a:schemeClr val="bg1"/>
              </a:solidFill>
            </a:rPr>
            <a:t>Purposeful</a:t>
          </a:r>
        </a:p>
      </dgm:t>
    </dgm:pt>
    <dgm:pt modelId="{28622753-416A-4D2F-B170-F3D1EF87F98C}" type="parTrans" cxnId="{D6D4CDDB-840F-483F-B359-2FFCF5F8CDB8}">
      <dgm:prSet/>
      <dgm:spPr/>
      <dgm:t>
        <a:bodyPr/>
        <a:lstStyle/>
        <a:p>
          <a:endParaRPr lang="en-US"/>
        </a:p>
      </dgm:t>
    </dgm:pt>
    <dgm:pt modelId="{5982D9DC-16AD-4C63-887E-6A297EB0F05C}" type="sibTrans" cxnId="{D6D4CDDB-840F-483F-B359-2FFCF5F8CDB8}">
      <dgm:prSet/>
      <dgm:spPr/>
      <dgm:t>
        <a:bodyPr/>
        <a:lstStyle/>
        <a:p>
          <a:endParaRPr lang="en-US"/>
        </a:p>
      </dgm:t>
    </dgm:pt>
    <dgm:pt modelId="{B4681DD1-7A84-4481-A50A-DDA410EEF078}">
      <dgm:prSet phldrT="[Text]"/>
      <dgm:spPr>
        <a:solidFill>
          <a:srgbClr val="FFC000">
            <a:alpha val="50000"/>
          </a:srgbClr>
        </a:solidFill>
      </dgm:spPr>
      <dgm:t>
        <a:bodyPr/>
        <a:lstStyle/>
        <a:p>
          <a:r>
            <a:rPr lang="en-US" dirty="0">
              <a:solidFill>
                <a:schemeClr val="bg1"/>
              </a:solidFill>
            </a:rPr>
            <a:t>Intellectual</a:t>
          </a:r>
        </a:p>
      </dgm:t>
    </dgm:pt>
    <dgm:pt modelId="{58C5C647-B4DA-41C0-90FB-E39FBC67F1E3}" type="parTrans" cxnId="{4BE79E71-90DC-4C7B-B77B-A4E4159A4B71}">
      <dgm:prSet/>
      <dgm:spPr/>
      <dgm:t>
        <a:bodyPr/>
        <a:lstStyle/>
        <a:p>
          <a:endParaRPr lang="en-US"/>
        </a:p>
      </dgm:t>
    </dgm:pt>
    <dgm:pt modelId="{FF44C5C3-4227-4E81-9F4A-E26856EB336F}" type="sibTrans" cxnId="{4BE79E71-90DC-4C7B-B77B-A4E4159A4B71}">
      <dgm:prSet/>
      <dgm:spPr/>
      <dgm:t>
        <a:bodyPr/>
        <a:lstStyle/>
        <a:p>
          <a:endParaRPr lang="en-US"/>
        </a:p>
      </dgm:t>
    </dgm:pt>
    <dgm:pt modelId="{7876B146-A777-44D3-9925-15D4076B55B4}">
      <dgm:prSet phldrT="[Text]"/>
      <dgm:spPr>
        <a:solidFill>
          <a:srgbClr val="92D050">
            <a:alpha val="50000"/>
          </a:srgbClr>
        </a:solidFill>
      </dgm:spPr>
      <dgm:t>
        <a:bodyPr/>
        <a:lstStyle/>
        <a:p>
          <a:r>
            <a:rPr lang="en-US" dirty="0">
              <a:solidFill>
                <a:schemeClr val="bg1"/>
              </a:solidFill>
            </a:rPr>
            <a:t>Financial</a:t>
          </a:r>
        </a:p>
      </dgm:t>
    </dgm:pt>
    <dgm:pt modelId="{D874BFD8-490B-4DE0-84D8-8A37B6E857E3}" type="parTrans" cxnId="{FD4DCD74-823C-4108-892D-30C0B3733CAC}">
      <dgm:prSet/>
      <dgm:spPr/>
      <dgm:t>
        <a:bodyPr/>
        <a:lstStyle/>
        <a:p>
          <a:endParaRPr lang="en-US"/>
        </a:p>
      </dgm:t>
    </dgm:pt>
    <dgm:pt modelId="{55C221FD-688A-410D-B937-894105E074AD}" type="sibTrans" cxnId="{FD4DCD74-823C-4108-892D-30C0B3733CAC}">
      <dgm:prSet/>
      <dgm:spPr/>
      <dgm:t>
        <a:bodyPr/>
        <a:lstStyle/>
        <a:p>
          <a:endParaRPr lang="en-US"/>
        </a:p>
      </dgm:t>
    </dgm:pt>
    <dgm:pt modelId="{9CDB9160-49F1-481E-ABCF-CE2BABE7EE1C}">
      <dgm:prSet phldrT="[Text]"/>
      <dgm:spPr>
        <a:solidFill>
          <a:srgbClr val="7030A0">
            <a:alpha val="50000"/>
          </a:srgbClr>
        </a:solidFill>
      </dgm:spPr>
      <dgm:t>
        <a:bodyPr/>
        <a:lstStyle/>
        <a:p>
          <a:r>
            <a:rPr lang="en-US" dirty="0">
              <a:solidFill>
                <a:schemeClr val="bg1"/>
              </a:solidFill>
            </a:rPr>
            <a:t>Physical</a:t>
          </a:r>
        </a:p>
      </dgm:t>
    </dgm:pt>
    <dgm:pt modelId="{122AE7A0-CA76-40AC-A2FD-A98709DC7D65}" type="parTrans" cxnId="{B826FF40-910C-4CFE-84D9-3D501E637755}">
      <dgm:prSet/>
      <dgm:spPr/>
      <dgm:t>
        <a:bodyPr/>
        <a:lstStyle/>
        <a:p>
          <a:endParaRPr lang="en-US"/>
        </a:p>
      </dgm:t>
    </dgm:pt>
    <dgm:pt modelId="{5459F858-BF22-4BAD-A002-5A9D73DA045D}" type="sibTrans" cxnId="{B826FF40-910C-4CFE-84D9-3D501E637755}">
      <dgm:prSet/>
      <dgm:spPr/>
      <dgm:t>
        <a:bodyPr/>
        <a:lstStyle/>
        <a:p>
          <a:endParaRPr lang="en-US"/>
        </a:p>
      </dgm:t>
    </dgm:pt>
    <dgm:pt modelId="{704D27BB-D742-4955-8011-AA351F025F93}">
      <dgm:prSet phldrT="[Text]"/>
      <dgm:spPr>
        <a:solidFill>
          <a:schemeClr val="accent1">
            <a:lumMod val="60000"/>
            <a:lumOff val="40000"/>
            <a:alpha val="50000"/>
          </a:schemeClr>
        </a:solidFill>
      </dgm:spPr>
      <dgm:t>
        <a:bodyPr/>
        <a:lstStyle/>
        <a:p>
          <a:r>
            <a:rPr lang="en-US" dirty="0">
              <a:solidFill>
                <a:schemeClr val="bg1"/>
              </a:solidFill>
            </a:rPr>
            <a:t>Emotional</a:t>
          </a:r>
        </a:p>
      </dgm:t>
    </dgm:pt>
    <dgm:pt modelId="{9C73D184-0935-4A2D-A7AF-CBDDF8B2E688}" type="parTrans" cxnId="{28649B27-592E-48D6-85C5-5C4242EDEAD4}">
      <dgm:prSet/>
      <dgm:spPr/>
      <dgm:t>
        <a:bodyPr/>
        <a:lstStyle/>
        <a:p>
          <a:endParaRPr lang="en-US"/>
        </a:p>
      </dgm:t>
    </dgm:pt>
    <dgm:pt modelId="{2894AD39-E7A6-4571-868D-301B1DA56D54}" type="sibTrans" cxnId="{28649B27-592E-48D6-85C5-5C4242EDEAD4}">
      <dgm:prSet/>
      <dgm:spPr/>
      <dgm:t>
        <a:bodyPr/>
        <a:lstStyle/>
        <a:p>
          <a:endParaRPr lang="en-US"/>
        </a:p>
      </dgm:t>
    </dgm:pt>
    <dgm:pt modelId="{9774A1FB-6DBA-4086-B5D4-04D645B04794}" type="pres">
      <dgm:prSet presAssocID="{08D5B720-A577-4340-8571-28F72790BBDD}" presName="Name0" presStyleCnt="0">
        <dgm:presLayoutVars>
          <dgm:chMax val="7"/>
          <dgm:dir/>
          <dgm:resizeHandles val="exact"/>
        </dgm:presLayoutVars>
      </dgm:prSet>
      <dgm:spPr/>
    </dgm:pt>
    <dgm:pt modelId="{8A794318-1D85-4412-B393-BD9B44BC1C9E}" type="pres">
      <dgm:prSet presAssocID="{08D5B720-A577-4340-8571-28F72790BBDD}" presName="ellipse1" presStyleLbl="vennNode1" presStyleIdx="0" presStyleCnt="7" custLinFactNeighborX="68523" custLinFactNeighborY="-8379">
        <dgm:presLayoutVars>
          <dgm:bulletEnabled val="1"/>
        </dgm:presLayoutVars>
      </dgm:prSet>
      <dgm:spPr/>
    </dgm:pt>
    <dgm:pt modelId="{9C595663-204F-416C-9ACF-89CE3EC6CAA7}" type="pres">
      <dgm:prSet presAssocID="{08D5B720-A577-4340-8571-28F72790BBDD}" presName="ellipse2" presStyleLbl="vennNode1" presStyleIdx="1" presStyleCnt="7" custLinFactNeighborX="2094" custLinFactNeighborY="-17245">
        <dgm:presLayoutVars>
          <dgm:bulletEnabled val="1"/>
        </dgm:presLayoutVars>
      </dgm:prSet>
      <dgm:spPr/>
    </dgm:pt>
    <dgm:pt modelId="{8B39A833-49A2-4BE0-9662-A5C200FCFB3E}" type="pres">
      <dgm:prSet presAssocID="{08D5B720-A577-4340-8571-28F72790BBDD}" presName="ellipse3" presStyleLbl="vennNode1" presStyleIdx="2" presStyleCnt="7" custLinFactNeighborX="42216" custLinFactNeighborY="-43664">
        <dgm:presLayoutVars>
          <dgm:bulletEnabled val="1"/>
        </dgm:presLayoutVars>
      </dgm:prSet>
      <dgm:spPr/>
    </dgm:pt>
    <dgm:pt modelId="{D6A1FEF9-5E73-4F14-BE23-D8D5DB52C60C}" type="pres">
      <dgm:prSet presAssocID="{08D5B720-A577-4340-8571-28F72790BBDD}" presName="ellipse4" presStyleLbl="vennNode1" presStyleIdx="3" presStyleCnt="7" custLinFactNeighborX="-35634" custLinFactNeighborY="36050">
        <dgm:presLayoutVars>
          <dgm:bulletEnabled val="1"/>
        </dgm:presLayoutVars>
      </dgm:prSet>
      <dgm:spPr/>
    </dgm:pt>
    <dgm:pt modelId="{E64C2ABE-FCF4-47B4-B569-60A0A5D1B68D}" type="pres">
      <dgm:prSet presAssocID="{08D5B720-A577-4340-8571-28F72790BBDD}" presName="ellipse5" presStyleLbl="vennNode1" presStyleIdx="4" presStyleCnt="7" custLinFactNeighborX="19716" custLinFactNeighborY="-15992">
        <dgm:presLayoutVars>
          <dgm:bulletEnabled val="1"/>
        </dgm:presLayoutVars>
      </dgm:prSet>
      <dgm:spPr/>
    </dgm:pt>
    <dgm:pt modelId="{0D5E963F-6C5E-4623-8CE0-6A5013483E34}" type="pres">
      <dgm:prSet presAssocID="{08D5B720-A577-4340-8571-28F72790BBDD}" presName="ellipse6" presStyleLbl="vennNode1" presStyleIdx="5" presStyleCnt="7" custLinFactNeighborX="-50829" custLinFactNeighborY="36050">
        <dgm:presLayoutVars>
          <dgm:bulletEnabled val="1"/>
        </dgm:presLayoutVars>
      </dgm:prSet>
      <dgm:spPr/>
    </dgm:pt>
    <dgm:pt modelId="{9CFEABD8-D4F8-4AD3-8E2B-73D53EF1D3AB}" type="pres">
      <dgm:prSet presAssocID="{08D5B720-A577-4340-8571-28F72790BBDD}" presName="ellipse7" presStyleLbl="vennNode1" presStyleIdx="6" presStyleCnt="7" custLinFactNeighborX="-59887" custLinFactNeighborY="48723">
        <dgm:presLayoutVars>
          <dgm:bulletEnabled val="1"/>
        </dgm:presLayoutVars>
      </dgm:prSet>
      <dgm:spPr/>
    </dgm:pt>
  </dgm:ptLst>
  <dgm:cxnLst>
    <dgm:cxn modelId="{28649B27-592E-48D6-85C5-5C4242EDEAD4}" srcId="{08D5B720-A577-4340-8571-28F72790BBDD}" destId="{704D27BB-D742-4955-8011-AA351F025F93}" srcOrd="6" destOrd="0" parTransId="{9C73D184-0935-4A2D-A7AF-CBDDF8B2E688}" sibTransId="{2894AD39-E7A6-4571-868D-301B1DA56D54}"/>
    <dgm:cxn modelId="{7EC33030-DB18-416A-808F-9B466B928AE3}" type="presOf" srcId="{7876B146-A777-44D3-9925-15D4076B55B4}" destId="{E64C2ABE-FCF4-47B4-B569-60A0A5D1B68D}" srcOrd="0" destOrd="0" presId="urn:microsoft.com/office/officeart/2005/8/layout/rings+Icon"/>
    <dgm:cxn modelId="{B826FF40-910C-4CFE-84D9-3D501E637755}" srcId="{08D5B720-A577-4340-8571-28F72790BBDD}" destId="{9CDB9160-49F1-481E-ABCF-CE2BABE7EE1C}" srcOrd="5" destOrd="0" parTransId="{122AE7A0-CA76-40AC-A2FD-A98709DC7D65}" sibTransId="{5459F858-BF22-4BAD-A002-5A9D73DA045D}"/>
    <dgm:cxn modelId="{D83B7261-9F14-4CBD-AD5D-C336E04F4D84}" srcId="{08D5B720-A577-4340-8571-28F72790BBDD}" destId="{FDC4C85E-3738-46D5-8B2E-B711E9692721}" srcOrd="0" destOrd="0" parTransId="{B3AD3114-8F77-4220-8E11-2F2816CA9E02}" sibTransId="{9A01CDDE-4067-4B73-A180-292E0D0B3DD6}"/>
    <dgm:cxn modelId="{4BE79E71-90DC-4C7B-B77B-A4E4159A4B71}" srcId="{08D5B720-A577-4340-8571-28F72790BBDD}" destId="{B4681DD1-7A84-4481-A50A-DDA410EEF078}" srcOrd="3" destOrd="0" parTransId="{58C5C647-B4DA-41C0-90FB-E39FBC67F1E3}" sibTransId="{FF44C5C3-4227-4E81-9F4A-E26856EB336F}"/>
    <dgm:cxn modelId="{4D698852-0DB1-429C-A6DD-113A0A2C4889}" type="presOf" srcId="{704D27BB-D742-4955-8011-AA351F025F93}" destId="{9CFEABD8-D4F8-4AD3-8E2B-73D53EF1D3AB}" srcOrd="0" destOrd="0" presId="urn:microsoft.com/office/officeart/2005/8/layout/rings+Icon"/>
    <dgm:cxn modelId="{FD4DCD74-823C-4108-892D-30C0B3733CAC}" srcId="{08D5B720-A577-4340-8571-28F72790BBDD}" destId="{7876B146-A777-44D3-9925-15D4076B55B4}" srcOrd="4" destOrd="0" parTransId="{D874BFD8-490B-4DE0-84D8-8A37B6E857E3}" sibTransId="{55C221FD-688A-410D-B937-894105E074AD}"/>
    <dgm:cxn modelId="{3402CF7C-8003-4C44-A789-E072C896B0BD}" type="presOf" srcId="{08D5B720-A577-4340-8571-28F72790BBDD}" destId="{9774A1FB-6DBA-4086-B5D4-04D645B04794}" srcOrd="0" destOrd="0" presId="urn:microsoft.com/office/officeart/2005/8/layout/rings+Icon"/>
    <dgm:cxn modelId="{9B235299-EE92-4B3A-99E9-7843E677C0DF}" type="presOf" srcId="{20C3CA08-351E-4467-8670-CA6013361F6F}" destId="{8B39A833-49A2-4BE0-9662-A5C200FCFB3E}" srcOrd="0" destOrd="0" presId="urn:microsoft.com/office/officeart/2005/8/layout/rings+Icon"/>
    <dgm:cxn modelId="{DD0227BB-7903-4041-A70E-114F1F5DA3A4}" type="presOf" srcId="{FDC4C85E-3738-46D5-8B2E-B711E9692721}" destId="{8A794318-1D85-4412-B393-BD9B44BC1C9E}" srcOrd="0" destOrd="0" presId="urn:microsoft.com/office/officeart/2005/8/layout/rings+Icon"/>
    <dgm:cxn modelId="{2175C7BD-783B-4BA1-ADC1-8990CD2C7BB9}" srcId="{08D5B720-A577-4340-8571-28F72790BBDD}" destId="{0F1DA551-35BF-4ED5-9A09-C09E75AF4E2C}" srcOrd="1" destOrd="0" parTransId="{2B7A74C9-3347-4E51-8049-7E29B46EADF6}" sibTransId="{12BB4BD7-7B13-4F7D-94B5-ECFF8F840B1E}"/>
    <dgm:cxn modelId="{F43352C9-43EC-448D-9193-AEE3FC8A5574}" type="presOf" srcId="{B4681DD1-7A84-4481-A50A-DDA410EEF078}" destId="{D6A1FEF9-5E73-4F14-BE23-D8D5DB52C60C}" srcOrd="0" destOrd="0" presId="urn:microsoft.com/office/officeart/2005/8/layout/rings+Icon"/>
    <dgm:cxn modelId="{D6D4CDDB-840F-483F-B359-2FFCF5F8CDB8}" srcId="{08D5B720-A577-4340-8571-28F72790BBDD}" destId="{20C3CA08-351E-4467-8670-CA6013361F6F}" srcOrd="2" destOrd="0" parTransId="{28622753-416A-4D2F-B170-F3D1EF87F98C}" sibTransId="{5982D9DC-16AD-4C63-887E-6A297EB0F05C}"/>
    <dgm:cxn modelId="{44B890F6-650C-46A1-A161-97906EA1B6AA}" type="presOf" srcId="{9CDB9160-49F1-481E-ABCF-CE2BABE7EE1C}" destId="{0D5E963F-6C5E-4623-8CE0-6A5013483E34}" srcOrd="0" destOrd="0" presId="urn:microsoft.com/office/officeart/2005/8/layout/rings+Icon"/>
    <dgm:cxn modelId="{677414FA-B265-45AB-B9D0-12532D7D98FA}" type="presOf" srcId="{0F1DA551-35BF-4ED5-9A09-C09E75AF4E2C}" destId="{9C595663-204F-416C-9ACF-89CE3EC6CAA7}" srcOrd="0" destOrd="0" presId="urn:microsoft.com/office/officeart/2005/8/layout/rings+Icon"/>
    <dgm:cxn modelId="{79403DD7-C1C3-4B18-BB97-CDFF6C284FF1}" type="presParOf" srcId="{9774A1FB-6DBA-4086-B5D4-04D645B04794}" destId="{8A794318-1D85-4412-B393-BD9B44BC1C9E}" srcOrd="0" destOrd="0" presId="urn:microsoft.com/office/officeart/2005/8/layout/rings+Icon"/>
    <dgm:cxn modelId="{E6CB8428-D09C-4178-AEF6-B9A347ACC4D3}" type="presParOf" srcId="{9774A1FB-6DBA-4086-B5D4-04D645B04794}" destId="{9C595663-204F-416C-9ACF-89CE3EC6CAA7}" srcOrd="1" destOrd="0" presId="urn:microsoft.com/office/officeart/2005/8/layout/rings+Icon"/>
    <dgm:cxn modelId="{B4CAB2F0-7BD6-4D7A-9FCE-DA3B18B72732}" type="presParOf" srcId="{9774A1FB-6DBA-4086-B5D4-04D645B04794}" destId="{8B39A833-49A2-4BE0-9662-A5C200FCFB3E}" srcOrd="2" destOrd="0" presId="urn:microsoft.com/office/officeart/2005/8/layout/rings+Icon"/>
    <dgm:cxn modelId="{B52B59CA-A9FB-4A2C-87B0-5E4E6A686A92}" type="presParOf" srcId="{9774A1FB-6DBA-4086-B5D4-04D645B04794}" destId="{D6A1FEF9-5E73-4F14-BE23-D8D5DB52C60C}" srcOrd="3" destOrd="0" presId="urn:microsoft.com/office/officeart/2005/8/layout/rings+Icon"/>
    <dgm:cxn modelId="{9185D7FC-BDC1-40FB-94BE-E7A325C503E3}" type="presParOf" srcId="{9774A1FB-6DBA-4086-B5D4-04D645B04794}" destId="{E64C2ABE-FCF4-47B4-B569-60A0A5D1B68D}" srcOrd="4" destOrd="0" presId="urn:microsoft.com/office/officeart/2005/8/layout/rings+Icon"/>
    <dgm:cxn modelId="{5DF2A382-103C-4B27-BE74-A9B65E26F7B2}" type="presParOf" srcId="{9774A1FB-6DBA-4086-B5D4-04D645B04794}" destId="{0D5E963F-6C5E-4623-8CE0-6A5013483E34}" srcOrd="5" destOrd="0" presId="urn:microsoft.com/office/officeart/2005/8/layout/rings+Icon"/>
    <dgm:cxn modelId="{4F8E5B86-B623-494A-89DD-5AF44DC14485}" type="presParOf" srcId="{9774A1FB-6DBA-4086-B5D4-04D645B04794}" destId="{9CFEABD8-D4F8-4AD3-8E2B-73D53EF1D3AB}" srcOrd="6"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D5B720-A577-4340-8571-28F72790BBDD}" type="doc">
      <dgm:prSet loTypeId="urn:microsoft.com/office/officeart/2005/8/layout/rings+Icon" loCatId="relationship" qsTypeId="urn:microsoft.com/office/officeart/2005/8/quickstyle/simple1" qsCatId="simple" csTypeId="urn:microsoft.com/office/officeart/2005/8/colors/accent1_2" csCatId="accent1" phldr="1"/>
      <dgm:spPr/>
    </dgm:pt>
    <dgm:pt modelId="{FDC4C85E-3738-46D5-8B2E-B711E9692721}">
      <dgm:prSet phldrT="[Text]"/>
      <dgm:spPr>
        <a:solidFill>
          <a:schemeClr val="accent3">
            <a:lumMod val="60000"/>
            <a:lumOff val="40000"/>
            <a:alpha val="50000"/>
          </a:schemeClr>
        </a:solidFill>
      </dgm:spPr>
      <dgm:t>
        <a:bodyPr/>
        <a:lstStyle/>
        <a:p>
          <a:r>
            <a:rPr lang="en-US" dirty="0">
              <a:solidFill>
                <a:schemeClr val="bg1"/>
              </a:solidFill>
            </a:rPr>
            <a:t>Social</a:t>
          </a:r>
        </a:p>
      </dgm:t>
    </dgm:pt>
    <dgm:pt modelId="{B3AD3114-8F77-4220-8E11-2F2816CA9E02}" type="parTrans" cxnId="{D83B7261-9F14-4CBD-AD5D-C336E04F4D84}">
      <dgm:prSet/>
      <dgm:spPr/>
      <dgm:t>
        <a:bodyPr/>
        <a:lstStyle/>
        <a:p>
          <a:endParaRPr lang="en-US"/>
        </a:p>
      </dgm:t>
    </dgm:pt>
    <dgm:pt modelId="{9A01CDDE-4067-4B73-A180-292E0D0B3DD6}" type="sibTrans" cxnId="{D83B7261-9F14-4CBD-AD5D-C336E04F4D84}">
      <dgm:prSet/>
      <dgm:spPr/>
      <dgm:t>
        <a:bodyPr/>
        <a:lstStyle/>
        <a:p>
          <a:endParaRPr lang="en-US"/>
        </a:p>
      </dgm:t>
    </dgm:pt>
    <dgm:pt modelId="{0F1DA551-35BF-4ED5-9A09-C09E75AF4E2C}">
      <dgm:prSet phldrT="[Text]"/>
      <dgm:spPr>
        <a:solidFill>
          <a:srgbClr val="FF0000">
            <a:alpha val="50000"/>
          </a:srgbClr>
        </a:solidFill>
      </dgm:spPr>
      <dgm:t>
        <a:bodyPr/>
        <a:lstStyle/>
        <a:p>
          <a:r>
            <a:rPr lang="en-US" dirty="0">
              <a:solidFill>
                <a:schemeClr val="bg1"/>
              </a:solidFill>
            </a:rPr>
            <a:t>Spiritual</a:t>
          </a:r>
        </a:p>
      </dgm:t>
    </dgm:pt>
    <dgm:pt modelId="{2B7A74C9-3347-4E51-8049-7E29B46EADF6}" type="parTrans" cxnId="{2175C7BD-783B-4BA1-ADC1-8990CD2C7BB9}">
      <dgm:prSet/>
      <dgm:spPr/>
      <dgm:t>
        <a:bodyPr/>
        <a:lstStyle/>
        <a:p>
          <a:endParaRPr lang="en-US"/>
        </a:p>
      </dgm:t>
    </dgm:pt>
    <dgm:pt modelId="{12BB4BD7-7B13-4F7D-94B5-ECFF8F840B1E}" type="sibTrans" cxnId="{2175C7BD-783B-4BA1-ADC1-8990CD2C7BB9}">
      <dgm:prSet/>
      <dgm:spPr/>
      <dgm:t>
        <a:bodyPr/>
        <a:lstStyle/>
        <a:p>
          <a:endParaRPr lang="en-US"/>
        </a:p>
      </dgm:t>
    </dgm:pt>
    <dgm:pt modelId="{20C3CA08-351E-4467-8670-CA6013361F6F}">
      <dgm:prSet phldrT="[Text]"/>
      <dgm:spPr>
        <a:solidFill>
          <a:srgbClr val="FFFF00">
            <a:alpha val="50000"/>
          </a:srgbClr>
        </a:solidFill>
      </dgm:spPr>
      <dgm:t>
        <a:bodyPr/>
        <a:lstStyle/>
        <a:p>
          <a:r>
            <a:rPr lang="en-US" b="1" dirty="0">
              <a:solidFill>
                <a:schemeClr val="bg1"/>
              </a:solidFill>
            </a:rPr>
            <a:t>Purposeful</a:t>
          </a:r>
        </a:p>
      </dgm:t>
    </dgm:pt>
    <dgm:pt modelId="{28622753-416A-4D2F-B170-F3D1EF87F98C}" type="parTrans" cxnId="{D6D4CDDB-840F-483F-B359-2FFCF5F8CDB8}">
      <dgm:prSet/>
      <dgm:spPr/>
      <dgm:t>
        <a:bodyPr/>
        <a:lstStyle/>
        <a:p>
          <a:endParaRPr lang="en-US"/>
        </a:p>
      </dgm:t>
    </dgm:pt>
    <dgm:pt modelId="{5982D9DC-16AD-4C63-887E-6A297EB0F05C}" type="sibTrans" cxnId="{D6D4CDDB-840F-483F-B359-2FFCF5F8CDB8}">
      <dgm:prSet/>
      <dgm:spPr/>
      <dgm:t>
        <a:bodyPr/>
        <a:lstStyle/>
        <a:p>
          <a:endParaRPr lang="en-US"/>
        </a:p>
      </dgm:t>
    </dgm:pt>
    <dgm:pt modelId="{B4681DD1-7A84-4481-A50A-DDA410EEF078}">
      <dgm:prSet phldrT="[Text]"/>
      <dgm:spPr>
        <a:solidFill>
          <a:srgbClr val="FFC000">
            <a:alpha val="50000"/>
          </a:srgbClr>
        </a:solidFill>
      </dgm:spPr>
      <dgm:t>
        <a:bodyPr/>
        <a:lstStyle/>
        <a:p>
          <a:r>
            <a:rPr lang="en-US" dirty="0">
              <a:solidFill>
                <a:schemeClr val="bg1"/>
              </a:solidFill>
            </a:rPr>
            <a:t>Intellectual</a:t>
          </a:r>
        </a:p>
      </dgm:t>
    </dgm:pt>
    <dgm:pt modelId="{58C5C647-B4DA-41C0-90FB-E39FBC67F1E3}" type="parTrans" cxnId="{4BE79E71-90DC-4C7B-B77B-A4E4159A4B71}">
      <dgm:prSet/>
      <dgm:spPr/>
      <dgm:t>
        <a:bodyPr/>
        <a:lstStyle/>
        <a:p>
          <a:endParaRPr lang="en-US"/>
        </a:p>
      </dgm:t>
    </dgm:pt>
    <dgm:pt modelId="{FF44C5C3-4227-4E81-9F4A-E26856EB336F}" type="sibTrans" cxnId="{4BE79E71-90DC-4C7B-B77B-A4E4159A4B71}">
      <dgm:prSet/>
      <dgm:spPr/>
      <dgm:t>
        <a:bodyPr/>
        <a:lstStyle/>
        <a:p>
          <a:endParaRPr lang="en-US"/>
        </a:p>
      </dgm:t>
    </dgm:pt>
    <dgm:pt modelId="{7876B146-A777-44D3-9925-15D4076B55B4}">
      <dgm:prSet phldrT="[Text]"/>
      <dgm:spPr>
        <a:solidFill>
          <a:srgbClr val="92D050">
            <a:alpha val="50000"/>
          </a:srgbClr>
        </a:solidFill>
      </dgm:spPr>
      <dgm:t>
        <a:bodyPr/>
        <a:lstStyle/>
        <a:p>
          <a:r>
            <a:rPr lang="en-US" dirty="0">
              <a:solidFill>
                <a:schemeClr val="bg1"/>
              </a:solidFill>
            </a:rPr>
            <a:t>Financial</a:t>
          </a:r>
        </a:p>
      </dgm:t>
    </dgm:pt>
    <dgm:pt modelId="{D874BFD8-490B-4DE0-84D8-8A37B6E857E3}" type="parTrans" cxnId="{FD4DCD74-823C-4108-892D-30C0B3733CAC}">
      <dgm:prSet/>
      <dgm:spPr/>
      <dgm:t>
        <a:bodyPr/>
        <a:lstStyle/>
        <a:p>
          <a:endParaRPr lang="en-US"/>
        </a:p>
      </dgm:t>
    </dgm:pt>
    <dgm:pt modelId="{55C221FD-688A-410D-B937-894105E074AD}" type="sibTrans" cxnId="{FD4DCD74-823C-4108-892D-30C0B3733CAC}">
      <dgm:prSet/>
      <dgm:spPr/>
      <dgm:t>
        <a:bodyPr/>
        <a:lstStyle/>
        <a:p>
          <a:endParaRPr lang="en-US"/>
        </a:p>
      </dgm:t>
    </dgm:pt>
    <dgm:pt modelId="{9CDB9160-49F1-481E-ABCF-CE2BABE7EE1C}">
      <dgm:prSet phldrT="[Text]"/>
      <dgm:spPr>
        <a:solidFill>
          <a:srgbClr val="7030A0">
            <a:alpha val="50000"/>
          </a:srgbClr>
        </a:solidFill>
      </dgm:spPr>
      <dgm:t>
        <a:bodyPr/>
        <a:lstStyle/>
        <a:p>
          <a:r>
            <a:rPr lang="en-US" dirty="0">
              <a:solidFill>
                <a:schemeClr val="bg1"/>
              </a:solidFill>
            </a:rPr>
            <a:t>Physical</a:t>
          </a:r>
        </a:p>
      </dgm:t>
    </dgm:pt>
    <dgm:pt modelId="{122AE7A0-CA76-40AC-A2FD-A98709DC7D65}" type="parTrans" cxnId="{B826FF40-910C-4CFE-84D9-3D501E637755}">
      <dgm:prSet/>
      <dgm:spPr/>
      <dgm:t>
        <a:bodyPr/>
        <a:lstStyle/>
        <a:p>
          <a:endParaRPr lang="en-US"/>
        </a:p>
      </dgm:t>
    </dgm:pt>
    <dgm:pt modelId="{5459F858-BF22-4BAD-A002-5A9D73DA045D}" type="sibTrans" cxnId="{B826FF40-910C-4CFE-84D9-3D501E637755}">
      <dgm:prSet/>
      <dgm:spPr/>
      <dgm:t>
        <a:bodyPr/>
        <a:lstStyle/>
        <a:p>
          <a:endParaRPr lang="en-US"/>
        </a:p>
      </dgm:t>
    </dgm:pt>
    <dgm:pt modelId="{704D27BB-D742-4955-8011-AA351F025F93}">
      <dgm:prSet phldrT="[Text]"/>
      <dgm:spPr>
        <a:solidFill>
          <a:schemeClr val="accent1">
            <a:lumMod val="60000"/>
            <a:lumOff val="40000"/>
            <a:alpha val="50000"/>
          </a:schemeClr>
        </a:solidFill>
      </dgm:spPr>
      <dgm:t>
        <a:bodyPr/>
        <a:lstStyle/>
        <a:p>
          <a:r>
            <a:rPr lang="en-US" dirty="0">
              <a:solidFill>
                <a:schemeClr val="bg1"/>
              </a:solidFill>
            </a:rPr>
            <a:t>Emotional</a:t>
          </a:r>
        </a:p>
      </dgm:t>
    </dgm:pt>
    <dgm:pt modelId="{9C73D184-0935-4A2D-A7AF-CBDDF8B2E688}" type="parTrans" cxnId="{28649B27-592E-48D6-85C5-5C4242EDEAD4}">
      <dgm:prSet/>
      <dgm:spPr/>
      <dgm:t>
        <a:bodyPr/>
        <a:lstStyle/>
        <a:p>
          <a:endParaRPr lang="en-US"/>
        </a:p>
      </dgm:t>
    </dgm:pt>
    <dgm:pt modelId="{2894AD39-E7A6-4571-868D-301B1DA56D54}" type="sibTrans" cxnId="{28649B27-592E-48D6-85C5-5C4242EDEAD4}">
      <dgm:prSet/>
      <dgm:spPr/>
      <dgm:t>
        <a:bodyPr/>
        <a:lstStyle/>
        <a:p>
          <a:endParaRPr lang="en-US"/>
        </a:p>
      </dgm:t>
    </dgm:pt>
    <dgm:pt modelId="{9774A1FB-6DBA-4086-B5D4-04D645B04794}" type="pres">
      <dgm:prSet presAssocID="{08D5B720-A577-4340-8571-28F72790BBDD}" presName="Name0" presStyleCnt="0">
        <dgm:presLayoutVars>
          <dgm:chMax val="7"/>
          <dgm:dir/>
          <dgm:resizeHandles val="exact"/>
        </dgm:presLayoutVars>
      </dgm:prSet>
      <dgm:spPr/>
    </dgm:pt>
    <dgm:pt modelId="{8A794318-1D85-4412-B393-BD9B44BC1C9E}" type="pres">
      <dgm:prSet presAssocID="{08D5B720-A577-4340-8571-28F72790BBDD}" presName="ellipse1" presStyleLbl="vennNode1" presStyleIdx="0" presStyleCnt="7" custLinFactNeighborX="68523" custLinFactNeighborY="-8379">
        <dgm:presLayoutVars>
          <dgm:bulletEnabled val="1"/>
        </dgm:presLayoutVars>
      </dgm:prSet>
      <dgm:spPr/>
    </dgm:pt>
    <dgm:pt modelId="{9C595663-204F-416C-9ACF-89CE3EC6CAA7}" type="pres">
      <dgm:prSet presAssocID="{08D5B720-A577-4340-8571-28F72790BBDD}" presName="ellipse2" presStyleLbl="vennNode1" presStyleIdx="1" presStyleCnt="7" custLinFactNeighborX="2094" custLinFactNeighborY="-17245">
        <dgm:presLayoutVars>
          <dgm:bulletEnabled val="1"/>
        </dgm:presLayoutVars>
      </dgm:prSet>
      <dgm:spPr/>
    </dgm:pt>
    <dgm:pt modelId="{8B39A833-49A2-4BE0-9662-A5C200FCFB3E}" type="pres">
      <dgm:prSet presAssocID="{08D5B720-A577-4340-8571-28F72790BBDD}" presName="ellipse3" presStyleLbl="vennNode1" presStyleIdx="2" presStyleCnt="7" custLinFactNeighborX="42216" custLinFactNeighborY="-43664">
        <dgm:presLayoutVars>
          <dgm:bulletEnabled val="1"/>
        </dgm:presLayoutVars>
      </dgm:prSet>
      <dgm:spPr/>
    </dgm:pt>
    <dgm:pt modelId="{D6A1FEF9-5E73-4F14-BE23-D8D5DB52C60C}" type="pres">
      <dgm:prSet presAssocID="{08D5B720-A577-4340-8571-28F72790BBDD}" presName="ellipse4" presStyleLbl="vennNode1" presStyleIdx="3" presStyleCnt="7" custLinFactNeighborX="-35634" custLinFactNeighborY="36050">
        <dgm:presLayoutVars>
          <dgm:bulletEnabled val="1"/>
        </dgm:presLayoutVars>
      </dgm:prSet>
      <dgm:spPr/>
    </dgm:pt>
    <dgm:pt modelId="{E64C2ABE-FCF4-47B4-B569-60A0A5D1B68D}" type="pres">
      <dgm:prSet presAssocID="{08D5B720-A577-4340-8571-28F72790BBDD}" presName="ellipse5" presStyleLbl="vennNode1" presStyleIdx="4" presStyleCnt="7" custLinFactNeighborX="19716" custLinFactNeighborY="-15992">
        <dgm:presLayoutVars>
          <dgm:bulletEnabled val="1"/>
        </dgm:presLayoutVars>
      </dgm:prSet>
      <dgm:spPr/>
    </dgm:pt>
    <dgm:pt modelId="{0D5E963F-6C5E-4623-8CE0-6A5013483E34}" type="pres">
      <dgm:prSet presAssocID="{08D5B720-A577-4340-8571-28F72790BBDD}" presName="ellipse6" presStyleLbl="vennNode1" presStyleIdx="5" presStyleCnt="7" custLinFactNeighborX="-50829" custLinFactNeighborY="36050">
        <dgm:presLayoutVars>
          <dgm:bulletEnabled val="1"/>
        </dgm:presLayoutVars>
      </dgm:prSet>
      <dgm:spPr/>
    </dgm:pt>
    <dgm:pt modelId="{9CFEABD8-D4F8-4AD3-8E2B-73D53EF1D3AB}" type="pres">
      <dgm:prSet presAssocID="{08D5B720-A577-4340-8571-28F72790BBDD}" presName="ellipse7" presStyleLbl="vennNode1" presStyleIdx="6" presStyleCnt="7" custLinFactNeighborX="-59887" custLinFactNeighborY="48723">
        <dgm:presLayoutVars>
          <dgm:bulletEnabled val="1"/>
        </dgm:presLayoutVars>
      </dgm:prSet>
      <dgm:spPr/>
    </dgm:pt>
  </dgm:ptLst>
  <dgm:cxnLst>
    <dgm:cxn modelId="{28649B27-592E-48D6-85C5-5C4242EDEAD4}" srcId="{08D5B720-A577-4340-8571-28F72790BBDD}" destId="{704D27BB-D742-4955-8011-AA351F025F93}" srcOrd="6" destOrd="0" parTransId="{9C73D184-0935-4A2D-A7AF-CBDDF8B2E688}" sibTransId="{2894AD39-E7A6-4571-868D-301B1DA56D54}"/>
    <dgm:cxn modelId="{7EC33030-DB18-416A-808F-9B466B928AE3}" type="presOf" srcId="{7876B146-A777-44D3-9925-15D4076B55B4}" destId="{E64C2ABE-FCF4-47B4-B569-60A0A5D1B68D}" srcOrd="0" destOrd="0" presId="urn:microsoft.com/office/officeart/2005/8/layout/rings+Icon"/>
    <dgm:cxn modelId="{B826FF40-910C-4CFE-84D9-3D501E637755}" srcId="{08D5B720-A577-4340-8571-28F72790BBDD}" destId="{9CDB9160-49F1-481E-ABCF-CE2BABE7EE1C}" srcOrd="5" destOrd="0" parTransId="{122AE7A0-CA76-40AC-A2FD-A98709DC7D65}" sibTransId="{5459F858-BF22-4BAD-A002-5A9D73DA045D}"/>
    <dgm:cxn modelId="{D83B7261-9F14-4CBD-AD5D-C336E04F4D84}" srcId="{08D5B720-A577-4340-8571-28F72790BBDD}" destId="{FDC4C85E-3738-46D5-8B2E-B711E9692721}" srcOrd="0" destOrd="0" parTransId="{B3AD3114-8F77-4220-8E11-2F2816CA9E02}" sibTransId="{9A01CDDE-4067-4B73-A180-292E0D0B3DD6}"/>
    <dgm:cxn modelId="{4BE79E71-90DC-4C7B-B77B-A4E4159A4B71}" srcId="{08D5B720-A577-4340-8571-28F72790BBDD}" destId="{B4681DD1-7A84-4481-A50A-DDA410EEF078}" srcOrd="3" destOrd="0" parTransId="{58C5C647-B4DA-41C0-90FB-E39FBC67F1E3}" sibTransId="{FF44C5C3-4227-4E81-9F4A-E26856EB336F}"/>
    <dgm:cxn modelId="{4D698852-0DB1-429C-A6DD-113A0A2C4889}" type="presOf" srcId="{704D27BB-D742-4955-8011-AA351F025F93}" destId="{9CFEABD8-D4F8-4AD3-8E2B-73D53EF1D3AB}" srcOrd="0" destOrd="0" presId="urn:microsoft.com/office/officeart/2005/8/layout/rings+Icon"/>
    <dgm:cxn modelId="{FD4DCD74-823C-4108-892D-30C0B3733CAC}" srcId="{08D5B720-A577-4340-8571-28F72790BBDD}" destId="{7876B146-A777-44D3-9925-15D4076B55B4}" srcOrd="4" destOrd="0" parTransId="{D874BFD8-490B-4DE0-84D8-8A37B6E857E3}" sibTransId="{55C221FD-688A-410D-B937-894105E074AD}"/>
    <dgm:cxn modelId="{3402CF7C-8003-4C44-A789-E072C896B0BD}" type="presOf" srcId="{08D5B720-A577-4340-8571-28F72790BBDD}" destId="{9774A1FB-6DBA-4086-B5D4-04D645B04794}" srcOrd="0" destOrd="0" presId="urn:microsoft.com/office/officeart/2005/8/layout/rings+Icon"/>
    <dgm:cxn modelId="{9B235299-EE92-4B3A-99E9-7843E677C0DF}" type="presOf" srcId="{20C3CA08-351E-4467-8670-CA6013361F6F}" destId="{8B39A833-49A2-4BE0-9662-A5C200FCFB3E}" srcOrd="0" destOrd="0" presId="urn:microsoft.com/office/officeart/2005/8/layout/rings+Icon"/>
    <dgm:cxn modelId="{DD0227BB-7903-4041-A70E-114F1F5DA3A4}" type="presOf" srcId="{FDC4C85E-3738-46D5-8B2E-B711E9692721}" destId="{8A794318-1D85-4412-B393-BD9B44BC1C9E}" srcOrd="0" destOrd="0" presId="urn:microsoft.com/office/officeart/2005/8/layout/rings+Icon"/>
    <dgm:cxn modelId="{2175C7BD-783B-4BA1-ADC1-8990CD2C7BB9}" srcId="{08D5B720-A577-4340-8571-28F72790BBDD}" destId="{0F1DA551-35BF-4ED5-9A09-C09E75AF4E2C}" srcOrd="1" destOrd="0" parTransId="{2B7A74C9-3347-4E51-8049-7E29B46EADF6}" sibTransId="{12BB4BD7-7B13-4F7D-94B5-ECFF8F840B1E}"/>
    <dgm:cxn modelId="{F43352C9-43EC-448D-9193-AEE3FC8A5574}" type="presOf" srcId="{B4681DD1-7A84-4481-A50A-DDA410EEF078}" destId="{D6A1FEF9-5E73-4F14-BE23-D8D5DB52C60C}" srcOrd="0" destOrd="0" presId="urn:microsoft.com/office/officeart/2005/8/layout/rings+Icon"/>
    <dgm:cxn modelId="{D6D4CDDB-840F-483F-B359-2FFCF5F8CDB8}" srcId="{08D5B720-A577-4340-8571-28F72790BBDD}" destId="{20C3CA08-351E-4467-8670-CA6013361F6F}" srcOrd="2" destOrd="0" parTransId="{28622753-416A-4D2F-B170-F3D1EF87F98C}" sibTransId="{5982D9DC-16AD-4C63-887E-6A297EB0F05C}"/>
    <dgm:cxn modelId="{44B890F6-650C-46A1-A161-97906EA1B6AA}" type="presOf" srcId="{9CDB9160-49F1-481E-ABCF-CE2BABE7EE1C}" destId="{0D5E963F-6C5E-4623-8CE0-6A5013483E34}" srcOrd="0" destOrd="0" presId="urn:microsoft.com/office/officeart/2005/8/layout/rings+Icon"/>
    <dgm:cxn modelId="{677414FA-B265-45AB-B9D0-12532D7D98FA}" type="presOf" srcId="{0F1DA551-35BF-4ED5-9A09-C09E75AF4E2C}" destId="{9C595663-204F-416C-9ACF-89CE3EC6CAA7}" srcOrd="0" destOrd="0" presId="urn:microsoft.com/office/officeart/2005/8/layout/rings+Icon"/>
    <dgm:cxn modelId="{79403DD7-C1C3-4B18-BB97-CDFF6C284FF1}" type="presParOf" srcId="{9774A1FB-6DBA-4086-B5D4-04D645B04794}" destId="{8A794318-1D85-4412-B393-BD9B44BC1C9E}" srcOrd="0" destOrd="0" presId="urn:microsoft.com/office/officeart/2005/8/layout/rings+Icon"/>
    <dgm:cxn modelId="{E6CB8428-D09C-4178-AEF6-B9A347ACC4D3}" type="presParOf" srcId="{9774A1FB-6DBA-4086-B5D4-04D645B04794}" destId="{9C595663-204F-416C-9ACF-89CE3EC6CAA7}" srcOrd="1" destOrd="0" presId="urn:microsoft.com/office/officeart/2005/8/layout/rings+Icon"/>
    <dgm:cxn modelId="{B4CAB2F0-7BD6-4D7A-9FCE-DA3B18B72732}" type="presParOf" srcId="{9774A1FB-6DBA-4086-B5D4-04D645B04794}" destId="{8B39A833-49A2-4BE0-9662-A5C200FCFB3E}" srcOrd="2" destOrd="0" presId="urn:microsoft.com/office/officeart/2005/8/layout/rings+Icon"/>
    <dgm:cxn modelId="{B52B59CA-A9FB-4A2C-87B0-5E4E6A686A92}" type="presParOf" srcId="{9774A1FB-6DBA-4086-B5D4-04D645B04794}" destId="{D6A1FEF9-5E73-4F14-BE23-D8D5DB52C60C}" srcOrd="3" destOrd="0" presId="urn:microsoft.com/office/officeart/2005/8/layout/rings+Icon"/>
    <dgm:cxn modelId="{9185D7FC-BDC1-40FB-94BE-E7A325C503E3}" type="presParOf" srcId="{9774A1FB-6DBA-4086-B5D4-04D645B04794}" destId="{E64C2ABE-FCF4-47B4-B569-60A0A5D1B68D}" srcOrd="4" destOrd="0" presId="urn:microsoft.com/office/officeart/2005/8/layout/rings+Icon"/>
    <dgm:cxn modelId="{5DF2A382-103C-4B27-BE74-A9B65E26F7B2}" type="presParOf" srcId="{9774A1FB-6DBA-4086-B5D4-04D645B04794}" destId="{0D5E963F-6C5E-4623-8CE0-6A5013483E34}" srcOrd="5" destOrd="0" presId="urn:microsoft.com/office/officeart/2005/8/layout/rings+Icon"/>
    <dgm:cxn modelId="{4F8E5B86-B623-494A-89DD-5AF44DC14485}" type="presParOf" srcId="{9774A1FB-6DBA-4086-B5D4-04D645B04794}" destId="{9CFEABD8-D4F8-4AD3-8E2B-73D53EF1D3AB}" srcOrd="6"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94318-1D85-4412-B393-BD9B44BC1C9E}">
      <dsp:nvSpPr>
        <dsp:cNvPr id="0" name=""/>
        <dsp:cNvSpPr/>
      </dsp:nvSpPr>
      <dsp:spPr>
        <a:xfrm>
          <a:off x="1371597" y="685798"/>
          <a:ext cx="2001659" cy="2001693"/>
        </a:xfrm>
        <a:prstGeom prst="ellipse">
          <a:avLst/>
        </a:prstGeom>
        <a:solidFill>
          <a:schemeClr val="accent3">
            <a:lumMod val="60000"/>
            <a:lumOff val="4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Social</a:t>
          </a:r>
        </a:p>
      </dsp:txBody>
      <dsp:txXfrm>
        <a:off x="1664733" y="978939"/>
        <a:ext cx="1415387" cy="1415411"/>
      </dsp:txXfrm>
    </dsp:sp>
    <dsp:sp modelId="{9C595663-204F-416C-9ACF-89CE3EC6CAA7}">
      <dsp:nvSpPr>
        <dsp:cNvPr id="0" name=""/>
        <dsp:cNvSpPr/>
      </dsp:nvSpPr>
      <dsp:spPr>
        <a:xfrm>
          <a:off x="1066797" y="1981193"/>
          <a:ext cx="2001659" cy="2001693"/>
        </a:xfrm>
        <a:prstGeom prst="ellipse">
          <a:avLst/>
        </a:prstGeom>
        <a:solidFill>
          <a:srgbClr val="FF0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Spiritual</a:t>
          </a:r>
        </a:p>
      </dsp:txBody>
      <dsp:txXfrm>
        <a:off x="1359933" y="2274334"/>
        <a:ext cx="1415387" cy="1415411"/>
      </dsp:txXfrm>
    </dsp:sp>
    <dsp:sp modelId="{8B39A833-49A2-4BE0-9662-A5C200FCFB3E}">
      <dsp:nvSpPr>
        <dsp:cNvPr id="0" name=""/>
        <dsp:cNvSpPr/>
      </dsp:nvSpPr>
      <dsp:spPr>
        <a:xfrm>
          <a:off x="2895600" y="0"/>
          <a:ext cx="2001659" cy="2001693"/>
        </a:xfrm>
        <a:prstGeom prst="ellipse">
          <a:avLst/>
        </a:prstGeom>
        <a:solidFill>
          <a:srgbClr val="FFFF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dirty="0">
              <a:solidFill>
                <a:schemeClr val="bg1"/>
              </a:solidFill>
            </a:rPr>
            <a:t>Purposeful</a:t>
          </a:r>
        </a:p>
      </dsp:txBody>
      <dsp:txXfrm>
        <a:off x="3188736" y="293141"/>
        <a:ext cx="1415387" cy="1415411"/>
      </dsp:txXfrm>
    </dsp:sp>
    <dsp:sp modelId="{D6A1FEF9-5E73-4F14-BE23-D8D5DB52C60C}">
      <dsp:nvSpPr>
        <dsp:cNvPr id="0" name=""/>
        <dsp:cNvSpPr/>
      </dsp:nvSpPr>
      <dsp:spPr>
        <a:xfrm>
          <a:off x="2362191" y="3047996"/>
          <a:ext cx="2001659" cy="2001693"/>
        </a:xfrm>
        <a:prstGeom prst="ellipse">
          <a:avLst/>
        </a:prstGeom>
        <a:solidFill>
          <a:srgbClr val="FFC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Intellectual</a:t>
          </a:r>
        </a:p>
      </dsp:txBody>
      <dsp:txXfrm>
        <a:off x="2655327" y="3341137"/>
        <a:ext cx="1415387" cy="1415411"/>
      </dsp:txXfrm>
    </dsp:sp>
    <dsp:sp modelId="{E64C2ABE-FCF4-47B4-B569-60A0A5D1B68D}">
      <dsp:nvSpPr>
        <dsp:cNvPr id="0" name=""/>
        <dsp:cNvSpPr/>
      </dsp:nvSpPr>
      <dsp:spPr>
        <a:xfrm>
          <a:off x="4495807" y="533409"/>
          <a:ext cx="2001659" cy="2001693"/>
        </a:xfrm>
        <a:prstGeom prst="ellipse">
          <a:avLst/>
        </a:prstGeom>
        <a:solidFill>
          <a:srgbClr val="92D05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Financial</a:t>
          </a:r>
        </a:p>
      </dsp:txBody>
      <dsp:txXfrm>
        <a:off x="4788943" y="826550"/>
        <a:ext cx="1415387" cy="1415411"/>
      </dsp:txXfrm>
    </dsp:sp>
    <dsp:sp modelId="{0D5E963F-6C5E-4623-8CE0-6A5013483E34}">
      <dsp:nvSpPr>
        <dsp:cNvPr id="0" name=""/>
        <dsp:cNvSpPr/>
      </dsp:nvSpPr>
      <dsp:spPr>
        <a:xfrm>
          <a:off x="4108618" y="3047996"/>
          <a:ext cx="2001659" cy="2001693"/>
        </a:xfrm>
        <a:prstGeom prst="ellipse">
          <a:avLst/>
        </a:prstGeom>
        <a:solidFill>
          <a:srgbClr val="7030A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Physical</a:t>
          </a:r>
        </a:p>
      </dsp:txBody>
      <dsp:txXfrm>
        <a:off x="4401754" y="3341137"/>
        <a:ext cx="1415387" cy="1415411"/>
      </dsp:txXfrm>
    </dsp:sp>
    <dsp:sp modelId="{9CFEABD8-D4F8-4AD3-8E2B-73D53EF1D3AB}">
      <dsp:nvSpPr>
        <dsp:cNvPr id="0" name=""/>
        <dsp:cNvSpPr/>
      </dsp:nvSpPr>
      <dsp:spPr>
        <a:xfrm>
          <a:off x="4953006" y="1828805"/>
          <a:ext cx="2001659" cy="2001693"/>
        </a:xfrm>
        <a:prstGeom prst="ellipse">
          <a:avLst/>
        </a:prstGeom>
        <a:solidFill>
          <a:schemeClr val="accent1">
            <a:lumMod val="60000"/>
            <a:lumOff val="4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Emotional</a:t>
          </a:r>
        </a:p>
      </dsp:txBody>
      <dsp:txXfrm>
        <a:off x="5246142" y="2121946"/>
        <a:ext cx="1415387" cy="14154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94318-1D85-4412-B393-BD9B44BC1C9E}">
      <dsp:nvSpPr>
        <dsp:cNvPr id="0" name=""/>
        <dsp:cNvSpPr/>
      </dsp:nvSpPr>
      <dsp:spPr>
        <a:xfrm>
          <a:off x="1371597" y="685798"/>
          <a:ext cx="2001659" cy="2001693"/>
        </a:xfrm>
        <a:prstGeom prst="ellipse">
          <a:avLst/>
        </a:prstGeom>
        <a:solidFill>
          <a:schemeClr val="accent3">
            <a:lumMod val="60000"/>
            <a:lumOff val="4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Social</a:t>
          </a:r>
        </a:p>
      </dsp:txBody>
      <dsp:txXfrm>
        <a:off x="1664733" y="978939"/>
        <a:ext cx="1415387" cy="1415411"/>
      </dsp:txXfrm>
    </dsp:sp>
    <dsp:sp modelId="{9C595663-204F-416C-9ACF-89CE3EC6CAA7}">
      <dsp:nvSpPr>
        <dsp:cNvPr id="0" name=""/>
        <dsp:cNvSpPr/>
      </dsp:nvSpPr>
      <dsp:spPr>
        <a:xfrm>
          <a:off x="1066797" y="1981193"/>
          <a:ext cx="2001659" cy="2001693"/>
        </a:xfrm>
        <a:prstGeom prst="ellipse">
          <a:avLst/>
        </a:prstGeom>
        <a:solidFill>
          <a:srgbClr val="FF0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Spiritual</a:t>
          </a:r>
        </a:p>
      </dsp:txBody>
      <dsp:txXfrm>
        <a:off x="1359933" y="2274334"/>
        <a:ext cx="1415387" cy="1415411"/>
      </dsp:txXfrm>
    </dsp:sp>
    <dsp:sp modelId="{8B39A833-49A2-4BE0-9662-A5C200FCFB3E}">
      <dsp:nvSpPr>
        <dsp:cNvPr id="0" name=""/>
        <dsp:cNvSpPr/>
      </dsp:nvSpPr>
      <dsp:spPr>
        <a:xfrm>
          <a:off x="2895600" y="0"/>
          <a:ext cx="2001659" cy="2001693"/>
        </a:xfrm>
        <a:prstGeom prst="ellipse">
          <a:avLst/>
        </a:prstGeom>
        <a:solidFill>
          <a:srgbClr val="FFFF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b="1" kern="1200" dirty="0">
              <a:solidFill>
                <a:schemeClr val="bg1"/>
              </a:solidFill>
            </a:rPr>
            <a:t>Purposeful</a:t>
          </a:r>
        </a:p>
      </dsp:txBody>
      <dsp:txXfrm>
        <a:off x="3188736" y="293141"/>
        <a:ext cx="1415387" cy="1415411"/>
      </dsp:txXfrm>
    </dsp:sp>
    <dsp:sp modelId="{D6A1FEF9-5E73-4F14-BE23-D8D5DB52C60C}">
      <dsp:nvSpPr>
        <dsp:cNvPr id="0" name=""/>
        <dsp:cNvSpPr/>
      </dsp:nvSpPr>
      <dsp:spPr>
        <a:xfrm>
          <a:off x="2362191" y="3047996"/>
          <a:ext cx="2001659" cy="2001693"/>
        </a:xfrm>
        <a:prstGeom prst="ellipse">
          <a:avLst/>
        </a:prstGeom>
        <a:solidFill>
          <a:srgbClr val="FFC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Intellectual</a:t>
          </a:r>
        </a:p>
      </dsp:txBody>
      <dsp:txXfrm>
        <a:off x="2655327" y="3341137"/>
        <a:ext cx="1415387" cy="1415411"/>
      </dsp:txXfrm>
    </dsp:sp>
    <dsp:sp modelId="{E64C2ABE-FCF4-47B4-B569-60A0A5D1B68D}">
      <dsp:nvSpPr>
        <dsp:cNvPr id="0" name=""/>
        <dsp:cNvSpPr/>
      </dsp:nvSpPr>
      <dsp:spPr>
        <a:xfrm>
          <a:off x="4495807" y="533409"/>
          <a:ext cx="2001659" cy="2001693"/>
        </a:xfrm>
        <a:prstGeom prst="ellipse">
          <a:avLst/>
        </a:prstGeom>
        <a:solidFill>
          <a:srgbClr val="92D05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Financial</a:t>
          </a:r>
        </a:p>
      </dsp:txBody>
      <dsp:txXfrm>
        <a:off x="4788943" y="826550"/>
        <a:ext cx="1415387" cy="1415411"/>
      </dsp:txXfrm>
    </dsp:sp>
    <dsp:sp modelId="{0D5E963F-6C5E-4623-8CE0-6A5013483E34}">
      <dsp:nvSpPr>
        <dsp:cNvPr id="0" name=""/>
        <dsp:cNvSpPr/>
      </dsp:nvSpPr>
      <dsp:spPr>
        <a:xfrm>
          <a:off x="4108618" y="3047996"/>
          <a:ext cx="2001659" cy="2001693"/>
        </a:xfrm>
        <a:prstGeom prst="ellipse">
          <a:avLst/>
        </a:prstGeom>
        <a:solidFill>
          <a:srgbClr val="7030A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Physical</a:t>
          </a:r>
        </a:p>
      </dsp:txBody>
      <dsp:txXfrm>
        <a:off x="4401754" y="3341137"/>
        <a:ext cx="1415387" cy="1415411"/>
      </dsp:txXfrm>
    </dsp:sp>
    <dsp:sp modelId="{9CFEABD8-D4F8-4AD3-8E2B-73D53EF1D3AB}">
      <dsp:nvSpPr>
        <dsp:cNvPr id="0" name=""/>
        <dsp:cNvSpPr/>
      </dsp:nvSpPr>
      <dsp:spPr>
        <a:xfrm>
          <a:off x="4953006" y="1828805"/>
          <a:ext cx="2001659" cy="2001693"/>
        </a:xfrm>
        <a:prstGeom prst="ellipse">
          <a:avLst/>
        </a:prstGeom>
        <a:solidFill>
          <a:schemeClr val="accent1">
            <a:lumMod val="60000"/>
            <a:lumOff val="4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Emotional</a:t>
          </a:r>
        </a:p>
      </dsp:txBody>
      <dsp:txXfrm>
        <a:off x="5246142" y="2121946"/>
        <a:ext cx="1415387" cy="1415411"/>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2.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9900"/>
          </a:xfrm>
          <a:prstGeom prst="rect">
            <a:avLst/>
          </a:prstGeom>
        </p:spPr>
        <p:txBody>
          <a:bodyPr vert="horz" lIns="93753" tIns="46877" rIns="93753" bIns="46877" rtlCol="0"/>
          <a:lstStyle>
            <a:lvl1pPr algn="l">
              <a:defRPr sz="1200"/>
            </a:lvl1pPr>
          </a:lstStyle>
          <a:p>
            <a:endParaRPr lang="en-US" dirty="0"/>
          </a:p>
        </p:txBody>
      </p:sp>
      <p:sp>
        <p:nvSpPr>
          <p:cNvPr id="3" name="Date Placeholder 2"/>
          <p:cNvSpPr>
            <a:spLocks noGrp="1"/>
          </p:cNvSpPr>
          <p:nvPr>
            <p:ph type="dt" idx="1"/>
          </p:nvPr>
        </p:nvSpPr>
        <p:spPr>
          <a:xfrm>
            <a:off x="3970938" y="0"/>
            <a:ext cx="3037840" cy="469900"/>
          </a:xfrm>
          <a:prstGeom prst="rect">
            <a:avLst/>
          </a:prstGeom>
        </p:spPr>
        <p:txBody>
          <a:bodyPr vert="horz" lIns="93753" tIns="46877" rIns="93753" bIns="46877" rtlCol="0"/>
          <a:lstStyle>
            <a:lvl1pPr algn="r">
              <a:defRPr sz="1200"/>
            </a:lvl1pPr>
          </a:lstStyle>
          <a:p>
            <a:fld id="{744920FD-6141-4FA5-A672-DE0DAE687E57}" type="datetimeFigureOut">
              <a:rPr lang="en-US" smtClean="0"/>
              <a:t>2/21/2019</a:t>
            </a:fld>
            <a:endParaRPr lang="en-US" dirty="0"/>
          </a:p>
        </p:txBody>
      </p:sp>
      <p:sp>
        <p:nvSpPr>
          <p:cNvPr id="4" name="Slide Image Placeholder 3"/>
          <p:cNvSpPr>
            <a:spLocks noGrp="1" noRot="1" noChangeAspect="1"/>
          </p:cNvSpPr>
          <p:nvPr>
            <p:ph type="sldImg" idx="2"/>
          </p:nvPr>
        </p:nvSpPr>
        <p:spPr>
          <a:xfrm>
            <a:off x="1155700" y="704850"/>
            <a:ext cx="4699000" cy="3524250"/>
          </a:xfrm>
          <a:prstGeom prst="rect">
            <a:avLst/>
          </a:prstGeom>
          <a:noFill/>
          <a:ln w="12700">
            <a:solidFill>
              <a:prstClr val="black"/>
            </a:solidFill>
          </a:ln>
        </p:spPr>
        <p:txBody>
          <a:bodyPr vert="horz" lIns="93753" tIns="46877" rIns="93753" bIns="46877" rtlCol="0" anchor="ctr"/>
          <a:lstStyle/>
          <a:p>
            <a:endParaRPr lang="en-US" dirty="0"/>
          </a:p>
        </p:txBody>
      </p:sp>
      <p:sp>
        <p:nvSpPr>
          <p:cNvPr id="5" name="Notes Placeholder 4"/>
          <p:cNvSpPr>
            <a:spLocks noGrp="1"/>
          </p:cNvSpPr>
          <p:nvPr>
            <p:ph type="body" sz="quarter" idx="3"/>
          </p:nvPr>
        </p:nvSpPr>
        <p:spPr>
          <a:xfrm>
            <a:off x="701040" y="4464050"/>
            <a:ext cx="5608320" cy="4229100"/>
          </a:xfrm>
          <a:prstGeom prst="rect">
            <a:avLst/>
          </a:prstGeom>
        </p:spPr>
        <p:txBody>
          <a:bodyPr vert="horz" lIns="93753" tIns="46877" rIns="93753" bIns="4687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26469"/>
            <a:ext cx="3037840" cy="469900"/>
          </a:xfrm>
          <a:prstGeom prst="rect">
            <a:avLst/>
          </a:prstGeom>
        </p:spPr>
        <p:txBody>
          <a:bodyPr vert="horz" lIns="93753" tIns="46877" rIns="93753" bIns="468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926469"/>
            <a:ext cx="3037840" cy="469900"/>
          </a:xfrm>
          <a:prstGeom prst="rect">
            <a:avLst/>
          </a:prstGeom>
        </p:spPr>
        <p:txBody>
          <a:bodyPr vert="horz" lIns="93753" tIns="46877" rIns="93753" bIns="46877" rtlCol="0" anchor="b"/>
          <a:lstStyle>
            <a:lvl1pPr algn="r">
              <a:defRPr sz="1200"/>
            </a:lvl1pPr>
          </a:lstStyle>
          <a:p>
            <a:fld id="{4296E319-18B6-43C8-9973-33A5749D1026}"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96E319-18B6-43C8-9973-33A5749D1026}" type="slidenum">
              <a:rPr lang="en-US" smtClean="0"/>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96E319-18B6-43C8-9973-33A5749D1026}" type="slidenum">
              <a:rPr lang="en-US" smtClean="0"/>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What</a:t>
            </a:r>
            <a:r>
              <a:rPr lang="en-US" baseline="0" dirty="0"/>
              <a:t> researchers are now telling us is that the brain can grow new cells and regenerate regardless of age.</a:t>
            </a:r>
          </a:p>
          <a:p>
            <a:pPr>
              <a:buFont typeface="Arial" pitchFamily="34" charset="0"/>
              <a:buChar char="•"/>
            </a:pPr>
            <a:r>
              <a:rPr lang="en-US" baseline="0" dirty="0"/>
              <a:t>We can do this by keeping our minds challenged and engaged</a:t>
            </a:r>
          </a:p>
          <a:p>
            <a:endParaRPr lang="en-US" dirty="0"/>
          </a:p>
        </p:txBody>
      </p:sp>
      <p:sp>
        <p:nvSpPr>
          <p:cNvPr id="4" name="Slide Number Placeholder 3"/>
          <p:cNvSpPr>
            <a:spLocks noGrp="1"/>
          </p:cNvSpPr>
          <p:nvPr>
            <p:ph type="sldNum" sz="quarter" idx="10"/>
          </p:nvPr>
        </p:nvSpPr>
        <p:spPr/>
        <p:txBody>
          <a:bodyPr/>
          <a:lstStyle/>
          <a:p>
            <a:fld id="{4296E319-18B6-43C8-9973-33A5749D1026}" type="slidenum">
              <a:rPr lang="en-US" smtClean="0"/>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96E319-18B6-43C8-9973-33A5749D1026}" type="slidenum">
              <a:rPr lang="en-US" smtClean="0"/>
              <a:t>18</a:t>
            </a:fld>
            <a:endParaRPr lang="en-US" dirty="0"/>
          </a:p>
        </p:txBody>
      </p:sp>
    </p:spTree>
    <p:extLst>
      <p:ext uri="{BB962C8B-B14F-4D97-AF65-F5344CB8AC3E}">
        <p14:creationId xmlns:p14="http://schemas.microsoft.com/office/powerpoint/2010/main" val="1972306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155651-2512-4908-967D-5E131AAAA7F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FC6657D-01CE-4937-A8A1-4FDE247E5035}" type="datetimeFigureOut">
              <a:rPr lang="en-US" smtClean="0"/>
              <a:pPr/>
              <a:t>2/21/2019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35155651-2512-4908-967D-5E131AAAA7F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C6657D-01CE-4937-A8A1-4FDE247E5035}" type="datetimeFigureOut">
              <a:rPr lang="en-US" smtClean="0"/>
              <a:pPr/>
              <a:t>2/21/2019</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5155651-2512-4908-967D-5E131AAAA7F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PiQ5Oa9sqpM"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mailto:alarson@seniorneighbors.org" TargetMode="External"/><Relationship Id="rId2" Type="http://schemas.openxmlformats.org/officeDocument/2006/relationships/hyperlink" Target="mailto:jlake@seniorneighbors.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a:t>Healthy Aging and Intergenerational Programs:  Unique local examples</a:t>
            </a:r>
          </a:p>
        </p:txBody>
      </p:sp>
      <p:sp>
        <p:nvSpPr>
          <p:cNvPr id="3" name="Subtitle 2"/>
          <p:cNvSpPr>
            <a:spLocks noGrp="1"/>
          </p:cNvSpPr>
          <p:nvPr>
            <p:ph type="subTitle" idx="1"/>
          </p:nvPr>
        </p:nvSpPr>
        <p:spPr>
          <a:xfrm>
            <a:off x="4800602" y="3404286"/>
            <a:ext cx="3809998" cy="2410264"/>
          </a:xfrm>
        </p:spPr>
        <p:txBody>
          <a:bodyPr>
            <a:normAutofit/>
          </a:bodyPr>
          <a:lstStyle/>
          <a:p>
            <a:pPr algn="l"/>
            <a:r>
              <a:rPr lang="en-US" dirty="0"/>
              <a:t>Julie Lake, MPA, CTRS</a:t>
            </a:r>
          </a:p>
          <a:p>
            <a:pPr algn="l"/>
            <a:r>
              <a:rPr lang="en-US" dirty="0"/>
              <a:t>Health and Wellness Coordinator </a:t>
            </a:r>
          </a:p>
          <a:p>
            <a:pPr algn="l"/>
            <a:endParaRPr lang="en-US" dirty="0"/>
          </a:p>
        </p:txBody>
      </p:sp>
      <p:sp>
        <p:nvSpPr>
          <p:cNvPr id="4" name="Content Placeholder 3">
            <a:extLst>
              <a:ext uri="{FF2B5EF4-FFF2-40B4-BE49-F238E27FC236}">
                <a16:creationId xmlns:a16="http://schemas.microsoft.com/office/drawing/2014/main" id="{7DF80E9F-A43A-4FCA-9967-7123A5EC7846}"/>
              </a:ext>
            </a:extLst>
          </p:cNvPr>
          <p:cNvSpPr>
            <a:spLocks noGrp="1"/>
          </p:cNvSpPr>
          <p:nvPr>
            <p:ph sz="half" idx="4294967295"/>
          </p:nvPr>
        </p:nvSpPr>
        <p:spPr>
          <a:xfrm>
            <a:off x="304799" y="3416643"/>
            <a:ext cx="4038600" cy="4435475"/>
          </a:xfrm>
        </p:spPr>
        <p:txBody>
          <a:bodyPr/>
          <a:lstStyle/>
          <a:p>
            <a:pPr marL="0" indent="0">
              <a:buNone/>
            </a:pPr>
            <a:r>
              <a:rPr lang="en-US" dirty="0"/>
              <a:t>Anne Larson, BAA</a:t>
            </a:r>
          </a:p>
          <a:p>
            <a:pPr marL="0" indent="0">
              <a:buNone/>
            </a:pPr>
            <a:r>
              <a:rPr lang="en-US" dirty="0"/>
              <a:t>Senior Companion Program Supervisor</a:t>
            </a:r>
          </a:p>
        </p:txBody>
      </p:sp>
      <p:pic>
        <p:nvPicPr>
          <p:cNvPr id="6" name="Picture 5">
            <a:extLst>
              <a:ext uri="{FF2B5EF4-FFF2-40B4-BE49-F238E27FC236}">
                <a16:creationId xmlns:a16="http://schemas.microsoft.com/office/drawing/2014/main" id="{EED432CD-D778-4E24-8A85-536CFC22163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42633" y="5060170"/>
            <a:ext cx="3657600" cy="150876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BB245-ECE8-4128-8462-91BF4B738A64}"/>
              </a:ext>
            </a:extLst>
          </p:cNvPr>
          <p:cNvSpPr>
            <a:spLocks noGrp="1"/>
          </p:cNvSpPr>
          <p:nvPr>
            <p:ph type="title"/>
          </p:nvPr>
        </p:nvSpPr>
        <p:spPr/>
        <p:txBody>
          <a:bodyPr/>
          <a:lstStyle/>
          <a:p>
            <a:r>
              <a:rPr lang="en-US" dirty="0"/>
              <a:t>Benefits of Social Connections</a:t>
            </a:r>
          </a:p>
        </p:txBody>
      </p:sp>
      <p:sp>
        <p:nvSpPr>
          <p:cNvPr id="3" name="Subtitle 2">
            <a:extLst>
              <a:ext uri="{FF2B5EF4-FFF2-40B4-BE49-F238E27FC236}">
                <a16:creationId xmlns:a16="http://schemas.microsoft.com/office/drawing/2014/main" id="{3E7FC36D-5B2F-449D-ACBB-F49C8635BBFD}"/>
              </a:ext>
            </a:extLst>
          </p:cNvPr>
          <p:cNvSpPr>
            <a:spLocks noGrp="1"/>
          </p:cNvSpPr>
          <p:nvPr>
            <p:ph idx="1"/>
          </p:nvPr>
        </p:nvSpPr>
        <p:spPr/>
        <p:txBody>
          <a:bodyPr>
            <a:normAutofit/>
          </a:bodyPr>
          <a:lstStyle/>
          <a:p>
            <a:pPr marL="457200" indent="-457200">
              <a:buFont typeface="Arial" panose="020B0604020202020204" pitchFamily="34" charset="0"/>
              <a:buChar char="•"/>
            </a:pPr>
            <a:r>
              <a:rPr lang="en-US" dirty="0"/>
              <a:t>Encourages good habits like walking, going out</a:t>
            </a:r>
          </a:p>
          <a:p>
            <a:pPr marL="457200" indent="-457200">
              <a:buFont typeface="Arial" panose="020B0604020202020204" pitchFamily="34" charset="0"/>
              <a:buChar char="•"/>
            </a:pPr>
            <a:r>
              <a:rPr lang="en-US" dirty="0"/>
              <a:t>Improves mood and quality of life</a:t>
            </a:r>
          </a:p>
          <a:p>
            <a:pPr marL="457200" indent="-457200">
              <a:buFont typeface="Arial" panose="020B0604020202020204" pitchFamily="34" charset="0"/>
              <a:buChar char="•"/>
            </a:pPr>
            <a:r>
              <a:rPr lang="en-US" dirty="0"/>
              <a:t>Provides opportunity for cognitive engagement</a:t>
            </a:r>
          </a:p>
          <a:p>
            <a:pPr marL="457200" indent="-457200">
              <a:buFont typeface="Arial" panose="020B0604020202020204" pitchFamily="34" charset="0"/>
              <a:buChar char="•"/>
            </a:pPr>
            <a:r>
              <a:rPr lang="en-US" dirty="0"/>
              <a:t>It just plain feels good to have friends around!</a:t>
            </a:r>
          </a:p>
          <a:p>
            <a:pPr marL="0" indent="0">
              <a:buNone/>
            </a:pPr>
            <a:endParaRPr lang="en-US" dirty="0"/>
          </a:p>
        </p:txBody>
      </p:sp>
    </p:spTree>
    <p:extLst>
      <p:ext uri="{BB962C8B-B14F-4D97-AF65-F5344CB8AC3E}">
        <p14:creationId xmlns:p14="http://schemas.microsoft.com/office/powerpoint/2010/main" val="130267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2E299-E0A6-4964-BE68-6E369D048E6D}"/>
              </a:ext>
            </a:extLst>
          </p:cNvPr>
          <p:cNvSpPr>
            <a:spLocks noGrp="1"/>
          </p:cNvSpPr>
          <p:nvPr>
            <p:ph type="title"/>
          </p:nvPr>
        </p:nvSpPr>
        <p:spPr/>
        <p:txBody>
          <a:bodyPr/>
          <a:lstStyle/>
          <a:p>
            <a:r>
              <a:rPr lang="en-US" dirty="0"/>
              <a:t>Purpose in Life</a:t>
            </a:r>
          </a:p>
        </p:txBody>
      </p:sp>
      <p:sp>
        <p:nvSpPr>
          <p:cNvPr id="3" name="Content Placeholder 2">
            <a:extLst>
              <a:ext uri="{FF2B5EF4-FFF2-40B4-BE49-F238E27FC236}">
                <a16:creationId xmlns:a16="http://schemas.microsoft.com/office/drawing/2014/main" id="{842BD563-738F-450C-8BE7-8C3DA7A1A49F}"/>
              </a:ext>
            </a:extLst>
          </p:cNvPr>
          <p:cNvSpPr>
            <a:spLocks noGrp="1"/>
          </p:cNvSpPr>
          <p:nvPr>
            <p:ph idx="1"/>
          </p:nvPr>
        </p:nvSpPr>
        <p:spPr/>
        <p:txBody>
          <a:bodyPr/>
          <a:lstStyle/>
          <a:p>
            <a:r>
              <a:rPr lang="en-US" dirty="0"/>
              <a:t>Promotes sense of fulfillment</a:t>
            </a:r>
          </a:p>
          <a:p>
            <a:r>
              <a:rPr lang="en-US" dirty="0"/>
              <a:t>Can result in longer life</a:t>
            </a:r>
          </a:p>
          <a:p>
            <a:r>
              <a:rPr lang="en-US" dirty="0"/>
              <a:t>Emotional impact</a:t>
            </a:r>
          </a:p>
          <a:p>
            <a:endParaRPr lang="en-US" dirty="0"/>
          </a:p>
          <a:p>
            <a:endParaRPr lang="en-US" dirty="0"/>
          </a:p>
        </p:txBody>
      </p:sp>
    </p:spTree>
    <p:extLst>
      <p:ext uri="{BB962C8B-B14F-4D97-AF65-F5344CB8AC3E}">
        <p14:creationId xmlns:p14="http://schemas.microsoft.com/office/powerpoint/2010/main" val="3593554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E2E0ACD-D2F2-457D-B63E-0459E24A8DB0}"/>
              </a:ext>
            </a:extLst>
          </p:cNvPr>
          <p:cNvSpPr>
            <a:spLocks noGrp="1"/>
          </p:cNvSpPr>
          <p:nvPr>
            <p:ph type="ctrTitle"/>
          </p:nvPr>
        </p:nvSpPr>
        <p:spPr>
          <a:xfrm>
            <a:off x="1143000" y="723817"/>
            <a:ext cx="7851648" cy="876383"/>
          </a:xfrm>
        </p:spPr>
        <p:txBody>
          <a:bodyPr/>
          <a:lstStyle/>
          <a:p>
            <a:pPr algn="l"/>
            <a:r>
              <a:rPr lang="en-US" dirty="0"/>
              <a:t>Wellness </a:t>
            </a:r>
          </a:p>
        </p:txBody>
      </p:sp>
      <p:graphicFrame>
        <p:nvGraphicFramePr>
          <p:cNvPr id="4" name="Content Placeholder 3">
            <a:extLst>
              <a:ext uri="{FF2B5EF4-FFF2-40B4-BE49-F238E27FC236}">
                <a16:creationId xmlns:a16="http://schemas.microsoft.com/office/drawing/2014/main" id="{95B3D956-47DA-4850-8754-D97B6B948D69}"/>
              </a:ext>
            </a:extLst>
          </p:cNvPr>
          <p:cNvGraphicFramePr>
            <a:graphicFrameLocks noGrp="1"/>
          </p:cNvGraphicFramePr>
          <p:nvPr>
            <p:ph idx="4294967295"/>
            <p:extLst>
              <p:ext uri="{D42A27DB-BD31-4B8C-83A1-F6EECF244321}">
                <p14:modId xmlns:p14="http://schemas.microsoft.com/office/powerpoint/2010/main" val="1915067130"/>
              </p:ext>
            </p:extLst>
          </p:nvPr>
        </p:nvGraphicFramePr>
        <p:xfrm>
          <a:off x="457200" y="1447800"/>
          <a:ext cx="8153400" cy="5181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2901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bottom line</a:t>
            </a:r>
          </a:p>
        </p:txBody>
      </p:sp>
      <p:sp>
        <p:nvSpPr>
          <p:cNvPr id="3" name="Content Placeholder 2"/>
          <p:cNvSpPr>
            <a:spLocks noGrp="1"/>
          </p:cNvSpPr>
          <p:nvPr>
            <p:ph idx="1"/>
          </p:nvPr>
        </p:nvSpPr>
        <p:spPr/>
        <p:txBody>
          <a:bodyPr/>
          <a:lstStyle/>
          <a:p>
            <a:r>
              <a:rPr lang="en-US" dirty="0"/>
              <a:t>Research trends show that keeping the brain active, engaged, and challenged can help to build cognitive reserves.  </a:t>
            </a:r>
          </a:p>
          <a:p>
            <a:r>
              <a:rPr lang="en-US" dirty="0"/>
              <a:t>Furthermore, research shows that focusing on novelty, variety, and challenge are important parts of brain fitness programs.</a:t>
            </a:r>
          </a:p>
          <a:p>
            <a:r>
              <a:rPr lang="en-US" dirty="0"/>
              <a:t>It makes sense, given the importance of keeping our brains active, our need for socialization, and the need for purpose to focus on volunteering.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Why put Cognitive Health and IG programs together?</a:t>
            </a:r>
          </a:p>
        </p:txBody>
      </p:sp>
      <p:sp>
        <p:nvSpPr>
          <p:cNvPr id="4" name="Subtitle 3"/>
          <p:cNvSpPr>
            <a:spLocks noGrp="1"/>
          </p:cNvSpPr>
          <p:nvPr>
            <p:ph type="subTitle" idx="1"/>
          </p:nvPr>
        </p:nvSpPr>
        <p:spPr/>
        <p:txBody>
          <a:bodyPr/>
          <a:lstStyle/>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Benefits of Intergenerational Programs</a:t>
            </a:r>
          </a:p>
        </p:txBody>
      </p:sp>
      <p:sp>
        <p:nvSpPr>
          <p:cNvPr id="4" name="Text Placeholder 3"/>
          <p:cNvSpPr>
            <a:spLocks noGrp="1"/>
          </p:cNvSpPr>
          <p:nvPr>
            <p:ph type="body" idx="1"/>
          </p:nvPr>
        </p:nvSpPr>
        <p:spPr/>
        <p:txBody>
          <a:bodyPr/>
          <a:lstStyle/>
          <a:p>
            <a:r>
              <a:rPr lang="en-US" dirty="0"/>
              <a:t>For Youth</a:t>
            </a:r>
          </a:p>
        </p:txBody>
      </p:sp>
      <p:sp>
        <p:nvSpPr>
          <p:cNvPr id="6" name="Text Placeholder 5"/>
          <p:cNvSpPr>
            <a:spLocks noGrp="1"/>
          </p:cNvSpPr>
          <p:nvPr>
            <p:ph type="body" sz="half" idx="3"/>
          </p:nvPr>
        </p:nvSpPr>
        <p:spPr/>
        <p:txBody>
          <a:bodyPr/>
          <a:lstStyle/>
          <a:p>
            <a:r>
              <a:rPr lang="en-US" dirty="0"/>
              <a:t>For Older Adults</a:t>
            </a:r>
          </a:p>
        </p:txBody>
      </p:sp>
      <p:sp>
        <p:nvSpPr>
          <p:cNvPr id="5" name="Content Placeholder 4"/>
          <p:cNvSpPr>
            <a:spLocks noGrp="1"/>
          </p:cNvSpPr>
          <p:nvPr>
            <p:ph sz="quarter" idx="2"/>
          </p:nvPr>
        </p:nvSpPr>
        <p:spPr/>
        <p:txBody>
          <a:bodyPr>
            <a:normAutofit lnSpcReduction="10000"/>
          </a:bodyPr>
          <a:lstStyle/>
          <a:p>
            <a:r>
              <a:rPr lang="en-US" dirty="0"/>
              <a:t>In schools where older adults were a regular fixture, children had more improved reading scores</a:t>
            </a:r>
          </a:p>
          <a:p>
            <a:r>
              <a:rPr lang="en-US" dirty="0"/>
              <a:t>Promoted a positive attitude towards aging</a:t>
            </a:r>
          </a:p>
          <a:p>
            <a:r>
              <a:rPr lang="en-US" dirty="0"/>
              <a:t>Increased self esteem and confidence in reading abilities when reading with older adults</a:t>
            </a:r>
          </a:p>
          <a:p>
            <a:r>
              <a:rPr lang="en-US" dirty="0"/>
              <a:t>Much, much more!</a:t>
            </a:r>
          </a:p>
        </p:txBody>
      </p:sp>
      <p:sp>
        <p:nvSpPr>
          <p:cNvPr id="7" name="Content Placeholder 6"/>
          <p:cNvSpPr>
            <a:spLocks noGrp="1"/>
          </p:cNvSpPr>
          <p:nvPr>
            <p:ph sz="quarter" idx="4"/>
          </p:nvPr>
        </p:nvSpPr>
        <p:spPr/>
        <p:txBody>
          <a:bodyPr/>
          <a:lstStyle/>
          <a:p>
            <a:r>
              <a:rPr lang="en-US" dirty="0"/>
              <a:t>Increased sense of fulfillment and purpose</a:t>
            </a:r>
          </a:p>
          <a:p>
            <a:r>
              <a:rPr lang="en-US" dirty="0"/>
              <a:t>Increased social opportunities</a:t>
            </a:r>
          </a:p>
          <a:p>
            <a:r>
              <a:rPr lang="en-US" dirty="0"/>
              <a:t>Opportunities to learn new innovations and technologies.</a:t>
            </a:r>
          </a:p>
          <a:p>
            <a:r>
              <a:rPr lang="en-US" dirty="0"/>
              <a:t>Continued life long learning opportunities.</a:t>
            </a:r>
          </a:p>
          <a:p>
            <a:r>
              <a:rPr lang="en-US" dirty="0"/>
              <a:t>Much more!</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395" y="1905000"/>
            <a:ext cx="8229600" cy="1143000"/>
          </a:xfrm>
        </p:spPr>
        <p:txBody>
          <a:bodyPr>
            <a:normAutofit fontScale="90000"/>
          </a:bodyPr>
          <a:lstStyle/>
          <a:p>
            <a:r>
              <a:rPr lang="en-US" dirty="0"/>
              <a:t>Why focus on cognitive health and intergenerational programs together?	</a:t>
            </a:r>
          </a:p>
        </p:txBody>
      </p:sp>
      <p:sp>
        <p:nvSpPr>
          <p:cNvPr id="3" name="Content Placeholder 2"/>
          <p:cNvSpPr>
            <a:spLocks noGrp="1"/>
          </p:cNvSpPr>
          <p:nvPr>
            <p:ph idx="1"/>
          </p:nvPr>
        </p:nvSpPr>
        <p:spPr>
          <a:xfrm>
            <a:off x="304800" y="3348434"/>
            <a:ext cx="8229600" cy="3075433"/>
          </a:xfrm>
        </p:spPr>
        <p:txBody>
          <a:bodyPr/>
          <a:lstStyle/>
          <a:p>
            <a:r>
              <a:rPr lang="en-US" dirty="0"/>
              <a:t>A study conducted in 1999 for AARP indicated that 90% of surveyed adults aged 50 and older planned to continue learning as they age.  </a:t>
            </a:r>
          </a:p>
          <a:p>
            <a:r>
              <a:rPr lang="en-US" dirty="0"/>
              <a:t>Lifelong learning has a greater appeal to the younger seniors we are now serving and will be serving in the near future.  </a:t>
            </a:r>
          </a:p>
          <a:p>
            <a:r>
              <a:rPr lang="en-US" dirty="0"/>
              <a:t>There are just natural benefits for everyone involved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Local examples</a:t>
            </a:r>
          </a:p>
        </p:txBody>
      </p:sp>
      <p:sp>
        <p:nvSpPr>
          <p:cNvPr id="3" name="Content Placeholder 2"/>
          <p:cNvSpPr>
            <a:spLocks noGrp="1"/>
          </p:cNvSpPr>
          <p:nvPr>
            <p:ph idx="1"/>
          </p:nvPr>
        </p:nvSpPr>
        <p:spPr/>
        <p:txBody>
          <a:bodyPr/>
          <a:lstStyle/>
          <a:p>
            <a:pPr lvl="0">
              <a:buClr>
                <a:srgbClr val="0BD0D9"/>
              </a:buClr>
            </a:pPr>
            <a:r>
              <a:rPr lang="en-US" dirty="0">
                <a:solidFill>
                  <a:prstClr val="black"/>
                </a:solidFill>
              </a:rPr>
              <a:t>Foster Grandparents</a:t>
            </a:r>
          </a:p>
          <a:p>
            <a:pPr lvl="0">
              <a:buClr>
                <a:srgbClr val="0BD0D9"/>
              </a:buClr>
            </a:pPr>
            <a:r>
              <a:rPr lang="en-US" dirty="0">
                <a:solidFill>
                  <a:prstClr val="black"/>
                </a:solidFill>
              </a:rPr>
              <a:t>Senior Companions</a:t>
            </a:r>
          </a:p>
          <a:p>
            <a:pPr marL="0" indent="0">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83423-63F7-4925-90F6-81493F034455}"/>
              </a:ext>
            </a:extLst>
          </p:cNvPr>
          <p:cNvSpPr>
            <a:spLocks noGrp="1"/>
          </p:cNvSpPr>
          <p:nvPr>
            <p:ph type="ctrTitle"/>
          </p:nvPr>
        </p:nvSpPr>
        <p:spPr/>
        <p:txBody>
          <a:bodyPr/>
          <a:lstStyle/>
          <a:p>
            <a:r>
              <a:rPr lang="en-US" dirty="0"/>
              <a:t>Foster Grandparents and Senior Companions</a:t>
            </a:r>
          </a:p>
        </p:txBody>
      </p:sp>
      <p:sp>
        <p:nvSpPr>
          <p:cNvPr id="3" name="Subtitle 2">
            <a:extLst>
              <a:ext uri="{FF2B5EF4-FFF2-40B4-BE49-F238E27FC236}">
                <a16:creationId xmlns:a16="http://schemas.microsoft.com/office/drawing/2014/main" id="{D5E93F86-1776-465A-8048-DEC48A6CACD6}"/>
              </a:ext>
            </a:extLst>
          </p:cNvPr>
          <p:cNvSpPr>
            <a:spLocks noGrp="1"/>
          </p:cNvSpPr>
          <p:nvPr>
            <p:ph type="subTitle" idx="1"/>
          </p:nvPr>
        </p:nvSpPr>
        <p:spPr/>
        <p:txBody>
          <a:bodyPr/>
          <a:lstStyle/>
          <a:p>
            <a:r>
              <a:rPr lang="en-US" dirty="0"/>
              <a:t>Success Stories</a:t>
            </a:r>
          </a:p>
        </p:txBody>
      </p:sp>
    </p:spTree>
    <p:extLst>
      <p:ext uri="{BB962C8B-B14F-4D97-AF65-F5344CB8AC3E}">
        <p14:creationId xmlns:p14="http://schemas.microsoft.com/office/powerpoint/2010/main" val="282042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6AF7E49-9503-4E15-BFFB-6AA3551EF6EC}"/>
              </a:ext>
            </a:extLst>
          </p:cNvPr>
          <p:cNvSpPr>
            <a:spLocks noGrp="1"/>
          </p:cNvSpPr>
          <p:nvPr>
            <p:ph type="title"/>
          </p:nvPr>
        </p:nvSpPr>
        <p:spPr/>
        <p:txBody>
          <a:bodyPr/>
          <a:lstStyle/>
          <a:p>
            <a:r>
              <a:rPr lang="en-US" dirty="0"/>
              <a:t>Recent Media Coverage</a:t>
            </a:r>
          </a:p>
        </p:txBody>
      </p:sp>
      <p:sp>
        <p:nvSpPr>
          <p:cNvPr id="5" name="TextBox 4">
            <a:extLst>
              <a:ext uri="{FF2B5EF4-FFF2-40B4-BE49-F238E27FC236}">
                <a16:creationId xmlns:a16="http://schemas.microsoft.com/office/drawing/2014/main" id="{47812FA9-7C28-44F4-BE6B-0BC459A35871}"/>
              </a:ext>
            </a:extLst>
          </p:cNvPr>
          <p:cNvSpPr txBox="1"/>
          <p:nvPr/>
        </p:nvSpPr>
        <p:spPr>
          <a:xfrm>
            <a:off x="990600" y="2743200"/>
            <a:ext cx="7391400" cy="369332"/>
          </a:xfrm>
          <a:prstGeom prst="rect">
            <a:avLst/>
          </a:prstGeom>
          <a:noFill/>
        </p:spPr>
        <p:txBody>
          <a:bodyPr wrap="square" rtlCol="0">
            <a:spAutoFit/>
          </a:bodyPr>
          <a:lstStyle/>
          <a:p>
            <a:r>
              <a:rPr lang="en-US" u="sng">
                <a:solidFill>
                  <a:srgbClr val="0000FF"/>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https://www.youtube.com/watch?v=PiQ5Oa9sqpM</a:t>
            </a:r>
            <a:endParaRPr lang="en-US" dirty="0"/>
          </a:p>
        </p:txBody>
      </p:sp>
    </p:spTree>
    <p:extLst>
      <p:ext uri="{BB962C8B-B14F-4D97-AF65-F5344CB8AC3E}">
        <p14:creationId xmlns:p14="http://schemas.microsoft.com/office/powerpoint/2010/main" val="3600460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About Senior Neighbors and our Older Adult Volunteer Programs</a:t>
            </a:r>
          </a:p>
        </p:txBody>
      </p:sp>
      <p:sp>
        <p:nvSpPr>
          <p:cNvPr id="3" name="Content Placeholder 2"/>
          <p:cNvSpPr>
            <a:spLocks noGrp="1"/>
          </p:cNvSpPr>
          <p:nvPr>
            <p:ph sz="half" idx="1"/>
          </p:nvPr>
        </p:nvSpPr>
        <p:spPr>
          <a:xfrm>
            <a:off x="533400" y="1920085"/>
            <a:ext cx="4038600" cy="4434840"/>
          </a:xfrm>
        </p:spPr>
        <p:txBody>
          <a:bodyPr>
            <a:normAutofit/>
          </a:bodyPr>
          <a:lstStyle/>
          <a:p>
            <a:r>
              <a:rPr lang="en-US" dirty="0"/>
              <a:t>Senior Neighbors Overview	</a:t>
            </a:r>
          </a:p>
          <a:p>
            <a:pPr lvl="1"/>
            <a:r>
              <a:rPr lang="en-US" dirty="0"/>
              <a:t>Senior Centers</a:t>
            </a:r>
          </a:p>
          <a:p>
            <a:pPr lvl="1"/>
            <a:r>
              <a:rPr lang="en-US" dirty="0"/>
              <a:t>Home Maintenance</a:t>
            </a:r>
          </a:p>
          <a:p>
            <a:pPr lvl="1"/>
            <a:r>
              <a:rPr lang="en-US" dirty="0"/>
              <a:t>Case Management</a:t>
            </a:r>
          </a:p>
          <a:p>
            <a:pPr lvl="1"/>
            <a:r>
              <a:rPr lang="en-US" dirty="0"/>
              <a:t>Healthy Aging</a:t>
            </a:r>
          </a:p>
          <a:p>
            <a:pPr lvl="1"/>
            <a:r>
              <a:rPr lang="en-US" dirty="0"/>
              <a:t>Transportation</a:t>
            </a:r>
          </a:p>
          <a:p>
            <a:pPr lvl="1"/>
            <a:r>
              <a:rPr lang="en-US" dirty="0"/>
              <a:t> Medicare Counseling</a:t>
            </a:r>
          </a:p>
          <a:p>
            <a:pPr lvl="1"/>
            <a:endParaRPr lang="en-US" dirty="0"/>
          </a:p>
        </p:txBody>
      </p:sp>
      <p:sp>
        <p:nvSpPr>
          <p:cNvPr id="4" name="Content Placeholder 3">
            <a:extLst>
              <a:ext uri="{FF2B5EF4-FFF2-40B4-BE49-F238E27FC236}">
                <a16:creationId xmlns:a16="http://schemas.microsoft.com/office/drawing/2014/main" id="{002E3A7A-A2A5-40AF-AD4B-066B350FFB35}"/>
              </a:ext>
            </a:extLst>
          </p:cNvPr>
          <p:cNvSpPr>
            <a:spLocks noGrp="1"/>
          </p:cNvSpPr>
          <p:nvPr>
            <p:ph sz="half" idx="2"/>
          </p:nvPr>
        </p:nvSpPr>
        <p:spPr/>
        <p:txBody>
          <a:bodyPr>
            <a:normAutofit/>
          </a:bodyPr>
          <a:lstStyle/>
          <a:p>
            <a:r>
              <a:rPr lang="en-US" dirty="0"/>
              <a:t>OAVP overview:</a:t>
            </a:r>
          </a:p>
          <a:p>
            <a:pPr lvl="1"/>
            <a:r>
              <a:rPr lang="en-US" dirty="0"/>
              <a:t>Foster Grandparents</a:t>
            </a:r>
          </a:p>
          <a:p>
            <a:pPr lvl="1"/>
            <a:r>
              <a:rPr lang="en-US" dirty="0"/>
              <a:t>Senior Companions</a:t>
            </a:r>
          </a:p>
          <a:p>
            <a:pPr marL="0" indent="0">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A51B1-3536-43EB-9E0E-179009A16495}"/>
              </a:ext>
            </a:extLst>
          </p:cNvPr>
          <p:cNvSpPr>
            <a:spLocks noGrp="1"/>
          </p:cNvSpPr>
          <p:nvPr>
            <p:ph type="title"/>
          </p:nvPr>
        </p:nvSpPr>
        <p:spPr/>
        <p:txBody>
          <a:bodyPr/>
          <a:lstStyle/>
          <a:p>
            <a:r>
              <a:rPr lang="en-US" dirty="0"/>
              <a:t>Thank you for your time!</a:t>
            </a:r>
          </a:p>
        </p:txBody>
      </p:sp>
      <p:sp>
        <p:nvSpPr>
          <p:cNvPr id="3" name="Content Placeholder 2">
            <a:extLst>
              <a:ext uri="{FF2B5EF4-FFF2-40B4-BE49-F238E27FC236}">
                <a16:creationId xmlns:a16="http://schemas.microsoft.com/office/drawing/2014/main" id="{EFA09EEE-4876-4D35-962F-C1B4C3C6996F}"/>
              </a:ext>
            </a:extLst>
          </p:cNvPr>
          <p:cNvSpPr>
            <a:spLocks noGrp="1"/>
          </p:cNvSpPr>
          <p:nvPr>
            <p:ph idx="1"/>
          </p:nvPr>
        </p:nvSpPr>
        <p:spPr/>
        <p:txBody>
          <a:bodyPr/>
          <a:lstStyle/>
          <a:p>
            <a:r>
              <a:rPr lang="en-US" dirty="0"/>
              <a:t>Julie Lake:  </a:t>
            </a:r>
            <a:r>
              <a:rPr lang="en-US" dirty="0">
                <a:hlinkClick r:id="rId2">
                  <a:extLst>
                    <a:ext uri="{A12FA001-AC4F-418D-AE19-62706E023703}">
                      <ahyp:hlinkClr xmlns:ahyp="http://schemas.microsoft.com/office/drawing/2018/hyperlinkcolor" val="tx"/>
                    </a:ext>
                  </a:extLst>
                </a:hlinkClick>
              </a:rPr>
              <a:t>jlake@seniorneighbors.org</a:t>
            </a:r>
            <a:r>
              <a:rPr lang="en-US" dirty="0"/>
              <a:t> 616-233-0283</a:t>
            </a:r>
          </a:p>
          <a:p>
            <a:r>
              <a:rPr lang="en-US" dirty="0"/>
              <a:t>Anne Larson:  </a:t>
            </a:r>
            <a:r>
              <a:rPr lang="en-US" dirty="0">
                <a:hlinkClick r:id="rId3">
                  <a:extLst>
                    <a:ext uri="{A12FA001-AC4F-418D-AE19-62706E023703}">
                      <ahyp:hlinkClr xmlns:ahyp="http://schemas.microsoft.com/office/drawing/2018/hyperlinkcolor" val="tx"/>
                    </a:ext>
                  </a:extLst>
                </a:hlinkClick>
              </a:rPr>
              <a:t>alarson@seniorneighbors.org</a:t>
            </a:r>
            <a:r>
              <a:rPr lang="en-US" dirty="0"/>
              <a:t> 616-771-9715</a:t>
            </a:r>
          </a:p>
        </p:txBody>
      </p:sp>
    </p:spTree>
    <p:extLst>
      <p:ext uri="{BB962C8B-B14F-4D97-AF65-F5344CB8AC3E}">
        <p14:creationId xmlns:p14="http://schemas.microsoft.com/office/powerpoint/2010/main" val="1876037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Discussion	</a:t>
            </a:r>
          </a:p>
        </p:txBody>
      </p:sp>
      <p:sp>
        <p:nvSpPr>
          <p:cNvPr id="3" name="Content Placeholder 2"/>
          <p:cNvSpPr>
            <a:spLocks noGrp="1"/>
          </p:cNvSpPr>
          <p:nvPr>
            <p:ph idx="1"/>
          </p:nvPr>
        </p:nvSpPr>
        <p:spPr/>
        <p:txBody>
          <a:bodyPr/>
          <a:lstStyle/>
          <a:p>
            <a:r>
              <a:rPr lang="en-US" dirty="0"/>
              <a:t>How does keeping active and engaged benefit health?</a:t>
            </a:r>
          </a:p>
          <a:p>
            <a:r>
              <a:rPr lang="en-US" dirty="0"/>
              <a:t>What are the benefits of intergenerational programming and peer to peer support?</a:t>
            </a:r>
          </a:p>
          <a:p>
            <a:r>
              <a:rPr lang="en-US" dirty="0"/>
              <a:t>How can you be part of relationship building programs in your communities?</a:t>
            </a:r>
          </a:p>
          <a:p>
            <a:r>
              <a:rPr lang="en-US" dirty="0"/>
              <a:t>Learn some examples of local intergenerational programs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E2E0ACD-D2F2-457D-B63E-0459E24A8DB0}"/>
              </a:ext>
            </a:extLst>
          </p:cNvPr>
          <p:cNvSpPr>
            <a:spLocks noGrp="1"/>
          </p:cNvSpPr>
          <p:nvPr>
            <p:ph type="ctrTitle"/>
          </p:nvPr>
        </p:nvSpPr>
        <p:spPr>
          <a:xfrm>
            <a:off x="1143000" y="723817"/>
            <a:ext cx="7851648" cy="876383"/>
          </a:xfrm>
        </p:spPr>
        <p:txBody>
          <a:bodyPr/>
          <a:lstStyle/>
          <a:p>
            <a:pPr algn="l"/>
            <a:r>
              <a:rPr lang="en-US" dirty="0"/>
              <a:t>Wellness </a:t>
            </a:r>
          </a:p>
        </p:txBody>
      </p:sp>
      <p:graphicFrame>
        <p:nvGraphicFramePr>
          <p:cNvPr id="4" name="Content Placeholder 3">
            <a:extLst>
              <a:ext uri="{FF2B5EF4-FFF2-40B4-BE49-F238E27FC236}">
                <a16:creationId xmlns:a16="http://schemas.microsoft.com/office/drawing/2014/main" id="{95B3D956-47DA-4850-8754-D97B6B948D69}"/>
              </a:ext>
            </a:extLst>
          </p:cNvPr>
          <p:cNvGraphicFramePr>
            <a:graphicFrameLocks noGrp="1"/>
          </p:cNvGraphicFramePr>
          <p:nvPr>
            <p:ph idx="4294967295"/>
            <p:extLst>
              <p:ext uri="{D42A27DB-BD31-4B8C-83A1-F6EECF244321}">
                <p14:modId xmlns:p14="http://schemas.microsoft.com/office/powerpoint/2010/main" val="1000970181"/>
              </p:ext>
            </p:extLst>
          </p:nvPr>
        </p:nvGraphicFramePr>
        <p:xfrm>
          <a:off x="457200" y="1524001"/>
          <a:ext cx="8153400" cy="5181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5133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1A07C-9D80-4271-84E4-D38AA1CFD982}"/>
              </a:ext>
            </a:extLst>
          </p:cNvPr>
          <p:cNvSpPr>
            <a:spLocks noGrp="1"/>
          </p:cNvSpPr>
          <p:nvPr>
            <p:ph type="title"/>
          </p:nvPr>
        </p:nvSpPr>
        <p:spPr/>
        <p:txBody>
          <a:bodyPr>
            <a:normAutofit fontScale="90000"/>
          </a:bodyPr>
          <a:lstStyle/>
          <a:p>
            <a:pPr algn="ctr"/>
            <a:r>
              <a:rPr lang="en-US" dirty="0"/>
              <a:t>Detriments of Physical Inactivity-Not just “not exercising”	</a:t>
            </a:r>
          </a:p>
        </p:txBody>
      </p:sp>
      <p:sp>
        <p:nvSpPr>
          <p:cNvPr id="4" name="Subtitle 3">
            <a:extLst>
              <a:ext uri="{FF2B5EF4-FFF2-40B4-BE49-F238E27FC236}">
                <a16:creationId xmlns:a16="http://schemas.microsoft.com/office/drawing/2014/main" id="{7E6B949A-0100-496C-B039-4E21AFE913EC}"/>
              </a:ext>
            </a:extLst>
          </p:cNvPr>
          <p:cNvSpPr>
            <a:spLocks noGrp="1"/>
          </p:cNvSpPr>
          <p:nvPr>
            <p:ph idx="1"/>
          </p:nvPr>
        </p:nvSpPr>
        <p:spPr/>
        <p:txBody>
          <a:bodyPr>
            <a:normAutofit fontScale="92500" lnSpcReduction="20000"/>
          </a:bodyPr>
          <a:lstStyle/>
          <a:p>
            <a:endParaRPr lang="en-US" dirty="0"/>
          </a:p>
          <a:p>
            <a:pPr algn="l"/>
            <a:r>
              <a:rPr lang="en-US" dirty="0"/>
              <a:t>“The new smoking”</a:t>
            </a:r>
          </a:p>
          <a:p>
            <a:pPr algn="l"/>
            <a:r>
              <a:rPr lang="en-US" dirty="0"/>
              <a:t>Impacts of inactivity:</a:t>
            </a:r>
          </a:p>
          <a:p>
            <a:pPr lvl="1"/>
            <a:r>
              <a:rPr lang="en-US" dirty="0"/>
              <a:t>Physical Decline</a:t>
            </a:r>
          </a:p>
          <a:p>
            <a:pPr lvl="1"/>
            <a:r>
              <a:rPr lang="en-US" dirty="0"/>
              <a:t>Decreased ability to provide self care</a:t>
            </a:r>
          </a:p>
          <a:p>
            <a:pPr lvl="1"/>
            <a:r>
              <a:rPr lang="en-US" dirty="0"/>
              <a:t>Social isolation and depression</a:t>
            </a:r>
          </a:p>
          <a:p>
            <a:pPr lvl="1"/>
            <a:r>
              <a:rPr lang="en-US" dirty="0"/>
              <a:t>Greater risk of physical health issues, such as heart disease and diabetes</a:t>
            </a:r>
          </a:p>
          <a:p>
            <a:pPr algn="l"/>
            <a:r>
              <a:rPr lang="en-US" dirty="0"/>
              <a:t>AARP study showed people who watched five or more hours of TV per day had a 65% greater risk of having trouble getting around. </a:t>
            </a:r>
          </a:p>
          <a:p>
            <a:pPr algn="l"/>
            <a:r>
              <a:rPr lang="en-US" dirty="0"/>
              <a:t>A study done by University of California says older adults spend 25% of their time watching TV.  </a:t>
            </a:r>
          </a:p>
          <a:p>
            <a:pPr algn="l"/>
            <a:endParaRPr lang="en-US" dirty="0"/>
          </a:p>
          <a:p>
            <a:pPr algn="l"/>
            <a:endParaRPr lang="en-US" dirty="0"/>
          </a:p>
          <a:p>
            <a:pPr algn="l"/>
            <a:endParaRPr lang="en-US" dirty="0"/>
          </a:p>
        </p:txBody>
      </p:sp>
    </p:spTree>
    <p:extLst>
      <p:ext uri="{BB962C8B-B14F-4D97-AF65-F5344CB8AC3E}">
        <p14:creationId xmlns:p14="http://schemas.microsoft.com/office/powerpoint/2010/main" val="1823120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6CFD9-AAEA-43C9-AF0E-1FC87C46C7C7}"/>
              </a:ext>
            </a:extLst>
          </p:cNvPr>
          <p:cNvSpPr>
            <a:spLocks noGrp="1"/>
          </p:cNvSpPr>
          <p:nvPr>
            <p:ph type="title"/>
          </p:nvPr>
        </p:nvSpPr>
        <p:spPr/>
        <p:txBody>
          <a:bodyPr>
            <a:normAutofit fontScale="90000"/>
          </a:bodyPr>
          <a:lstStyle/>
          <a:p>
            <a:r>
              <a:rPr lang="en-US" dirty="0"/>
              <a:t>Lack of engagement-Socially and  Intellectually</a:t>
            </a:r>
          </a:p>
        </p:txBody>
      </p:sp>
      <p:sp>
        <p:nvSpPr>
          <p:cNvPr id="3" name="Content Placeholder 2">
            <a:extLst>
              <a:ext uri="{FF2B5EF4-FFF2-40B4-BE49-F238E27FC236}">
                <a16:creationId xmlns:a16="http://schemas.microsoft.com/office/drawing/2014/main" id="{0591FEE9-76B4-4BF3-B8F2-8ACDDE94D843}"/>
              </a:ext>
            </a:extLst>
          </p:cNvPr>
          <p:cNvSpPr>
            <a:spLocks noGrp="1"/>
          </p:cNvSpPr>
          <p:nvPr>
            <p:ph idx="1"/>
          </p:nvPr>
        </p:nvSpPr>
        <p:spPr/>
        <p:txBody>
          <a:bodyPr/>
          <a:lstStyle/>
          <a:p>
            <a:r>
              <a:rPr lang="en-US" dirty="0"/>
              <a:t>Loss of purpose</a:t>
            </a:r>
          </a:p>
          <a:p>
            <a:r>
              <a:rPr lang="en-US" dirty="0"/>
              <a:t>Lack of cognitive stimulation</a:t>
            </a:r>
          </a:p>
          <a:p>
            <a:r>
              <a:rPr lang="en-US" dirty="0"/>
              <a:t> Depression</a:t>
            </a:r>
          </a:p>
          <a:p>
            <a:r>
              <a:rPr lang="en-US" dirty="0"/>
              <a:t>Social Isolation</a:t>
            </a:r>
          </a:p>
          <a:p>
            <a:r>
              <a:rPr lang="en-US" dirty="0"/>
              <a:t>Boredom</a:t>
            </a:r>
          </a:p>
          <a:p>
            <a:endParaRPr lang="en-US" dirty="0"/>
          </a:p>
        </p:txBody>
      </p:sp>
    </p:spTree>
    <p:extLst>
      <p:ext uri="{BB962C8B-B14F-4D97-AF65-F5344CB8AC3E}">
        <p14:creationId xmlns:p14="http://schemas.microsoft.com/office/powerpoint/2010/main" val="2730953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685800"/>
            <a:ext cx="8915400" cy="1143000"/>
          </a:xfrm>
        </p:spPr>
        <p:txBody>
          <a:bodyPr>
            <a:normAutofit fontScale="90000"/>
          </a:bodyPr>
          <a:lstStyle/>
          <a:p>
            <a:pPr algn="ctr"/>
            <a:r>
              <a:rPr lang="en-US" dirty="0"/>
              <a:t>The Aging Brain=</a:t>
            </a:r>
            <a:br>
              <a:rPr lang="en-US" dirty="0"/>
            </a:br>
            <a:r>
              <a:rPr lang="en-US" dirty="0"/>
              <a:t>Lifelong Neurogenesis</a:t>
            </a:r>
          </a:p>
        </p:txBody>
      </p:sp>
      <p:sp>
        <p:nvSpPr>
          <p:cNvPr id="3" name="Content Placeholder 2"/>
          <p:cNvSpPr>
            <a:spLocks noGrp="1"/>
          </p:cNvSpPr>
          <p:nvPr>
            <p:ph sz="half" idx="1"/>
          </p:nvPr>
        </p:nvSpPr>
        <p:spPr/>
        <p:txBody>
          <a:bodyPr>
            <a:normAutofit/>
          </a:bodyPr>
          <a:lstStyle/>
          <a:p>
            <a:pPr lvl="1"/>
            <a:r>
              <a:rPr lang="en-US" dirty="0"/>
              <a:t>Neurons- The </a:t>
            </a:r>
            <a:r>
              <a:rPr lang="en-US" b="1" dirty="0"/>
              <a:t>neuron</a:t>
            </a:r>
            <a:r>
              <a:rPr lang="en-US" dirty="0"/>
              <a:t> is the basic working unit of the </a:t>
            </a:r>
            <a:r>
              <a:rPr lang="en-US" b="1" dirty="0"/>
              <a:t>brain</a:t>
            </a:r>
            <a:r>
              <a:rPr lang="en-US" dirty="0"/>
              <a:t>, a specialized cell designed to transmit information to other nerve cells, muscle, or gland cells.</a:t>
            </a:r>
          </a:p>
        </p:txBody>
      </p:sp>
      <p:sp>
        <p:nvSpPr>
          <p:cNvPr id="10" name="Content Placeholder 9"/>
          <p:cNvSpPr>
            <a:spLocks noGrp="1"/>
          </p:cNvSpPr>
          <p:nvPr>
            <p:ph sz="half" idx="2"/>
          </p:nvPr>
        </p:nvSpPr>
        <p:spPr>
          <a:xfrm>
            <a:off x="4648200" y="1845944"/>
            <a:ext cx="4038600" cy="4434840"/>
          </a:xfrm>
        </p:spPr>
        <p:txBody>
          <a:bodyPr>
            <a:normAutofit/>
          </a:bodyPr>
          <a:lstStyle/>
          <a:p>
            <a:r>
              <a:rPr lang="en-US" sz="2200" dirty="0"/>
              <a:t>Groups of neurons in the brain have special jobs. For example, some are involved with thinking, learning, and memory. Others are responsible for receiving information from the sensory organs (such as the eyes and ears) or the skin. Still others communicate with muscles, stimulating them into action.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Cognitive Reserve</a:t>
            </a:r>
          </a:p>
        </p:txBody>
      </p:sp>
      <p:sp>
        <p:nvSpPr>
          <p:cNvPr id="3" name="Content Placeholder 2"/>
          <p:cNvSpPr>
            <a:spLocks noGrp="1"/>
          </p:cNvSpPr>
          <p:nvPr>
            <p:ph sz="half" idx="1"/>
          </p:nvPr>
        </p:nvSpPr>
        <p:spPr/>
        <p:txBody>
          <a:bodyPr/>
          <a:lstStyle/>
          <a:p>
            <a:r>
              <a:rPr lang="en-US" dirty="0"/>
              <a:t>What is cognitive reserve?</a:t>
            </a:r>
          </a:p>
          <a:p>
            <a:pPr>
              <a:buNone/>
            </a:pPr>
            <a:r>
              <a:rPr lang="en-US" dirty="0"/>
              <a:t> The brain’s capacity to actively cope with damage. The higher our reserve, the better we can adapt to our changing brain.</a:t>
            </a:r>
          </a:p>
        </p:txBody>
      </p:sp>
      <p:sp>
        <p:nvSpPr>
          <p:cNvPr id="4" name="Content Placeholder 3"/>
          <p:cNvSpPr>
            <a:spLocks noGrp="1"/>
          </p:cNvSpPr>
          <p:nvPr>
            <p:ph sz="half" idx="2"/>
          </p:nvPr>
        </p:nvSpPr>
        <p:spPr/>
        <p:txBody>
          <a:bodyPr/>
          <a:lstStyle/>
          <a:p>
            <a:pPr>
              <a:buNone/>
            </a:pPr>
            <a:r>
              <a:rPr lang="en-US" dirty="0"/>
              <a:t>How do we impact cognitive reserve?</a:t>
            </a:r>
          </a:p>
          <a:p>
            <a:pPr>
              <a:buNone/>
            </a:pPr>
            <a:r>
              <a:rPr lang="en-US" dirty="0"/>
              <a:t>Cognitive reserve can be build up through increased mental stimulation.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Brain and Physical Exercise</a:t>
            </a:r>
          </a:p>
        </p:txBody>
      </p:sp>
      <p:sp>
        <p:nvSpPr>
          <p:cNvPr id="5" name="Content Placeholder 4"/>
          <p:cNvSpPr>
            <a:spLocks noGrp="1"/>
          </p:cNvSpPr>
          <p:nvPr>
            <p:ph idx="1"/>
          </p:nvPr>
        </p:nvSpPr>
        <p:spPr/>
        <p:txBody>
          <a:bodyPr/>
          <a:lstStyle/>
          <a:p>
            <a:r>
              <a:rPr lang="en-US" dirty="0"/>
              <a:t>“This research shows the tremendous benefit of aerobic exercise on a person’s memory and demonstrates that aerobic exercise can reduce both the biological and cognitive consequences of aging.” Sandra Bond Chapman, Ph.D., founder and chief director of the Center for Brain Health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699</TotalTime>
  <Words>736</Words>
  <Application>Microsoft Office PowerPoint</Application>
  <PresentationFormat>On-screen Show (4:3)</PresentationFormat>
  <Paragraphs>110</Paragraphs>
  <Slides>20</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Constantia</vt:lpstr>
      <vt:lpstr>Wingdings 2</vt:lpstr>
      <vt:lpstr>Flow</vt:lpstr>
      <vt:lpstr>Healthy Aging and Intergenerational Programs:  Unique local examples</vt:lpstr>
      <vt:lpstr>About Senior Neighbors and our Older Adult Volunteer Programs</vt:lpstr>
      <vt:lpstr>Today’s Discussion </vt:lpstr>
      <vt:lpstr>Wellness </vt:lpstr>
      <vt:lpstr>Detriments of Physical Inactivity-Not just “not exercising” </vt:lpstr>
      <vt:lpstr>Lack of engagement-Socially and  Intellectually</vt:lpstr>
      <vt:lpstr>The Aging Brain= Lifelong Neurogenesis</vt:lpstr>
      <vt:lpstr>Cognitive Reserve</vt:lpstr>
      <vt:lpstr>The Brain and Physical Exercise</vt:lpstr>
      <vt:lpstr>Benefits of Social Connections</vt:lpstr>
      <vt:lpstr>Purpose in Life</vt:lpstr>
      <vt:lpstr>Wellness </vt:lpstr>
      <vt:lpstr>The bottom line</vt:lpstr>
      <vt:lpstr>Why put Cognitive Health and IG programs together?</vt:lpstr>
      <vt:lpstr>Benefits of Intergenerational Programs</vt:lpstr>
      <vt:lpstr>Why focus on cognitive health and intergenerational programs together? </vt:lpstr>
      <vt:lpstr> Local examples</vt:lpstr>
      <vt:lpstr>Foster Grandparents and Senior Companions</vt:lpstr>
      <vt:lpstr>Recent Media Coverage</vt:lpstr>
      <vt:lpstr>Thank you for your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Cognitive Health and Intergenerational Programs</dc:title>
  <dc:creator>JLake</dc:creator>
  <cp:lastModifiedBy>Julie Lake</cp:lastModifiedBy>
  <cp:revision>55</cp:revision>
  <cp:lastPrinted>2019-02-21T14:59:17Z</cp:lastPrinted>
  <dcterms:created xsi:type="dcterms:W3CDTF">2015-10-06T14:47:44Z</dcterms:created>
  <dcterms:modified xsi:type="dcterms:W3CDTF">2019-02-21T14:59:33Z</dcterms:modified>
</cp:coreProperties>
</file>