
<file path=[Content_Types].xml><?xml version="1.0" encoding="utf-8"?>
<Types xmlns="http://schemas.openxmlformats.org/package/2006/content-types">
  <Default Extension="xml" ContentType="application/xml"/>
  <Default Extension="jpeg" ContentType="image/jpeg"/>
  <Default Extension="jpg" ContentType="image/jpeg"/>
  <Default Extension="emf" ContentType="image/x-emf"/>
  <Default Extension="xlsx" ContentType="application/vnd.openxmlformats-officedocument.spreadsheetml.sheet"/>
  <Default Extension="rels" ContentType="application/vnd.openxmlformats-package.relationships+xml"/>
  <Default Extension="bin" ContentType="application/vnd.openxmlformats-officedocument.presentationml.printerSettings"/>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1.xml" ContentType="application/vnd.openxmlformats-officedocument.presentationml.notesSlide+xml"/>
  <Override PartName="/ppt/charts/chart1.xml" ContentType="application/vnd.openxmlformats-officedocument.drawingml.chart+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86"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520" y="-1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notesMaster" Target="notesMasters/notes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Medicare</a:t>
            </a:r>
            <a:r>
              <a:rPr lang="en-US" baseline="0" dirty="0" smtClean="0"/>
              <a:t> Spending</a:t>
            </a:r>
            <a:endParaRPr lang="en-US" dirty="0"/>
          </a:p>
        </c:rich>
      </c:tx>
      <c:layout/>
      <c:overlay val="0"/>
    </c:title>
    <c:autoTitleDeleted val="0"/>
    <c:plotArea>
      <c:layout/>
      <c:pieChart>
        <c:varyColors val="1"/>
        <c:ser>
          <c:idx val="0"/>
          <c:order val="0"/>
          <c:tx>
            <c:strRef>
              <c:f>Sheet1!$B$1</c:f>
              <c:strCache>
                <c:ptCount val="1"/>
                <c:pt idx="0">
                  <c:v>Sales</c:v>
                </c:pt>
              </c:strCache>
            </c:strRef>
          </c:tx>
          <c:dPt>
            <c:idx val="6"/>
            <c:bubble3D val="0"/>
          </c:dPt>
          <c:dLbls>
            <c:showLegendKey val="0"/>
            <c:showVal val="1"/>
            <c:showCatName val="0"/>
            <c:showSerName val="0"/>
            <c:showPercent val="0"/>
            <c:showBubbleSize val="0"/>
            <c:showLeaderLines val="1"/>
          </c:dLbls>
          <c:cat>
            <c:strRef>
              <c:f>Sheet1!$A$2:$A$8</c:f>
              <c:strCache>
                <c:ptCount val="7"/>
                <c:pt idx="0">
                  <c:v>Hospital</c:v>
                </c:pt>
                <c:pt idx="1">
                  <c:v>Rx Drugs</c:v>
                </c:pt>
                <c:pt idx="2">
                  <c:v>Post-Acute</c:v>
                </c:pt>
                <c:pt idx="3">
                  <c:v>Private Medicare Plans</c:v>
                </c:pt>
                <c:pt idx="4">
                  <c:v>Physician</c:v>
                </c:pt>
                <c:pt idx="5">
                  <c:v>Administration</c:v>
                </c:pt>
                <c:pt idx="6">
                  <c:v>Other</c:v>
                </c:pt>
              </c:strCache>
            </c:strRef>
          </c:cat>
          <c:val>
            <c:numRef>
              <c:f>Sheet1!$B$2:$B$8</c:f>
              <c:numCache>
                <c:formatCode>0%</c:formatCode>
                <c:ptCount val="7"/>
                <c:pt idx="0">
                  <c:v>0.33</c:v>
                </c:pt>
                <c:pt idx="1">
                  <c:v>0.12</c:v>
                </c:pt>
                <c:pt idx="2">
                  <c:v>0.09</c:v>
                </c:pt>
                <c:pt idx="3">
                  <c:v>0.22</c:v>
                </c:pt>
                <c:pt idx="4">
                  <c:v>0.12</c:v>
                </c:pt>
                <c:pt idx="5">
                  <c:v>0.01</c:v>
                </c:pt>
                <c:pt idx="6">
                  <c:v>0.11</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671053968423726"/>
          <c:y val="0.17186832895888"/>
          <c:w val="0.294990174190875"/>
          <c:h val="0.767916010498688"/>
        </c:manualLayout>
      </c:layout>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77A74A-C522-4A18-8C18-3C12E992A8BA}" type="datetimeFigureOut">
              <a:rPr lang="en-US" smtClean="0"/>
              <a:t>2/1/14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A5597F-5079-4559-9BA9-AABBD735035E}" type="slidenum">
              <a:rPr lang="en-US" smtClean="0"/>
              <a:t>‹#›</a:t>
            </a:fld>
            <a:endParaRPr lang="en-US"/>
          </a:p>
        </p:txBody>
      </p:sp>
    </p:spTree>
    <p:extLst>
      <p:ext uri="{BB962C8B-B14F-4D97-AF65-F5344CB8AC3E}">
        <p14:creationId xmlns:p14="http://schemas.microsoft.com/office/powerpoint/2010/main" val="19251702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 benefits represents 11% of spending</a:t>
            </a:r>
          </a:p>
          <a:p>
            <a:endParaRPr lang="en-US" dirty="0" smtClean="0"/>
          </a:p>
          <a:p>
            <a:r>
              <a:rPr lang="en-US" dirty="0" smtClean="0"/>
              <a:t>Administrative</a:t>
            </a:r>
            <a:r>
              <a:rPr lang="en-US" baseline="0" dirty="0" smtClean="0"/>
              <a:t> costs are 1%</a:t>
            </a:r>
            <a:endParaRPr lang="en-US" dirty="0"/>
          </a:p>
        </p:txBody>
      </p:sp>
      <p:sp>
        <p:nvSpPr>
          <p:cNvPr id="4" name="Slide Number Placeholder 3"/>
          <p:cNvSpPr>
            <a:spLocks noGrp="1"/>
          </p:cNvSpPr>
          <p:nvPr>
            <p:ph type="sldNum" sz="quarter" idx="10"/>
          </p:nvPr>
        </p:nvSpPr>
        <p:spPr/>
        <p:txBody>
          <a:bodyPr/>
          <a:lstStyle/>
          <a:p>
            <a:fld id="{01A5597F-5079-4559-9BA9-AABBD735035E}" type="slidenum">
              <a:rPr lang="en-US" smtClean="0"/>
              <a:t>13</a:t>
            </a:fld>
            <a:endParaRPr lang="en-US"/>
          </a:p>
        </p:txBody>
      </p:sp>
    </p:spTree>
    <p:extLst>
      <p:ext uri="{BB962C8B-B14F-4D97-AF65-F5344CB8AC3E}">
        <p14:creationId xmlns:p14="http://schemas.microsoft.com/office/powerpoint/2010/main" val="2441768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34D9D4A-AA26-41DA-BCCF-85129481DB0E}" type="datetime1">
              <a:rPr lang="en-US" smtClean="0"/>
              <a:t>2/1/14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A8BCA5A-BDC3-47EB-B401-CC42CD5C314A}"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F9DCBDA-540C-46DC-98EB-B899E34E5767}" type="datetime1">
              <a:rPr lang="en-US" smtClean="0"/>
              <a:t>2/1/14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A8BCA5A-BDC3-47EB-B401-CC42CD5C314A}"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BCF58E3-FFC1-4071-BB7D-009672DD8277}" type="datetime1">
              <a:rPr lang="en-US" smtClean="0"/>
              <a:t>2/1/14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A8BCA5A-BDC3-47EB-B401-CC42CD5C314A}"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26264A3-8738-485A-BDC4-31A086420B25}" type="datetime1">
              <a:rPr lang="en-US" smtClean="0"/>
              <a:t>2/1/14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A8BCA5A-BDC3-47EB-B401-CC42CD5C314A}"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CDDCCEF-9BE2-4867-9AF4-C1AF59592006}" type="datetime1">
              <a:rPr lang="en-US" smtClean="0"/>
              <a:t>2/1/14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A8BCA5A-BDC3-47EB-B401-CC42CD5C314A}"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3BF3F09-2F3D-4354-AF5A-DF908882E5AA}" type="datetime1">
              <a:rPr lang="en-US" smtClean="0"/>
              <a:t>2/1/14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A8BCA5A-BDC3-47EB-B401-CC42CD5C314A}"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9034626-2196-4E87-B233-7AB667575B29}" type="datetime1">
              <a:rPr lang="en-US" smtClean="0"/>
              <a:t>2/1/14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A8BCA5A-BDC3-47EB-B401-CC42CD5C314A}"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06D59DD-89FD-4695-BE63-801D786C5EFA}" type="datetime1">
              <a:rPr lang="en-US" smtClean="0"/>
              <a:t>2/1/14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A8BCA5A-BDC3-47EB-B401-CC42CD5C314A}"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ACA6842-2F15-4337-B588-3383F8501B74}" type="datetime1">
              <a:rPr lang="en-US" smtClean="0"/>
              <a:t>2/1/14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A8BCA5A-BDC3-47EB-B401-CC42CD5C314A}"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B6C8375-9221-4A68-8BC2-B99780BF4EBA}" type="datetime1">
              <a:rPr lang="en-US" smtClean="0"/>
              <a:t>2/1/14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A8BCA5A-BDC3-47EB-B401-CC42CD5C314A}"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BCD212C-9D7C-4140-9012-1DF6B38CBE6F}" type="datetime1">
              <a:rPr lang="en-US" smtClean="0"/>
              <a:t>2/1/14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A8BCA5A-BDC3-47EB-B401-CC42CD5C314A}"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798C9A0-1DC2-4BC8-AD3A-3A42CBB044F4}" type="datetime1">
              <a:rPr lang="en-US" smtClean="0"/>
              <a:t>2/1/14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A8BCA5A-BDC3-47EB-B401-CC42CD5C314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wmf"/></Relationships>
</file>

<file path=ppt/slides/_rels/slide10.xml.rels><?xml version="1.0" encoding="UTF-8" standalone="yes"?>
<Relationships xmlns="http://schemas.openxmlformats.org/package/2006/relationships"><Relationship Id="rId1" Type="http://schemas.openxmlformats.org/officeDocument/2006/relationships/tags" Target="../tags/tag9.xml"/><Relationship Id="rId2"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tags" Target="../tags/tag10.xml"/><Relationship Id="rId2"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tags" Target="../tags/tag11.xml"/><Relationship Id="rId2"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chart" Target="../charts/chart1.xml"/><Relationship Id="rId1" Type="http://schemas.openxmlformats.org/officeDocument/2006/relationships/tags" Target="../tags/tag12.xml"/><Relationship Id="rId2"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tags" Target="../tags/tag13.xml"/><Relationship Id="rId2"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tags" Target="../tags/tag14.xml"/><Relationship Id="rId2"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tags" Target="../tags/tag15.xml"/><Relationship Id="rId2"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tags" Target="../tags/tag16.xml"/><Relationship Id="rId2"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tags" Target="../tags/tag17.xml"/><Relationship Id="rId2" Type="http://schemas.openxmlformats.org/officeDocument/2006/relationships/slideLayout" Target="../slideLayouts/slideLayout2.xml"/><Relationship Id="rId3" Type="http://schemas.openxmlformats.org/officeDocument/2006/relationships/image" Target="../media/image4.emf"/></Relationships>
</file>

<file path=ppt/slides/_rels/slide19.xml.rels><?xml version="1.0" encoding="UTF-8" standalone="yes"?>
<Relationships xmlns="http://schemas.openxmlformats.org/package/2006/relationships"><Relationship Id="rId3" Type="http://schemas.openxmlformats.org/officeDocument/2006/relationships/hyperlink" Target="http://www.aarp.org/home-family/caregiving" TargetMode="External"/><Relationship Id="rId4" Type="http://schemas.openxmlformats.org/officeDocument/2006/relationships/image" Target="../media/image5.emf"/><Relationship Id="rId1" Type="http://schemas.openxmlformats.org/officeDocument/2006/relationships/tags" Target="../tags/tag18.xml"/><Relationship Id="rId2"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tags" Target="../tags/tag1.xml"/><Relationship Id="rId2" Type="http://schemas.openxmlformats.org/officeDocument/2006/relationships/slideLayout" Target="../slideLayouts/slideLayout1.xml"/><Relationship Id="rId3" Type="http://schemas.openxmlformats.org/officeDocument/2006/relationships/image" Target="../media/image3.jpg"/></Relationships>
</file>

<file path=ppt/slides/_rels/slide20.xml.rels><?xml version="1.0" encoding="UTF-8" standalone="yes"?>
<Relationships xmlns="http://schemas.openxmlformats.org/package/2006/relationships"><Relationship Id="rId1" Type="http://schemas.openxmlformats.org/officeDocument/2006/relationships/tags" Target="../tags/tag19.xml"/><Relationship Id="rId2" Type="http://schemas.openxmlformats.org/officeDocument/2006/relationships/slideLayout" Target="../slideLayouts/slideLayout2.xml"/><Relationship Id="rId3" Type="http://schemas.openxmlformats.org/officeDocument/2006/relationships/hyperlink" Target="http://www.aarp.org/othertalk" TargetMode="External"/></Relationships>
</file>

<file path=ppt/slides/_rels/slide21.xml.rels><?xml version="1.0" encoding="UTF-8" standalone="yes"?>
<Relationships xmlns="http://schemas.openxmlformats.org/package/2006/relationships"><Relationship Id="rId1" Type="http://schemas.openxmlformats.org/officeDocument/2006/relationships/tags" Target="../tags/tag20.xml"/><Relationship Id="rId2"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tags" Target="../tags/tag21.xml"/><Relationship Id="rId2"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tags" Target="../tags/tag22.xml"/><Relationship Id="rId2"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tags" Target="../tags/tag23.xml"/><Relationship Id="rId2"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tags" Target="../tags/tag24.xml"/><Relationship Id="rId2"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tags" Target="../tags/tag25.xml"/><Relationship Id="rId2"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tags" Target="../tags/tag26.xml"/><Relationship Id="rId2"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tags" Target="../tags/tag27.xml"/><Relationship Id="rId2"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tags" Target="../tags/tag28.xml"/><Relationship Id="rId2"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tags" Target="../tags/tag2.xml"/><Relationship Id="rId2"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healthlawanswers.org/" TargetMode="External"/><Relationship Id="rId4" Type="http://schemas.openxmlformats.org/officeDocument/2006/relationships/hyperlink" Target="mailto:afarmer@aarp.org" TargetMode="External"/><Relationship Id="rId5" Type="http://schemas.openxmlformats.org/officeDocument/2006/relationships/image" Target="../media/image3.jpg"/><Relationship Id="rId1" Type="http://schemas.openxmlformats.org/officeDocument/2006/relationships/tags" Target="../tags/tag29.xml"/><Relationship Id="rId2"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tags" Target="../tags/tag3.xml"/><Relationship Id="rId2"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tags" Target="../tags/tag4.xml"/><Relationship Id="rId2"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tags" Target="../tags/tag5.xml"/><Relationship Id="rId2"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healthlawanswers.org/" TargetMode="External"/><Relationship Id="rId4" Type="http://schemas.openxmlformats.org/officeDocument/2006/relationships/hyperlink" Target="http://www.healthcare.gov/" TargetMode="External"/><Relationship Id="rId5" Type="http://schemas.openxmlformats.org/officeDocument/2006/relationships/hyperlink" Target="http://www.politifact.com/" TargetMode="External"/><Relationship Id="rId1" Type="http://schemas.openxmlformats.org/officeDocument/2006/relationships/tags" Target="../tags/tag6.xml"/><Relationship Id="rId2"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tags" Target="../tags/tag7.xml"/><Relationship Id="rId2"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tags" Target="../tags/tag8.xml"/><Relationship Id="rId2"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fontScale="90000"/>
          </a:bodyPr>
          <a:lstStyle/>
          <a:p>
            <a:r>
              <a:rPr lang="en-US" dirty="0" smtClean="0">
                <a:latin typeface="Algerian" panose="04020705040A02060702" pitchFamily="82" charset="0"/>
              </a:rPr>
              <a:t>Healthcare Reform: Sailing the Great Lakes During Sea Change</a:t>
            </a:r>
            <a:endParaRPr lang="en-US" dirty="0">
              <a:latin typeface="Algerian" panose="04020705040A02060702" pitchFamily="82" charset="0"/>
            </a:endParaRPr>
          </a:p>
        </p:txBody>
      </p:sp>
      <p:sp>
        <p:nvSpPr>
          <p:cNvPr id="6" name="Subtitle 5"/>
          <p:cNvSpPr>
            <a:spLocks noGrp="1"/>
          </p:cNvSpPr>
          <p:nvPr>
            <p:ph type="subTitle" idx="1"/>
          </p:nvPr>
        </p:nvSpPr>
        <p:spPr/>
        <p:txBody>
          <a:bodyPr>
            <a:normAutofit fontScale="92500" lnSpcReduction="20000"/>
          </a:bodyPr>
          <a:lstStyle/>
          <a:p>
            <a:r>
              <a:rPr lang="en-US" dirty="0" smtClean="0">
                <a:latin typeface="Aparajita" panose="020B0604020202020204" pitchFamily="34" charset="0"/>
                <a:cs typeface="Aparajita" panose="020B0604020202020204" pitchFamily="34" charset="0"/>
              </a:rPr>
              <a:t>Art &amp; Science of Aging Conference 2014</a:t>
            </a:r>
          </a:p>
          <a:p>
            <a:r>
              <a:rPr lang="en-US" dirty="0" smtClean="0">
                <a:latin typeface="Aparajita" panose="020B0604020202020204" pitchFamily="34" charset="0"/>
                <a:cs typeface="Aparajita" panose="020B0604020202020204" pitchFamily="34" charset="0"/>
              </a:rPr>
              <a:t>The HEART &amp; SOUL OF AGING WELL</a:t>
            </a:r>
          </a:p>
          <a:p>
            <a:r>
              <a:rPr lang="en-US" dirty="0" smtClean="0">
                <a:latin typeface="Aparajita" panose="020B0604020202020204" pitchFamily="34" charset="0"/>
                <a:cs typeface="Aparajita" panose="020B0604020202020204" pitchFamily="34" charset="0"/>
              </a:rPr>
              <a:t>February 14 Grand Valley State University</a:t>
            </a:r>
            <a:endParaRPr lang="en-US" dirty="0">
              <a:latin typeface="Aparajita" panose="020B0604020202020204" pitchFamily="34" charset="0"/>
              <a:cs typeface="Aparajita" panose="020B0604020202020204" pitchFamily="34" charset="0"/>
            </a:endParaRPr>
          </a:p>
        </p:txBody>
      </p:sp>
      <p:sp>
        <p:nvSpPr>
          <p:cNvPr id="3" name="Slide Number Placeholder 2"/>
          <p:cNvSpPr>
            <a:spLocks noGrp="1"/>
          </p:cNvSpPr>
          <p:nvPr>
            <p:ph type="sldNum" sz="quarter" idx="12"/>
          </p:nvPr>
        </p:nvSpPr>
        <p:spPr/>
        <p:txBody>
          <a:bodyPr/>
          <a:lstStyle/>
          <a:p>
            <a:fld id="{8A8BCA5A-BDC3-47EB-B401-CC42CD5C314A}" type="slidenum">
              <a:rPr lang="en-US" smtClean="0"/>
              <a:t>1</a:t>
            </a:fld>
            <a:endParaRPr lang="en-US"/>
          </a:p>
        </p:txBody>
      </p:sp>
      <p:pic>
        <p:nvPicPr>
          <p:cNvPr id="1030" name="Picture 6" descr="C:\Program Files (x86)\Microsoft Office\MEDIA\CAGCAT10\j0230876.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1200" y="4656808"/>
            <a:ext cx="490396" cy="493860"/>
          </a:xfrm>
          <a:prstGeom prst="rect">
            <a:avLst/>
          </a:prstGeom>
          <a:noFill/>
          <a:extLst>
            <a:ext uri="{909E8E84-426E-40dd-AFC4-6F175D3DCCD1}">
              <a14:hiddenFill xmlns:a14="http://schemas.microsoft.com/office/drawing/2010/main">
                <a:solidFill>
                  <a:srgbClr val="FFFFFF"/>
                </a:solidFill>
              </a14:hiddenFill>
            </a:ext>
          </a:extLst>
        </p:spPr>
      </p:pic>
      <p:sp>
        <p:nvSpPr>
          <p:cNvPr id="7" name="SessionQuestionData" descr="&lt;?xml version=&quot;1.0&quot;?&gt;&lt;AllQuestions /&gt;" hidden="1"/>
          <p:cNvSpPr txBox="1"/>
          <p:nvPr/>
        </p:nvSpPr>
        <p:spPr>
          <a:xfrm>
            <a:off x="0" y="0"/>
            <a:ext cx="0" cy="0"/>
          </a:xfrm>
          <a:prstGeom prst="rect">
            <a:avLst/>
          </a:prstGeom>
          <a:noFill/>
        </p:spPr>
        <p:txBody>
          <a:bodyPr vert="horz" rtlCol="0">
            <a:spAutoFit/>
          </a:bodyPr>
          <a:lstStyle/>
          <a:p>
            <a:endParaRPr lang="en-US"/>
          </a:p>
        </p:txBody>
      </p:sp>
      <p:sp>
        <p:nvSpPr>
          <p:cNvPr id="8" name="SessionAnswerData" descr="&lt;?xml version=&quot;1.0&quot;?&gt;&lt;AllAnswers /&gt;" hidden="1"/>
          <p:cNvSpPr txBox="1"/>
          <p:nvPr/>
        </p:nvSpPr>
        <p:spPr>
          <a:xfrm>
            <a:off x="1270000" y="0"/>
            <a:ext cx="0" cy="0"/>
          </a:xfrm>
          <a:prstGeom prst="rect">
            <a:avLst/>
          </a:prstGeom>
          <a:noFill/>
        </p:spPr>
        <p:txBody>
          <a:bodyPr vert="horz" rtlCol="0">
            <a:spAutoFit/>
          </a:bodyPr>
          <a:lstStyle/>
          <a:p>
            <a:endParaRPr lang="en-US"/>
          </a:p>
        </p:txBody>
      </p:sp>
      <p:sp>
        <p:nvSpPr>
          <p:cNvPr id="9" name="SessionResponseData" hidden="1"/>
          <p:cNvSpPr txBox="1"/>
          <p:nvPr/>
        </p:nvSpPr>
        <p:spPr>
          <a:xfrm>
            <a:off x="0" y="0"/>
            <a:ext cx="0" cy="0"/>
          </a:xfrm>
          <a:prstGeom prst="rect">
            <a:avLst/>
          </a:prstGeom>
          <a:noFill/>
        </p:spPr>
        <p:txBody>
          <a:bodyPr vert="horz" rtlCol="0">
            <a:spAutoFit/>
          </a:bodyPr>
          <a:lstStyle/>
          <a:p>
            <a:endParaRPr lang="en-US"/>
          </a:p>
        </p:txBody>
      </p:sp>
      <p:sp>
        <p:nvSpPr>
          <p:cNvPr id="10" name="SessionPresentationSettingsData" descr="&lt;?xml version=&quot;1.0&quot;?&gt;&lt;Settings&gt;&lt;answerBulletFormat&gt;Numeric&lt;/answerBulletFormat&gt;&lt;answerNowAutoInsert&gt;No&lt;/answerNowAutoInsert&gt;&lt;answerNowStyle&gt;Explosion&lt;/answerNowStyle&gt;&lt;answerNowText&gt;Answer Now&lt;/answerNowText&gt;&lt;chartColors&gt;Use PowerPoint Color Scheme&lt;/chartColors&gt;&lt;chartType&gt;Horizontal&lt;/chartType&gt;&lt;correctAnswerIndicator&gt;Checkmark&lt;/correctAnswerIndicator&gt;&lt;countdownAutoInsert&gt;No&lt;/countdownAutoInsert&gt;&lt;countdownSeconds&gt;10&lt;/countdownSeconds&gt;&lt;countdownSound&gt;TicToc.wav&lt;/countdownSound&gt;&lt;countdownStyle&gt;Box&lt;/countdownStyle&gt;&lt;gridAutoInsert&gt;No&lt;/gridAutoInsert&gt;&lt;gridFillStyle&gt;Answered&lt;/gridFillStyle&gt;&lt;gridFillColor&gt;255,255,0&lt;/gridFillColor&gt;&lt;SimulatedVoteCount&gt;50&lt;/SimulatedVoteCount&gt;&lt;ChartModel&gt;3D&lt;/ChartModel&gt;&lt;gridColor&gt;&lt;/gridColor&gt;&lt;gridAlternateColor&gt;&lt;/gridAlternateColor&gt;&lt;gridIncorrectColor&gt;&lt;/gridIncorrectColor&gt;&lt;gridOpacity&gt;100%&lt;/gridOpacity&gt;&lt;gridTextStyle&gt;Keypad #&lt;/gridTextStyle&gt;&lt;inputSource&gt;Response Devices&lt;/inputSource&gt;&lt;multipleResponseDivisor&gt;# of Responses&lt;/multipleResponseDivisor&gt;&lt;participantsLeaderBoard&gt;5&lt;/participantsLeaderBoard&gt;&lt;percentageDecimalPlaces&gt;0&lt;/percentageDecimalPlaces&gt;&lt;responseCounterAutoInsert&gt;No&lt;/responseCounterAutoInsert&gt;&lt;responseCounterStyle&gt;Oval&lt;/responseCounterStyle&gt;&lt;responseCounterDisplayValue&gt;# of Votes Received&lt;/responseCounterDisplayValue&gt;&lt;insertObjectUsingColor&gt;Blue&lt;/insertObjectUsingColor&gt;&lt;showResults&gt;Yes&lt;/showResults&gt;&lt;teamColors&gt;User Defined&lt;/teamColors&gt;&lt;teamIdentificationType&gt;None&lt;/teamIdentificationType&gt;&lt;teamScoringType&gt;Voting pads only&lt;/teamScoringType&gt;&lt;teamScoringDecimalPlaces&gt;1&lt;/teamScoringDecimalPlaces&gt;&lt;teamIdentificationItem&gt;&lt;/teamIdentificationItem&gt;&lt;teamsLeaderBoard&gt;5&lt;/teamsLeaderBoard&gt;&lt;teamName1&gt;&lt;/teamName1&gt;&lt;teamName2&gt;&lt;/teamName2&gt;&lt;teamName3&gt;&lt;/teamName3&gt;&lt;teamName4&gt;&lt;/teamName4&gt;&lt;teamName5&gt;&lt;/teamName5&gt;&lt;teamName6&gt;&lt;/teamName6&gt;&lt;teamName7&gt;&lt;/teamName7&gt;&lt;teamName8&gt;&lt;/teamName8&gt;&lt;teamName9&gt;&lt;/teamName9&gt;&lt;teamName10&gt;&lt;/teamName10&gt;&lt;showControlBar&gt;Slides with Get Feedback Objects&lt;/showControlBar&gt;&lt;defaultCorrectPointValue&gt;100&lt;/defaultCorrectPointValue&gt;&lt;defaultIncorrectPointValue&gt;0&lt;/defaultIncorrectPointValue&gt;&lt;chartColor1&gt;Color [A=255, R=185, G=222, B=228]&lt;/chartColor1&gt;&lt;chartColor2&gt;Color [A=255, R=51, G=50, B=152]&lt;/chartColor2&gt;&lt;chartColor3&gt;Color [A=255, R=1, G=153, B=154]&lt;/chartColor3&gt;&lt;chartColor4&gt;Color [A=255, R=153, G=202, B=0]&lt;/chartColor4&gt;&lt;chartColor5&gt;Color [A=255, R=128, G=128, B=128]&lt;/chartColor5&gt;&lt;chartColor6&gt;Color [A=255, R=185, G=222, B=228]&lt;/chartColor6&gt;&lt;chartColor7&gt;Color [A=255, R=51, G=50, B=152]&lt;/chartColor7&gt;&lt;chartColor8&gt;Color [A=255, R=1, G=153, B=154]&lt;/chartColor8&gt;&lt;chartColor9&gt;Color [A=255, R=153, G=202, B=0]&lt;/chartColor9&gt;&lt;chartColor10&gt;Color [A=255, R=128, G=128, B=128]&lt;/chartColor10&gt;&lt;teamColor1&gt;Color [A=255, R=187, G=224, B=227]&lt;/teamColor1&gt;&lt;teamColor2&gt;Color [A=255, R=51, G=51, B=153]&lt;/teamColor2&gt;&lt;teamColor3&gt;Color [A=255, R=0, G=153, B=153]&lt;/teamColor3&gt;&lt;teamColor4&gt;Color [A=255, R=153, G=204, B=0]&lt;/teamColor4&gt;&lt;teamColor5&gt;Color [A=255, R=128, G=128, B=128]&lt;/teamColor5&gt;&lt;teamColor6&gt;Color [A=255, R=0, G=0, B=0]&lt;/teamColor6&gt;&lt;teamColor7&gt;Color [A=255, R=0, G=102, B=204]&lt;/teamColor7&gt;&lt;teamColor8&gt;Color [A=255, R=204, G=204, B=255]&lt;/teamColor8&gt;&lt;teamColor9&gt;Color [A=255, R=255, G=0, B=0]&lt;/teamColor9&gt;&lt;teamColor10&gt;Color [A=255, R=255, G=255, B=0]&lt;/teamColor10&gt;&lt;displayAnswerImagesDuringVote&gt;Yes&lt;/displayAnswerImagesDuringVote&gt;&lt;displayAnswerImagesWithResponses&gt;Yes&lt;/displayAnswerImagesWithResponses&gt;&lt;displayAnswerTextDuringVote&gt;Yes&lt;/displayAnswerTextDuringVote&gt;&lt;displayAnswerTextWithResponses&gt;Yes&lt;/displayAnswerTextWithResponses&gt;&lt;questionSlideID&gt;&lt;/questionSlideID&gt;&lt;controlBarState&gt;Expanded&lt;/controlBarState&gt;&lt;isGridColorKnownColor&gt;&lt;/isGridColorKnownColor&gt;&lt;gridColorName&gt;&lt;/gridColorName&gt;&lt;AutoRec&gt;&lt;/AutoRec&gt;&lt;AutoRecTimeIntrvl&gt;&lt;/AutoRecTimeIntrvl&gt;&lt;chartVotesView&gt;Percentage&lt;/chartVotesView&gt;&lt;chartLabelsColor&gt;0,0,0&lt;/chartLabelsColor&gt;&lt;isChartLabelColorKnownColor&gt;&lt;/isChartLabelColorKnownColor&gt;&lt;chartLabelColorName&gt;&lt;/chartLabelColorName&gt;&lt;chartXAxisLabelType&gt;Full Text&lt;/chartXAxisLabelType&gt;&lt;/Settings&gt;" hidden="1"/>
          <p:cNvSpPr txBox="1"/>
          <p:nvPr/>
        </p:nvSpPr>
        <p:spPr>
          <a:xfrm>
            <a:off x="0" y="0"/>
            <a:ext cx="0" cy="0"/>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19375788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50.7 million current beneficiaries, will reach 64 million by 2020 and 81 million by 2030.</a:t>
            </a:r>
          </a:p>
          <a:p>
            <a:r>
              <a:rPr lang="en-US" dirty="0" smtClean="0"/>
              <a:t>17% of beneficiaries are under 65: recipients of Social Security Disability Insurance also join Medicare after 24 continuous months of SSDI.</a:t>
            </a:r>
          </a:p>
          <a:p>
            <a:r>
              <a:rPr lang="en-US" dirty="0" smtClean="0"/>
              <a:t>40% are in poor health = 3+ chronic conditions</a:t>
            </a:r>
          </a:p>
          <a:p>
            <a:r>
              <a:rPr lang="en-US" dirty="0" smtClean="0"/>
              <a:t>Half of all beneficiaries are poor and have limited savings: &lt;200% FPL</a:t>
            </a:r>
            <a:endParaRPr lang="en-US" dirty="0"/>
          </a:p>
        </p:txBody>
      </p:sp>
      <p:sp>
        <p:nvSpPr>
          <p:cNvPr id="3" name="Slide Number Placeholder 2"/>
          <p:cNvSpPr>
            <a:spLocks noGrp="1"/>
          </p:cNvSpPr>
          <p:nvPr>
            <p:ph type="sldNum" sz="quarter" idx="12"/>
          </p:nvPr>
        </p:nvSpPr>
        <p:spPr/>
        <p:txBody>
          <a:bodyPr/>
          <a:lstStyle/>
          <a:p>
            <a:fld id="{8A8BCA5A-BDC3-47EB-B401-CC42CD5C314A}" type="slidenum">
              <a:rPr lang="en-US" smtClean="0"/>
              <a:t>10</a:t>
            </a:fld>
            <a:endParaRPr lang="en-US"/>
          </a:p>
        </p:txBody>
      </p:sp>
      <p:sp>
        <p:nvSpPr>
          <p:cNvPr id="4" name="Title 3"/>
          <p:cNvSpPr>
            <a:spLocks noGrp="1"/>
          </p:cNvSpPr>
          <p:nvPr>
            <p:ph type="title"/>
          </p:nvPr>
        </p:nvSpPr>
        <p:spPr/>
        <p:txBody>
          <a:bodyPr>
            <a:normAutofit/>
          </a:bodyPr>
          <a:lstStyle/>
          <a:p>
            <a:r>
              <a:rPr lang="en-US" sz="3200" b="0" dirty="0" smtClean="0">
                <a:effectLst/>
                <a:latin typeface="Copperplate Gothic Light" panose="020E0507020206020404" pitchFamily="34" charset="0"/>
              </a:rPr>
              <a:t>Medicare’s People</a:t>
            </a:r>
            <a:endParaRPr lang="en-US" sz="3200" b="0" dirty="0">
              <a:effectLst/>
              <a:latin typeface="Copperplate Gothic Light" panose="020E0507020206020404" pitchFamily="34" charset="0"/>
            </a:endParaRPr>
          </a:p>
        </p:txBody>
      </p:sp>
    </p:spTree>
    <p:custDataLst>
      <p:tags r:id="rId1"/>
    </p:custDataLst>
    <p:extLst>
      <p:ext uri="{BB962C8B-B14F-4D97-AF65-F5344CB8AC3E}">
        <p14:creationId xmlns:p14="http://schemas.microsoft.com/office/powerpoint/2010/main" val="338835789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20% of </a:t>
            </a:r>
            <a:r>
              <a:rPr lang="en-US" dirty="0"/>
              <a:t>m</a:t>
            </a:r>
            <a:r>
              <a:rPr lang="en-US" dirty="0" smtClean="0"/>
              <a:t>edical charges generally not paid by Medicare = must be paid by beneficiaries, which can be high + add up fast.</a:t>
            </a:r>
          </a:p>
          <a:p>
            <a:r>
              <a:rPr lang="en-US" dirty="0" smtClean="0"/>
              <a:t>Half of beneficiaries spend 16% of their income on these ($3,320 in 2010).</a:t>
            </a:r>
          </a:p>
          <a:p>
            <a:r>
              <a:rPr lang="en-US" dirty="0" smtClean="0"/>
              <a:t>The poorest and sickest spend the most = 26%. Not-so-poor and well = 14%.</a:t>
            </a:r>
          </a:p>
          <a:p>
            <a:r>
              <a:rPr lang="en-US" dirty="0" smtClean="0"/>
              <a:t>High income people pay more Part B and D premiums + payroll taxes= 5% of beneficiaries.</a:t>
            </a:r>
          </a:p>
          <a:p>
            <a:r>
              <a:rPr lang="en-US" dirty="0" smtClean="0"/>
              <a:t>Medicaid picks up cost-sharing for lowest income Medicare beneficiaries.</a:t>
            </a:r>
            <a:endParaRPr lang="en-US" dirty="0"/>
          </a:p>
        </p:txBody>
      </p:sp>
      <p:sp>
        <p:nvSpPr>
          <p:cNvPr id="3" name="Slide Number Placeholder 2"/>
          <p:cNvSpPr>
            <a:spLocks noGrp="1"/>
          </p:cNvSpPr>
          <p:nvPr>
            <p:ph type="sldNum" sz="quarter" idx="12"/>
          </p:nvPr>
        </p:nvSpPr>
        <p:spPr/>
        <p:txBody>
          <a:bodyPr/>
          <a:lstStyle/>
          <a:p>
            <a:fld id="{8A8BCA5A-BDC3-47EB-B401-CC42CD5C314A}" type="slidenum">
              <a:rPr lang="en-US" smtClean="0"/>
              <a:t>11</a:t>
            </a:fld>
            <a:endParaRPr lang="en-US"/>
          </a:p>
        </p:txBody>
      </p:sp>
      <p:sp>
        <p:nvSpPr>
          <p:cNvPr id="4" name="Title 3"/>
          <p:cNvSpPr>
            <a:spLocks noGrp="1"/>
          </p:cNvSpPr>
          <p:nvPr>
            <p:ph type="title"/>
          </p:nvPr>
        </p:nvSpPr>
        <p:spPr/>
        <p:txBody>
          <a:bodyPr>
            <a:normAutofit/>
          </a:bodyPr>
          <a:lstStyle/>
          <a:p>
            <a:r>
              <a:rPr lang="en-US" sz="3200" dirty="0" smtClean="0">
                <a:effectLst/>
                <a:latin typeface="Copperplate Gothic Light" panose="020E0507020206020404" pitchFamily="34" charset="0"/>
              </a:rPr>
              <a:t>Medicare’s OOPs (Out-of-Pocket$$)</a:t>
            </a:r>
            <a:endParaRPr lang="en-US" sz="3200" dirty="0">
              <a:effectLst/>
              <a:latin typeface="Copperplate Gothic Light" panose="020E0507020206020404" pitchFamily="34" charset="0"/>
            </a:endParaRPr>
          </a:p>
        </p:txBody>
      </p:sp>
    </p:spTree>
    <p:custDataLst>
      <p:tags r:id="rId1"/>
    </p:custDataLst>
    <p:extLst>
      <p:ext uri="{BB962C8B-B14F-4D97-AF65-F5344CB8AC3E}">
        <p14:creationId xmlns:p14="http://schemas.microsoft.com/office/powerpoint/2010/main" val="31494237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solidFill>
                  <a:srgbClr val="FF0000"/>
                </a:solidFill>
              </a:rPr>
              <a:t>Part A</a:t>
            </a:r>
            <a:r>
              <a:rPr lang="en-US" dirty="0" smtClean="0"/>
              <a:t> is administered via The Medicare Hospital Insurance Trust Fund [H1], generated mainly by payroll taxes, also by interest from Social Security assets; high income wage earners started paying an additional .9% on Payroll Tax in 2013.</a:t>
            </a:r>
          </a:p>
          <a:p>
            <a:r>
              <a:rPr lang="en-US" dirty="0" smtClean="0">
                <a:solidFill>
                  <a:srgbClr val="FF0000"/>
                </a:solidFill>
              </a:rPr>
              <a:t>Part B</a:t>
            </a:r>
            <a:r>
              <a:rPr lang="en-US" dirty="0" smtClean="0"/>
              <a:t> is administered via Supplemental Medical Insurance Trust Fund [SMI], generated by beneficiary premiums (25%) and federal general revenues (75%).</a:t>
            </a:r>
          </a:p>
          <a:p>
            <a:r>
              <a:rPr lang="en-US" dirty="0" smtClean="0">
                <a:solidFill>
                  <a:srgbClr val="FF0000"/>
                </a:solidFill>
              </a:rPr>
              <a:t>Part C</a:t>
            </a:r>
            <a:r>
              <a:rPr lang="en-US" dirty="0" smtClean="0"/>
              <a:t> (private Medicare Advantage plans) benefits are paid out of both H1 and SMI Trusts.</a:t>
            </a:r>
          </a:p>
          <a:p>
            <a:r>
              <a:rPr lang="en-US" dirty="0" smtClean="0">
                <a:solidFill>
                  <a:srgbClr val="FF0000"/>
                </a:solidFill>
              </a:rPr>
              <a:t>Part D</a:t>
            </a:r>
            <a:r>
              <a:rPr lang="en-US" dirty="0" smtClean="0"/>
              <a:t> (private Medicare Prescription plans) benefits are paid via a separate SMI account; 11% premiums, 89% general revenues + states. </a:t>
            </a:r>
          </a:p>
          <a:p>
            <a:endParaRPr lang="en-US" dirty="0"/>
          </a:p>
        </p:txBody>
      </p:sp>
      <p:sp>
        <p:nvSpPr>
          <p:cNvPr id="3" name="Slide Number Placeholder 2"/>
          <p:cNvSpPr>
            <a:spLocks noGrp="1"/>
          </p:cNvSpPr>
          <p:nvPr>
            <p:ph type="sldNum" sz="quarter" idx="12"/>
          </p:nvPr>
        </p:nvSpPr>
        <p:spPr/>
        <p:txBody>
          <a:bodyPr/>
          <a:lstStyle/>
          <a:p>
            <a:fld id="{8A8BCA5A-BDC3-47EB-B401-CC42CD5C314A}" type="slidenum">
              <a:rPr lang="en-US" smtClean="0"/>
              <a:t>12</a:t>
            </a:fld>
            <a:endParaRPr lang="en-US"/>
          </a:p>
        </p:txBody>
      </p:sp>
      <p:sp>
        <p:nvSpPr>
          <p:cNvPr id="4" name="Title 3"/>
          <p:cNvSpPr>
            <a:spLocks noGrp="1"/>
          </p:cNvSpPr>
          <p:nvPr>
            <p:ph type="title"/>
          </p:nvPr>
        </p:nvSpPr>
        <p:spPr/>
        <p:txBody>
          <a:bodyPr>
            <a:normAutofit/>
          </a:bodyPr>
          <a:lstStyle/>
          <a:p>
            <a:r>
              <a:rPr lang="en-US" sz="3200" dirty="0" smtClean="0">
                <a:effectLst/>
                <a:latin typeface="Copperplate Gothic Light" panose="020E0507020206020404" pitchFamily="34" charset="0"/>
              </a:rPr>
              <a:t>Medicare’s Financing = Trust Funds</a:t>
            </a:r>
            <a:endParaRPr lang="en-US" sz="3200" dirty="0">
              <a:effectLst/>
              <a:latin typeface="Copperplate Gothic Light" panose="020E0507020206020404" pitchFamily="34" charset="0"/>
            </a:endParaRPr>
          </a:p>
        </p:txBody>
      </p:sp>
    </p:spTree>
    <p:custDataLst>
      <p:tags r:id="rId1"/>
    </p:custDataLst>
    <p:extLst>
      <p:ext uri="{BB962C8B-B14F-4D97-AF65-F5344CB8AC3E}">
        <p14:creationId xmlns:p14="http://schemas.microsoft.com/office/powerpoint/2010/main" val="40570141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$574 billion spent on benefits in 2012</a:t>
            </a:r>
            <a:endParaRPr lang="en-US" dirty="0"/>
          </a:p>
        </p:txBody>
      </p:sp>
      <p:sp>
        <p:nvSpPr>
          <p:cNvPr id="3" name="Text Placeholder 2"/>
          <p:cNvSpPr>
            <a:spLocks noGrp="1"/>
          </p:cNvSpPr>
          <p:nvPr>
            <p:ph type="body" idx="2"/>
          </p:nvPr>
        </p:nvSpPr>
        <p:spPr/>
        <p:txBody>
          <a:bodyPr/>
          <a:lstStyle/>
          <a:p>
            <a:r>
              <a:rPr lang="en-US" dirty="0" smtClean="0"/>
              <a:t>2013 Medicare Trustees Report</a:t>
            </a:r>
            <a:endParaRPr lang="en-US"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336900290"/>
              </p:ext>
            </p:extLst>
          </p:nvPr>
        </p:nvGraphicFramePr>
        <p:xfrm>
          <a:off x="914400" y="274638"/>
          <a:ext cx="7480300" cy="4572000"/>
        </p:xfrm>
        <a:graphic>
          <a:graphicData uri="http://schemas.openxmlformats.org/drawingml/2006/chart">
            <c:chart xmlns:c="http://schemas.openxmlformats.org/drawingml/2006/chart" xmlns:r="http://schemas.openxmlformats.org/officeDocument/2006/relationships" r:id="rId4"/>
          </a:graphicData>
        </a:graphic>
      </p:graphicFrame>
      <p:sp>
        <p:nvSpPr>
          <p:cNvPr id="5" name="Slide Number Placeholder 4"/>
          <p:cNvSpPr>
            <a:spLocks noGrp="1"/>
          </p:cNvSpPr>
          <p:nvPr>
            <p:ph type="sldNum" sz="quarter" idx="12"/>
          </p:nvPr>
        </p:nvSpPr>
        <p:spPr/>
        <p:txBody>
          <a:bodyPr/>
          <a:lstStyle/>
          <a:p>
            <a:fld id="{8A8BCA5A-BDC3-47EB-B401-CC42CD5C314A}" type="slidenum">
              <a:rPr lang="en-US" smtClean="0"/>
              <a:t>13</a:t>
            </a:fld>
            <a:endParaRPr lang="en-US"/>
          </a:p>
        </p:txBody>
      </p:sp>
    </p:spTree>
    <p:custDataLst>
      <p:tags r:id="rId1"/>
    </p:custDataLst>
    <p:extLst>
      <p:ext uri="{BB962C8B-B14F-4D97-AF65-F5344CB8AC3E}">
        <p14:creationId xmlns:p14="http://schemas.microsoft.com/office/powerpoint/2010/main" val="9106760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Per Capita Medicare spending is projected to slow to 1% above inflation through 2022.</a:t>
            </a:r>
          </a:p>
          <a:p>
            <a:r>
              <a:rPr lang="en-US" dirty="0" smtClean="0"/>
              <a:t>But Total spending growth will be rapid due to rising enrollment of aging baby boomers (3.9% of GDP).</a:t>
            </a:r>
          </a:p>
          <a:p>
            <a:r>
              <a:rPr lang="en-US" dirty="0" smtClean="0"/>
              <a:t>The Affordable Care Act further slows spending growth even though it enhanced several benefits and made other changes, adding over a decade of new solvency to the Trust Funds.			</a:t>
            </a:r>
            <a:r>
              <a:rPr lang="en-US" sz="1200" dirty="0" smtClean="0"/>
              <a:t>-- </a:t>
            </a:r>
            <a:r>
              <a:rPr lang="en-US" sz="1200" i="1" dirty="0" smtClean="0"/>
              <a:t>Congressional Budget Office</a:t>
            </a:r>
            <a:endParaRPr lang="en-US" dirty="0" smtClean="0"/>
          </a:p>
        </p:txBody>
      </p:sp>
      <p:sp>
        <p:nvSpPr>
          <p:cNvPr id="3" name="Slide Number Placeholder 2"/>
          <p:cNvSpPr>
            <a:spLocks noGrp="1"/>
          </p:cNvSpPr>
          <p:nvPr>
            <p:ph type="sldNum" sz="quarter" idx="12"/>
          </p:nvPr>
        </p:nvSpPr>
        <p:spPr/>
        <p:txBody>
          <a:bodyPr/>
          <a:lstStyle/>
          <a:p>
            <a:fld id="{8A8BCA5A-BDC3-47EB-B401-CC42CD5C314A}" type="slidenum">
              <a:rPr lang="en-US" smtClean="0"/>
              <a:t>14</a:t>
            </a:fld>
            <a:endParaRPr lang="en-US"/>
          </a:p>
        </p:txBody>
      </p:sp>
      <p:sp>
        <p:nvSpPr>
          <p:cNvPr id="4" name="Title 3"/>
          <p:cNvSpPr>
            <a:spLocks noGrp="1"/>
          </p:cNvSpPr>
          <p:nvPr>
            <p:ph type="title"/>
          </p:nvPr>
        </p:nvSpPr>
        <p:spPr/>
        <p:txBody>
          <a:bodyPr>
            <a:normAutofit/>
          </a:bodyPr>
          <a:lstStyle/>
          <a:p>
            <a:r>
              <a:rPr lang="en-US" sz="3200" dirty="0" smtClean="0">
                <a:latin typeface="Copperplate Gothic Light" panose="020E0507020206020404" pitchFamily="34" charset="0"/>
              </a:rPr>
              <a:t>Medicare Solvency Trends</a:t>
            </a:r>
            <a:endParaRPr lang="en-US" sz="3200" dirty="0">
              <a:latin typeface="Copperplate Gothic Light" panose="020E0507020206020404" pitchFamily="34" charset="0"/>
            </a:endParaRPr>
          </a:p>
        </p:txBody>
      </p:sp>
    </p:spTree>
    <p:custDataLst>
      <p:tags r:id="rId1"/>
    </p:custDataLst>
    <p:extLst>
      <p:ext uri="{BB962C8B-B14F-4D97-AF65-F5344CB8AC3E}">
        <p14:creationId xmlns:p14="http://schemas.microsoft.com/office/powerpoint/2010/main" val="65478360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724400"/>
            <a:ext cx="7481776" cy="762000"/>
          </a:xfrm>
        </p:spPr>
        <p:txBody>
          <a:bodyPr/>
          <a:lstStyle/>
          <a:p>
            <a:r>
              <a:rPr lang="en-US" i="1" dirty="0" smtClean="0"/>
              <a:t>“Health care spending is growing at the slowest rate on record.” </a:t>
            </a:r>
            <a:endParaRPr lang="en-US" i="1" dirty="0"/>
          </a:p>
        </p:txBody>
      </p:sp>
      <p:sp>
        <p:nvSpPr>
          <p:cNvPr id="3" name="Text Placeholder 2"/>
          <p:cNvSpPr>
            <a:spLocks noGrp="1"/>
          </p:cNvSpPr>
          <p:nvPr>
            <p:ph type="body" idx="2"/>
          </p:nvPr>
        </p:nvSpPr>
        <p:spPr>
          <a:xfrm>
            <a:off x="4419600" y="5638800"/>
            <a:ext cx="3974592" cy="914400"/>
          </a:xfrm>
        </p:spPr>
        <p:txBody>
          <a:bodyPr/>
          <a:lstStyle/>
          <a:p>
            <a:r>
              <a:rPr lang="en-US" dirty="0" smtClean="0"/>
              <a:t>2013 Council of Economic Adviso</a:t>
            </a:r>
            <a:r>
              <a:rPr lang="en-US" b="1" dirty="0" smtClean="0"/>
              <a:t>rs</a:t>
            </a:r>
            <a:r>
              <a:rPr lang="en-US" dirty="0" smtClean="0"/>
              <a:t> </a:t>
            </a:r>
            <a:endParaRPr lang="en-US" dirty="0"/>
          </a:p>
        </p:txBody>
      </p:sp>
      <p:sp>
        <p:nvSpPr>
          <p:cNvPr id="4" name="Content Placeholder 3"/>
          <p:cNvSpPr>
            <a:spLocks noGrp="1"/>
          </p:cNvSpPr>
          <p:nvPr>
            <p:ph sz="half" idx="1"/>
          </p:nvPr>
        </p:nvSpPr>
        <p:spPr/>
        <p:txBody>
          <a:bodyPr>
            <a:normAutofit fontScale="92500" lnSpcReduction="10000"/>
          </a:bodyPr>
          <a:lstStyle/>
          <a:p>
            <a:pPr marL="109728" indent="0">
              <a:buNone/>
            </a:pPr>
            <a:r>
              <a:rPr lang="en-US" dirty="0" smtClean="0">
                <a:latin typeface="Copperplate Gothic Light" panose="020E0507020206020404" pitchFamily="34" charset="0"/>
              </a:rPr>
              <a:t>General Health Spending Trends</a:t>
            </a:r>
          </a:p>
          <a:p>
            <a:endParaRPr lang="en-US" sz="2800" dirty="0" smtClean="0">
              <a:latin typeface="+mj-lt"/>
            </a:endParaRPr>
          </a:p>
          <a:p>
            <a:r>
              <a:rPr lang="en-US" sz="2800" dirty="0" smtClean="0">
                <a:latin typeface="+mj-lt"/>
              </a:rPr>
              <a:t>Health Price Inflation at 50 Year Low.</a:t>
            </a:r>
          </a:p>
          <a:p>
            <a:r>
              <a:rPr lang="en-US" sz="2800" dirty="0" smtClean="0">
                <a:latin typeface="+mj-lt"/>
              </a:rPr>
              <a:t>Health Purchasing down due to Recession.</a:t>
            </a:r>
          </a:p>
          <a:p>
            <a:r>
              <a:rPr lang="en-US" sz="2800" dirty="0" smtClean="0">
                <a:latin typeface="+mj-lt"/>
              </a:rPr>
              <a:t>Structural Changes to Healthcare under the ACA also making intended impacts.</a:t>
            </a:r>
          </a:p>
          <a:p>
            <a:r>
              <a:rPr lang="en-US" sz="2800" dirty="0" smtClean="0">
                <a:latin typeface="+mj-lt"/>
              </a:rPr>
              <a:t>Lower cost growth seen across Medicare, Private Insurance and Medicaid.</a:t>
            </a:r>
          </a:p>
          <a:p>
            <a:r>
              <a:rPr lang="en-US" sz="2800" dirty="0" smtClean="0">
                <a:latin typeface="+mj-lt"/>
              </a:rPr>
              <a:t>“Spillover” effects from the ACA also helping: wealth freed from healthcare available again to the general economy.</a:t>
            </a:r>
            <a:endParaRPr lang="en-US" sz="2800" dirty="0">
              <a:latin typeface="Copperplate Gothic Light" panose="020E0507020206020404" pitchFamily="34" charset="0"/>
            </a:endParaRPr>
          </a:p>
        </p:txBody>
      </p:sp>
      <p:sp>
        <p:nvSpPr>
          <p:cNvPr id="5" name="Slide Number Placeholder 4"/>
          <p:cNvSpPr>
            <a:spLocks noGrp="1"/>
          </p:cNvSpPr>
          <p:nvPr>
            <p:ph type="sldNum" sz="quarter" idx="12"/>
          </p:nvPr>
        </p:nvSpPr>
        <p:spPr/>
        <p:txBody>
          <a:bodyPr/>
          <a:lstStyle/>
          <a:p>
            <a:fld id="{8A8BCA5A-BDC3-47EB-B401-CC42CD5C314A}" type="slidenum">
              <a:rPr lang="en-US" smtClean="0"/>
              <a:t>15</a:t>
            </a:fld>
            <a:endParaRPr lang="en-US"/>
          </a:p>
        </p:txBody>
      </p:sp>
    </p:spTree>
    <p:custDataLst>
      <p:tags r:id="rId1"/>
    </p:custDataLst>
    <p:extLst>
      <p:ext uri="{BB962C8B-B14F-4D97-AF65-F5344CB8AC3E}">
        <p14:creationId xmlns:p14="http://schemas.microsoft.com/office/powerpoint/2010/main" val="10754067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TAKE A BREAK?</a:t>
            </a:r>
            <a:endParaRPr lang="en-US" dirty="0"/>
          </a:p>
        </p:txBody>
      </p:sp>
      <p:sp>
        <p:nvSpPr>
          <p:cNvPr id="4" name="Subtitle 3"/>
          <p:cNvSpPr>
            <a:spLocks noGrp="1"/>
          </p:cNvSpPr>
          <p:nvPr>
            <p:ph type="subTitle" idx="1"/>
          </p:nvPr>
        </p:nvSpPr>
        <p:spPr/>
        <p:txBody>
          <a:bodyPr/>
          <a:lstStyle/>
          <a:p>
            <a:endParaRPr lang="en-US"/>
          </a:p>
        </p:txBody>
      </p:sp>
      <p:sp>
        <p:nvSpPr>
          <p:cNvPr id="2" name="Slide Number Placeholder 1"/>
          <p:cNvSpPr>
            <a:spLocks noGrp="1"/>
          </p:cNvSpPr>
          <p:nvPr>
            <p:ph type="sldNum" sz="quarter" idx="12"/>
          </p:nvPr>
        </p:nvSpPr>
        <p:spPr/>
        <p:txBody>
          <a:bodyPr/>
          <a:lstStyle/>
          <a:p>
            <a:fld id="{8A8BCA5A-BDC3-47EB-B401-CC42CD5C314A}" type="slidenum">
              <a:rPr lang="en-US" smtClean="0"/>
              <a:t>16</a:t>
            </a:fld>
            <a:endParaRPr lang="en-US"/>
          </a:p>
        </p:txBody>
      </p:sp>
    </p:spTree>
    <p:custDataLst>
      <p:tags r:id="rId1"/>
    </p:custDataLst>
    <p:extLst>
      <p:ext uri="{BB962C8B-B14F-4D97-AF65-F5344CB8AC3E}">
        <p14:creationId xmlns:p14="http://schemas.microsoft.com/office/powerpoint/2010/main" val="2894485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2800" dirty="0" smtClean="0">
                <a:latin typeface="Copperplate Gothic Light" panose="020E0507020206020404" pitchFamily="34" charset="0"/>
              </a:rPr>
              <a:t>Decision: Caregiving Choices in the U.S.</a:t>
            </a:r>
            <a:endParaRPr lang="en-US" sz="2800" dirty="0">
              <a:latin typeface="Copperplate Gothic Light" panose="020E0507020206020404" pitchFamily="34" charset="0"/>
            </a:endParaRPr>
          </a:p>
        </p:txBody>
      </p:sp>
      <p:sp>
        <p:nvSpPr>
          <p:cNvPr id="6" name="Text Placeholder 5"/>
          <p:cNvSpPr>
            <a:spLocks noGrp="1"/>
          </p:cNvSpPr>
          <p:nvPr>
            <p:ph type="body" idx="1"/>
          </p:nvPr>
        </p:nvSpPr>
        <p:spPr/>
        <p:txBody>
          <a:bodyPr/>
          <a:lstStyle/>
          <a:p>
            <a:r>
              <a:rPr lang="en-US" dirty="0" smtClean="0"/>
              <a:t>Family Caregiving</a:t>
            </a:r>
            <a:endParaRPr lang="en-US" dirty="0"/>
          </a:p>
        </p:txBody>
      </p:sp>
      <p:sp>
        <p:nvSpPr>
          <p:cNvPr id="8" name="Text Placeholder 7"/>
          <p:cNvSpPr>
            <a:spLocks noGrp="1"/>
          </p:cNvSpPr>
          <p:nvPr>
            <p:ph type="body" sz="half" idx="3"/>
          </p:nvPr>
        </p:nvSpPr>
        <p:spPr/>
        <p:txBody>
          <a:bodyPr>
            <a:normAutofit/>
          </a:bodyPr>
          <a:lstStyle/>
          <a:p>
            <a:r>
              <a:rPr lang="en-US" dirty="0" smtClean="0"/>
              <a:t>Paid Caregiver Workforce</a:t>
            </a:r>
            <a:endParaRPr lang="en-US" dirty="0"/>
          </a:p>
        </p:txBody>
      </p:sp>
      <p:sp>
        <p:nvSpPr>
          <p:cNvPr id="7" name="Content Placeholder 6"/>
          <p:cNvSpPr>
            <a:spLocks noGrp="1"/>
          </p:cNvSpPr>
          <p:nvPr>
            <p:ph sz="quarter" idx="2"/>
          </p:nvPr>
        </p:nvSpPr>
        <p:spPr/>
        <p:txBody>
          <a:bodyPr>
            <a:normAutofit fontScale="92500" lnSpcReduction="20000"/>
          </a:bodyPr>
          <a:lstStyle/>
          <a:p>
            <a:r>
              <a:rPr lang="en-US" dirty="0" smtClean="0"/>
              <a:t>Provide 57% of all caregiving = 65.7 million caregivers or 29% of all U.S. adults</a:t>
            </a:r>
          </a:p>
          <a:p>
            <a:r>
              <a:rPr lang="en-US" dirty="0" smtClean="0"/>
              <a:t>Mostly Women &amp; Getting Older too</a:t>
            </a:r>
          </a:p>
          <a:p>
            <a:r>
              <a:rPr lang="en-US" dirty="0" smtClean="0"/>
              <a:t>Put in @4 years of care</a:t>
            </a:r>
          </a:p>
          <a:p>
            <a:r>
              <a:rPr lang="en-US" dirty="0" smtClean="0"/>
              <a:t>74% also work</a:t>
            </a:r>
          </a:p>
          <a:p>
            <a:r>
              <a:rPr lang="en-US" dirty="0" smtClean="0"/>
              <a:t>Yet provide ~19 hours/</a:t>
            </a:r>
            <a:r>
              <a:rPr lang="en-US" dirty="0" err="1" smtClean="0"/>
              <a:t>wk</a:t>
            </a:r>
            <a:r>
              <a:rPr lang="en-US" dirty="0" smtClean="0"/>
              <a:t> caregiving</a:t>
            </a:r>
          </a:p>
          <a:p>
            <a:r>
              <a:rPr lang="en-US" dirty="0" smtClean="0"/>
              <a:t>$450 billion impact</a:t>
            </a:r>
          </a:p>
          <a:p>
            <a:pPr lvl="1"/>
            <a:r>
              <a:rPr lang="en-US" sz="1500" i="1" dirty="0" smtClean="0"/>
              <a:t>National Alliance of Caregivers  &amp; AARP Public Policy Institute </a:t>
            </a:r>
          </a:p>
          <a:p>
            <a:endParaRPr lang="en-US" dirty="0"/>
          </a:p>
        </p:txBody>
      </p:sp>
      <p:sp>
        <p:nvSpPr>
          <p:cNvPr id="9" name="Content Placeholder 8"/>
          <p:cNvSpPr>
            <a:spLocks noGrp="1"/>
          </p:cNvSpPr>
          <p:nvPr>
            <p:ph sz="quarter" idx="4"/>
          </p:nvPr>
        </p:nvSpPr>
        <p:spPr/>
        <p:txBody>
          <a:bodyPr>
            <a:normAutofit fontScale="92500" lnSpcReduction="10000"/>
          </a:bodyPr>
          <a:lstStyle/>
          <a:p>
            <a:r>
              <a:rPr lang="en-US" dirty="0" smtClean="0"/>
              <a:t>156,000 Michigan direct care workers = the state’s largest occupational group</a:t>
            </a:r>
          </a:p>
          <a:p>
            <a:r>
              <a:rPr lang="en-US" dirty="0" smtClean="0"/>
              <a:t>Found in all settings, in-home to facilities.</a:t>
            </a:r>
          </a:p>
          <a:p>
            <a:r>
              <a:rPr lang="en-US" dirty="0" smtClean="0"/>
              <a:t>Provide up to 80% of ADLs, dementia help</a:t>
            </a:r>
          </a:p>
          <a:p>
            <a:r>
              <a:rPr lang="en-US" dirty="0" smtClean="0"/>
              <a:t>Uncompetitive wages &amp; health coverage = 46% below 200% FPL</a:t>
            </a:r>
          </a:p>
          <a:p>
            <a:pPr lvl="1"/>
            <a:r>
              <a:rPr lang="en-US" sz="1500" i="1" dirty="0" smtClean="0"/>
              <a:t>Paraprofessional Healthcare Institute</a:t>
            </a:r>
            <a:endParaRPr lang="en-US" sz="1500" i="1" dirty="0"/>
          </a:p>
        </p:txBody>
      </p:sp>
      <p:sp>
        <p:nvSpPr>
          <p:cNvPr id="3" name="Slide Number Placeholder 2"/>
          <p:cNvSpPr>
            <a:spLocks noGrp="1"/>
          </p:cNvSpPr>
          <p:nvPr>
            <p:ph type="sldNum" sz="quarter" idx="12"/>
          </p:nvPr>
        </p:nvSpPr>
        <p:spPr/>
        <p:txBody>
          <a:bodyPr/>
          <a:lstStyle/>
          <a:p>
            <a:fld id="{8A8BCA5A-BDC3-47EB-B401-CC42CD5C314A}" type="slidenum">
              <a:rPr lang="en-US" smtClean="0"/>
              <a:t>17</a:t>
            </a:fld>
            <a:endParaRPr lang="en-US"/>
          </a:p>
        </p:txBody>
      </p:sp>
    </p:spTree>
    <p:custDataLst>
      <p:tags r:id="rId1"/>
    </p:custDataLst>
    <p:extLst>
      <p:ext uri="{BB962C8B-B14F-4D97-AF65-F5344CB8AC3E}">
        <p14:creationId xmlns:p14="http://schemas.microsoft.com/office/powerpoint/2010/main" val="83170563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8A8BCA5A-BDC3-47EB-B401-CC42CD5C314A}" type="slidenum">
              <a:rPr lang="en-US" smtClean="0"/>
              <a:t>18</a:t>
            </a:fld>
            <a:endParaRPr lang="en-US"/>
          </a:p>
        </p:txBody>
      </p:sp>
      <p:sp>
        <p:nvSpPr>
          <p:cNvPr id="4" name="Title 3"/>
          <p:cNvSpPr>
            <a:spLocks noGrp="1"/>
          </p:cNvSpPr>
          <p:nvPr>
            <p:ph type="title"/>
          </p:nvPr>
        </p:nvSpPr>
        <p:spPr/>
        <p:txBody>
          <a:bodyPr>
            <a:normAutofit/>
          </a:bodyPr>
          <a:lstStyle/>
          <a:p>
            <a:r>
              <a:rPr lang="en-US" sz="3200" b="0" dirty="0" smtClean="0">
                <a:effectLst/>
                <a:latin typeface="Copperplate Gothic Light" panose="020E0507020206020404" pitchFamily="34" charset="0"/>
              </a:rPr>
              <a:t>Decision: Where is the Care?</a:t>
            </a:r>
            <a:endParaRPr lang="en-US" sz="3200" b="0" dirty="0">
              <a:effectLst/>
              <a:latin typeface="Copperplate Gothic Light" panose="020E0507020206020404" pitchFamily="34" charset="0"/>
            </a:endParaRPr>
          </a:p>
        </p:txBody>
      </p:sp>
      <p:pic>
        <p:nvPicPr>
          <p:cNvPr id="1026"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1519647" y="1481138"/>
            <a:ext cx="6104705"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7441721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600" dirty="0" smtClean="0"/>
              <a:t>AARP Caregiver Resource Center: </a:t>
            </a:r>
            <a:r>
              <a:rPr lang="en-US" sz="1600" dirty="0" smtClean="0">
                <a:hlinkClick r:id="rId3"/>
              </a:rPr>
              <a:t>www.aarp.org/home-family/caregiving</a:t>
            </a:r>
            <a:r>
              <a:rPr lang="en-US" sz="1600" dirty="0" smtClean="0"/>
              <a:t> </a:t>
            </a:r>
            <a:endParaRPr lang="en-US" sz="1600" dirty="0"/>
          </a:p>
        </p:txBody>
      </p:sp>
      <p:sp>
        <p:nvSpPr>
          <p:cNvPr id="3" name="Text Placeholder 2"/>
          <p:cNvSpPr>
            <a:spLocks noGrp="1"/>
          </p:cNvSpPr>
          <p:nvPr>
            <p:ph type="body" idx="2"/>
          </p:nvPr>
        </p:nvSpPr>
        <p:spPr/>
        <p:txBody>
          <a:bodyPr>
            <a:normAutofit lnSpcReduction="10000"/>
          </a:bodyPr>
          <a:lstStyle/>
          <a:p>
            <a:r>
              <a:rPr lang="en-US" dirty="0" smtClean="0">
                <a:latin typeface="Copperplate Gothic Light" panose="020E0507020206020404" pitchFamily="34" charset="0"/>
              </a:rPr>
              <a:t>Decision: Stay Informed.</a:t>
            </a:r>
          </a:p>
          <a:p>
            <a:r>
              <a:rPr lang="en-US" dirty="0" smtClean="0">
                <a:latin typeface="Copperplate Gothic Light" panose="020E0507020206020404" pitchFamily="34" charset="0"/>
              </a:rPr>
              <a:t>Decision: Get Help.</a:t>
            </a:r>
          </a:p>
          <a:p>
            <a:r>
              <a:rPr lang="en-US" dirty="0" smtClean="0">
                <a:latin typeface="Copperplate Gothic Light" panose="020E0507020206020404" pitchFamily="34" charset="0"/>
              </a:rPr>
              <a:t>Decision: Change Your Mind.</a:t>
            </a:r>
            <a:endParaRPr lang="en-US" dirty="0">
              <a:latin typeface="Copperplate Gothic Light" panose="020E0507020206020404" pitchFamily="34" charset="0"/>
            </a:endParaRPr>
          </a:p>
        </p:txBody>
      </p:sp>
      <p:sp>
        <p:nvSpPr>
          <p:cNvPr id="5" name="Slide Number Placeholder 4"/>
          <p:cNvSpPr>
            <a:spLocks noGrp="1"/>
          </p:cNvSpPr>
          <p:nvPr>
            <p:ph type="sldNum" sz="quarter" idx="12"/>
          </p:nvPr>
        </p:nvSpPr>
        <p:spPr/>
        <p:txBody>
          <a:bodyPr/>
          <a:lstStyle/>
          <a:p>
            <a:fld id="{8A8BCA5A-BDC3-47EB-B401-CC42CD5C314A}" type="slidenum">
              <a:rPr lang="en-US" smtClean="0"/>
              <a:t>19</a:t>
            </a:fld>
            <a:endParaRPr lang="en-US"/>
          </a:p>
        </p:txBody>
      </p:sp>
      <p:pic>
        <p:nvPicPr>
          <p:cNvPr id="2051" name="Picture 3"/>
          <p:cNvPicPr>
            <a:picLocks noGrp="1" noChangeAspect="1" noChangeArrowheads="1"/>
          </p:cNvPicPr>
          <p:nvPr>
            <p:ph sz="half" idx="1"/>
          </p:nvPr>
        </p:nvPicPr>
        <p:blipFill>
          <a:blip r:embed="rId4" cstate="print">
            <a:extLst>
              <a:ext uri="{28A0092B-C50C-407E-A947-70E740481C1C}">
                <a14:useLocalDpi xmlns:a14="http://schemas.microsoft.com/office/drawing/2010/main" val="0"/>
              </a:ext>
            </a:extLst>
          </a:blip>
          <a:srcRect/>
          <a:stretch>
            <a:fillRect/>
          </a:stretch>
        </p:blipFill>
        <p:spPr bwMode="auto">
          <a:xfrm>
            <a:off x="1029927" y="274638"/>
            <a:ext cx="7249245"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41217107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71500" y="1905000"/>
            <a:ext cx="7772400" cy="1470025"/>
          </a:xfrm>
        </p:spPr>
        <p:txBody>
          <a:bodyPr>
            <a:noAutofit/>
          </a:bodyPr>
          <a:lstStyle/>
          <a:p>
            <a:r>
              <a:rPr lang="en-US" sz="3600" dirty="0" smtClean="0">
                <a:latin typeface="Copperplate Gothic Bold" panose="020E0705020206020404" pitchFamily="34" charset="0"/>
              </a:rPr>
              <a:t>HEALTH DECISIONS CONVERSATIONS:</a:t>
            </a:r>
            <a:br>
              <a:rPr lang="en-US" sz="3600" dirty="0" smtClean="0">
                <a:latin typeface="Copperplate Gothic Bold" panose="020E0705020206020404" pitchFamily="34" charset="0"/>
              </a:rPr>
            </a:br>
            <a:r>
              <a:rPr lang="en-US" sz="3600" dirty="0" smtClean="0">
                <a:latin typeface="Copperplate Gothic Bold" panose="020E0705020206020404" pitchFamily="34" charset="0"/>
              </a:rPr>
              <a:t>Yours. Your Community’s. Your Country’s.</a:t>
            </a:r>
            <a:endParaRPr lang="en-US" sz="3600" dirty="0">
              <a:latin typeface="Copperplate Gothic Bold" panose="020E0705020206020404" pitchFamily="34" charset="0"/>
            </a:endParaRPr>
          </a:p>
        </p:txBody>
      </p:sp>
      <p:sp>
        <p:nvSpPr>
          <p:cNvPr id="5" name="Subtitle 4"/>
          <p:cNvSpPr>
            <a:spLocks noGrp="1"/>
          </p:cNvSpPr>
          <p:nvPr>
            <p:ph type="subTitle" idx="1"/>
          </p:nvPr>
        </p:nvSpPr>
        <p:spPr/>
        <p:txBody>
          <a:bodyPr>
            <a:normAutofit lnSpcReduction="10000"/>
          </a:bodyPr>
          <a:lstStyle/>
          <a:p>
            <a:r>
              <a:rPr lang="en-US" sz="2800" dirty="0" smtClean="0">
                <a:latin typeface="Copperplate Gothic Bold" panose="020E0705020206020404" pitchFamily="34" charset="0"/>
              </a:rPr>
              <a:t>Healthcare Reform, Medicare, Caregiving, Choosing, Paying</a:t>
            </a:r>
          </a:p>
          <a:p>
            <a:r>
              <a:rPr lang="en-US" sz="1600" dirty="0" smtClean="0">
                <a:latin typeface="Copperplate Gothic Bold" panose="020E0705020206020404" pitchFamily="34" charset="0"/>
              </a:rPr>
              <a:t>Andrew Farmer, AARP Michigan</a:t>
            </a:r>
          </a:p>
          <a:p>
            <a:endParaRPr lang="en-US" sz="1600" dirty="0">
              <a:latin typeface="Copperplate Gothic Bold" panose="020E0705020206020404"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4400" y="723671"/>
            <a:ext cx="1752600" cy="451528"/>
          </a:xfrm>
          <a:prstGeom prst="rect">
            <a:avLst/>
          </a:prstGeom>
        </p:spPr>
      </p:pic>
      <p:sp>
        <p:nvSpPr>
          <p:cNvPr id="7" name="Slide Number Placeholder 6"/>
          <p:cNvSpPr>
            <a:spLocks noGrp="1"/>
          </p:cNvSpPr>
          <p:nvPr>
            <p:ph type="sldNum" sz="quarter" idx="12"/>
          </p:nvPr>
        </p:nvSpPr>
        <p:spPr/>
        <p:txBody>
          <a:bodyPr/>
          <a:lstStyle/>
          <a:p>
            <a:fld id="{8A8BCA5A-BDC3-47EB-B401-CC42CD5C314A}" type="slidenum">
              <a:rPr lang="en-US" smtClean="0"/>
              <a:t>2</a:t>
            </a:fld>
            <a:endParaRPr lang="en-US"/>
          </a:p>
        </p:txBody>
      </p:sp>
      <p:sp>
        <p:nvSpPr>
          <p:cNvPr id="2" name="SessionQuestionData" descr="&lt;?xml version=&quot;1.0&quot;?&gt;&lt;AllQuestions /&gt;" hidden="1"/>
          <p:cNvSpPr txBox="1"/>
          <p:nvPr/>
        </p:nvSpPr>
        <p:spPr>
          <a:xfrm>
            <a:off x="0" y="0"/>
            <a:ext cx="0" cy="0"/>
          </a:xfrm>
          <a:prstGeom prst="rect">
            <a:avLst/>
          </a:prstGeom>
          <a:noFill/>
        </p:spPr>
        <p:txBody>
          <a:bodyPr vert="horz" rtlCol="0">
            <a:spAutoFit/>
          </a:bodyPr>
          <a:lstStyle/>
          <a:p>
            <a:endParaRPr lang="en-US"/>
          </a:p>
        </p:txBody>
      </p:sp>
      <p:sp>
        <p:nvSpPr>
          <p:cNvPr id="3" name="SessionAnswerData" descr="&lt;?xml version=&quot;1.0&quot;?&gt;&lt;AllAnswers /&gt;" hidden="1"/>
          <p:cNvSpPr txBox="1"/>
          <p:nvPr/>
        </p:nvSpPr>
        <p:spPr>
          <a:xfrm>
            <a:off x="1270000" y="0"/>
            <a:ext cx="0" cy="0"/>
          </a:xfrm>
          <a:prstGeom prst="rect">
            <a:avLst/>
          </a:prstGeom>
          <a:noFill/>
        </p:spPr>
        <p:txBody>
          <a:bodyPr vert="horz" rtlCol="0">
            <a:spAutoFit/>
          </a:bodyPr>
          <a:lstStyle/>
          <a:p>
            <a:endParaRPr lang="en-US"/>
          </a:p>
        </p:txBody>
      </p:sp>
      <p:sp>
        <p:nvSpPr>
          <p:cNvPr id="8" name="SessionResponseData" hidden="1"/>
          <p:cNvSpPr txBox="1"/>
          <p:nvPr/>
        </p:nvSpPr>
        <p:spPr>
          <a:xfrm>
            <a:off x="0" y="0"/>
            <a:ext cx="0" cy="369332"/>
          </a:xfrm>
          <a:prstGeom prst="rect">
            <a:avLst/>
          </a:prstGeom>
          <a:noFill/>
        </p:spPr>
        <p:txBody>
          <a:bodyPr vert="horz" rtlCol="0">
            <a:spAutoFit/>
          </a:bodyPr>
          <a:lstStyle/>
          <a:p>
            <a:endParaRPr lang="en-US"/>
          </a:p>
        </p:txBody>
      </p:sp>
      <p:sp>
        <p:nvSpPr>
          <p:cNvPr id="9" name="SessionPresentationSettingsData" descr="&lt;?xml version=&quot;1.0&quot;?&gt;&lt;Settings&gt;&lt;answerBulletFormat&gt;Numeric&lt;/answerBulletFormat&gt;&lt;answerNowAutoInsert&gt;No&lt;/answerNowAutoInsert&gt;&lt;answerNowStyle&gt;Explosion&lt;/answerNowStyle&gt;&lt;answerNowText&gt;Answer Now&lt;/answerNowText&gt;&lt;chartColors&gt;Use PowerPoint Color Scheme&lt;/chartColors&gt;&lt;chartType&gt;Horizontal&lt;/chartType&gt;&lt;correctAnswerIndicator&gt;Checkmark&lt;/correctAnswerIndicator&gt;&lt;countdownAutoInsert&gt;No&lt;/countdownAutoInsert&gt;&lt;countdownSeconds&gt;10&lt;/countdownSeconds&gt;&lt;countdownSound&gt;TicToc.wav&lt;/countdownSound&gt;&lt;countdownStyle&gt;Box&lt;/countdownStyle&gt;&lt;gridAutoInsert&gt;No&lt;/gridAutoInsert&gt;&lt;gridFillStyle&gt;Answered&lt;/gridFillStyle&gt;&lt;gridFillColor&gt;255,255,0&lt;/gridFillColor&gt;&lt;SimulatedVoteCount&gt;50&lt;/SimulatedVoteCount&gt;&lt;ChartModel&gt;3D&lt;/ChartModel&gt;&lt;gridColor&gt;&lt;/gridColor&gt;&lt;gridAlternateColor&gt;&lt;/gridAlternateColor&gt;&lt;gridIncorrectColor&gt;&lt;/gridIncorrectColor&gt;&lt;gridOpacity&gt;100%&lt;/gridOpacity&gt;&lt;gridTextStyle&gt;Keypad #&lt;/gridTextStyle&gt;&lt;inputSource&gt;Response Devices&lt;/inputSource&gt;&lt;multipleResponseDivisor&gt;# of Responses&lt;/multipleResponseDivisor&gt;&lt;participantsLeaderBoard&gt;5&lt;/participantsLeaderBoard&gt;&lt;percentageDecimalPlaces&gt;0&lt;/percentageDecimalPlaces&gt;&lt;responseCounterAutoInsert&gt;No&lt;/responseCounterAutoInsert&gt;&lt;responseCounterStyle&gt;Oval&lt;/responseCounterStyle&gt;&lt;responseCounterDisplayValue&gt;# of Votes Received&lt;/responseCounterDisplayValue&gt;&lt;insertObjectUsingColor&gt;Blue&lt;/insertObjectUsingColor&gt;&lt;showResults&gt;Yes&lt;/showResults&gt;&lt;teamColors&gt;User Defined&lt;/teamColors&gt;&lt;teamIdentificationType&gt;None&lt;/teamIdentificationType&gt;&lt;teamScoringType&gt;Voting pads only&lt;/teamScoringType&gt;&lt;teamScoringDecimalPlaces&gt;1&lt;/teamScoringDecimalPlaces&gt;&lt;teamIdentificationItem&gt;&lt;/teamIdentificationItem&gt;&lt;teamsLeaderBoard&gt;5&lt;/teamsLeaderBoard&gt;&lt;teamName1&gt;&lt;/teamName1&gt;&lt;teamName2&gt;&lt;/teamName2&gt;&lt;teamName3&gt;&lt;/teamName3&gt;&lt;teamName4&gt;&lt;/teamName4&gt;&lt;teamName5&gt;&lt;/teamName5&gt;&lt;teamName6&gt;&lt;/teamName6&gt;&lt;teamName7&gt;&lt;/teamName7&gt;&lt;teamName8&gt;&lt;/teamName8&gt;&lt;teamName9&gt;&lt;/teamName9&gt;&lt;teamName10&gt;&lt;/teamName10&gt;&lt;showControlBar&gt;Slides with Get Feedback Objects&lt;/showControlBar&gt;&lt;defaultCorrectPointValue&gt;100&lt;/defaultCorrectPointValue&gt;&lt;defaultIncorrectPointValue&gt;0&lt;/defaultIncorrectPointValue&gt;&lt;chartColor1&gt;Color [A=255, R=185, G=222, B=228]&lt;/chartColor1&gt;&lt;chartColor2&gt;Color [A=255, R=51, G=50, B=152]&lt;/chartColor2&gt;&lt;chartColor3&gt;Color [A=255, R=1, G=153, B=154]&lt;/chartColor3&gt;&lt;chartColor4&gt;Color [A=255, R=153, G=202, B=0]&lt;/chartColor4&gt;&lt;chartColor5&gt;Color [A=255, R=128, G=128, B=128]&lt;/chartColor5&gt;&lt;chartColor6&gt;Color [A=255, R=185, G=222, B=228]&lt;/chartColor6&gt;&lt;chartColor7&gt;Color [A=255, R=51, G=50, B=152]&lt;/chartColor7&gt;&lt;chartColor8&gt;Color [A=255, R=1, G=153, B=154]&lt;/chartColor8&gt;&lt;chartColor9&gt;Color [A=255, R=153, G=202, B=0]&lt;/chartColor9&gt;&lt;chartColor10&gt;Color [A=255, R=128, G=128, B=128]&lt;/chartColor10&gt;&lt;teamColor1&gt;Color [A=255, R=187, G=224, B=227]&lt;/teamColor1&gt;&lt;teamColor2&gt;Color [A=255, R=51, G=51, B=153]&lt;/teamColor2&gt;&lt;teamColor3&gt;Color [A=255, R=0, G=153, B=153]&lt;/teamColor3&gt;&lt;teamColor4&gt;Color [A=255, R=153, G=204, B=0]&lt;/teamColor4&gt;&lt;teamColor5&gt;Color [A=255, R=128, G=128, B=128]&lt;/teamColor5&gt;&lt;teamColor6&gt;Color [A=255, R=0, G=0, B=0]&lt;/teamColor6&gt;&lt;teamColor7&gt;Color [A=255, R=0, G=102, B=204]&lt;/teamColor7&gt;&lt;teamColor8&gt;Color [A=255, R=204, G=204, B=255]&lt;/teamColor8&gt;&lt;teamColor9&gt;Color [A=255, R=255, G=0, B=0]&lt;/teamColor9&gt;&lt;teamColor10&gt;Color [A=255, R=255, G=255, B=0]&lt;/teamColor10&gt;&lt;displayAnswerImagesDuringVote&gt;Yes&lt;/displayAnswerImagesDuringVote&gt;&lt;displayAnswerImagesWithResponses&gt;Yes&lt;/displayAnswerImagesWithResponses&gt;&lt;displayAnswerTextDuringVote&gt;Yes&lt;/displayAnswerTextDuringVote&gt;&lt;displayAnswerTextWithResponses&gt;Yes&lt;/displayAnswerTextWithResponses&gt;&lt;questionSlideID&gt;&lt;/questionSlideID&gt;&lt;controlBarState&gt;Expanded&lt;/controlBarState&gt;&lt;isGridColorKnownColor&gt;&lt;/isGridColorKnownColor&gt;&lt;gridColorName&gt;&lt;/gridColorName&gt;&lt;AutoRec&gt;&lt;/AutoRec&gt;&lt;AutoRecTimeIntrvl&gt;&lt;/AutoRecTimeIntrvl&gt;&lt;chartVotesView&gt;Percentage&lt;/chartVotesView&gt;&lt;chartLabelsColor&gt;0,0,0&lt;/chartLabelsColor&gt;&lt;isChartLabelColorKnownColor&gt;&lt;/isChartLabelColorKnownColor&gt;&lt;chartLabelColorName&gt;&lt;/chartLabelColorName&gt;&lt;chartXAxisLabelType&gt;Full Text&lt;/chartXAxisLabelType&gt;&lt;/Settings&gt;" hidden="1"/>
          <p:cNvSpPr txBox="1"/>
          <p:nvPr/>
        </p:nvSpPr>
        <p:spPr>
          <a:xfrm>
            <a:off x="0" y="0"/>
            <a:ext cx="0" cy="0"/>
          </a:xfrm>
          <a:prstGeom prst="rect">
            <a:avLst/>
          </a:prstGeom>
          <a:noFill/>
        </p:spPr>
        <p:txBody>
          <a:bodyPr vert="horz" rtlCol="0">
            <a:spAutoFit/>
          </a:bodyPr>
          <a:lstStyle/>
          <a:p>
            <a:endParaRPr lang="en-US"/>
          </a:p>
        </p:txBody>
      </p:sp>
    </p:spTree>
    <p:custDataLst>
      <p:tags r:id="rId1"/>
    </p:custDataLst>
    <p:extLst>
      <p:ext uri="{BB962C8B-B14F-4D97-AF65-F5344CB8AC3E}">
        <p14:creationId xmlns:p14="http://schemas.microsoft.com/office/powerpoint/2010/main" val="1104009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Assessment All Over Again: Many causes of “dementia” can be treatable and </a:t>
            </a:r>
            <a:r>
              <a:rPr lang="en-US" i="1" dirty="0" smtClean="0"/>
              <a:t>reversible</a:t>
            </a:r>
            <a:r>
              <a:rPr lang="en-US" i="1" dirty="0"/>
              <a:t>!</a:t>
            </a:r>
          </a:p>
          <a:p>
            <a:r>
              <a:rPr lang="en-US" dirty="0"/>
              <a:t>Assess YOURSELF: know your limits -- mentally, emotionally, physically, financially and with other relationships</a:t>
            </a:r>
            <a:r>
              <a:rPr lang="en-US" dirty="0" smtClean="0"/>
              <a:t>.</a:t>
            </a:r>
          </a:p>
          <a:p>
            <a:pPr lvl="2"/>
            <a:r>
              <a:rPr lang="en-US" dirty="0" smtClean="0"/>
              <a:t>Michigan Office of Services to the Aging - Caregiver Assessment Resources “TCARE®” &amp; “Confident Caregivers™”: </a:t>
            </a:r>
            <a:r>
              <a:rPr lang="en-US" i="1" dirty="0"/>
              <a:t>517-373-8230</a:t>
            </a:r>
          </a:p>
          <a:p>
            <a:r>
              <a:rPr lang="en-US" dirty="0"/>
              <a:t>“Plan A” is always </a:t>
            </a:r>
            <a:r>
              <a:rPr lang="en-US" u="sng" dirty="0"/>
              <a:t>planning</a:t>
            </a:r>
            <a:r>
              <a:rPr lang="en-US" dirty="0"/>
              <a:t>: discuss the future with the person as far ahead of time as possible; gather information, talk with experts, </a:t>
            </a:r>
            <a:r>
              <a:rPr lang="en-US" i="1" dirty="0"/>
              <a:t>include</a:t>
            </a:r>
            <a:r>
              <a:rPr lang="en-US" dirty="0"/>
              <a:t> the person in those activities, use Person Centered Planning</a:t>
            </a:r>
            <a:r>
              <a:rPr lang="en-US" dirty="0" smtClean="0"/>
              <a:t>.</a:t>
            </a:r>
          </a:p>
          <a:p>
            <a:pPr lvl="7"/>
            <a:r>
              <a:rPr lang="en-US" dirty="0" smtClean="0">
                <a:hlinkClick r:id="rId3"/>
              </a:rPr>
              <a:t>www.aarp.org/othertalk</a:t>
            </a:r>
            <a:r>
              <a:rPr lang="en-US" dirty="0" smtClean="0"/>
              <a:t> [Check out print or e-book] </a:t>
            </a:r>
            <a:endParaRPr lang="en-US" dirty="0"/>
          </a:p>
          <a:p>
            <a:endParaRPr lang="en-US" dirty="0"/>
          </a:p>
        </p:txBody>
      </p:sp>
      <p:sp>
        <p:nvSpPr>
          <p:cNvPr id="3" name="Slide Number Placeholder 2"/>
          <p:cNvSpPr>
            <a:spLocks noGrp="1"/>
          </p:cNvSpPr>
          <p:nvPr>
            <p:ph type="sldNum" sz="quarter" idx="12"/>
          </p:nvPr>
        </p:nvSpPr>
        <p:spPr/>
        <p:txBody>
          <a:bodyPr/>
          <a:lstStyle/>
          <a:p>
            <a:fld id="{8A8BCA5A-BDC3-47EB-B401-CC42CD5C314A}" type="slidenum">
              <a:rPr lang="en-US" smtClean="0"/>
              <a:t>20</a:t>
            </a:fld>
            <a:endParaRPr lang="en-US"/>
          </a:p>
        </p:txBody>
      </p:sp>
      <p:sp>
        <p:nvSpPr>
          <p:cNvPr id="4" name="Title 3"/>
          <p:cNvSpPr>
            <a:spLocks noGrp="1"/>
          </p:cNvSpPr>
          <p:nvPr>
            <p:ph type="title"/>
          </p:nvPr>
        </p:nvSpPr>
        <p:spPr/>
        <p:txBody>
          <a:bodyPr>
            <a:normAutofit/>
          </a:bodyPr>
          <a:lstStyle/>
          <a:p>
            <a:r>
              <a:rPr lang="en-US" sz="2800" dirty="0" smtClean="0">
                <a:latin typeface="Copperplate Gothic Light" panose="020E0507020206020404" pitchFamily="34" charset="0"/>
              </a:rPr>
              <a:t>Decision: Before deciding for Others</a:t>
            </a:r>
            <a:endParaRPr lang="en-US" sz="2800" dirty="0">
              <a:latin typeface="Copperplate Gothic Light" panose="020E0507020206020404" pitchFamily="34" charset="0"/>
            </a:endParaRPr>
          </a:p>
        </p:txBody>
      </p:sp>
    </p:spTree>
    <p:custDataLst>
      <p:tags r:id="rId1"/>
    </p:custDataLst>
    <p:extLst>
      <p:ext uri="{BB962C8B-B14F-4D97-AF65-F5344CB8AC3E}">
        <p14:creationId xmlns:p14="http://schemas.microsoft.com/office/powerpoint/2010/main" val="953554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Know the choices and alternatives in services and settings in their/your community, including accessing assistive technologies: the right care </a:t>
            </a:r>
            <a:r>
              <a:rPr lang="en-US" i="1" dirty="0"/>
              <a:t>strategy</a:t>
            </a:r>
            <a:r>
              <a:rPr lang="en-US" dirty="0"/>
              <a:t> can also prevent or delay the need for legal intervention.</a:t>
            </a:r>
          </a:p>
          <a:p>
            <a:r>
              <a:rPr lang="en-US" dirty="0"/>
              <a:t>Major in-home care programs are: Adult Home Help, “</a:t>
            </a:r>
            <a:r>
              <a:rPr lang="en-US" dirty="0" err="1"/>
              <a:t>MiChoice</a:t>
            </a:r>
            <a:r>
              <a:rPr lang="en-US" dirty="0"/>
              <a:t>” Home &amp; Community Based Waiver, Area Agencies on Aging &amp; Centers for Independent Living.</a:t>
            </a:r>
          </a:p>
          <a:p>
            <a:r>
              <a:rPr lang="en-US" dirty="0"/>
              <a:t>Advocate continually for your desired options with your elected officials.</a:t>
            </a:r>
          </a:p>
          <a:p>
            <a:endParaRPr lang="en-US" dirty="0"/>
          </a:p>
        </p:txBody>
      </p:sp>
      <p:sp>
        <p:nvSpPr>
          <p:cNvPr id="3" name="Slide Number Placeholder 2"/>
          <p:cNvSpPr>
            <a:spLocks noGrp="1"/>
          </p:cNvSpPr>
          <p:nvPr>
            <p:ph type="sldNum" sz="quarter" idx="12"/>
          </p:nvPr>
        </p:nvSpPr>
        <p:spPr/>
        <p:txBody>
          <a:bodyPr/>
          <a:lstStyle/>
          <a:p>
            <a:fld id="{8A8BCA5A-BDC3-47EB-B401-CC42CD5C314A}" type="slidenum">
              <a:rPr lang="en-US" smtClean="0"/>
              <a:t>21</a:t>
            </a:fld>
            <a:endParaRPr lang="en-US"/>
          </a:p>
        </p:txBody>
      </p:sp>
      <p:sp>
        <p:nvSpPr>
          <p:cNvPr id="4" name="Title 3"/>
          <p:cNvSpPr>
            <a:spLocks noGrp="1"/>
          </p:cNvSpPr>
          <p:nvPr>
            <p:ph type="title"/>
          </p:nvPr>
        </p:nvSpPr>
        <p:spPr/>
        <p:txBody>
          <a:bodyPr>
            <a:normAutofit/>
          </a:bodyPr>
          <a:lstStyle/>
          <a:p>
            <a:r>
              <a:rPr lang="en-US" sz="2800" b="0" dirty="0" smtClean="0">
                <a:effectLst/>
                <a:latin typeface="Copperplate Gothic Light" panose="020E0507020206020404" pitchFamily="34" charset="0"/>
              </a:rPr>
              <a:t>Decision: Staying Home…or Not</a:t>
            </a:r>
            <a:endParaRPr lang="en-US" sz="2800" b="0" dirty="0">
              <a:effectLst/>
              <a:latin typeface="Copperplate Gothic Light" panose="020E0507020206020404" pitchFamily="34" charset="0"/>
            </a:endParaRPr>
          </a:p>
        </p:txBody>
      </p:sp>
    </p:spTree>
    <p:custDataLst>
      <p:tags r:id="rId1"/>
    </p:custDataLst>
    <p:extLst>
      <p:ext uri="{BB962C8B-B14F-4D97-AF65-F5344CB8AC3E}">
        <p14:creationId xmlns:p14="http://schemas.microsoft.com/office/powerpoint/2010/main" val="40537411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2800" b="0" dirty="0" smtClean="0">
                <a:effectLst/>
                <a:latin typeface="Copperplate Gothic Light" panose="020E0507020206020404" pitchFamily="34" charset="0"/>
              </a:rPr>
              <a:t>Decision: Deciding for Others</a:t>
            </a:r>
            <a:endParaRPr lang="en-US" sz="2800" b="0" dirty="0">
              <a:effectLst/>
              <a:latin typeface="Copperplate Gothic Light" panose="020E0507020206020404" pitchFamily="34" charset="0"/>
            </a:endParaRPr>
          </a:p>
        </p:txBody>
      </p:sp>
      <p:sp>
        <p:nvSpPr>
          <p:cNvPr id="6" name="Text Placeholder 5"/>
          <p:cNvSpPr>
            <a:spLocks noGrp="1"/>
          </p:cNvSpPr>
          <p:nvPr>
            <p:ph type="body" idx="1"/>
          </p:nvPr>
        </p:nvSpPr>
        <p:spPr/>
        <p:txBody>
          <a:bodyPr/>
          <a:lstStyle/>
          <a:p>
            <a:r>
              <a:rPr lang="en-US" dirty="0" smtClean="0"/>
              <a:t>Advance Directive Type</a:t>
            </a:r>
            <a:endParaRPr lang="en-US" dirty="0"/>
          </a:p>
        </p:txBody>
      </p:sp>
      <p:sp>
        <p:nvSpPr>
          <p:cNvPr id="8" name="Text Placeholder 7"/>
          <p:cNvSpPr>
            <a:spLocks noGrp="1"/>
          </p:cNvSpPr>
          <p:nvPr>
            <p:ph type="body" sz="half" idx="3"/>
          </p:nvPr>
        </p:nvSpPr>
        <p:spPr/>
        <p:txBody>
          <a:bodyPr/>
          <a:lstStyle/>
          <a:p>
            <a:r>
              <a:rPr lang="en-US" dirty="0" smtClean="0"/>
              <a:t>Elements &amp; Limits</a:t>
            </a:r>
            <a:endParaRPr lang="en-US" dirty="0"/>
          </a:p>
        </p:txBody>
      </p:sp>
      <p:sp>
        <p:nvSpPr>
          <p:cNvPr id="7" name="Content Placeholder 6"/>
          <p:cNvSpPr>
            <a:spLocks noGrp="1"/>
          </p:cNvSpPr>
          <p:nvPr>
            <p:ph sz="quarter" idx="2"/>
          </p:nvPr>
        </p:nvSpPr>
        <p:spPr/>
        <p:txBody>
          <a:bodyPr/>
          <a:lstStyle/>
          <a:p>
            <a:r>
              <a:rPr lang="en-US" dirty="0"/>
              <a:t>Durable Power of Attorney</a:t>
            </a:r>
          </a:p>
          <a:p>
            <a:endParaRPr lang="en-US" dirty="0"/>
          </a:p>
        </p:txBody>
      </p:sp>
      <p:sp>
        <p:nvSpPr>
          <p:cNvPr id="9" name="Content Placeholder 8"/>
          <p:cNvSpPr>
            <a:spLocks noGrp="1"/>
          </p:cNvSpPr>
          <p:nvPr>
            <p:ph sz="quarter" idx="4"/>
          </p:nvPr>
        </p:nvSpPr>
        <p:spPr/>
        <p:txBody>
          <a:bodyPr>
            <a:normAutofit lnSpcReduction="10000"/>
          </a:bodyPr>
          <a:lstStyle/>
          <a:p>
            <a:r>
              <a:rPr lang="en-US" dirty="0"/>
              <a:t>Must be executed while the person is still “competent.”</a:t>
            </a:r>
          </a:p>
          <a:p>
            <a:r>
              <a:rPr lang="en-US" dirty="0"/>
              <a:t>Employs “springing authorities.”</a:t>
            </a:r>
          </a:p>
          <a:p>
            <a:r>
              <a:rPr lang="en-US" dirty="0"/>
              <a:t>Scope and Limits defined under “Letters of Authority.”</a:t>
            </a:r>
          </a:p>
          <a:p>
            <a:r>
              <a:rPr lang="en-US" dirty="0"/>
              <a:t>Vulnerable to Challenge if not Updated.</a:t>
            </a:r>
          </a:p>
          <a:p>
            <a:endParaRPr lang="en-US" dirty="0"/>
          </a:p>
        </p:txBody>
      </p:sp>
      <p:sp>
        <p:nvSpPr>
          <p:cNvPr id="3" name="Slide Number Placeholder 2"/>
          <p:cNvSpPr>
            <a:spLocks noGrp="1"/>
          </p:cNvSpPr>
          <p:nvPr>
            <p:ph type="sldNum" sz="quarter" idx="12"/>
          </p:nvPr>
        </p:nvSpPr>
        <p:spPr/>
        <p:txBody>
          <a:bodyPr/>
          <a:lstStyle/>
          <a:p>
            <a:fld id="{8A8BCA5A-BDC3-47EB-B401-CC42CD5C314A}" type="slidenum">
              <a:rPr lang="en-US" smtClean="0"/>
              <a:t>22</a:t>
            </a:fld>
            <a:endParaRPr lang="en-US"/>
          </a:p>
        </p:txBody>
      </p:sp>
    </p:spTree>
    <p:custDataLst>
      <p:tags r:id="rId1"/>
    </p:custDataLst>
    <p:extLst>
      <p:ext uri="{BB962C8B-B14F-4D97-AF65-F5344CB8AC3E}">
        <p14:creationId xmlns:p14="http://schemas.microsoft.com/office/powerpoint/2010/main" val="38315085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0" dirty="0" smtClean="0">
                <a:effectLst/>
                <a:latin typeface="Copperplate Gothic Light" panose="020E0507020206020404" pitchFamily="34" charset="0"/>
              </a:rPr>
              <a:t>Decision: Deciding for Others</a:t>
            </a:r>
            <a:endParaRPr lang="en-US" sz="2800" b="0" dirty="0">
              <a:effectLst/>
              <a:latin typeface="Copperplate Gothic Light" panose="020E0507020206020404" pitchFamily="34" charset="0"/>
            </a:endParaRPr>
          </a:p>
        </p:txBody>
      </p:sp>
      <p:sp>
        <p:nvSpPr>
          <p:cNvPr id="3" name="Text Placeholder 2"/>
          <p:cNvSpPr>
            <a:spLocks noGrp="1"/>
          </p:cNvSpPr>
          <p:nvPr>
            <p:ph type="body" idx="1"/>
          </p:nvPr>
        </p:nvSpPr>
        <p:spPr/>
        <p:txBody>
          <a:bodyPr/>
          <a:lstStyle/>
          <a:p>
            <a:r>
              <a:rPr lang="en-US" dirty="0" smtClean="0"/>
              <a:t>Advance Directive Type</a:t>
            </a:r>
            <a:endParaRPr lang="en-US" dirty="0"/>
          </a:p>
        </p:txBody>
      </p:sp>
      <p:sp>
        <p:nvSpPr>
          <p:cNvPr id="4" name="Text Placeholder 3"/>
          <p:cNvSpPr>
            <a:spLocks noGrp="1"/>
          </p:cNvSpPr>
          <p:nvPr>
            <p:ph type="body" sz="half" idx="3"/>
          </p:nvPr>
        </p:nvSpPr>
        <p:spPr/>
        <p:txBody>
          <a:bodyPr/>
          <a:lstStyle/>
          <a:p>
            <a:r>
              <a:rPr lang="en-US" dirty="0" smtClean="0"/>
              <a:t>Elements &amp; Limits</a:t>
            </a:r>
            <a:endParaRPr lang="en-US" dirty="0"/>
          </a:p>
        </p:txBody>
      </p:sp>
      <p:sp>
        <p:nvSpPr>
          <p:cNvPr id="5" name="Content Placeholder 4"/>
          <p:cNvSpPr>
            <a:spLocks noGrp="1"/>
          </p:cNvSpPr>
          <p:nvPr>
            <p:ph sz="quarter" idx="2"/>
          </p:nvPr>
        </p:nvSpPr>
        <p:spPr/>
        <p:txBody>
          <a:bodyPr/>
          <a:lstStyle/>
          <a:p>
            <a:r>
              <a:rPr lang="en-US" dirty="0"/>
              <a:t>Guardianship</a:t>
            </a:r>
          </a:p>
          <a:p>
            <a:endParaRPr lang="en-US" dirty="0"/>
          </a:p>
        </p:txBody>
      </p:sp>
      <p:sp>
        <p:nvSpPr>
          <p:cNvPr id="6" name="Content Placeholder 5"/>
          <p:cNvSpPr>
            <a:spLocks noGrp="1"/>
          </p:cNvSpPr>
          <p:nvPr>
            <p:ph sz="quarter" idx="4"/>
          </p:nvPr>
        </p:nvSpPr>
        <p:spPr/>
        <p:txBody>
          <a:bodyPr>
            <a:normAutofit lnSpcReduction="10000"/>
          </a:bodyPr>
          <a:lstStyle/>
          <a:p>
            <a:r>
              <a:rPr lang="en-US" dirty="0"/>
              <a:t>Must apply through Probate Court.</a:t>
            </a:r>
          </a:p>
          <a:p>
            <a:r>
              <a:rPr lang="en-US" dirty="0"/>
              <a:t>Must prove “incompetence” to make informed choices and decisions.</a:t>
            </a:r>
          </a:p>
          <a:p>
            <a:r>
              <a:rPr lang="en-US" dirty="0"/>
              <a:t>May be temporary and/or limited in scope and authorities.</a:t>
            </a:r>
          </a:p>
          <a:p>
            <a:r>
              <a:rPr lang="en-US" dirty="0"/>
              <a:t>Generally confers total </a:t>
            </a:r>
            <a:r>
              <a:rPr lang="en-US" dirty="0" smtClean="0"/>
              <a:t>decision-making</a:t>
            </a:r>
            <a:r>
              <a:rPr lang="en-US" dirty="0"/>
              <a:t>.</a:t>
            </a:r>
          </a:p>
          <a:p>
            <a:endParaRPr lang="en-US" dirty="0"/>
          </a:p>
        </p:txBody>
      </p:sp>
      <p:sp>
        <p:nvSpPr>
          <p:cNvPr id="7" name="Slide Number Placeholder 6"/>
          <p:cNvSpPr>
            <a:spLocks noGrp="1"/>
          </p:cNvSpPr>
          <p:nvPr>
            <p:ph type="sldNum" sz="quarter" idx="12"/>
          </p:nvPr>
        </p:nvSpPr>
        <p:spPr/>
        <p:txBody>
          <a:bodyPr/>
          <a:lstStyle/>
          <a:p>
            <a:fld id="{8A8BCA5A-BDC3-47EB-B401-CC42CD5C314A}" type="slidenum">
              <a:rPr lang="en-US" smtClean="0"/>
              <a:t>23</a:t>
            </a:fld>
            <a:endParaRPr lang="en-US"/>
          </a:p>
        </p:txBody>
      </p:sp>
    </p:spTree>
    <p:custDataLst>
      <p:tags r:id="rId1"/>
    </p:custDataLst>
    <p:extLst>
      <p:ext uri="{BB962C8B-B14F-4D97-AF65-F5344CB8AC3E}">
        <p14:creationId xmlns:p14="http://schemas.microsoft.com/office/powerpoint/2010/main" val="1321933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0" dirty="0" smtClean="0">
                <a:effectLst/>
                <a:latin typeface="Copperplate Gothic Light" panose="020E0507020206020404" pitchFamily="34" charset="0"/>
              </a:rPr>
              <a:t>Decision: Deciding for Others</a:t>
            </a:r>
            <a:endParaRPr lang="en-US" sz="2800" b="0" dirty="0">
              <a:effectLst/>
              <a:latin typeface="Copperplate Gothic Light" panose="020E0507020206020404" pitchFamily="34" charset="0"/>
            </a:endParaRPr>
          </a:p>
        </p:txBody>
      </p:sp>
      <p:sp>
        <p:nvSpPr>
          <p:cNvPr id="3" name="Text Placeholder 2"/>
          <p:cNvSpPr>
            <a:spLocks noGrp="1"/>
          </p:cNvSpPr>
          <p:nvPr>
            <p:ph type="body" idx="1"/>
          </p:nvPr>
        </p:nvSpPr>
        <p:spPr/>
        <p:txBody>
          <a:bodyPr/>
          <a:lstStyle/>
          <a:p>
            <a:r>
              <a:rPr lang="en-US" dirty="0" smtClean="0"/>
              <a:t>Advance Directive Type</a:t>
            </a:r>
            <a:endParaRPr lang="en-US" dirty="0"/>
          </a:p>
        </p:txBody>
      </p:sp>
      <p:sp>
        <p:nvSpPr>
          <p:cNvPr id="4" name="Text Placeholder 3"/>
          <p:cNvSpPr>
            <a:spLocks noGrp="1"/>
          </p:cNvSpPr>
          <p:nvPr>
            <p:ph type="body" sz="half" idx="3"/>
          </p:nvPr>
        </p:nvSpPr>
        <p:spPr/>
        <p:txBody>
          <a:bodyPr/>
          <a:lstStyle/>
          <a:p>
            <a:r>
              <a:rPr lang="en-US" dirty="0" smtClean="0"/>
              <a:t>Elements &amp; Limits</a:t>
            </a:r>
            <a:endParaRPr lang="en-US" dirty="0"/>
          </a:p>
        </p:txBody>
      </p:sp>
      <p:sp>
        <p:nvSpPr>
          <p:cNvPr id="5" name="Content Placeholder 4"/>
          <p:cNvSpPr>
            <a:spLocks noGrp="1"/>
          </p:cNvSpPr>
          <p:nvPr>
            <p:ph sz="quarter" idx="2"/>
          </p:nvPr>
        </p:nvSpPr>
        <p:spPr/>
        <p:txBody>
          <a:bodyPr/>
          <a:lstStyle/>
          <a:p>
            <a:r>
              <a:rPr lang="en-US" dirty="0"/>
              <a:t>Conservatorship</a:t>
            </a:r>
          </a:p>
          <a:p>
            <a:endParaRPr lang="en-US" dirty="0"/>
          </a:p>
        </p:txBody>
      </p:sp>
      <p:sp>
        <p:nvSpPr>
          <p:cNvPr id="6" name="Content Placeholder 5"/>
          <p:cNvSpPr>
            <a:spLocks noGrp="1"/>
          </p:cNvSpPr>
          <p:nvPr>
            <p:ph sz="quarter" idx="4"/>
          </p:nvPr>
        </p:nvSpPr>
        <p:spPr/>
        <p:txBody>
          <a:bodyPr>
            <a:normAutofit fontScale="92500"/>
          </a:bodyPr>
          <a:lstStyle/>
          <a:p>
            <a:r>
              <a:rPr lang="en-US" dirty="0"/>
              <a:t>Likewise apply through the Probate Court.</a:t>
            </a:r>
          </a:p>
          <a:p>
            <a:r>
              <a:rPr lang="en-US" dirty="0"/>
              <a:t>Must prove “incompetence” to make informed financial choices and decisions.</a:t>
            </a:r>
          </a:p>
          <a:p>
            <a:r>
              <a:rPr lang="en-US" dirty="0"/>
              <a:t>May be temporary or limited.</a:t>
            </a:r>
          </a:p>
          <a:p>
            <a:r>
              <a:rPr lang="en-US" dirty="0"/>
              <a:t>Often conferred along with Guardianship powers.</a:t>
            </a:r>
          </a:p>
          <a:p>
            <a:endParaRPr lang="en-US" dirty="0"/>
          </a:p>
        </p:txBody>
      </p:sp>
      <p:sp>
        <p:nvSpPr>
          <p:cNvPr id="7" name="Slide Number Placeholder 6"/>
          <p:cNvSpPr>
            <a:spLocks noGrp="1"/>
          </p:cNvSpPr>
          <p:nvPr>
            <p:ph type="sldNum" sz="quarter" idx="12"/>
          </p:nvPr>
        </p:nvSpPr>
        <p:spPr/>
        <p:txBody>
          <a:bodyPr/>
          <a:lstStyle/>
          <a:p>
            <a:fld id="{8A8BCA5A-BDC3-47EB-B401-CC42CD5C314A}" type="slidenum">
              <a:rPr lang="en-US" smtClean="0"/>
              <a:t>24</a:t>
            </a:fld>
            <a:endParaRPr lang="en-US"/>
          </a:p>
        </p:txBody>
      </p:sp>
    </p:spTree>
    <p:custDataLst>
      <p:tags r:id="rId1"/>
    </p:custDataLst>
    <p:extLst>
      <p:ext uri="{BB962C8B-B14F-4D97-AF65-F5344CB8AC3E}">
        <p14:creationId xmlns:p14="http://schemas.microsoft.com/office/powerpoint/2010/main" val="2890146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Living Wills</a:t>
            </a:r>
          </a:p>
          <a:p>
            <a:r>
              <a:rPr lang="en-US" dirty="0"/>
              <a:t>Patient Advocate (DPOA)</a:t>
            </a:r>
          </a:p>
          <a:p>
            <a:r>
              <a:rPr lang="en-US" dirty="0"/>
              <a:t>Resident Representative</a:t>
            </a:r>
          </a:p>
          <a:p>
            <a:r>
              <a:rPr lang="en-US" dirty="0"/>
              <a:t>Living Trusts</a:t>
            </a:r>
          </a:p>
          <a:p>
            <a:r>
              <a:rPr lang="en-US" dirty="0"/>
              <a:t>Person Centered Independent Facilitator</a:t>
            </a:r>
          </a:p>
          <a:p>
            <a:r>
              <a:rPr lang="en-US" dirty="0"/>
              <a:t>Talk with a Qualified Attorney Licensed in Michigan. Consult the </a:t>
            </a:r>
            <a:r>
              <a:rPr lang="en-US" i="1" dirty="0"/>
              <a:t>Legal Hotline for Michigan Seniors </a:t>
            </a:r>
            <a:r>
              <a:rPr lang="en-US" dirty="0"/>
              <a:t>at </a:t>
            </a:r>
            <a:r>
              <a:rPr lang="en-US" dirty="0" err="1"/>
              <a:t>ElderLaw’s</a:t>
            </a:r>
            <a:r>
              <a:rPr lang="en-US" dirty="0"/>
              <a:t> (800) 347-5297 and/or the Michigan State Bar Lawyer Referral and Information Service at (800) 968-0738.</a:t>
            </a:r>
          </a:p>
          <a:p>
            <a:endParaRPr lang="en-US" dirty="0"/>
          </a:p>
        </p:txBody>
      </p:sp>
      <p:sp>
        <p:nvSpPr>
          <p:cNvPr id="3" name="Slide Number Placeholder 2"/>
          <p:cNvSpPr>
            <a:spLocks noGrp="1"/>
          </p:cNvSpPr>
          <p:nvPr>
            <p:ph type="sldNum" sz="quarter" idx="12"/>
          </p:nvPr>
        </p:nvSpPr>
        <p:spPr/>
        <p:txBody>
          <a:bodyPr/>
          <a:lstStyle/>
          <a:p>
            <a:fld id="{8A8BCA5A-BDC3-47EB-B401-CC42CD5C314A}" type="slidenum">
              <a:rPr lang="en-US" smtClean="0"/>
              <a:t>25</a:t>
            </a:fld>
            <a:endParaRPr lang="en-US"/>
          </a:p>
        </p:txBody>
      </p:sp>
      <p:sp>
        <p:nvSpPr>
          <p:cNvPr id="4" name="Title 3"/>
          <p:cNvSpPr>
            <a:spLocks noGrp="1"/>
          </p:cNvSpPr>
          <p:nvPr>
            <p:ph type="title"/>
          </p:nvPr>
        </p:nvSpPr>
        <p:spPr/>
        <p:txBody>
          <a:bodyPr>
            <a:normAutofit/>
          </a:bodyPr>
          <a:lstStyle/>
          <a:p>
            <a:r>
              <a:rPr lang="en-US" sz="2800" b="0" dirty="0" smtClean="0">
                <a:effectLst/>
                <a:latin typeface="Copperplate Gothic Light" panose="020E0507020206020404" pitchFamily="34" charset="0"/>
              </a:rPr>
              <a:t>Decisions: Deciding for Others…or Not</a:t>
            </a:r>
            <a:endParaRPr lang="en-US" sz="2800" b="0" dirty="0">
              <a:effectLst/>
              <a:latin typeface="Copperplate Gothic Light" panose="020E0507020206020404" pitchFamily="34" charset="0"/>
            </a:endParaRPr>
          </a:p>
        </p:txBody>
      </p:sp>
    </p:spTree>
    <p:custDataLst>
      <p:tags r:id="rId1"/>
    </p:custDataLst>
    <p:extLst>
      <p:ext uri="{BB962C8B-B14F-4D97-AF65-F5344CB8AC3E}">
        <p14:creationId xmlns:p14="http://schemas.microsoft.com/office/powerpoint/2010/main" val="5838957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Not All “Homes” are Licensed in Michigan: the State licenses Nursing Homes, Homes for the Aged and Adult Foster Care Homes.</a:t>
            </a:r>
          </a:p>
          <a:p>
            <a:r>
              <a:rPr lang="en-US" dirty="0"/>
              <a:t>“Assisted Living” is an industry marketing term which can mean any of the above OR an unlicensed operation.</a:t>
            </a:r>
          </a:p>
          <a:p>
            <a:r>
              <a:rPr lang="en-US" dirty="0"/>
              <a:t>SHOP: visit as many “homes” as possible, as many times as possible, as many different times of day as possible, to get your sense of which Homes have seem to have mostly good days.</a:t>
            </a:r>
          </a:p>
          <a:p>
            <a:endParaRPr lang="en-US" dirty="0"/>
          </a:p>
        </p:txBody>
      </p:sp>
      <p:sp>
        <p:nvSpPr>
          <p:cNvPr id="3" name="Slide Number Placeholder 2"/>
          <p:cNvSpPr>
            <a:spLocks noGrp="1"/>
          </p:cNvSpPr>
          <p:nvPr>
            <p:ph type="sldNum" sz="quarter" idx="12"/>
          </p:nvPr>
        </p:nvSpPr>
        <p:spPr/>
        <p:txBody>
          <a:bodyPr/>
          <a:lstStyle/>
          <a:p>
            <a:fld id="{8A8BCA5A-BDC3-47EB-B401-CC42CD5C314A}" type="slidenum">
              <a:rPr lang="en-US" smtClean="0"/>
              <a:t>26</a:t>
            </a:fld>
            <a:endParaRPr lang="en-US"/>
          </a:p>
        </p:txBody>
      </p:sp>
      <p:sp>
        <p:nvSpPr>
          <p:cNvPr id="4" name="Title 3"/>
          <p:cNvSpPr>
            <a:spLocks noGrp="1"/>
          </p:cNvSpPr>
          <p:nvPr>
            <p:ph type="title"/>
          </p:nvPr>
        </p:nvSpPr>
        <p:spPr/>
        <p:txBody>
          <a:bodyPr>
            <a:normAutofit/>
          </a:bodyPr>
          <a:lstStyle/>
          <a:p>
            <a:r>
              <a:rPr lang="en-US" sz="2800" b="0" dirty="0" smtClean="0">
                <a:effectLst/>
                <a:latin typeface="Copperplate Gothic Light" panose="020E0507020206020404" pitchFamily="34" charset="0"/>
              </a:rPr>
              <a:t>Decision: Leaving Home for a “Home”</a:t>
            </a:r>
            <a:endParaRPr lang="en-US" sz="2800" b="0" dirty="0">
              <a:effectLst/>
              <a:latin typeface="Copperplate Gothic Light" panose="020E0507020206020404" pitchFamily="34" charset="0"/>
            </a:endParaRPr>
          </a:p>
        </p:txBody>
      </p:sp>
    </p:spTree>
    <p:custDataLst>
      <p:tags r:id="rId1"/>
    </p:custDataLst>
    <p:extLst>
      <p:ext uri="{BB962C8B-B14F-4D97-AF65-F5344CB8AC3E}">
        <p14:creationId xmlns:p14="http://schemas.microsoft.com/office/powerpoint/2010/main" val="405255239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Your Michigan </a:t>
            </a:r>
            <a:r>
              <a:rPr lang="en-US" u="sng" dirty="0"/>
              <a:t>Long Term Care Ombudsman Program</a:t>
            </a:r>
            <a:r>
              <a:rPr lang="en-US" dirty="0"/>
              <a:t> can assist you with State inspection reports and other background information, assistance and advocacy: </a:t>
            </a:r>
            <a:r>
              <a:rPr lang="en-US" b="1" dirty="0"/>
              <a:t>1-866-485-9393.</a:t>
            </a:r>
          </a:p>
          <a:p>
            <a:r>
              <a:rPr lang="en-US" dirty="0"/>
              <a:t>Placement into these facilities can be considered temporary.</a:t>
            </a:r>
          </a:p>
          <a:p>
            <a:r>
              <a:rPr lang="en-US" dirty="0"/>
              <a:t>Your caregiver roles will still be needed after you move someone into a facility but they will need to shift in some ways.</a:t>
            </a:r>
          </a:p>
          <a:p>
            <a:endParaRPr lang="en-US" dirty="0"/>
          </a:p>
        </p:txBody>
      </p:sp>
      <p:sp>
        <p:nvSpPr>
          <p:cNvPr id="3" name="Slide Number Placeholder 2"/>
          <p:cNvSpPr>
            <a:spLocks noGrp="1"/>
          </p:cNvSpPr>
          <p:nvPr>
            <p:ph type="sldNum" sz="quarter" idx="12"/>
          </p:nvPr>
        </p:nvSpPr>
        <p:spPr/>
        <p:txBody>
          <a:bodyPr/>
          <a:lstStyle/>
          <a:p>
            <a:fld id="{8A8BCA5A-BDC3-47EB-B401-CC42CD5C314A}" type="slidenum">
              <a:rPr lang="en-US" smtClean="0"/>
              <a:t>27</a:t>
            </a:fld>
            <a:endParaRPr lang="en-US"/>
          </a:p>
        </p:txBody>
      </p:sp>
      <p:sp>
        <p:nvSpPr>
          <p:cNvPr id="4" name="Title 3"/>
          <p:cNvSpPr>
            <a:spLocks noGrp="1"/>
          </p:cNvSpPr>
          <p:nvPr>
            <p:ph type="title"/>
          </p:nvPr>
        </p:nvSpPr>
        <p:spPr/>
        <p:txBody>
          <a:bodyPr>
            <a:normAutofit/>
          </a:bodyPr>
          <a:lstStyle/>
          <a:p>
            <a:r>
              <a:rPr lang="en-US" sz="2800" b="0" dirty="0" smtClean="0">
                <a:effectLst/>
                <a:latin typeface="Copperplate Gothic Light" panose="020E0507020206020404" pitchFamily="34" charset="0"/>
              </a:rPr>
              <a:t>Decision: Don’t Be “Home” Alone</a:t>
            </a:r>
            <a:endParaRPr lang="en-US" sz="2800" b="0" dirty="0">
              <a:effectLst/>
              <a:latin typeface="Copperplate Gothic Light" panose="020E0507020206020404" pitchFamily="34" charset="0"/>
            </a:endParaRPr>
          </a:p>
        </p:txBody>
      </p:sp>
    </p:spTree>
    <p:custDataLst>
      <p:tags r:id="rId1"/>
    </p:custDataLst>
    <p:extLst>
      <p:ext uri="{BB962C8B-B14F-4D97-AF65-F5344CB8AC3E}">
        <p14:creationId xmlns:p14="http://schemas.microsoft.com/office/powerpoint/2010/main" val="854969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Continuing ACA Implementation: Enrollment Periods, Payment Reforms, Quality Initiatives, Utilization, States Medicaid Expansions, 2015 Small Business Mandate, Shift to Primary Care</a:t>
            </a:r>
          </a:p>
          <a:p>
            <a:r>
              <a:rPr lang="en-US" dirty="0" smtClean="0"/>
              <a:t>Rising Healthcare Costs &amp; Deficit Debates</a:t>
            </a:r>
          </a:p>
          <a:p>
            <a:r>
              <a:rPr lang="en-US" dirty="0" smtClean="0"/>
              <a:t>Most current projection by Trustees for Medicare Trust Fund H1 insolvency is 2026</a:t>
            </a:r>
          </a:p>
          <a:p>
            <a:r>
              <a:rPr lang="en-US" dirty="0" smtClean="0"/>
              <a:t>“Doc Fix” SGR Legislation…or Not = $$$</a:t>
            </a:r>
          </a:p>
          <a:p>
            <a:r>
              <a:rPr lang="en-US" dirty="0" smtClean="0"/>
              <a:t>Michigan Dually Eligible Integration Project</a:t>
            </a:r>
          </a:p>
          <a:p>
            <a:r>
              <a:rPr lang="en-US" dirty="0" smtClean="0"/>
              <a:t>Direct Care Worker Shortage Crisis</a:t>
            </a:r>
          </a:p>
          <a:p>
            <a:r>
              <a:rPr lang="en-US" dirty="0" smtClean="0"/>
              <a:t>What’s in your Watch List?</a:t>
            </a:r>
          </a:p>
          <a:p>
            <a:endParaRPr lang="en-US" dirty="0" smtClean="0"/>
          </a:p>
          <a:p>
            <a:endParaRPr lang="en-US" dirty="0"/>
          </a:p>
        </p:txBody>
      </p:sp>
      <p:sp>
        <p:nvSpPr>
          <p:cNvPr id="3" name="Slide Number Placeholder 2"/>
          <p:cNvSpPr>
            <a:spLocks noGrp="1"/>
          </p:cNvSpPr>
          <p:nvPr>
            <p:ph type="sldNum" sz="quarter" idx="12"/>
          </p:nvPr>
        </p:nvSpPr>
        <p:spPr/>
        <p:txBody>
          <a:bodyPr/>
          <a:lstStyle/>
          <a:p>
            <a:fld id="{8A8BCA5A-BDC3-47EB-B401-CC42CD5C314A}" type="slidenum">
              <a:rPr lang="en-US" smtClean="0"/>
              <a:t>28</a:t>
            </a:fld>
            <a:endParaRPr lang="en-US"/>
          </a:p>
        </p:txBody>
      </p:sp>
      <p:sp>
        <p:nvSpPr>
          <p:cNvPr id="4" name="Title 3"/>
          <p:cNvSpPr>
            <a:spLocks noGrp="1"/>
          </p:cNvSpPr>
          <p:nvPr>
            <p:ph type="title"/>
          </p:nvPr>
        </p:nvSpPr>
        <p:spPr/>
        <p:txBody>
          <a:bodyPr>
            <a:normAutofit fontScale="90000"/>
          </a:bodyPr>
          <a:lstStyle/>
          <a:p>
            <a:r>
              <a:rPr lang="en-US" b="0" dirty="0" smtClean="0">
                <a:effectLst/>
                <a:latin typeface="Copperplate Gothic Light" panose="020E0507020206020404" pitchFamily="34" charset="0"/>
              </a:rPr>
              <a:t>Health &amp; LTC Issues Watch List</a:t>
            </a:r>
            <a:endParaRPr lang="en-US" b="0" dirty="0">
              <a:effectLst/>
              <a:latin typeface="Copperplate Gothic Light" panose="020E0507020206020404" pitchFamily="34" charset="0"/>
            </a:endParaRPr>
          </a:p>
        </p:txBody>
      </p:sp>
    </p:spTree>
    <p:custDataLst>
      <p:tags r:id="rId1"/>
    </p:custDataLst>
    <p:extLst>
      <p:ext uri="{BB962C8B-B14F-4D97-AF65-F5344CB8AC3E}">
        <p14:creationId xmlns:p14="http://schemas.microsoft.com/office/powerpoint/2010/main" val="31671412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Copperplate Gothic Light" panose="020E0507020206020404" pitchFamily="34" charset="0"/>
              </a:rPr>
              <a:t>Discussion</a:t>
            </a:r>
            <a:endParaRPr lang="en-US" dirty="0">
              <a:latin typeface="Copperplate Gothic Light" panose="020E0507020206020404" pitchFamily="34" charset="0"/>
            </a:endParaRPr>
          </a:p>
        </p:txBody>
      </p:sp>
      <p:sp>
        <p:nvSpPr>
          <p:cNvPr id="3" name="Subtitle 2"/>
          <p:cNvSpPr>
            <a:spLocks noGrp="1"/>
          </p:cNvSpPr>
          <p:nvPr>
            <p:ph type="subTitle" idx="1"/>
          </p:nvPr>
        </p:nvSpPr>
        <p:spPr/>
        <p:txBody>
          <a:bodyPr/>
          <a:lstStyle/>
          <a:p>
            <a:r>
              <a:rPr lang="en-US" dirty="0" smtClean="0"/>
              <a:t>No Stupid Questions</a:t>
            </a:r>
          </a:p>
          <a:p>
            <a:r>
              <a:rPr lang="en-US" dirty="0" smtClean="0"/>
              <a:t>Maybe Some Stupid Answers</a:t>
            </a:r>
            <a:endParaRPr lang="en-US" dirty="0"/>
          </a:p>
        </p:txBody>
      </p:sp>
      <p:sp>
        <p:nvSpPr>
          <p:cNvPr id="4" name="Slide Number Placeholder 3"/>
          <p:cNvSpPr>
            <a:spLocks noGrp="1"/>
          </p:cNvSpPr>
          <p:nvPr>
            <p:ph type="sldNum" sz="quarter" idx="12"/>
          </p:nvPr>
        </p:nvSpPr>
        <p:spPr/>
        <p:txBody>
          <a:bodyPr/>
          <a:lstStyle/>
          <a:p>
            <a:fld id="{8A8BCA5A-BDC3-47EB-B401-CC42CD5C314A}" type="slidenum">
              <a:rPr lang="en-US" smtClean="0"/>
              <a:t>29</a:t>
            </a:fld>
            <a:endParaRPr lang="en-US"/>
          </a:p>
        </p:txBody>
      </p:sp>
    </p:spTree>
    <p:custDataLst>
      <p:tags r:id="rId1"/>
    </p:custDataLst>
    <p:extLst>
      <p:ext uri="{BB962C8B-B14F-4D97-AF65-F5344CB8AC3E}">
        <p14:creationId xmlns:p14="http://schemas.microsoft.com/office/powerpoint/2010/main" val="28673094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latin typeface="Copperplate Gothic Light" panose="020E0507020206020404" pitchFamily="34" charset="0"/>
              </a:rPr>
              <a:t>The Patient Protection &amp; Affordable Care Act</a:t>
            </a:r>
          </a:p>
          <a:p>
            <a:r>
              <a:rPr lang="en-US" sz="2400" dirty="0" smtClean="0">
                <a:latin typeface="Copperplate Gothic Light" panose="020E0507020206020404" pitchFamily="34" charset="0"/>
              </a:rPr>
              <a:t>Medicare</a:t>
            </a:r>
          </a:p>
          <a:p>
            <a:r>
              <a:rPr lang="en-US" sz="2400" dirty="0" smtClean="0">
                <a:latin typeface="Copperplate Gothic Light" panose="020E0507020206020404" pitchFamily="34" charset="0"/>
              </a:rPr>
              <a:t>Health Spending</a:t>
            </a:r>
            <a:endParaRPr lang="en-US" sz="2400" dirty="0">
              <a:latin typeface="Copperplate Gothic Light" panose="020E0507020206020404" pitchFamily="34" charset="0"/>
            </a:endParaRPr>
          </a:p>
          <a:p>
            <a:r>
              <a:rPr lang="en-US" sz="2400" dirty="0" smtClean="0">
                <a:latin typeface="Copperplate Gothic Light" panose="020E0507020206020404" pitchFamily="34" charset="0"/>
              </a:rPr>
              <a:t>Caregiving in the U.S.</a:t>
            </a:r>
          </a:p>
          <a:p>
            <a:r>
              <a:rPr lang="en-US" sz="2400" dirty="0" smtClean="0">
                <a:latin typeface="Copperplate Gothic Light" panose="020E0507020206020404" pitchFamily="34" charset="0"/>
              </a:rPr>
              <a:t>Michigan Long-Term Care Supports Services</a:t>
            </a:r>
          </a:p>
          <a:p>
            <a:r>
              <a:rPr lang="en-US" sz="2400" dirty="0" smtClean="0">
                <a:latin typeface="Copperplate Gothic Light" panose="020E0507020206020404" pitchFamily="34" charset="0"/>
              </a:rPr>
              <a:t>Options for Coverage &amp; Payment</a:t>
            </a:r>
          </a:p>
          <a:p>
            <a:r>
              <a:rPr lang="en-US" sz="2400" dirty="0" smtClean="0">
                <a:latin typeface="Copperplate Gothic Light" panose="020E0507020206020404" pitchFamily="34" charset="0"/>
              </a:rPr>
              <a:t>Deciding for Others: Advance Directives</a:t>
            </a:r>
          </a:p>
          <a:p>
            <a:r>
              <a:rPr lang="en-US" sz="2400" dirty="0" smtClean="0">
                <a:latin typeface="Copperplate Gothic Light" panose="020E0507020206020404" pitchFamily="34" charset="0"/>
              </a:rPr>
              <a:t>Resources for Learning, Choices &amp; Planning</a:t>
            </a:r>
          </a:p>
          <a:p>
            <a:r>
              <a:rPr lang="en-US" sz="2400" dirty="0" smtClean="0">
                <a:latin typeface="Copperplate Gothic Light" panose="020E0507020206020404" pitchFamily="34" charset="0"/>
              </a:rPr>
              <a:t>Questions, Discussion &amp; Advocacy</a:t>
            </a:r>
          </a:p>
          <a:p>
            <a:endParaRPr lang="en-US" sz="2400" dirty="0">
              <a:latin typeface="Copperplate Gothic Light" panose="020E0507020206020404" pitchFamily="34" charset="0"/>
            </a:endParaRPr>
          </a:p>
        </p:txBody>
      </p:sp>
      <p:sp>
        <p:nvSpPr>
          <p:cNvPr id="3" name="Title 2"/>
          <p:cNvSpPr>
            <a:spLocks noGrp="1"/>
          </p:cNvSpPr>
          <p:nvPr>
            <p:ph type="title"/>
          </p:nvPr>
        </p:nvSpPr>
        <p:spPr/>
        <p:txBody>
          <a:bodyPr>
            <a:normAutofit/>
          </a:bodyPr>
          <a:lstStyle/>
          <a:p>
            <a:r>
              <a:rPr lang="en-US" sz="2800" dirty="0" smtClean="0">
                <a:latin typeface="Copperplate Gothic Light" panose="020E0507020206020404" pitchFamily="34" charset="0"/>
              </a:rPr>
              <a:t>Agenda</a:t>
            </a:r>
            <a:endParaRPr lang="en-US" sz="2800" dirty="0">
              <a:latin typeface="Copperplate Gothic Light" panose="020E0507020206020404" pitchFamily="34" charset="0"/>
            </a:endParaRPr>
          </a:p>
        </p:txBody>
      </p:sp>
      <p:sp>
        <p:nvSpPr>
          <p:cNvPr id="4" name="Slide Number Placeholder 3"/>
          <p:cNvSpPr>
            <a:spLocks noGrp="1"/>
          </p:cNvSpPr>
          <p:nvPr>
            <p:ph type="sldNum" sz="quarter" idx="12"/>
          </p:nvPr>
        </p:nvSpPr>
        <p:spPr/>
        <p:txBody>
          <a:bodyPr/>
          <a:lstStyle/>
          <a:p>
            <a:fld id="{8A8BCA5A-BDC3-47EB-B401-CC42CD5C314A}" type="slidenum">
              <a:rPr lang="en-US" smtClean="0"/>
              <a:t>3</a:t>
            </a:fld>
            <a:endParaRPr lang="en-US"/>
          </a:p>
        </p:txBody>
      </p:sp>
    </p:spTree>
    <p:custDataLst>
      <p:tags r:id="rId1"/>
    </p:custDataLst>
    <p:extLst>
      <p:ext uri="{BB962C8B-B14F-4D97-AF65-F5344CB8AC3E}">
        <p14:creationId xmlns:p14="http://schemas.microsoft.com/office/powerpoint/2010/main" val="33861202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hlinkClick r:id="rId3"/>
              </a:rPr>
              <a:t>www.healthlawanswers.org</a:t>
            </a:r>
            <a:r>
              <a:rPr lang="en-US" dirty="0" smtClean="0"/>
              <a:t> </a:t>
            </a:r>
            <a:endParaRPr lang="en-US" dirty="0"/>
          </a:p>
        </p:txBody>
      </p:sp>
      <p:sp>
        <p:nvSpPr>
          <p:cNvPr id="3" name="Text Placeholder 2"/>
          <p:cNvSpPr>
            <a:spLocks noGrp="1"/>
          </p:cNvSpPr>
          <p:nvPr>
            <p:ph type="body" idx="2"/>
          </p:nvPr>
        </p:nvSpPr>
        <p:spPr/>
        <p:txBody>
          <a:bodyPr/>
          <a:lstStyle/>
          <a:p>
            <a:endParaRPr lang="en-US" dirty="0"/>
          </a:p>
        </p:txBody>
      </p:sp>
      <p:sp>
        <p:nvSpPr>
          <p:cNvPr id="4" name="Content Placeholder 3"/>
          <p:cNvSpPr>
            <a:spLocks noGrp="1"/>
          </p:cNvSpPr>
          <p:nvPr>
            <p:ph sz="half" idx="1"/>
          </p:nvPr>
        </p:nvSpPr>
        <p:spPr/>
        <p:txBody>
          <a:bodyPr>
            <a:normAutofit/>
          </a:bodyPr>
          <a:lstStyle/>
          <a:p>
            <a:r>
              <a:rPr lang="en-US" sz="4400" dirty="0" smtClean="0">
                <a:latin typeface="Copperplate Gothic Bold" panose="020E0705020206020404" pitchFamily="34" charset="0"/>
              </a:rPr>
              <a:t>THANK YOU</a:t>
            </a:r>
          </a:p>
          <a:p>
            <a:endParaRPr lang="en-US" sz="4400" dirty="0">
              <a:latin typeface="Copperplate Gothic Bold" panose="020E0705020206020404" pitchFamily="34" charset="0"/>
            </a:endParaRPr>
          </a:p>
          <a:p>
            <a:r>
              <a:rPr lang="en-US" dirty="0" smtClean="0">
                <a:latin typeface="Copperplate Gothic Bold" panose="020E0705020206020404" pitchFamily="34" charset="0"/>
              </a:rPr>
              <a:t>Andrew Farmer</a:t>
            </a:r>
          </a:p>
          <a:p>
            <a:r>
              <a:rPr lang="en-US" dirty="0" smtClean="0">
                <a:latin typeface="Copperplate Gothic Bold" panose="020E0705020206020404" pitchFamily="34" charset="0"/>
              </a:rPr>
              <a:t>AARP Michigan</a:t>
            </a:r>
          </a:p>
          <a:p>
            <a:r>
              <a:rPr lang="en-US" dirty="0" smtClean="0">
                <a:latin typeface="Copperplate Gothic Bold" panose="020E0705020206020404" pitchFamily="34" charset="0"/>
              </a:rPr>
              <a:t>(517) 267-8921</a:t>
            </a:r>
          </a:p>
          <a:p>
            <a:endParaRPr lang="en-US" dirty="0">
              <a:latin typeface="Copperplate Gothic Bold" panose="020E0705020206020404" pitchFamily="34" charset="0"/>
            </a:endParaRPr>
          </a:p>
          <a:p>
            <a:r>
              <a:rPr lang="en-US" dirty="0" smtClean="0">
                <a:latin typeface="Copperplate Gothic Bold" panose="020E0705020206020404" pitchFamily="34" charset="0"/>
                <a:hlinkClick r:id="rId4"/>
              </a:rPr>
              <a:t>afarmer@aarp.org</a:t>
            </a:r>
            <a:r>
              <a:rPr lang="en-US" dirty="0" smtClean="0">
                <a:latin typeface="Copperplate Gothic Bold" panose="020E0705020206020404" pitchFamily="34" charset="0"/>
              </a:rPr>
              <a:t> </a:t>
            </a:r>
            <a:endParaRPr lang="en-US" dirty="0">
              <a:latin typeface="Copperplate Gothic Bold" panose="020E0705020206020404" pitchFamily="34" charset="0"/>
            </a:endParaRPr>
          </a:p>
        </p:txBody>
      </p:sp>
      <p:sp>
        <p:nvSpPr>
          <p:cNvPr id="5" name="Slide Number Placeholder 4"/>
          <p:cNvSpPr>
            <a:spLocks noGrp="1"/>
          </p:cNvSpPr>
          <p:nvPr>
            <p:ph type="sldNum" sz="quarter" idx="12"/>
          </p:nvPr>
        </p:nvSpPr>
        <p:spPr/>
        <p:txBody>
          <a:bodyPr/>
          <a:lstStyle/>
          <a:p>
            <a:fld id="{8A8BCA5A-BDC3-47EB-B401-CC42CD5C314A}" type="slidenum">
              <a:rPr lang="en-US" smtClean="0"/>
              <a:t>30</a:t>
            </a:fld>
            <a:endParaRPr lang="en-US"/>
          </a:p>
        </p:txBody>
      </p:sp>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280660" y="5410200"/>
            <a:ext cx="3124200" cy="831511"/>
          </a:xfrm>
          <a:prstGeom prst="rect">
            <a:avLst/>
          </a:prstGeom>
        </p:spPr>
      </p:pic>
    </p:spTree>
    <p:custDataLst>
      <p:tags r:id="rId1"/>
    </p:custDataLst>
    <p:extLst>
      <p:ext uri="{BB962C8B-B14F-4D97-AF65-F5344CB8AC3E}">
        <p14:creationId xmlns:p14="http://schemas.microsoft.com/office/powerpoint/2010/main" val="31997814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2400" dirty="0" smtClean="0">
                <a:latin typeface="Copperplate Gothic Light" panose="020E0507020206020404" pitchFamily="34" charset="0"/>
              </a:rPr>
              <a:t>Decision: Affordable Care Act or “</a:t>
            </a:r>
            <a:r>
              <a:rPr lang="en-US" sz="2400" dirty="0" err="1" smtClean="0">
                <a:latin typeface="Copperplate Gothic Light" panose="020E0507020206020404" pitchFamily="34" charset="0"/>
              </a:rPr>
              <a:t>Obamacare</a:t>
            </a:r>
            <a:r>
              <a:rPr lang="en-US" sz="2400" dirty="0" smtClean="0">
                <a:latin typeface="Copperplate Gothic Light" panose="020E0507020206020404" pitchFamily="34" charset="0"/>
              </a:rPr>
              <a:t>”?</a:t>
            </a:r>
            <a:endParaRPr lang="en-US" sz="2400" dirty="0">
              <a:latin typeface="Copperplate Gothic Light" panose="020E0507020206020404" pitchFamily="34" charset="0"/>
            </a:endParaRPr>
          </a:p>
        </p:txBody>
      </p:sp>
      <p:sp>
        <p:nvSpPr>
          <p:cNvPr id="7" name="Text Placeholder 6"/>
          <p:cNvSpPr>
            <a:spLocks noGrp="1"/>
          </p:cNvSpPr>
          <p:nvPr>
            <p:ph type="body" idx="1"/>
          </p:nvPr>
        </p:nvSpPr>
        <p:spPr/>
        <p:txBody>
          <a:bodyPr>
            <a:normAutofit/>
          </a:bodyPr>
          <a:lstStyle/>
          <a:p>
            <a:r>
              <a:rPr lang="en-US" dirty="0" smtClean="0"/>
              <a:t>Current System Reforms</a:t>
            </a:r>
            <a:endParaRPr lang="en-US" dirty="0"/>
          </a:p>
        </p:txBody>
      </p:sp>
      <p:sp>
        <p:nvSpPr>
          <p:cNvPr id="9" name="Text Placeholder 8"/>
          <p:cNvSpPr>
            <a:spLocks noGrp="1"/>
          </p:cNvSpPr>
          <p:nvPr>
            <p:ph type="body" sz="half" idx="3"/>
          </p:nvPr>
        </p:nvSpPr>
        <p:spPr/>
        <p:txBody>
          <a:bodyPr>
            <a:normAutofit/>
          </a:bodyPr>
          <a:lstStyle/>
          <a:p>
            <a:r>
              <a:rPr lang="en-US" dirty="0" smtClean="0"/>
              <a:t>…or Destroying America</a:t>
            </a:r>
            <a:endParaRPr lang="en-US" dirty="0"/>
          </a:p>
        </p:txBody>
      </p:sp>
      <p:sp>
        <p:nvSpPr>
          <p:cNvPr id="8" name="Content Placeholder 7"/>
          <p:cNvSpPr>
            <a:spLocks noGrp="1"/>
          </p:cNvSpPr>
          <p:nvPr>
            <p:ph sz="quarter" idx="2"/>
          </p:nvPr>
        </p:nvSpPr>
        <p:spPr/>
        <p:txBody>
          <a:bodyPr>
            <a:normAutofit lnSpcReduction="10000"/>
          </a:bodyPr>
          <a:lstStyle/>
          <a:p>
            <a:r>
              <a:rPr lang="en-US" dirty="0" smtClean="0"/>
              <a:t>Affordable Care Act</a:t>
            </a:r>
          </a:p>
          <a:p>
            <a:pPr lvl="1"/>
            <a:r>
              <a:rPr lang="en-US" sz="2400" dirty="0" smtClean="0"/>
              <a:t>Government</a:t>
            </a:r>
            <a:r>
              <a:rPr lang="en-US" dirty="0" smtClean="0"/>
              <a:t> Marketplaces for Private Insurance</a:t>
            </a:r>
          </a:p>
          <a:p>
            <a:pPr lvl="1"/>
            <a:r>
              <a:rPr lang="en-US" dirty="0" smtClean="0"/>
              <a:t>Expanded Medicaid for Low Income Families</a:t>
            </a:r>
          </a:p>
          <a:p>
            <a:pPr lvl="1"/>
            <a:r>
              <a:rPr lang="en-US" dirty="0" smtClean="0"/>
              <a:t>Medicare Benefits Enhancements</a:t>
            </a:r>
          </a:p>
          <a:p>
            <a:pPr lvl="1"/>
            <a:r>
              <a:rPr lang="en-US" dirty="0" smtClean="0"/>
              <a:t>Protections &amp; Affordability</a:t>
            </a:r>
          </a:p>
          <a:p>
            <a:pPr lvl="1"/>
            <a:r>
              <a:rPr lang="en-US" dirty="0" smtClean="0"/>
              <a:t>Slowed Federal Spending</a:t>
            </a:r>
          </a:p>
          <a:p>
            <a:pPr lvl="1"/>
            <a:r>
              <a:rPr lang="en-US" dirty="0" smtClean="0"/>
              <a:t>Mandates</a:t>
            </a:r>
          </a:p>
          <a:p>
            <a:pPr lvl="1"/>
            <a:endParaRPr lang="en-US" dirty="0"/>
          </a:p>
        </p:txBody>
      </p:sp>
      <p:sp>
        <p:nvSpPr>
          <p:cNvPr id="10" name="Content Placeholder 9"/>
          <p:cNvSpPr>
            <a:spLocks noGrp="1"/>
          </p:cNvSpPr>
          <p:nvPr>
            <p:ph sz="quarter" idx="4"/>
          </p:nvPr>
        </p:nvSpPr>
        <p:spPr/>
        <p:txBody>
          <a:bodyPr>
            <a:normAutofit/>
          </a:bodyPr>
          <a:lstStyle/>
          <a:p>
            <a:r>
              <a:rPr lang="en-US" dirty="0" smtClean="0"/>
              <a:t>“</a:t>
            </a:r>
            <a:r>
              <a:rPr lang="en-US" dirty="0" err="1" smtClean="0"/>
              <a:t>Obamacare</a:t>
            </a:r>
            <a:r>
              <a:rPr lang="en-US" dirty="0" smtClean="0"/>
              <a:t>”</a:t>
            </a:r>
          </a:p>
          <a:p>
            <a:pPr lvl="1"/>
            <a:r>
              <a:rPr lang="en-US" dirty="0" smtClean="0"/>
              <a:t>Death Panels</a:t>
            </a:r>
          </a:p>
          <a:p>
            <a:pPr lvl="1"/>
            <a:r>
              <a:rPr lang="en-US" dirty="0" smtClean="0"/>
              <a:t>Medicare Cuts</a:t>
            </a:r>
          </a:p>
          <a:p>
            <a:pPr lvl="1"/>
            <a:r>
              <a:rPr lang="en-US" dirty="0" smtClean="0"/>
              <a:t>Jobs Killer</a:t>
            </a:r>
          </a:p>
          <a:p>
            <a:pPr lvl="1"/>
            <a:r>
              <a:rPr lang="en-US" dirty="0" smtClean="0"/>
              <a:t>Biggest Tax Increase in History</a:t>
            </a:r>
          </a:p>
          <a:p>
            <a:pPr lvl="1"/>
            <a:r>
              <a:rPr lang="en-US" dirty="0" smtClean="0"/>
              <a:t>Exploding Deficits</a:t>
            </a:r>
          </a:p>
          <a:p>
            <a:pPr lvl="1"/>
            <a:r>
              <a:rPr lang="en-US" dirty="0" smtClean="0"/>
              <a:t>Free Care to “Illegals”</a:t>
            </a:r>
          </a:p>
          <a:p>
            <a:pPr lvl="1"/>
            <a:r>
              <a:rPr lang="en-US" dirty="0" smtClean="0"/>
              <a:t>Free Abortions</a:t>
            </a:r>
          </a:p>
          <a:p>
            <a:pPr lvl="1"/>
            <a:r>
              <a:rPr lang="en-US" dirty="0" smtClean="0"/>
              <a:t>Care Rationing</a:t>
            </a:r>
          </a:p>
          <a:p>
            <a:pPr lvl="1"/>
            <a:r>
              <a:rPr lang="en-US" dirty="0" smtClean="0"/>
              <a:t>Government Takeover</a:t>
            </a:r>
          </a:p>
        </p:txBody>
      </p:sp>
      <p:sp>
        <p:nvSpPr>
          <p:cNvPr id="5" name="Slide Number Placeholder 4"/>
          <p:cNvSpPr>
            <a:spLocks noGrp="1"/>
          </p:cNvSpPr>
          <p:nvPr>
            <p:ph type="sldNum" sz="quarter" idx="12"/>
          </p:nvPr>
        </p:nvSpPr>
        <p:spPr/>
        <p:txBody>
          <a:bodyPr/>
          <a:lstStyle/>
          <a:p>
            <a:fld id="{8A8BCA5A-BDC3-47EB-B401-CC42CD5C314A}" type="slidenum">
              <a:rPr lang="en-US" smtClean="0"/>
              <a:t>4</a:t>
            </a:fld>
            <a:endParaRPr lang="en-US"/>
          </a:p>
        </p:txBody>
      </p:sp>
    </p:spTree>
    <p:custDataLst>
      <p:tags r:id="rId1"/>
    </p:custDataLst>
    <p:extLst>
      <p:ext uri="{BB962C8B-B14F-4D97-AF65-F5344CB8AC3E}">
        <p14:creationId xmlns:p14="http://schemas.microsoft.com/office/powerpoint/2010/main" val="74923786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8A8BCA5A-BDC3-47EB-B401-CC42CD5C314A}" type="slidenum">
              <a:rPr lang="en-US" smtClean="0"/>
              <a:t>5</a:t>
            </a:fld>
            <a:endParaRPr lang="en-US"/>
          </a:p>
        </p:txBody>
      </p:sp>
      <p:sp>
        <p:nvSpPr>
          <p:cNvPr id="4" name="Title 3"/>
          <p:cNvSpPr>
            <a:spLocks noGrp="1"/>
          </p:cNvSpPr>
          <p:nvPr>
            <p:ph type="title"/>
          </p:nvPr>
        </p:nvSpPr>
        <p:spPr/>
        <p:txBody>
          <a:bodyPr>
            <a:normAutofit/>
          </a:bodyPr>
          <a:lstStyle/>
          <a:p>
            <a:r>
              <a:rPr lang="en-US" sz="2800" dirty="0" smtClean="0">
                <a:effectLst/>
                <a:latin typeface="Copperplate Gothic Light" panose="020E0507020206020404" pitchFamily="34" charset="0"/>
              </a:rPr>
              <a:t>Funny Story</a:t>
            </a:r>
            <a:endParaRPr lang="en-US" sz="2800" dirty="0">
              <a:effectLst/>
              <a:latin typeface="Copperplate Gothic Light" panose="020E0507020206020404" pitchFamily="34" charset="0"/>
            </a:endParaRPr>
          </a:p>
        </p:txBody>
      </p:sp>
      <p:sp>
        <p:nvSpPr>
          <p:cNvPr id="5" name="Content Placeholder 4"/>
          <p:cNvSpPr>
            <a:spLocks noGrp="1"/>
          </p:cNvSpPr>
          <p:nvPr>
            <p:ph idx="1"/>
          </p:nvPr>
        </p:nvSpPr>
        <p:spPr/>
        <p:txBody>
          <a:bodyPr/>
          <a:lstStyle/>
          <a:p>
            <a:pPr marL="109728" indent="0">
              <a:buNone/>
            </a:pPr>
            <a:r>
              <a:rPr lang="en-US" dirty="0" smtClean="0"/>
              <a:t>Long ago, in a land far away (Europe) everybody believed the World was flat. They believed this for only a few reasons:</a:t>
            </a:r>
          </a:p>
          <a:p>
            <a:pPr lvl="1"/>
            <a:r>
              <a:rPr lang="en-US" dirty="0" smtClean="0"/>
              <a:t>No one ventured far enough to discover it was otherwise – or came back alive who did.</a:t>
            </a:r>
          </a:p>
          <a:p>
            <a:pPr lvl="1"/>
            <a:r>
              <a:rPr lang="en-US" dirty="0" smtClean="0"/>
              <a:t>It’s what everybody said.</a:t>
            </a:r>
          </a:p>
          <a:p>
            <a:pPr lvl="1"/>
            <a:r>
              <a:rPr lang="en-US" dirty="0" smtClean="0"/>
              <a:t>It wasn’t safe to disagree.</a:t>
            </a:r>
          </a:p>
          <a:p>
            <a:pPr marL="393192" lvl="1" indent="0">
              <a:buNone/>
            </a:pPr>
            <a:endParaRPr lang="en-US" dirty="0" smtClean="0"/>
          </a:p>
          <a:p>
            <a:pPr marL="393192" lvl="1" indent="0">
              <a:buNone/>
            </a:pPr>
            <a:r>
              <a:rPr lang="en-US" dirty="0" smtClean="0"/>
              <a:t>Funnier Story: Most of us have flat worlds of our own we probably still live in – especially when we don’t realize it.</a:t>
            </a:r>
            <a:endParaRPr lang="en-US" dirty="0"/>
          </a:p>
        </p:txBody>
      </p:sp>
    </p:spTree>
    <p:custDataLst>
      <p:tags r:id="rId1"/>
    </p:custDataLst>
    <p:extLst>
      <p:ext uri="{BB962C8B-B14F-4D97-AF65-F5344CB8AC3E}">
        <p14:creationId xmlns:p14="http://schemas.microsoft.com/office/powerpoint/2010/main" val="91448078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r>
              <a:rPr lang="en-US" sz="1800" b="1" dirty="0"/>
              <a:t>Check </a:t>
            </a:r>
            <a:r>
              <a:rPr lang="en-US" sz="1800" b="1" u="sng" dirty="0"/>
              <a:t>Sources </a:t>
            </a:r>
            <a:r>
              <a:rPr lang="en-US" sz="1800" dirty="0"/>
              <a:t>of Information: footnotes on research, data + methodologies = ingredients! </a:t>
            </a:r>
          </a:p>
          <a:p>
            <a:pPr lvl="0"/>
            <a:r>
              <a:rPr lang="en-US" sz="1800" b="1" dirty="0"/>
              <a:t>Check </a:t>
            </a:r>
            <a:r>
              <a:rPr lang="en-US" sz="1800" b="1" u="sng" dirty="0"/>
              <a:t>Organizations’</a:t>
            </a:r>
            <a:r>
              <a:rPr lang="en-US" sz="1800" b="1" dirty="0"/>
              <a:t> </a:t>
            </a:r>
            <a:r>
              <a:rPr lang="en-US" sz="1800" dirty="0"/>
              <a:t>backgrounds using or reporting the information for possible biases.</a:t>
            </a:r>
          </a:p>
          <a:p>
            <a:pPr lvl="0"/>
            <a:r>
              <a:rPr lang="en-US" sz="1800" b="1" dirty="0"/>
              <a:t>Check </a:t>
            </a:r>
            <a:r>
              <a:rPr lang="en-US" sz="1800" b="1" u="sng" dirty="0"/>
              <a:t>Individual Authors’</a:t>
            </a:r>
            <a:r>
              <a:rPr lang="en-US" sz="1800" dirty="0"/>
              <a:t> developing and/or reporting the information for professional competence.</a:t>
            </a:r>
          </a:p>
          <a:p>
            <a:pPr lvl="0"/>
            <a:r>
              <a:rPr lang="en-US" sz="1800" b="1" dirty="0"/>
              <a:t>Check </a:t>
            </a:r>
            <a:r>
              <a:rPr lang="en-US" sz="1800" b="1" u="sng" dirty="0"/>
              <a:t>Funding Sources</a:t>
            </a:r>
            <a:r>
              <a:rPr lang="en-US" sz="1800" b="1" dirty="0"/>
              <a:t> </a:t>
            </a:r>
            <a:r>
              <a:rPr lang="en-US" sz="1800" dirty="0"/>
              <a:t>relied on to pay for and produce the information for possible values and influences.</a:t>
            </a:r>
          </a:p>
          <a:p>
            <a:pPr lvl="0"/>
            <a:r>
              <a:rPr lang="en-US" sz="1800" b="1" dirty="0"/>
              <a:t>Check if </a:t>
            </a:r>
            <a:r>
              <a:rPr lang="en-US" sz="1800" b="1" u="sng" dirty="0"/>
              <a:t>Additional Sources and Reporters</a:t>
            </a:r>
            <a:r>
              <a:rPr lang="en-US" sz="1800" b="1" dirty="0"/>
              <a:t> </a:t>
            </a:r>
            <a:r>
              <a:rPr lang="en-US" sz="1800" dirty="0"/>
              <a:t>have similar, validating conclusions; the more, the better.</a:t>
            </a:r>
          </a:p>
          <a:p>
            <a:pPr lvl="0"/>
            <a:r>
              <a:rPr lang="en-US" sz="1800" dirty="0"/>
              <a:t>Indeed, </a:t>
            </a:r>
            <a:r>
              <a:rPr lang="en-US" sz="1800" b="1" dirty="0"/>
              <a:t>check a </a:t>
            </a:r>
            <a:r>
              <a:rPr lang="en-US" sz="1800" b="1" u="sng" dirty="0"/>
              <a:t>wide variety</a:t>
            </a:r>
            <a:r>
              <a:rPr lang="en-US" sz="1800" dirty="0"/>
              <a:t> of sources and organizations, </a:t>
            </a:r>
            <a:r>
              <a:rPr lang="en-US" sz="1800" i="1" dirty="0"/>
              <a:t>always</a:t>
            </a:r>
            <a:r>
              <a:rPr lang="en-US" sz="1800" dirty="0"/>
              <a:t>.</a:t>
            </a:r>
          </a:p>
          <a:p>
            <a:pPr lvl="0"/>
            <a:r>
              <a:rPr lang="en-US" sz="1800" b="1" dirty="0"/>
              <a:t>Check if the Source(s), Organization(s) and/or Individual(s) have been </a:t>
            </a:r>
            <a:r>
              <a:rPr lang="en-US" sz="1800" b="1" u="sng" dirty="0"/>
              <a:t>Externally Recognized</a:t>
            </a:r>
            <a:r>
              <a:rPr lang="en-US" sz="1800" b="1" dirty="0"/>
              <a:t> </a:t>
            </a:r>
            <a:r>
              <a:rPr lang="en-US" sz="1800" dirty="0"/>
              <a:t>with</a:t>
            </a:r>
            <a:r>
              <a:rPr lang="en-US" sz="1800" b="1" dirty="0"/>
              <a:t> </a:t>
            </a:r>
            <a:r>
              <a:rPr lang="en-US" sz="1800" b="1" u="sng" dirty="0"/>
              <a:t>reputable awards</a:t>
            </a:r>
            <a:r>
              <a:rPr lang="en-US" sz="1800" b="1" dirty="0"/>
              <a:t> </a:t>
            </a:r>
            <a:r>
              <a:rPr lang="en-US" sz="1800" dirty="0"/>
              <a:t>or other, </a:t>
            </a:r>
            <a:r>
              <a:rPr lang="en-US" sz="1800" i="1" dirty="0"/>
              <a:t>widely</a:t>
            </a:r>
            <a:r>
              <a:rPr lang="en-US" sz="1800" dirty="0"/>
              <a:t> recognized,</a:t>
            </a:r>
            <a:r>
              <a:rPr lang="en-US" sz="1800" b="1" dirty="0"/>
              <a:t> </a:t>
            </a:r>
            <a:r>
              <a:rPr lang="en-US" sz="1800" b="1" u="sng" dirty="0"/>
              <a:t>independent honors</a:t>
            </a:r>
            <a:r>
              <a:rPr lang="en-US" sz="1800" b="1" dirty="0"/>
              <a:t>.</a:t>
            </a:r>
            <a:endParaRPr lang="en-US" sz="1800" dirty="0"/>
          </a:p>
          <a:p>
            <a:endParaRPr lang="en-US" dirty="0"/>
          </a:p>
        </p:txBody>
      </p:sp>
      <p:sp>
        <p:nvSpPr>
          <p:cNvPr id="3" name="Slide Number Placeholder 2"/>
          <p:cNvSpPr>
            <a:spLocks noGrp="1"/>
          </p:cNvSpPr>
          <p:nvPr>
            <p:ph type="sldNum" sz="quarter" idx="12"/>
          </p:nvPr>
        </p:nvSpPr>
        <p:spPr/>
        <p:txBody>
          <a:bodyPr/>
          <a:lstStyle/>
          <a:p>
            <a:fld id="{8A8BCA5A-BDC3-47EB-B401-CC42CD5C314A}" type="slidenum">
              <a:rPr lang="en-US" smtClean="0"/>
              <a:t>6</a:t>
            </a:fld>
            <a:endParaRPr lang="en-US"/>
          </a:p>
        </p:txBody>
      </p:sp>
      <p:sp>
        <p:nvSpPr>
          <p:cNvPr id="4" name="Title 3"/>
          <p:cNvSpPr>
            <a:spLocks noGrp="1"/>
          </p:cNvSpPr>
          <p:nvPr>
            <p:ph type="title"/>
          </p:nvPr>
        </p:nvSpPr>
        <p:spPr/>
        <p:txBody>
          <a:bodyPr>
            <a:normAutofit/>
          </a:bodyPr>
          <a:lstStyle/>
          <a:p>
            <a:r>
              <a:rPr lang="en-US" sz="2400" dirty="0" smtClean="0">
                <a:latin typeface="Copperplate Gothic Light" panose="020E0507020206020404" pitchFamily="34" charset="0"/>
              </a:rPr>
              <a:t>Decision: Maintain a Healthy Information Diet</a:t>
            </a:r>
            <a:endParaRPr lang="en-US" sz="2400" dirty="0">
              <a:latin typeface="Copperplate Gothic Light" panose="020E0507020206020404" pitchFamily="34" charset="0"/>
            </a:endParaRPr>
          </a:p>
        </p:txBody>
      </p:sp>
    </p:spTree>
    <p:custDataLst>
      <p:tags r:id="rId1"/>
    </p:custDataLst>
    <p:extLst>
      <p:ext uri="{BB962C8B-B14F-4D97-AF65-F5344CB8AC3E}">
        <p14:creationId xmlns:p14="http://schemas.microsoft.com/office/powerpoint/2010/main" val="23657021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Read up on AARP’s information on the Affordable Care Act at: </a:t>
            </a:r>
            <a:r>
              <a:rPr lang="en-US" dirty="0" smtClean="0">
                <a:hlinkClick r:id="rId3"/>
              </a:rPr>
              <a:t>www.healthlawanswers.org</a:t>
            </a:r>
            <a:r>
              <a:rPr lang="en-US" dirty="0" smtClean="0"/>
              <a:t>   </a:t>
            </a:r>
            <a:endParaRPr lang="en-US" dirty="0"/>
          </a:p>
          <a:p>
            <a:r>
              <a:rPr lang="en-US" dirty="0" smtClean="0"/>
              <a:t>Read </a:t>
            </a:r>
            <a:r>
              <a:rPr lang="en-US" dirty="0"/>
              <a:t>The Patient Protection and Affordable Care Act itself: </a:t>
            </a:r>
            <a:r>
              <a:rPr lang="en-US" dirty="0" smtClean="0">
                <a:hlinkClick r:id="rId4"/>
              </a:rPr>
              <a:t>www.healthcare.gov</a:t>
            </a:r>
            <a:r>
              <a:rPr lang="en-US" dirty="0" smtClean="0"/>
              <a:t> + Enrollment</a:t>
            </a:r>
            <a:endParaRPr lang="en-US" dirty="0"/>
          </a:p>
          <a:p>
            <a:r>
              <a:rPr lang="en-US" dirty="0" smtClean="0"/>
              <a:t>The </a:t>
            </a:r>
            <a:r>
              <a:rPr lang="en-US" dirty="0"/>
              <a:t>2009 Pulitzer Prize-winning website PolitiFact.com, published by the St. Petersburg Times, is </a:t>
            </a:r>
            <a:r>
              <a:rPr lang="en-US" dirty="0" smtClean="0"/>
              <a:t>a </a:t>
            </a:r>
            <a:r>
              <a:rPr lang="en-US" dirty="0"/>
              <a:t>non-partisan fact-checking </a:t>
            </a:r>
            <a:r>
              <a:rPr lang="en-US" dirty="0" smtClean="0"/>
              <a:t>resource </a:t>
            </a:r>
            <a:r>
              <a:rPr lang="en-US" dirty="0"/>
              <a:t>on </a:t>
            </a:r>
            <a:r>
              <a:rPr lang="en-US" dirty="0" smtClean="0"/>
              <a:t>politicians </a:t>
            </a:r>
            <a:r>
              <a:rPr lang="en-US" dirty="0"/>
              <a:t>and </a:t>
            </a:r>
            <a:r>
              <a:rPr lang="en-US" dirty="0" smtClean="0"/>
              <a:t>pundits. </a:t>
            </a:r>
            <a:r>
              <a:rPr lang="en-US" dirty="0"/>
              <a:t>To learn what’s true (and how true) and what’s not (and how much it’s not), go to: </a:t>
            </a:r>
            <a:r>
              <a:rPr lang="en-US" dirty="0" smtClean="0">
                <a:hlinkClick r:id="rId5"/>
              </a:rPr>
              <a:t>www.politifact.com</a:t>
            </a:r>
            <a:r>
              <a:rPr lang="en-US" dirty="0" smtClean="0"/>
              <a:t> </a:t>
            </a:r>
            <a:endParaRPr lang="en-US" dirty="0"/>
          </a:p>
          <a:p>
            <a:endParaRPr lang="en-US" dirty="0"/>
          </a:p>
        </p:txBody>
      </p:sp>
      <p:sp>
        <p:nvSpPr>
          <p:cNvPr id="3" name="Slide Number Placeholder 2"/>
          <p:cNvSpPr>
            <a:spLocks noGrp="1"/>
          </p:cNvSpPr>
          <p:nvPr>
            <p:ph type="sldNum" sz="quarter" idx="12"/>
          </p:nvPr>
        </p:nvSpPr>
        <p:spPr/>
        <p:txBody>
          <a:bodyPr/>
          <a:lstStyle/>
          <a:p>
            <a:fld id="{8A8BCA5A-BDC3-47EB-B401-CC42CD5C314A}" type="slidenum">
              <a:rPr lang="en-US" smtClean="0"/>
              <a:t>7</a:t>
            </a:fld>
            <a:endParaRPr lang="en-US"/>
          </a:p>
        </p:txBody>
      </p:sp>
      <p:sp>
        <p:nvSpPr>
          <p:cNvPr id="4" name="Title 3"/>
          <p:cNvSpPr>
            <a:spLocks noGrp="1"/>
          </p:cNvSpPr>
          <p:nvPr>
            <p:ph type="title"/>
          </p:nvPr>
        </p:nvSpPr>
        <p:spPr/>
        <p:txBody>
          <a:bodyPr>
            <a:normAutofit/>
          </a:bodyPr>
          <a:lstStyle/>
          <a:p>
            <a:r>
              <a:rPr lang="en-US" sz="2400" dirty="0" smtClean="0">
                <a:latin typeface="Copperplate Gothic Light" panose="020E0507020206020404" pitchFamily="34" charset="0"/>
              </a:rPr>
              <a:t>Decision: Sort the Facts from the Imaginary</a:t>
            </a:r>
            <a:endParaRPr lang="en-US" sz="2400" dirty="0">
              <a:latin typeface="Copperplate Gothic Light" panose="020E0507020206020404" pitchFamily="34" charset="0"/>
            </a:endParaRPr>
          </a:p>
        </p:txBody>
      </p:sp>
    </p:spTree>
    <p:custDataLst>
      <p:tags r:id="rId1"/>
    </p:custDataLst>
    <p:extLst>
      <p:ext uri="{BB962C8B-B14F-4D97-AF65-F5344CB8AC3E}">
        <p14:creationId xmlns:p14="http://schemas.microsoft.com/office/powerpoint/2010/main" val="20976573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dirty="0" smtClean="0"/>
              <a:t>Understanding Medicare</a:t>
            </a:r>
          </a:p>
          <a:p>
            <a:r>
              <a:rPr lang="en-US" sz="3200" dirty="0" smtClean="0"/>
              <a:t>Enrolling in Medicare</a:t>
            </a:r>
          </a:p>
          <a:p>
            <a:r>
              <a:rPr lang="en-US" sz="3200" dirty="0" smtClean="0"/>
              <a:t>Issues in Medicare Advocacy</a:t>
            </a:r>
            <a:endParaRPr lang="en-US" sz="3200" dirty="0"/>
          </a:p>
        </p:txBody>
      </p:sp>
      <p:sp>
        <p:nvSpPr>
          <p:cNvPr id="3" name="Slide Number Placeholder 2"/>
          <p:cNvSpPr>
            <a:spLocks noGrp="1"/>
          </p:cNvSpPr>
          <p:nvPr>
            <p:ph type="sldNum" sz="quarter" idx="12"/>
          </p:nvPr>
        </p:nvSpPr>
        <p:spPr/>
        <p:txBody>
          <a:bodyPr/>
          <a:lstStyle/>
          <a:p>
            <a:fld id="{8A8BCA5A-BDC3-47EB-B401-CC42CD5C314A}" type="slidenum">
              <a:rPr lang="en-US" smtClean="0"/>
              <a:t>8</a:t>
            </a:fld>
            <a:endParaRPr lang="en-US"/>
          </a:p>
        </p:txBody>
      </p:sp>
      <p:sp>
        <p:nvSpPr>
          <p:cNvPr id="4" name="Title 3"/>
          <p:cNvSpPr>
            <a:spLocks noGrp="1"/>
          </p:cNvSpPr>
          <p:nvPr>
            <p:ph type="title"/>
          </p:nvPr>
        </p:nvSpPr>
        <p:spPr/>
        <p:txBody>
          <a:bodyPr>
            <a:normAutofit/>
          </a:bodyPr>
          <a:lstStyle/>
          <a:p>
            <a:r>
              <a:rPr lang="en-US" sz="3200" dirty="0" smtClean="0">
                <a:latin typeface="Copperplate Gothic Light" panose="020E0507020206020404" pitchFamily="34" charset="0"/>
              </a:rPr>
              <a:t>Decisions: Medicare Awareness</a:t>
            </a:r>
            <a:endParaRPr lang="en-US" sz="3200" dirty="0">
              <a:latin typeface="Copperplate Gothic Light" panose="020E0507020206020404" pitchFamily="34" charset="0"/>
            </a:endParaRPr>
          </a:p>
        </p:txBody>
      </p:sp>
    </p:spTree>
    <p:custDataLst>
      <p:tags r:id="rId1"/>
    </p:custDataLst>
    <p:extLst>
      <p:ext uri="{BB962C8B-B14F-4D97-AF65-F5344CB8AC3E}">
        <p14:creationId xmlns:p14="http://schemas.microsoft.com/office/powerpoint/2010/main" val="36671924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solidFill>
                  <a:srgbClr val="FF0000"/>
                </a:solidFill>
              </a:rPr>
              <a:t>Part A</a:t>
            </a:r>
            <a:r>
              <a:rPr lang="en-US" dirty="0" smtClean="0"/>
              <a:t>: Covers portions of Hospital, Nursing Home, Home Health, Hospice, Hospital Psychiatric, Blood</a:t>
            </a:r>
          </a:p>
          <a:p>
            <a:r>
              <a:rPr lang="en-US" dirty="0" smtClean="0">
                <a:solidFill>
                  <a:srgbClr val="FF0000"/>
                </a:solidFill>
              </a:rPr>
              <a:t>Part B</a:t>
            </a:r>
            <a:r>
              <a:rPr lang="en-US" dirty="0" smtClean="0"/>
              <a:t>: Covers portions of Physician Services, Medical Equipment, Outpatient Hospital Services, Outpatient Mental Health, Laboratory Tests/Screenings, OT/PT/ST, Home Health (non-hospital), Preventive Services, Blood</a:t>
            </a:r>
          </a:p>
          <a:p>
            <a:r>
              <a:rPr lang="en-US" dirty="0" smtClean="0">
                <a:solidFill>
                  <a:srgbClr val="FF0000"/>
                </a:solidFill>
              </a:rPr>
              <a:t>Part C</a:t>
            </a:r>
            <a:r>
              <a:rPr lang="en-US" dirty="0" smtClean="0"/>
              <a:t>: Private Managed Care Plans approved by Medicare</a:t>
            </a:r>
          </a:p>
          <a:p>
            <a:r>
              <a:rPr lang="en-US" dirty="0" smtClean="0">
                <a:solidFill>
                  <a:srgbClr val="FF0000"/>
                </a:solidFill>
              </a:rPr>
              <a:t>Part D</a:t>
            </a:r>
            <a:r>
              <a:rPr lang="en-US" dirty="0" smtClean="0"/>
              <a:t>: Private Prescription Drug Plans approved by Medicare and subsidized for low income</a:t>
            </a:r>
            <a:endParaRPr lang="en-US" dirty="0"/>
          </a:p>
        </p:txBody>
      </p:sp>
      <p:sp>
        <p:nvSpPr>
          <p:cNvPr id="3" name="Slide Number Placeholder 2"/>
          <p:cNvSpPr>
            <a:spLocks noGrp="1"/>
          </p:cNvSpPr>
          <p:nvPr>
            <p:ph type="sldNum" sz="quarter" idx="12"/>
          </p:nvPr>
        </p:nvSpPr>
        <p:spPr/>
        <p:txBody>
          <a:bodyPr/>
          <a:lstStyle/>
          <a:p>
            <a:fld id="{8A8BCA5A-BDC3-47EB-B401-CC42CD5C314A}" type="slidenum">
              <a:rPr lang="en-US" smtClean="0"/>
              <a:t>9</a:t>
            </a:fld>
            <a:endParaRPr lang="en-US"/>
          </a:p>
        </p:txBody>
      </p:sp>
      <p:sp>
        <p:nvSpPr>
          <p:cNvPr id="4" name="Title 3"/>
          <p:cNvSpPr>
            <a:spLocks noGrp="1"/>
          </p:cNvSpPr>
          <p:nvPr>
            <p:ph type="title"/>
          </p:nvPr>
        </p:nvSpPr>
        <p:spPr/>
        <p:txBody>
          <a:bodyPr>
            <a:normAutofit/>
          </a:bodyPr>
          <a:lstStyle/>
          <a:p>
            <a:r>
              <a:rPr lang="en-US" sz="2800" b="0" dirty="0" smtClean="0">
                <a:effectLst/>
                <a:latin typeface="Copperplate Gothic Light" panose="020E0507020206020404" pitchFamily="34" charset="0"/>
              </a:rPr>
              <a:t>Medicare’s A-B-C-D</a:t>
            </a:r>
            <a:endParaRPr lang="en-US" sz="2800" b="0" dirty="0">
              <a:effectLst/>
              <a:latin typeface="Copperplate Gothic Light" panose="020E0507020206020404" pitchFamily="34" charset="0"/>
            </a:endParaRPr>
          </a:p>
        </p:txBody>
      </p:sp>
    </p:spTree>
    <p:custDataLst>
      <p:tags r:id="rId1"/>
    </p:custDataLst>
    <p:extLst>
      <p:ext uri="{BB962C8B-B14F-4D97-AF65-F5344CB8AC3E}">
        <p14:creationId xmlns:p14="http://schemas.microsoft.com/office/powerpoint/2010/main" val="9348709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IMAGESASSOCIATED" val="No"/>
</p:tagLst>
</file>

<file path=ppt/tags/tag10.xml><?xml version="1.0" encoding="utf-8"?>
<p:tagLst xmlns:a="http://schemas.openxmlformats.org/drawingml/2006/main" xmlns:r="http://schemas.openxmlformats.org/officeDocument/2006/relationships" xmlns:p="http://schemas.openxmlformats.org/presentationml/2006/main">
  <p:tag name="ISIMAGESASSOCIATED" val="No"/>
</p:tagLst>
</file>

<file path=ppt/tags/tag11.xml><?xml version="1.0" encoding="utf-8"?>
<p:tagLst xmlns:a="http://schemas.openxmlformats.org/drawingml/2006/main" xmlns:r="http://schemas.openxmlformats.org/officeDocument/2006/relationships" xmlns:p="http://schemas.openxmlformats.org/presentationml/2006/main">
  <p:tag name="ISIMAGESASSOCIATED" val="No"/>
</p:tagLst>
</file>

<file path=ppt/tags/tag12.xml><?xml version="1.0" encoding="utf-8"?>
<p:tagLst xmlns:a="http://schemas.openxmlformats.org/drawingml/2006/main" xmlns:r="http://schemas.openxmlformats.org/officeDocument/2006/relationships" xmlns:p="http://schemas.openxmlformats.org/presentationml/2006/main">
  <p:tag name="ISIMAGESASSOCIATED" val="No"/>
</p:tagLst>
</file>

<file path=ppt/tags/tag13.xml><?xml version="1.0" encoding="utf-8"?>
<p:tagLst xmlns:a="http://schemas.openxmlformats.org/drawingml/2006/main" xmlns:r="http://schemas.openxmlformats.org/officeDocument/2006/relationships" xmlns:p="http://schemas.openxmlformats.org/presentationml/2006/main">
  <p:tag name="ISIMAGESASSOCIATED" val="No"/>
</p:tagLst>
</file>

<file path=ppt/tags/tag14.xml><?xml version="1.0" encoding="utf-8"?>
<p:tagLst xmlns:a="http://schemas.openxmlformats.org/drawingml/2006/main" xmlns:r="http://schemas.openxmlformats.org/officeDocument/2006/relationships" xmlns:p="http://schemas.openxmlformats.org/presentationml/2006/main">
  <p:tag name="ISIMAGESASSOCIATED" val="No"/>
</p:tagLst>
</file>

<file path=ppt/tags/tag15.xml><?xml version="1.0" encoding="utf-8"?>
<p:tagLst xmlns:a="http://schemas.openxmlformats.org/drawingml/2006/main" xmlns:r="http://schemas.openxmlformats.org/officeDocument/2006/relationships" xmlns:p="http://schemas.openxmlformats.org/presentationml/2006/main">
  <p:tag name="ISIMAGESASSOCIATED" val="No"/>
</p:tagLst>
</file>

<file path=ppt/tags/tag16.xml><?xml version="1.0" encoding="utf-8"?>
<p:tagLst xmlns:a="http://schemas.openxmlformats.org/drawingml/2006/main" xmlns:r="http://schemas.openxmlformats.org/officeDocument/2006/relationships" xmlns:p="http://schemas.openxmlformats.org/presentationml/2006/main">
  <p:tag name="ISIMAGESASSOCIATED" val="No"/>
</p:tagLst>
</file>

<file path=ppt/tags/tag17.xml><?xml version="1.0" encoding="utf-8"?>
<p:tagLst xmlns:a="http://schemas.openxmlformats.org/drawingml/2006/main" xmlns:r="http://schemas.openxmlformats.org/officeDocument/2006/relationships" xmlns:p="http://schemas.openxmlformats.org/presentationml/2006/main">
  <p:tag name="ISIMAGESASSOCIATED" val="No"/>
</p:tagLst>
</file>

<file path=ppt/tags/tag18.xml><?xml version="1.0" encoding="utf-8"?>
<p:tagLst xmlns:a="http://schemas.openxmlformats.org/drawingml/2006/main" xmlns:r="http://schemas.openxmlformats.org/officeDocument/2006/relationships" xmlns:p="http://schemas.openxmlformats.org/presentationml/2006/main">
  <p:tag name="ISIMAGESASSOCIATED" val="No"/>
</p:tagLst>
</file>

<file path=ppt/tags/tag19.xml><?xml version="1.0" encoding="utf-8"?>
<p:tagLst xmlns:a="http://schemas.openxmlformats.org/drawingml/2006/main" xmlns:r="http://schemas.openxmlformats.org/officeDocument/2006/relationships" xmlns:p="http://schemas.openxmlformats.org/presentationml/2006/main">
  <p:tag name="ISIMAGESASSOCIATED" val="No"/>
</p:tagLst>
</file>

<file path=ppt/tags/tag2.xml><?xml version="1.0" encoding="utf-8"?>
<p:tagLst xmlns:a="http://schemas.openxmlformats.org/drawingml/2006/main" xmlns:r="http://schemas.openxmlformats.org/officeDocument/2006/relationships" xmlns:p="http://schemas.openxmlformats.org/presentationml/2006/main">
  <p:tag name="ISIMAGESASSOCIATED" val="No"/>
</p:tagLst>
</file>

<file path=ppt/tags/tag20.xml><?xml version="1.0" encoding="utf-8"?>
<p:tagLst xmlns:a="http://schemas.openxmlformats.org/drawingml/2006/main" xmlns:r="http://schemas.openxmlformats.org/officeDocument/2006/relationships" xmlns:p="http://schemas.openxmlformats.org/presentationml/2006/main">
  <p:tag name="ISIMAGESASSOCIATED" val="No"/>
</p:tagLst>
</file>

<file path=ppt/tags/tag21.xml><?xml version="1.0" encoding="utf-8"?>
<p:tagLst xmlns:a="http://schemas.openxmlformats.org/drawingml/2006/main" xmlns:r="http://schemas.openxmlformats.org/officeDocument/2006/relationships" xmlns:p="http://schemas.openxmlformats.org/presentationml/2006/main">
  <p:tag name="ISIMAGESASSOCIATED" val="No"/>
</p:tagLst>
</file>

<file path=ppt/tags/tag22.xml><?xml version="1.0" encoding="utf-8"?>
<p:tagLst xmlns:a="http://schemas.openxmlformats.org/drawingml/2006/main" xmlns:r="http://schemas.openxmlformats.org/officeDocument/2006/relationships" xmlns:p="http://schemas.openxmlformats.org/presentationml/2006/main">
  <p:tag name="ISIMAGESASSOCIATED" val="No"/>
</p:tagLst>
</file>

<file path=ppt/tags/tag23.xml><?xml version="1.0" encoding="utf-8"?>
<p:tagLst xmlns:a="http://schemas.openxmlformats.org/drawingml/2006/main" xmlns:r="http://schemas.openxmlformats.org/officeDocument/2006/relationships" xmlns:p="http://schemas.openxmlformats.org/presentationml/2006/main">
  <p:tag name="ISIMAGESASSOCIATED" val="No"/>
</p:tagLst>
</file>

<file path=ppt/tags/tag24.xml><?xml version="1.0" encoding="utf-8"?>
<p:tagLst xmlns:a="http://schemas.openxmlformats.org/drawingml/2006/main" xmlns:r="http://schemas.openxmlformats.org/officeDocument/2006/relationships" xmlns:p="http://schemas.openxmlformats.org/presentationml/2006/main">
  <p:tag name="ISIMAGESASSOCIATED" val="No"/>
</p:tagLst>
</file>

<file path=ppt/tags/tag25.xml><?xml version="1.0" encoding="utf-8"?>
<p:tagLst xmlns:a="http://schemas.openxmlformats.org/drawingml/2006/main" xmlns:r="http://schemas.openxmlformats.org/officeDocument/2006/relationships" xmlns:p="http://schemas.openxmlformats.org/presentationml/2006/main">
  <p:tag name="ISIMAGESASSOCIATED" val="No"/>
</p:tagLst>
</file>

<file path=ppt/tags/tag26.xml><?xml version="1.0" encoding="utf-8"?>
<p:tagLst xmlns:a="http://schemas.openxmlformats.org/drawingml/2006/main" xmlns:r="http://schemas.openxmlformats.org/officeDocument/2006/relationships" xmlns:p="http://schemas.openxmlformats.org/presentationml/2006/main">
  <p:tag name="ISIMAGESASSOCIATED" val="No"/>
</p:tagLst>
</file>

<file path=ppt/tags/tag27.xml><?xml version="1.0" encoding="utf-8"?>
<p:tagLst xmlns:a="http://schemas.openxmlformats.org/drawingml/2006/main" xmlns:r="http://schemas.openxmlformats.org/officeDocument/2006/relationships" xmlns:p="http://schemas.openxmlformats.org/presentationml/2006/main">
  <p:tag name="ISIMAGESASSOCIATED" val="No"/>
</p:tagLst>
</file>

<file path=ppt/tags/tag28.xml><?xml version="1.0" encoding="utf-8"?>
<p:tagLst xmlns:a="http://schemas.openxmlformats.org/drawingml/2006/main" xmlns:r="http://schemas.openxmlformats.org/officeDocument/2006/relationships" xmlns:p="http://schemas.openxmlformats.org/presentationml/2006/main">
  <p:tag name="ISIMAGESASSOCIATED" val="No"/>
</p:tagLst>
</file>

<file path=ppt/tags/tag29.xml><?xml version="1.0" encoding="utf-8"?>
<p:tagLst xmlns:a="http://schemas.openxmlformats.org/drawingml/2006/main" xmlns:r="http://schemas.openxmlformats.org/officeDocument/2006/relationships" xmlns:p="http://schemas.openxmlformats.org/presentationml/2006/main">
  <p:tag name="ISIMAGESASSOCIATED" val="No"/>
</p:tagLst>
</file>

<file path=ppt/tags/tag3.xml><?xml version="1.0" encoding="utf-8"?>
<p:tagLst xmlns:a="http://schemas.openxmlformats.org/drawingml/2006/main" xmlns:r="http://schemas.openxmlformats.org/officeDocument/2006/relationships" xmlns:p="http://schemas.openxmlformats.org/presentationml/2006/main">
  <p:tag name="ISIMAGESASSOCIATED" val="No"/>
</p:tagLst>
</file>

<file path=ppt/tags/tag4.xml><?xml version="1.0" encoding="utf-8"?>
<p:tagLst xmlns:a="http://schemas.openxmlformats.org/drawingml/2006/main" xmlns:r="http://schemas.openxmlformats.org/officeDocument/2006/relationships" xmlns:p="http://schemas.openxmlformats.org/presentationml/2006/main">
  <p:tag name="ISIMAGESASSOCIATED" val="No"/>
</p:tagLst>
</file>

<file path=ppt/tags/tag5.xml><?xml version="1.0" encoding="utf-8"?>
<p:tagLst xmlns:a="http://schemas.openxmlformats.org/drawingml/2006/main" xmlns:r="http://schemas.openxmlformats.org/officeDocument/2006/relationships" xmlns:p="http://schemas.openxmlformats.org/presentationml/2006/main">
  <p:tag name="ISIMAGESASSOCIATED" val="No"/>
</p:tagLst>
</file>

<file path=ppt/tags/tag6.xml><?xml version="1.0" encoding="utf-8"?>
<p:tagLst xmlns:a="http://schemas.openxmlformats.org/drawingml/2006/main" xmlns:r="http://schemas.openxmlformats.org/officeDocument/2006/relationships" xmlns:p="http://schemas.openxmlformats.org/presentationml/2006/main">
  <p:tag name="ISIMAGESASSOCIATED" val="No"/>
</p:tagLst>
</file>

<file path=ppt/tags/tag7.xml><?xml version="1.0" encoding="utf-8"?>
<p:tagLst xmlns:a="http://schemas.openxmlformats.org/drawingml/2006/main" xmlns:r="http://schemas.openxmlformats.org/officeDocument/2006/relationships" xmlns:p="http://schemas.openxmlformats.org/presentationml/2006/main">
  <p:tag name="ISIMAGESASSOCIATED" val="No"/>
</p:tagLst>
</file>

<file path=ppt/tags/tag8.xml><?xml version="1.0" encoding="utf-8"?>
<p:tagLst xmlns:a="http://schemas.openxmlformats.org/drawingml/2006/main" xmlns:r="http://schemas.openxmlformats.org/officeDocument/2006/relationships" xmlns:p="http://schemas.openxmlformats.org/presentationml/2006/main">
  <p:tag name="ISIMAGESASSOCIATED" val="No"/>
</p:tagLst>
</file>

<file path=ppt/tags/tag9.xml><?xml version="1.0" encoding="utf-8"?>
<p:tagLst xmlns:a="http://schemas.openxmlformats.org/drawingml/2006/main" xmlns:r="http://schemas.openxmlformats.org/officeDocument/2006/relationships" xmlns:p="http://schemas.openxmlformats.org/presentationml/2006/main">
  <p:tag name="ISIMAGESASSOCIATED" val="No"/>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1356</TotalTime>
  <Words>1948</Words>
  <Application>Microsoft Macintosh PowerPoint</Application>
  <PresentationFormat>On-screen Show (4:3)</PresentationFormat>
  <Paragraphs>220</Paragraphs>
  <Slides>30</Slides>
  <Notes>1</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Concourse</vt:lpstr>
      <vt:lpstr>Healthcare Reform: Sailing the Great Lakes During Sea Change</vt:lpstr>
      <vt:lpstr>HEALTH DECISIONS CONVERSATIONS: Yours. Your Community’s. Your Country’s.</vt:lpstr>
      <vt:lpstr>Agenda</vt:lpstr>
      <vt:lpstr>Decision: Affordable Care Act or “Obamacare”?</vt:lpstr>
      <vt:lpstr>Funny Story</vt:lpstr>
      <vt:lpstr>Decision: Maintain a Healthy Information Diet</vt:lpstr>
      <vt:lpstr>Decision: Sort the Facts from the Imaginary</vt:lpstr>
      <vt:lpstr>Decisions: Medicare Awareness</vt:lpstr>
      <vt:lpstr>Medicare’s A-B-C-D</vt:lpstr>
      <vt:lpstr>Medicare’s People</vt:lpstr>
      <vt:lpstr>Medicare’s OOPs (Out-of-Pocket$$)</vt:lpstr>
      <vt:lpstr>Medicare’s Financing = Trust Funds</vt:lpstr>
      <vt:lpstr>$574 billion spent on benefits in 2012</vt:lpstr>
      <vt:lpstr>Medicare Solvency Trends</vt:lpstr>
      <vt:lpstr>“Health care spending is growing at the slowest rate on record.” </vt:lpstr>
      <vt:lpstr>TAKE A BREAK?</vt:lpstr>
      <vt:lpstr>Decision: Caregiving Choices in the U.S.</vt:lpstr>
      <vt:lpstr>Decision: Where is the Care?</vt:lpstr>
      <vt:lpstr>AARP Caregiver Resource Center: www.aarp.org/home-family/caregiving </vt:lpstr>
      <vt:lpstr>Decision: Before deciding for Others</vt:lpstr>
      <vt:lpstr>Decision: Staying Home…or Not</vt:lpstr>
      <vt:lpstr>Decision: Deciding for Others</vt:lpstr>
      <vt:lpstr>Decision: Deciding for Others</vt:lpstr>
      <vt:lpstr>Decision: Deciding for Others</vt:lpstr>
      <vt:lpstr>Decisions: Deciding for Others…or Not</vt:lpstr>
      <vt:lpstr>Decision: Leaving Home for a “Home”</vt:lpstr>
      <vt:lpstr>Decision: Don’t Be “Home” Alone</vt:lpstr>
      <vt:lpstr>Health &amp; LTC Issues Watch List</vt:lpstr>
      <vt:lpstr>Discussion</vt:lpstr>
      <vt:lpstr>www.healthlawanswers.org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DECISIONS CONVERSATIONS: Yours. Your Community’s. Your Country’s.</dc:title>
  <dc:creator>afarmer</dc:creator>
  <cp:lastModifiedBy>Priscilla Kimboko</cp:lastModifiedBy>
  <cp:revision>77</cp:revision>
  <dcterms:created xsi:type="dcterms:W3CDTF">2014-01-22T16:30:15Z</dcterms:created>
  <dcterms:modified xsi:type="dcterms:W3CDTF">2014-02-02T03:28:01Z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ID">
    <vt:lpwstr>c6fbb83c5e8f49e5a390a70a756b35a4</vt:lpwstr>
  </property>
  <property fmtid="{D5CDD505-2E9C-101B-9397-08002B2CF9AE}" pid="3" name="SlidesCount">
    <vt:lpwstr>30</vt:lpwstr>
  </property>
</Properties>
</file>