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4"/>
  </p:notesMasterIdLst>
  <p:handoutMasterIdLst>
    <p:handoutMasterId r:id="rId15"/>
  </p:handoutMasterIdLst>
  <p:sldIdLst>
    <p:sldId id="256" r:id="rId3"/>
    <p:sldId id="257" r:id="rId4"/>
    <p:sldId id="268" r:id="rId5"/>
    <p:sldId id="272" r:id="rId6"/>
    <p:sldId id="269" r:id="rId7"/>
    <p:sldId id="260" r:id="rId8"/>
    <p:sldId id="261" r:id="rId9"/>
    <p:sldId id="270" r:id="rId10"/>
    <p:sldId id="271" r:id="rId11"/>
    <p:sldId id="266" r:id="rId12"/>
    <p:sldId id="273" r:id="rId1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5274" autoAdjust="0"/>
  </p:normalViewPr>
  <p:slideViewPr>
    <p:cSldViewPr>
      <p:cViewPr varScale="1">
        <p:scale>
          <a:sx n="116" d="100"/>
          <a:sy n="116" d="100"/>
        </p:scale>
        <p:origin x="102" y="10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/>
      <dgm:t>
        <a:bodyPr/>
        <a:lstStyle/>
        <a:p>
          <a:r>
            <a:rPr lang="en-US" dirty="0" smtClean="0"/>
            <a:t>Physical </a:t>
          </a:r>
          <a:endParaRPr lang="en-US" dirty="0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r>
            <a:rPr lang="en-US" dirty="0" smtClean="0"/>
            <a:t>Immune Response</a:t>
          </a:r>
          <a:endParaRPr lang="en-US" dirty="0"/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33EAD35F-38F2-4CB7-9A6D-B04FFD8A51FD}">
      <dgm:prSet phldrT="[Text]"/>
      <dgm:spPr/>
      <dgm:t>
        <a:bodyPr/>
        <a:lstStyle/>
        <a:p>
          <a:r>
            <a:rPr lang="en-US" dirty="0" smtClean="0"/>
            <a:t>Stress Response</a:t>
          </a:r>
          <a:endParaRPr lang="en-US" dirty="0"/>
        </a:p>
      </dgm:t>
    </dgm:pt>
    <dgm:pt modelId="{81FE7DB1-4BFC-4407-80A9-E5514E94C61D}" type="parTrans" cxnId="{FAC3D40F-8E66-452D-9CA4-C2871F2D10EF}">
      <dgm:prSet/>
      <dgm:spPr/>
      <dgm:t>
        <a:bodyPr/>
        <a:lstStyle/>
        <a:p>
          <a:endParaRPr lang="en-US"/>
        </a:p>
      </dgm:t>
    </dgm:pt>
    <dgm:pt modelId="{4B66B839-1910-459B-92B2-14846EBA7A70}" type="sibTrans" cxnId="{FAC3D40F-8E66-452D-9CA4-C2871F2D10EF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/>
      <dgm:t>
        <a:bodyPr/>
        <a:lstStyle/>
        <a:p>
          <a:r>
            <a:rPr lang="en-US" dirty="0" smtClean="0"/>
            <a:t>Emotional </a:t>
          </a:r>
          <a:endParaRPr lang="en-US" dirty="0"/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r>
            <a:rPr lang="en-US" dirty="0" smtClean="0"/>
            <a:t>Self esteem</a:t>
          </a:r>
          <a:endParaRPr lang="en-US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709ED9DC-E391-4C6C-B788-93F1C2EFB6FD}">
      <dgm:prSet phldrT="[Text]"/>
      <dgm:spPr/>
      <dgm:t>
        <a:bodyPr/>
        <a:lstStyle/>
        <a:p>
          <a:r>
            <a:rPr lang="en-US" dirty="0" smtClean="0"/>
            <a:t>Life review and legacy</a:t>
          </a:r>
          <a:endParaRPr lang="en-US" dirty="0"/>
        </a:p>
      </dgm:t>
    </dgm:pt>
    <dgm:pt modelId="{B5FA6CF0-E0A0-46A0-93C9-B722B31A8A9C}" type="parTrans" cxnId="{78E3C3B3-FD19-41A6-A9CC-BB3375A6FF81}">
      <dgm:prSet/>
      <dgm:spPr/>
      <dgm:t>
        <a:bodyPr/>
        <a:lstStyle/>
        <a:p>
          <a:endParaRPr lang="en-US"/>
        </a:p>
      </dgm:t>
    </dgm:pt>
    <dgm:pt modelId="{F3C03C29-D7FF-4D61-8D75-8B75B2F589EC}" type="sibTrans" cxnId="{78E3C3B3-FD19-41A6-A9CC-BB3375A6FF81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/>
      <dgm:spPr/>
      <dgm:t>
        <a:bodyPr/>
        <a:lstStyle/>
        <a:p>
          <a:r>
            <a:rPr lang="en-US" dirty="0" smtClean="0"/>
            <a:t>Spiritual </a:t>
          </a:r>
          <a:endParaRPr lang="en-US" dirty="0"/>
        </a:p>
      </dgm: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FE0A3CAE-D039-42F2-AF12-1E6F6793A633}">
      <dgm:prSet phldrT="[Text]"/>
      <dgm:spPr/>
      <dgm:t>
        <a:bodyPr/>
        <a:lstStyle/>
        <a:p>
          <a:r>
            <a:rPr lang="en-US" dirty="0" smtClean="0"/>
            <a:t>Meaning</a:t>
          </a:r>
          <a:endParaRPr lang="en-US" dirty="0"/>
        </a:p>
      </dgm:t>
    </dgm:pt>
    <dgm:pt modelId="{7E2ED2D1-AFF4-4DED-BB53-30A310825CE2}" type="parTrans" cxnId="{A6FB3C49-AB75-4315-BB6B-886AA454F16F}">
      <dgm:prSet/>
      <dgm:spPr/>
      <dgm:t>
        <a:bodyPr/>
        <a:lstStyle/>
        <a:p>
          <a:endParaRPr lang="en-US"/>
        </a:p>
      </dgm:t>
    </dgm:pt>
    <dgm:pt modelId="{417BDEF2-191B-4000-BDE8-D3D22A51FCF3}" type="sibTrans" cxnId="{A6FB3C49-AB75-4315-BB6B-886AA454F16F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DD881E-A532-414B-870C-8ADE2076F78C}" type="pres">
      <dgm:prSet presAssocID="{477D14C5-CED9-4CFC-B338-DFB0C8090B9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F6E02-AD43-4E7A-935B-DDF5D6C74800}" type="pres">
      <dgm:prSet presAssocID="{477D14C5-CED9-4CFC-B338-DFB0C8090B9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AD0085-41E8-4E29-BBED-9D1036577237}" type="presOf" srcId="{C111C18A-FD96-4E63-821A-54D70D8DC65F}" destId="{CD5F6E02-AD43-4E7A-935B-DDF5D6C74800}" srcOrd="0" destOrd="0" presId="urn:microsoft.com/office/officeart/2005/8/layout/vList2"/>
    <dgm:cxn modelId="{A677E445-9D5B-4C26-A5C5-42BF01249F61}" type="presOf" srcId="{709ED9DC-E391-4C6C-B788-93F1C2EFB6FD}" destId="{782956A5-ADC8-4959-B856-589B9D9B9635}" srcOrd="0" destOrd="1" presId="urn:microsoft.com/office/officeart/2005/8/layout/vList2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85B80D8C-EBB2-4A80-BB6C-93E30B69F4BB}" type="presOf" srcId="{33EAD35F-38F2-4CB7-9A6D-B04FFD8A51FD}" destId="{CD5F6E02-AD43-4E7A-935B-DDF5D6C74800}" srcOrd="0" destOrd="1" presId="urn:microsoft.com/office/officeart/2005/8/layout/vList2"/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AB09493F-37CB-481D-BE1C-7A521AC3963B}" type="presOf" srcId="{477D14C5-CED9-4CFC-B338-DFB0C8090B9F}" destId="{A9DD881E-A532-414B-870C-8ADE2076F78C}" srcOrd="0" destOrd="0" presId="urn:microsoft.com/office/officeart/2005/8/layout/vList2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DC6E05B4-83E9-4C3F-9822-9E1D41C41D9E}" type="presOf" srcId="{CC6B7442-0B72-4EF2-9F13-1325B51AFF9F}" destId="{D64CB5D5-837D-47FC-9E42-A26D800BC695}" srcOrd="0" destOrd="0" presId="urn:microsoft.com/office/officeart/2005/8/layout/vList2"/>
    <dgm:cxn modelId="{FAC3D40F-8E66-452D-9CA4-C2871F2D10EF}" srcId="{477D14C5-CED9-4CFC-B338-DFB0C8090B9F}" destId="{33EAD35F-38F2-4CB7-9A6D-B04FFD8A51FD}" srcOrd="1" destOrd="0" parTransId="{81FE7DB1-4BFC-4407-80A9-E5514E94C61D}" sibTransId="{4B66B839-1910-459B-92B2-14846EBA7A70}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E2EE33AC-3CDB-41AB-99D0-EE89822B0377}" type="presOf" srcId="{90119837-5B71-4D44-BB01-DB0B084933C8}" destId="{ED5DCCC5-BCA8-4491-AA37-BAF153ECA184}" srcOrd="0" destOrd="0" presId="urn:microsoft.com/office/officeart/2005/8/layout/vList2"/>
    <dgm:cxn modelId="{44946EF3-425E-42C8-A6FB-ABA83804B586}" type="presOf" srcId="{D6510970-8F9C-4B45-A0F3-6ACB9AA76D40}" destId="{782956A5-ADC8-4959-B856-589B9D9B9635}" srcOrd="0" destOrd="0" presId="urn:microsoft.com/office/officeart/2005/8/layout/vList2"/>
    <dgm:cxn modelId="{F3770B74-60B7-438A-9C14-87FF95D04624}" type="presOf" srcId="{FE0A3CAE-D039-42F2-AF12-1E6F6793A633}" destId="{08B7B17B-8600-44B0-B235-389E5D71D804}" srcOrd="0" destOrd="0" presId="urn:microsoft.com/office/officeart/2005/8/layout/vList2"/>
    <dgm:cxn modelId="{80D369CF-62F1-4541-AEE2-AB29E5A204FB}" type="presOf" srcId="{3C67E77D-62FA-499D-B5E6-E79A091C5267}" destId="{81203336-F3DE-4B3A-BCF4-0F68C23AC2BB}" srcOrd="0" destOrd="0" presId="urn:microsoft.com/office/officeart/2005/8/layout/vList2"/>
    <dgm:cxn modelId="{8ED8745E-70AE-4940-BBB9-FB6376BDA0D9}" type="presParOf" srcId="{ED5DCCC5-BCA8-4491-AA37-BAF153ECA184}" destId="{A9DD881E-A532-414B-870C-8ADE2076F78C}" srcOrd="0" destOrd="0" presId="urn:microsoft.com/office/officeart/2005/8/layout/vList2"/>
    <dgm:cxn modelId="{31CF7A1A-6E4D-4D10-861C-4FF0D37EB7F8}" type="presParOf" srcId="{ED5DCCC5-BCA8-4491-AA37-BAF153ECA184}" destId="{CD5F6E02-AD43-4E7A-935B-DDF5D6C74800}" srcOrd="1" destOrd="0" presId="urn:microsoft.com/office/officeart/2005/8/layout/vList2"/>
    <dgm:cxn modelId="{9126909B-F016-45D1-8092-6C3135AB4C8A}" type="presParOf" srcId="{ED5DCCC5-BCA8-4491-AA37-BAF153ECA184}" destId="{81203336-F3DE-4B3A-BCF4-0F68C23AC2BB}" srcOrd="2" destOrd="0" presId="urn:microsoft.com/office/officeart/2005/8/layout/vList2"/>
    <dgm:cxn modelId="{730D2F2D-B4CA-4D4B-834E-CF6050C80AD0}" type="presParOf" srcId="{ED5DCCC5-BCA8-4491-AA37-BAF153ECA184}" destId="{782956A5-ADC8-4959-B856-589B9D9B9635}" srcOrd="3" destOrd="0" presId="urn:microsoft.com/office/officeart/2005/8/layout/vList2"/>
    <dgm:cxn modelId="{4902803D-CBF9-4D0B-9ABD-A3F2B1110870}" type="presParOf" srcId="{ED5DCCC5-BCA8-4491-AA37-BAF153ECA184}" destId="{D64CB5D5-837D-47FC-9E42-A26D800BC695}" srcOrd="4" destOrd="0" presId="urn:microsoft.com/office/officeart/2005/8/layout/vList2"/>
    <dgm:cxn modelId="{23FA2328-0584-487D-931D-ED8370AFC6E0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7D14C5-CED9-4CFC-B338-DFB0C8090B9F}">
      <dgm:prSet phldrT="[Text]"/>
      <dgm:spPr/>
      <dgm:t>
        <a:bodyPr/>
        <a:lstStyle/>
        <a:p>
          <a:r>
            <a:rPr lang="en-US" dirty="0" smtClean="0"/>
            <a:t>Mental/Psychological </a:t>
          </a:r>
          <a:endParaRPr lang="en-US" dirty="0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C111C18A-FD96-4E63-821A-54D70D8DC65F}">
      <dgm:prSet phldrT="[Text]"/>
      <dgm:spPr/>
      <dgm:t>
        <a:bodyPr/>
        <a:lstStyle/>
        <a:p>
          <a:r>
            <a:rPr lang="en-US" dirty="0" smtClean="0"/>
            <a:t>Life Satisfaction</a:t>
          </a:r>
          <a:endParaRPr lang="en-US" dirty="0"/>
        </a:p>
      </dgm:t>
    </dgm:pt>
    <dgm:pt modelId="{83BE74EF-FAB4-45A2-BBED-7CD5259AB210}" type="parTrans" cxnId="{FFD8B471-C98F-4DB5-8DE3-2AB7E896ADD5}">
      <dgm:prSet/>
      <dgm:spPr/>
      <dgm:t>
        <a:bodyPr/>
        <a:lstStyle/>
        <a:p>
          <a:endParaRPr lang="en-US"/>
        </a:p>
      </dgm:t>
    </dgm:pt>
    <dgm:pt modelId="{B4F34DE2-2DAE-4F88-8C78-BD8892EBF4FF}" type="sibTrans" cxnId="{FFD8B471-C98F-4DB5-8DE3-2AB7E896ADD5}">
      <dgm:prSet/>
      <dgm:spPr/>
      <dgm:t>
        <a:bodyPr/>
        <a:lstStyle/>
        <a:p>
          <a:endParaRPr lang="en-US"/>
        </a:p>
      </dgm:t>
    </dgm:pt>
    <dgm:pt modelId="{33EAD35F-38F2-4CB7-9A6D-B04FFD8A51FD}">
      <dgm:prSet phldrT="[Text]"/>
      <dgm:spPr/>
      <dgm:t>
        <a:bodyPr/>
        <a:lstStyle/>
        <a:p>
          <a:r>
            <a:rPr lang="en-US" dirty="0" smtClean="0"/>
            <a:t>Perceived health and wellbeing</a:t>
          </a:r>
          <a:endParaRPr lang="en-US" dirty="0"/>
        </a:p>
      </dgm:t>
    </dgm:pt>
    <dgm:pt modelId="{81FE7DB1-4BFC-4407-80A9-E5514E94C61D}" type="parTrans" cxnId="{FAC3D40F-8E66-452D-9CA4-C2871F2D10EF}">
      <dgm:prSet/>
      <dgm:spPr/>
      <dgm:t>
        <a:bodyPr/>
        <a:lstStyle/>
        <a:p>
          <a:endParaRPr lang="en-US"/>
        </a:p>
      </dgm:t>
    </dgm:pt>
    <dgm:pt modelId="{4B66B839-1910-459B-92B2-14846EBA7A70}" type="sibTrans" cxnId="{FAC3D40F-8E66-452D-9CA4-C2871F2D10EF}">
      <dgm:prSet/>
      <dgm:spPr/>
      <dgm:t>
        <a:bodyPr/>
        <a:lstStyle/>
        <a:p>
          <a:endParaRPr lang="en-US"/>
        </a:p>
      </dgm:t>
    </dgm:pt>
    <dgm:pt modelId="{3C67E77D-62FA-499D-B5E6-E79A091C5267}">
      <dgm:prSet phldrT="[Text]"/>
      <dgm:spPr/>
      <dgm:t>
        <a:bodyPr/>
        <a:lstStyle/>
        <a:p>
          <a:r>
            <a:rPr lang="en-US" dirty="0" smtClean="0"/>
            <a:t>Occupational </a:t>
          </a:r>
          <a:endParaRPr lang="en-US" dirty="0"/>
        </a:p>
      </dgm:t>
    </dgm:pt>
    <dgm:pt modelId="{5337D229-E330-4525-B0FA-14EC5A80604A}" type="parTrans" cxnId="{32AA6160-4426-4C4D-93AE-E2F474E37AD9}">
      <dgm:prSet/>
      <dgm:spPr/>
      <dgm:t>
        <a:bodyPr/>
        <a:lstStyle/>
        <a:p>
          <a:endParaRPr lang="en-US"/>
        </a:p>
      </dgm:t>
    </dgm:pt>
    <dgm:pt modelId="{C056AC5D-B04E-4376-A1CB-3EAB7BE5AF5B}" type="sibTrans" cxnId="{32AA6160-4426-4C4D-93AE-E2F474E37AD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/>
      <dgm:spPr/>
      <dgm:t>
        <a:bodyPr/>
        <a:lstStyle/>
        <a:p>
          <a:r>
            <a:rPr lang="en-US" dirty="0" smtClean="0"/>
            <a:t>Personal satisfaction</a:t>
          </a:r>
          <a:endParaRPr lang="en-US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709ED9DC-E391-4C6C-B788-93F1C2EFB6FD}">
      <dgm:prSet phldrT="[Text]"/>
      <dgm:spPr/>
      <dgm:t>
        <a:bodyPr/>
        <a:lstStyle/>
        <a:p>
          <a:r>
            <a:rPr lang="en-US" dirty="0" smtClean="0"/>
            <a:t>Gratitude</a:t>
          </a:r>
          <a:endParaRPr lang="en-US" dirty="0"/>
        </a:p>
      </dgm:t>
    </dgm:pt>
    <dgm:pt modelId="{B5FA6CF0-E0A0-46A0-93C9-B722B31A8A9C}" type="parTrans" cxnId="{78E3C3B3-FD19-41A6-A9CC-BB3375A6FF81}">
      <dgm:prSet/>
      <dgm:spPr/>
      <dgm:t>
        <a:bodyPr/>
        <a:lstStyle/>
        <a:p>
          <a:endParaRPr lang="en-US"/>
        </a:p>
      </dgm:t>
    </dgm:pt>
    <dgm:pt modelId="{F3C03C29-D7FF-4D61-8D75-8B75B2F589EC}" type="sibTrans" cxnId="{78E3C3B3-FD19-41A6-A9CC-BB3375A6FF81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/>
      <dgm:spPr/>
      <dgm:t>
        <a:bodyPr/>
        <a:lstStyle/>
        <a:p>
          <a:r>
            <a:rPr lang="en-US" dirty="0" smtClean="0"/>
            <a:t>Societal </a:t>
          </a:r>
          <a:endParaRPr lang="en-US" dirty="0"/>
        </a:p>
      </dgm: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FE0A3CAE-D039-42F2-AF12-1E6F6793A633}">
      <dgm:prSet phldrT="[Text]"/>
      <dgm:spPr/>
      <dgm:t>
        <a:bodyPr/>
        <a:lstStyle/>
        <a:p>
          <a:r>
            <a:rPr lang="en-US" dirty="0" smtClean="0"/>
            <a:t>Social Connectedness</a:t>
          </a:r>
          <a:endParaRPr lang="en-US" dirty="0"/>
        </a:p>
      </dgm:t>
    </dgm:pt>
    <dgm:pt modelId="{7E2ED2D1-AFF4-4DED-BB53-30A310825CE2}" type="parTrans" cxnId="{A6FB3C49-AB75-4315-BB6B-886AA454F16F}">
      <dgm:prSet/>
      <dgm:spPr/>
      <dgm:t>
        <a:bodyPr/>
        <a:lstStyle/>
        <a:p>
          <a:endParaRPr lang="en-US"/>
        </a:p>
      </dgm:t>
    </dgm:pt>
    <dgm:pt modelId="{417BDEF2-191B-4000-BDE8-D3D22A51FCF3}" type="sibTrans" cxnId="{A6FB3C49-AB75-4315-BB6B-886AA454F16F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9DD881E-A532-414B-870C-8ADE2076F78C}" type="pres">
      <dgm:prSet presAssocID="{477D14C5-CED9-4CFC-B338-DFB0C8090B9F}" presName="parentText" presStyleLbl="node1" presStyleIdx="0" presStyleCnt="3" custLinFactNeighborY="-17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F6E02-AD43-4E7A-935B-DDF5D6C74800}" type="pres">
      <dgm:prSet presAssocID="{477D14C5-CED9-4CFC-B338-DFB0C8090B9F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203336-F3DE-4B3A-BCF4-0F68C23AC2BB}" type="pres">
      <dgm:prSet presAssocID="{3C67E77D-62FA-499D-B5E6-E79A091C52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2956A5-ADC8-4959-B856-589B9D9B9635}" type="pres">
      <dgm:prSet presAssocID="{3C67E77D-62FA-499D-B5E6-E79A091C5267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B7B17B-8600-44B0-B235-389E5D71D804}" type="pres">
      <dgm:prSet presAssocID="{CC6B7442-0B72-4EF2-9F13-1325B51AFF9F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E3C3B3-FD19-41A6-A9CC-BB3375A6FF81}" srcId="{3C67E77D-62FA-499D-B5E6-E79A091C5267}" destId="{709ED9DC-E391-4C6C-B788-93F1C2EFB6FD}" srcOrd="1" destOrd="0" parTransId="{B5FA6CF0-E0A0-46A0-93C9-B722B31A8A9C}" sibTransId="{F3C03C29-D7FF-4D61-8D75-8B75B2F589EC}"/>
    <dgm:cxn modelId="{A6FB3C49-AB75-4315-BB6B-886AA454F16F}" srcId="{CC6B7442-0B72-4EF2-9F13-1325B51AFF9F}" destId="{FE0A3CAE-D039-42F2-AF12-1E6F6793A633}" srcOrd="0" destOrd="0" parTransId="{7E2ED2D1-AFF4-4DED-BB53-30A310825CE2}" sibTransId="{417BDEF2-191B-4000-BDE8-D3D22A51FCF3}"/>
    <dgm:cxn modelId="{66C41236-1FB7-4547-98AE-9D56C46EB2C8}" type="presOf" srcId="{FE0A3CAE-D039-42F2-AF12-1E6F6793A633}" destId="{08B7B17B-8600-44B0-B235-389E5D71D804}" srcOrd="0" destOrd="0" presId="urn:microsoft.com/office/officeart/2005/8/layout/vList2"/>
    <dgm:cxn modelId="{01529A7D-9A68-4E9A-B319-56D75CDA0D8F}" type="presOf" srcId="{477D14C5-CED9-4CFC-B338-DFB0C8090B9F}" destId="{A9DD881E-A532-414B-870C-8ADE2076F78C}" srcOrd="0" destOrd="0" presId="urn:microsoft.com/office/officeart/2005/8/layout/vList2"/>
    <dgm:cxn modelId="{C6E7222A-5F84-456A-9806-D51868FAF8A9}" srcId="{3C67E77D-62FA-499D-B5E6-E79A091C5267}" destId="{D6510970-8F9C-4B45-A0F3-6ACB9AA76D40}" srcOrd="0" destOrd="0" parTransId="{7A9FC291-2B6A-4475-8B09-917F9F09E3AB}" sibTransId="{4B87F32C-3630-48F2-9114-4262C0BEEA9E}"/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768D673E-3F6B-413F-AE96-5A2557B50D59}" type="presOf" srcId="{CC6B7442-0B72-4EF2-9F13-1325B51AFF9F}" destId="{D64CB5D5-837D-47FC-9E42-A26D800BC695}" srcOrd="0" destOrd="0" presId="urn:microsoft.com/office/officeart/2005/8/layout/vList2"/>
    <dgm:cxn modelId="{D39E6D63-4B4E-468C-BC96-FB5C24924497}" type="presOf" srcId="{90119837-5B71-4D44-BB01-DB0B084933C8}" destId="{ED5DCCC5-BCA8-4491-AA37-BAF153ECA184}" srcOrd="0" destOrd="0" presId="urn:microsoft.com/office/officeart/2005/8/layout/vList2"/>
    <dgm:cxn modelId="{FAC3D40F-8E66-452D-9CA4-C2871F2D10EF}" srcId="{477D14C5-CED9-4CFC-B338-DFB0C8090B9F}" destId="{33EAD35F-38F2-4CB7-9A6D-B04FFD8A51FD}" srcOrd="1" destOrd="0" parTransId="{81FE7DB1-4BFC-4407-80A9-E5514E94C61D}" sibTransId="{4B66B839-1910-459B-92B2-14846EBA7A70}"/>
    <dgm:cxn modelId="{F1C8E3B1-B804-4106-9FAB-F0CCEED66383}" type="presOf" srcId="{C111C18A-FD96-4E63-821A-54D70D8DC65F}" destId="{CD5F6E02-AD43-4E7A-935B-DDF5D6C74800}" srcOrd="0" destOrd="0" presId="urn:microsoft.com/office/officeart/2005/8/layout/vList2"/>
    <dgm:cxn modelId="{32AA6160-4426-4C4D-93AE-E2F474E37AD9}" srcId="{90119837-5B71-4D44-BB01-DB0B084933C8}" destId="{3C67E77D-62FA-499D-B5E6-E79A091C5267}" srcOrd="1" destOrd="0" parTransId="{5337D229-E330-4525-B0FA-14EC5A80604A}" sibTransId="{C056AC5D-B04E-4376-A1CB-3EAB7BE5AF5B}"/>
    <dgm:cxn modelId="{E77D0424-7E67-4CD9-A6BC-690877BA54F6}" type="presOf" srcId="{33EAD35F-38F2-4CB7-9A6D-B04FFD8A51FD}" destId="{CD5F6E02-AD43-4E7A-935B-DDF5D6C74800}" srcOrd="0" destOrd="1" presId="urn:microsoft.com/office/officeart/2005/8/layout/vList2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890CECFB-8277-4723-9080-0491DE7057D3}" type="presOf" srcId="{3C67E77D-62FA-499D-B5E6-E79A091C5267}" destId="{81203336-F3DE-4B3A-BCF4-0F68C23AC2BB}" srcOrd="0" destOrd="0" presId="urn:microsoft.com/office/officeart/2005/8/layout/vList2"/>
    <dgm:cxn modelId="{23A44ACE-200C-430D-8F2C-BC4385920B3A}" type="presOf" srcId="{709ED9DC-E391-4C6C-B788-93F1C2EFB6FD}" destId="{782956A5-ADC8-4959-B856-589B9D9B9635}" srcOrd="0" destOrd="1" presId="urn:microsoft.com/office/officeart/2005/8/layout/vList2"/>
    <dgm:cxn modelId="{FFD8B471-C98F-4DB5-8DE3-2AB7E896ADD5}" srcId="{477D14C5-CED9-4CFC-B338-DFB0C8090B9F}" destId="{C111C18A-FD96-4E63-821A-54D70D8DC65F}" srcOrd="0" destOrd="0" parTransId="{83BE74EF-FAB4-45A2-BBED-7CD5259AB210}" sibTransId="{B4F34DE2-2DAE-4F88-8C78-BD8892EBF4FF}"/>
    <dgm:cxn modelId="{08B2F680-FEEA-437C-8837-2BB1BE8CAC26}" type="presOf" srcId="{D6510970-8F9C-4B45-A0F3-6ACB9AA76D40}" destId="{782956A5-ADC8-4959-B856-589B9D9B9635}" srcOrd="0" destOrd="0" presId="urn:microsoft.com/office/officeart/2005/8/layout/vList2"/>
    <dgm:cxn modelId="{D9D92A05-8EA9-4A68-A398-48848B37F708}" type="presParOf" srcId="{ED5DCCC5-BCA8-4491-AA37-BAF153ECA184}" destId="{A9DD881E-A532-414B-870C-8ADE2076F78C}" srcOrd="0" destOrd="0" presId="urn:microsoft.com/office/officeart/2005/8/layout/vList2"/>
    <dgm:cxn modelId="{24167C2B-6769-4464-8F63-131026984A3C}" type="presParOf" srcId="{ED5DCCC5-BCA8-4491-AA37-BAF153ECA184}" destId="{CD5F6E02-AD43-4E7A-935B-DDF5D6C74800}" srcOrd="1" destOrd="0" presId="urn:microsoft.com/office/officeart/2005/8/layout/vList2"/>
    <dgm:cxn modelId="{6CD86848-0369-4FE3-8B0E-346E695CF82E}" type="presParOf" srcId="{ED5DCCC5-BCA8-4491-AA37-BAF153ECA184}" destId="{81203336-F3DE-4B3A-BCF4-0F68C23AC2BB}" srcOrd="2" destOrd="0" presId="urn:microsoft.com/office/officeart/2005/8/layout/vList2"/>
    <dgm:cxn modelId="{B5BF273C-9411-4FAD-AC1F-B58960007AD7}" type="presParOf" srcId="{ED5DCCC5-BCA8-4491-AA37-BAF153ECA184}" destId="{782956A5-ADC8-4959-B856-589B9D9B9635}" srcOrd="3" destOrd="0" presId="urn:microsoft.com/office/officeart/2005/8/layout/vList2"/>
    <dgm:cxn modelId="{ABF42C68-0E80-4D36-B737-13E22F093864}" type="presParOf" srcId="{ED5DCCC5-BCA8-4491-AA37-BAF153ECA184}" destId="{D64CB5D5-837D-47FC-9E42-A26D800BC695}" srcOrd="4" destOrd="0" presId="urn:microsoft.com/office/officeart/2005/8/layout/vList2"/>
    <dgm:cxn modelId="{7C831494-708A-40B7-8128-4386D8E37570}" type="presParOf" srcId="{ED5DCCC5-BCA8-4491-AA37-BAF153ECA184}" destId="{08B7B17B-8600-44B0-B235-389E5D71D80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14100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Physical </a:t>
          </a:r>
          <a:endParaRPr lang="en-US" sz="3000" kern="1200" dirty="0"/>
        </a:p>
      </dsp:txBody>
      <dsp:txXfrm>
        <a:off x="35125" y="49225"/>
        <a:ext cx="4349350" cy="649299"/>
      </dsp:txXfrm>
    </dsp:sp>
    <dsp:sp modelId="{CD5F6E02-AD43-4E7A-935B-DDF5D6C74800}">
      <dsp:nvSpPr>
        <dsp:cNvPr id="0" name=""/>
        <dsp:cNvSpPr/>
      </dsp:nvSpPr>
      <dsp:spPr>
        <a:xfrm>
          <a:off x="0" y="733650"/>
          <a:ext cx="4419600" cy="791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Immune Response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Stress Response</a:t>
          </a:r>
          <a:endParaRPr lang="en-US" sz="2300" kern="1200" dirty="0"/>
        </a:p>
      </dsp:txBody>
      <dsp:txXfrm>
        <a:off x="0" y="733650"/>
        <a:ext cx="4419600" cy="791774"/>
      </dsp:txXfrm>
    </dsp:sp>
    <dsp:sp modelId="{81203336-F3DE-4B3A-BCF4-0F68C23AC2BB}">
      <dsp:nvSpPr>
        <dsp:cNvPr id="0" name=""/>
        <dsp:cNvSpPr/>
      </dsp:nvSpPr>
      <dsp:spPr>
        <a:xfrm>
          <a:off x="0" y="1525425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Emotional </a:t>
          </a:r>
          <a:endParaRPr lang="en-US" sz="3000" kern="1200" dirty="0"/>
        </a:p>
      </dsp:txBody>
      <dsp:txXfrm>
        <a:off x="35125" y="1560550"/>
        <a:ext cx="4349350" cy="649299"/>
      </dsp:txXfrm>
    </dsp:sp>
    <dsp:sp modelId="{782956A5-ADC8-4959-B856-589B9D9B9635}">
      <dsp:nvSpPr>
        <dsp:cNvPr id="0" name=""/>
        <dsp:cNvSpPr/>
      </dsp:nvSpPr>
      <dsp:spPr>
        <a:xfrm>
          <a:off x="0" y="2244975"/>
          <a:ext cx="4419600" cy="791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Self esteem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Life review and legacy</a:t>
          </a:r>
          <a:endParaRPr lang="en-US" sz="2300" kern="1200" dirty="0"/>
        </a:p>
      </dsp:txBody>
      <dsp:txXfrm>
        <a:off x="0" y="2244975"/>
        <a:ext cx="4419600" cy="791774"/>
      </dsp:txXfrm>
    </dsp:sp>
    <dsp:sp modelId="{D64CB5D5-837D-47FC-9E42-A26D800BC695}">
      <dsp:nvSpPr>
        <dsp:cNvPr id="0" name=""/>
        <dsp:cNvSpPr/>
      </dsp:nvSpPr>
      <dsp:spPr>
        <a:xfrm>
          <a:off x="0" y="3036749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Spiritual </a:t>
          </a:r>
          <a:endParaRPr lang="en-US" sz="3000" kern="1200" dirty="0"/>
        </a:p>
      </dsp:txBody>
      <dsp:txXfrm>
        <a:off x="35125" y="3071874"/>
        <a:ext cx="4349350" cy="649299"/>
      </dsp:txXfrm>
    </dsp:sp>
    <dsp:sp modelId="{08B7B17B-8600-44B0-B235-389E5D71D804}">
      <dsp:nvSpPr>
        <dsp:cNvPr id="0" name=""/>
        <dsp:cNvSpPr/>
      </dsp:nvSpPr>
      <dsp:spPr>
        <a:xfrm>
          <a:off x="0" y="3756300"/>
          <a:ext cx="44196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Meaning</a:t>
          </a:r>
          <a:endParaRPr lang="en-US" sz="2300" kern="1200" dirty="0"/>
        </a:p>
      </dsp:txBody>
      <dsp:txXfrm>
        <a:off x="0" y="3756300"/>
        <a:ext cx="4419600" cy="496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0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Mental/Psychological </a:t>
          </a:r>
          <a:endParaRPr lang="en-US" sz="3000" kern="1200" dirty="0"/>
        </a:p>
      </dsp:txBody>
      <dsp:txXfrm>
        <a:off x="35125" y="35125"/>
        <a:ext cx="4349350" cy="649299"/>
      </dsp:txXfrm>
    </dsp:sp>
    <dsp:sp modelId="{CD5F6E02-AD43-4E7A-935B-DDF5D6C74800}">
      <dsp:nvSpPr>
        <dsp:cNvPr id="0" name=""/>
        <dsp:cNvSpPr/>
      </dsp:nvSpPr>
      <dsp:spPr>
        <a:xfrm>
          <a:off x="0" y="733650"/>
          <a:ext cx="4419600" cy="791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Life Satisfaction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Perceived health and wellbeing</a:t>
          </a:r>
          <a:endParaRPr lang="en-US" sz="2300" kern="1200" dirty="0"/>
        </a:p>
      </dsp:txBody>
      <dsp:txXfrm>
        <a:off x="0" y="733650"/>
        <a:ext cx="4419600" cy="791774"/>
      </dsp:txXfrm>
    </dsp:sp>
    <dsp:sp modelId="{81203336-F3DE-4B3A-BCF4-0F68C23AC2BB}">
      <dsp:nvSpPr>
        <dsp:cNvPr id="0" name=""/>
        <dsp:cNvSpPr/>
      </dsp:nvSpPr>
      <dsp:spPr>
        <a:xfrm>
          <a:off x="0" y="1525425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Occupational </a:t>
          </a:r>
          <a:endParaRPr lang="en-US" sz="3000" kern="1200" dirty="0"/>
        </a:p>
      </dsp:txBody>
      <dsp:txXfrm>
        <a:off x="35125" y="1560550"/>
        <a:ext cx="4349350" cy="649299"/>
      </dsp:txXfrm>
    </dsp:sp>
    <dsp:sp modelId="{782956A5-ADC8-4959-B856-589B9D9B9635}">
      <dsp:nvSpPr>
        <dsp:cNvPr id="0" name=""/>
        <dsp:cNvSpPr/>
      </dsp:nvSpPr>
      <dsp:spPr>
        <a:xfrm>
          <a:off x="0" y="2244975"/>
          <a:ext cx="4419600" cy="7917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Personal satisfaction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Gratitude</a:t>
          </a:r>
          <a:endParaRPr lang="en-US" sz="2300" kern="1200" dirty="0"/>
        </a:p>
      </dsp:txBody>
      <dsp:txXfrm>
        <a:off x="0" y="2244975"/>
        <a:ext cx="4419600" cy="791774"/>
      </dsp:txXfrm>
    </dsp:sp>
    <dsp:sp modelId="{D64CB5D5-837D-47FC-9E42-A26D800BC695}">
      <dsp:nvSpPr>
        <dsp:cNvPr id="0" name=""/>
        <dsp:cNvSpPr/>
      </dsp:nvSpPr>
      <dsp:spPr>
        <a:xfrm>
          <a:off x="0" y="3036749"/>
          <a:ext cx="4419600" cy="7195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Societal </a:t>
          </a:r>
          <a:endParaRPr lang="en-US" sz="3000" kern="1200" dirty="0"/>
        </a:p>
      </dsp:txBody>
      <dsp:txXfrm>
        <a:off x="35125" y="3071874"/>
        <a:ext cx="4349350" cy="649299"/>
      </dsp:txXfrm>
    </dsp:sp>
    <dsp:sp modelId="{08B7B17B-8600-44B0-B235-389E5D71D804}">
      <dsp:nvSpPr>
        <dsp:cNvPr id="0" name=""/>
        <dsp:cNvSpPr/>
      </dsp:nvSpPr>
      <dsp:spPr>
        <a:xfrm>
          <a:off x="0" y="3756300"/>
          <a:ext cx="4419600" cy="49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32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Social Connectedness</a:t>
          </a:r>
          <a:endParaRPr lang="en-US" sz="2300" kern="1200" dirty="0"/>
        </a:p>
      </dsp:txBody>
      <dsp:txXfrm>
        <a:off x="0" y="3756300"/>
        <a:ext cx="4419600" cy="49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2/18/2016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2/18/2016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dirty="0"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2/18/2016</a:t>
            </a:fld>
            <a:endParaRPr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2/18/2016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Exploring the Potential of Intergenerational Mentorship in Health and Resilience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11</a:t>
            </a:r>
            <a:r>
              <a:rPr lang="en-US" baseline="30000" dirty="0"/>
              <a:t>th</a:t>
            </a:r>
            <a:r>
              <a:rPr lang="en-US" dirty="0"/>
              <a:t> Annual Art and Science of Aging Conference</a:t>
            </a:r>
          </a:p>
          <a:p>
            <a:r>
              <a:rPr lang="en-US" dirty="0"/>
              <a:t>Grand Valley State University, Feb. 19,  2016</a:t>
            </a:r>
          </a:p>
          <a:p>
            <a:r>
              <a:rPr lang="en-US" u="sng" dirty="0"/>
              <a:t>Presented By: Heather Wallace, PhD   wallaceh@gvsu.edu</a:t>
            </a:r>
            <a:endParaRPr lang="en-US" u="sng" dirty="0"/>
          </a:p>
        </p:txBody>
      </p:sp>
      <p:pic>
        <p:nvPicPr>
          <p:cNvPr id="7170" name="Picture 2" descr="https://bkkphotographer.wordpress.com/files/2009/06/wpid287-dscn9002-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8612" y="2302316"/>
            <a:ext cx="1676400" cy="2234016"/>
          </a:xfrm>
          <a:prstGeom prst="rect">
            <a:avLst/>
          </a:prstGeom>
          <a:noFill/>
          <a:effectLst>
            <a:softEdge rad="114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a IGM Program</a:t>
            </a:r>
            <a:endParaRPr lang="en-US" dirty="0"/>
          </a:p>
        </p:txBody>
      </p:sp>
      <p:pic>
        <p:nvPicPr>
          <p:cNvPr id="5" name="Picture 6" descr="https://s-media-cache-ak0.pinimg.com/564x/43/a8/91/43a8911063c144a4c1d2bece3061606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5" r="4615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7618412" y="1981200"/>
            <a:ext cx="9829800" cy="42672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B0F0"/>
                </a:solidFill>
              </a:rPr>
              <a:t>A statement of purpose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B0F0"/>
                </a:solidFill>
              </a:rPr>
              <a:t>Recruitment Plan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Eligibility, strategy, retention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Orientation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Expectations and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Evaluation and reflection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Expectations and outcomes</a:t>
            </a:r>
          </a:p>
        </p:txBody>
      </p:sp>
    </p:spTree>
    <p:extLst>
      <p:ext uri="{BB962C8B-B14F-4D97-AF65-F5344CB8AC3E}">
        <p14:creationId xmlns:p14="http://schemas.microsoft.com/office/powerpoint/2010/main" val="116095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and Discussion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2" y="2533535"/>
            <a:ext cx="3751053" cy="2743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00B0F0"/>
                </a:solidFill>
              </a:rPr>
              <a:t>Thank You! 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Heather M. Wallace-Renter, PhD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Assistant Professor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GVSU, Dept. of Public Health, Office #319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545 Michigan St. NE, Suite 300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Grand Rapids MI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B0F0"/>
                </a:solidFill>
              </a:rPr>
              <a:t>Phone: 616-331-5584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B0F0"/>
                </a:solidFill>
              </a:rPr>
              <a:t>E-mail: wallaceh@gvsu.edu</a:t>
            </a:r>
          </a:p>
          <a:p>
            <a:endParaRPr lang="en-US" dirty="0"/>
          </a:p>
        </p:txBody>
      </p:sp>
      <p:pic>
        <p:nvPicPr>
          <p:cNvPr id="9218" name="Picture 2" descr="http://maetiva.files.wordpress.com/2013/05/up22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9" r="6169"/>
          <a:stretch>
            <a:fillRect/>
          </a:stretch>
        </p:blipFill>
        <p:spPr bwMode="auto">
          <a:prstGeom prst="rect">
            <a:avLst/>
          </a:prstGeom>
          <a:noFill/>
          <a:effectLst>
            <a:softEdge rad="2286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257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Overview</a:t>
            </a:r>
            <a:endParaRPr lang="en-US" sz="4400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22414" y="1905000"/>
            <a:ext cx="4571998" cy="42672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Explore </a:t>
            </a:r>
            <a:r>
              <a:rPr lang="en-US" sz="3200" dirty="0" smtClean="0">
                <a:solidFill>
                  <a:srgbClr val="00B0F0"/>
                </a:solidFill>
              </a:rPr>
              <a:t>what</a:t>
            </a:r>
            <a:r>
              <a:rPr lang="en-US" sz="3200" dirty="0" smtClean="0"/>
              <a:t> is meant by “Intergenerational Mentorship (IGM)”</a:t>
            </a:r>
            <a:endParaRPr lang="en-US" sz="3200" dirty="0" smtClean="0"/>
          </a:p>
          <a:p>
            <a:r>
              <a:rPr lang="en-US" sz="3200" dirty="0" smtClean="0"/>
              <a:t>Identify </a:t>
            </a:r>
            <a:r>
              <a:rPr lang="en-US" sz="3200" dirty="0" smtClean="0">
                <a:solidFill>
                  <a:srgbClr val="00B0F0"/>
                </a:solidFill>
              </a:rPr>
              <a:t>how</a:t>
            </a:r>
            <a:r>
              <a:rPr lang="en-US" sz="3200" dirty="0" smtClean="0"/>
              <a:t> IGM can enhance health and wellbeing. </a:t>
            </a:r>
            <a:endParaRPr lang="en-US" sz="3200" dirty="0" smtClean="0"/>
          </a:p>
          <a:p>
            <a:r>
              <a:rPr lang="en-US" sz="3200" dirty="0" smtClean="0"/>
              <a:t>Discuss  the various </a:t>
            </a:r>
            <a:r>
              <a:rPr lang="en-US" sz="3200" dirty="0" smtClean="0">
                <a:solidFill>
                  <a:srgbClr val="00B0F0"/>
                </a:solidFill>
              </a:rPr>
              <a:t>types</a:t>
            </a:r>
            <a:r>
              <a:rPr lang="en-US" sz="3200" dirty="0" smtClean="0"/>
              <a:t> of IM relationships and programs. </a:t>
            </a:r>
            <a:endParaRPr lang="en-US" sz="3200" dirty="0"/>
          </a:p>
        </p:txBody>
      </p:sp>
      <p:pic>
        <p:nvPicPr>
          <p:cNvPr id="1026" name="Picture 2" descr="http://www.filmequals.com/wp-content/uploads/2013/02/UpUpAndUp43-550x4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3012" y="1935377"/>
            <a:ext cx="5238750" cy="3924301"/>
          </a:xfrm>
          <a:prstGeom prst="rect">
            <a:avLst/>
          </a:prstGeom>
          <a:noFill/>
          <a:effectLst>
            <a:softEdge rad="190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a Mentor? 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677399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Relationships between generations have changed across time and space.</a:t>
            </a:r>
          </a:p>
          <a:p>
            <a:pPr lvl="1"/>
            <a:r>
              <a:rPr lang="en-US" dirty="0"/>
              <a:t>Family structure</a:t>
            </a:r>
          </a:p>
          <a:p>
            <a:pPr lvl="1"/>
            <a:r>
              <a:rPr lang="en-US" dirty="0"/>
              <a:t>Longevity</a:t>
            </a:r>
          </a:p>
          <a:p>
            <a:pPr lvl="1"/>
            <a:r>
              <a:rPr lang="en-US" dirty="0"/>
              <a:t>Occupation</a:t>
            </a:r>
          </a:p>
          <a:p>
            <a:pPr lvl="1"/>
            <a:r>
              <a:rPr lang="en-US" dirty="0"/>
              <a:t>Social position</a:t>
            </a:r>
          </a:p>
          <a:p>
            <a:pPr lvl="1"/>
            <a:r>
              <a:rPr lang="en-US" dirty="0"/>
              <a:t>Communication</a:t>
            </a:r>
          </a:p>
          <a:p>
            <a:r>
              <a:rPr lang="en-US" sz="2200" dirty="0" smtClean="0">
                <a:solidFill>
                  <a:srgbClr val="00B0F0"/>
                </a:solidFill>
              </a:rPr>
              <a:t>Mentorship</a:t>
            </a:r>
            <a:r>
              <a:rPr lang="en-US" sz="2200" dirty="0" smtClean="0"/>
              <a:t>: “</a:t>
            </a:r>
            <a:r>
              <a:rPr lang="en-US" sz="2200" dirty="0" smtClean="0"/>
              <a:t>A </a:t>
            </a:r>
            <a:r>
              <a:rPr lang="en-US" sz="2200" dirty="0"/>
              <a:t>mentor is a more experienced individual willing to share their </a:t>
            </a:r>
            <a:r>
              <a:rPr lang="en-US" sz="2200" dirty="0" smtClean="0">
                <a:solidFill>
                  <a:srgbClr val="00B0F0"/>
                </a:solidFill>
              </a:rPr>
              <a:t>knowledge</a:t>
            </a:r>
            <a:r>
              <a:rPr lang="en-US" sz="2200" dirty="0" smtClean="0"/>
              <a:t> with </a:t>
            </a:r>
            <a:r>
              <a:rPr lang="en-US" sz="2200" dirty="0"/>
              <a:t>someone less experienced in a relationship of mutual </a:t>
            </a:r>
            <a:r>
              <a:rPr lang="en-US" sz="2200" dirty="0">
                <a:solidFill>
                  <a:srgbClr val="00B0F0"/>
                </a:solidFill>
              </a:rPr>
              <a:t>trust</a:t>
            </a:r>
            <a:r>
              <a:rPr lang="en-US" sz="2200" dirty="0"/>
              <a:t>. </a:t>
            </a:r>
            <a:r>
              <a:rPr lang="en-US" sz="2200" dirty="0" smtClean="0"/>
              <a:t>A mixture </a:t>
            </a:r>
            <a:r>
              <a:rPr lang="en-US" sz="2200" dirty="0"/>
              <a:t>of parent and peer, the mentor’s primary function is to be </a:t>
            </a:r>
            <a:r>
              <a:rPr lang="en-US" sz="2200" dirty="0" smtClean="0"/>
              <a:t>a </a:t>
            </a:r>
            <a:r>
              <a:rPr lang="en-US" sz="2200" dirty="0" smtClean="0">
                <a:solidFill>
                  <a:srgbClr val="00B0F0"/>
                </a:solidFill>
              </a:rPr>
              <a:t>transitional</a:t>
            </a:r>
            <a:r>
              <a:rPr lang="en-US" sz="2200" dirty="0" smtClean="0"/>
              <a:t> </a:t>
            </a:r>
            <a:r>
              <a:rPr lang="en-US" sz="2200" dirty="0"/>
              <a:t>figure in an individual’s development. …. Mentoring </a:t>
            </a:r>
            <a:r>
              <a:rPr lang="en-US" sz="2200" dirty="0" smtClean="0"/>
              <a:t>includes coaching</a:t>
            </a:r>
            <a:r>
              <a:rPr lang="en-US" sz="2200" dirty="0"/>
              <a:t>, facilitating, counselling and networking. </a:t>
            </a:r>
            <a:r>
              <a:rPr lang="en-US" sz="2200" dirty="0" smtClean="0"/>
              <a:t>“  </a:t>
            </a:r>
            <a:r>
              <a:rPr lang="en-US" sz="2200" dirty="0"/>
              <a:t>D</a:t>
            </a:r>
            <a:r>
              <a:rPr lang="en-US" sz="2200" dirty="0" smtClean="0"/>
              <a:t>avid </a:t>
            </a:r>
            <a:r>
              <a:rPr lang="en-US" sz="2200" dirty="0" smtClean="0"/>
              <a:t>Cutterbuck</a:t>
            </a:r>
            <a:r>
              <a:rPr lang="en-US" sz="2200" dirty="0" smtClean="0"/>
              <a:t>, 1991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373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a Mentor? 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9677399" cy="42672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“</a:t>
            </a:r>
            <a:r>
              <a:rPr lang="en-US" sz="4800" dirty="0"/>
              <a:t>W</a:t>
            </a:r>
            <a:r>
              <a:rPr lang="en-US" sz="4800" dirty="0" smtClean="0"/>
              <a:t>herever there are beginners and experts, old and young, there is some kind of learning going on, some kind of teaching.  We are all pupils and we are all teachers.”  </a:t>
            </a:r>
          </a:p>
          <a:p>
            <a:pPr lvl="1"/>
            <a:r>
              <a:rPr lang="en-US" sz="4400" dirty="0" smtClean="0"/>
              <a:t>Glibert</a:t>
            </a:r>
            <a:r>
              <a:rPr lang="en-US" sz="4400" dirty="0" smtClean="0"/>
              <a:t> </a:t>
            </a:r>
            <a:r>
              <a:rPr lang="en-US" sz="4400" dirty="0" smtClean="0"/>
              <a:t>Highet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454071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Mentorship, health and well-being</a:t>
            </a:r>
            <a:endParaRPr lang="en-US" sz="3600" dirty="0"/>
          </a:p>
        </p:txBody>
      </p:sp>
      <p:graphicFrame>
        <p:nvGraphicFramePr>
          <p:cNvPr id="4" name="Content Placeholder 3" descr="Vertical Bullet List" title="SmartArt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2176141"/>
              </p:ext>
            </p:extLst>
          </p:nvPr>
        </p:nvGraphicFramePr>
        <p:xfrm>
          <a:off x="1522413" y="1905000"/>
          <a:ext cx="441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Content Placeholder 3" descr="Vertical Bullet List" title="SmartArt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07602145"/>
              </p:ext>
            </p:extLst>
          </p:nvPr>
        </p:nvGraphicFramePr>
        <p:xfrm>
          <a:off x="7161212" y="1919416"/>
          <a:ext cx="4419600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8955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Developmental Changes in Late Life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612" y="1981200"/>
            <a:ext cx="2743200" cy="3657600"/>
          </a:xfrm>
          <a:prstGeom prst="rect">
            <a:avLst/>
          </a:prstGeom>
        </p:spPr>
      </p:pic>
      <p:sp>
        <p:nvSpPr>
          <p:cNvPr id="9" name="Content Placeholder 4"/>
          <p:cNvSpPr>
            <a:spLocks noGrp="1"/>
          </p:cNvSpPr>
          <p:nvPr>
            <p:ph sz="half" idx="1"/>
          </p:nvPr>
        </p:nvSpPr>
        <p:spPr>
          <a:xfrm>
            <a:off x="4494212" y="1752600"/>
            <a:ext cx="6705600" cy="42672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Spiritual health has the capacity to </a:t>
            </a:r>
            <a:r>
              <a:rPr lang="en-US" sz="3200" dirty="0" smtClean="0">
                <a:solidFill>
                  <a:srgbClr val="00B0F0"/>
                </a:solidFill>
              </a:rPr>
              <a:t>EXPAND</a:t>
            </a:r>
            <a:r>
              <a:rPr lang="en-US" sz="3200" dirty="0" smtClean="0"/>
              <a:t> in late life.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Connection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Meaning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Purpose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Acceptance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Theory of </a:t>
            </a:r>
            <a:r>
              <a:rPr lang="en-US" sz="3200" dirty="0" smtClean="0"/>
              <a:t>Gerotranscendence</a:t>
            </a:r>
            <a:r>
              <a:rPr lang="en-US" sz="3200" dirty="0" smtClean="0"/>
              <a:t> – </a:t>
            </a:r>
            <a:r>
              <a:rPr lang="en-US" sz="3200" dirty="0" smtClean="0">
                <a:solidFill>
                  <a:srgbClr val="00B0F0"/>
                </a:solidFill>
              </a:rPr>
              <a:t>GROWTH</a:t>
            </a:r>
          </a:p>
        </p:txBody>
      </p:sp>
    </p:spTree>
    <p:extLst>
      <p:ext uri="{BB962C8B-B14F-4D97-AF65-F5344CB8AC3E}">
        <p14:creationId xmlns:p14="http://schemas.microsoft.com/office/powerpoint/2010/main" val="4135151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IM look like? 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1370012" y="1752600"/>
            <a:ext cx="10134600" cy="42672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B0F0"/>
                </a:solidFill>
              </a:rPr>
              <a:t>“It takes a village”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smtClean="0"/>
              <a:t>– naturally occurring, often familial. Dynamic and long term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Wellness Programs </a:t>
            </a:r>
            <a:r>
              <a:rPr lang="en-US" sz="2800" dirty="0" smtClean="0"/>
              <a:t>– formal, goal based, short term and or acute events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Care-giving </a:t>
            </a:r>
            <a:r>
              <a:rPr lang="en-US" sz="2800" dirty="0" smtClean="0"/>
              <a:t>– organized around an intent to assist or care for someone.  Often educational and supportive in nature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00B0F0"/>
                </a:solidFill>
              </a:rPr>
              <a:t>Health Care </a:t>
            </a:r>
            <a:r>
              <a:rPr lang="en-US" sz="2800" dirty="0" smtClean="0"/>
              <a:t>– Is it mentorship?  Desire to engage different generational groups in activities that are believed to enhance health or well being. </a:t>
            </a:r>
            <a:endParaRPr lang="en-US" sz="2800" dirty="0" smtClean="0">
              <a:solidFill>
                <a:srgbClr val="00B0F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2158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IM look like? Relationships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1370012" y="1752600"/>
            <a:ext cx="6477000" cy="42672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Old to young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Young to old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Interaction, socialization, and or companionship?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Identifiable outcome as the purpose or intent?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/>
              <a:t>Intentional, purpose driven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  <p:pic>
        <p:nvPicPr>
          <p:cNvPr id="2050" name="Picture 2" descr="https://reelthinking.files.wordpress.com/2012/05/carl-and-russe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012" y="2286000"/>
            <a:ext cx="3832460" cy="2847975"/>
          </a:xfrm>
          <a:prstGeom prst="rect">
            <a:avLst/>
          </a:prstGeom>
          <a:noFill/>
          <a:effectLst>
            <a:softEdge rad="114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679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Healthful IGM Opportunities</a:t>
            </a:r>
            <a:endParaRPr lang="en-US" dirty="0"/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1370012" y="1752600"/>
            <a:ext cx="9829800" cy="4267200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76072" indent="-27432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4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3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18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904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476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Consolas" pitchFamily="49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76272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B0F0"/>
                </a:solidFill>
              </a:rPr>
              <a:t>It starts with you</a:t>
            </a:r>
            <a:r>
              <a:rPr lang="en-US" sz="3200" dirty="0" smtClean="0"/>
              <a:t>.  What knowledge and skills do you have to pass on or to learn?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00B0F0"/>
                </a:solidFill>
              </a:rPr>
              <a:t>How</a:t>
            </a:r>
            <a:r>
              <a:rPr lang="en-US" sz="3200" dirty="0" smtClean="0"/>
              <a:t> can your organization benefit from intergenerational engagement? 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Review your mission and value statements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Community resources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Skills and knowledge</a:t>
            </a:r>
          </a:p>
          <a:p>
            <a:pPr marL="644652" lvl="1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Intergenerational work environment</a:t>
            </a:r>
          </a:p>
        </p:txBody>
      </p:sp>
    </p:spTree>
    <p:extLst>
      <p:ext uri="{BB962C8B-B14F-4D97-AF65-F5344CB8AC3E}">
        <p14:creationId xmlns:p14="http://schemas.microsoft.com/office/powerpoint/2010/main" val="2002178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482</Words>
  <Application>Microsoft Office PowerPoint</Application>
  <PresentationFormat>Custom</PresentationFormat>
  <Paragraphs>79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Consolas</vt:lpstr>
      <vt:lpstr>Corbel</vt:lpstr>
      <vt:lpstr>Chalkboard 16x9</vt:lpstr>
      <vt:lpstr>Exploring the Potential of Intergenerational Mentorship in Health and Resilience</vt:lpstr>
      <vt:lpstr>Overview</vt:lpstr>
      <vt:lpstr>What is a Mentor? </vt:lpstr>
      <vt:lpstr>What is a Mentor? </vt:lpstr>
      <vt:lpstr>Mentorship, health and well-being</vt:lpstr>
      <vt:lpstr>Developmental Changes in Late Life</vt:lpstr>
      <vt:lpstr>What does IM look like? </vt:lpstr>
      <vt:lpstr>What does IM look like? Relationships</vt:lpstr>
      <vt:lpstr>Developing Healthful IGM Opportunities</vt:lpstr>
      <vt:lpstr>Developing a IGM Program</vt:lpstr>
      <vt:lpstr>Question and Discussion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2016-02-18T19:37:32Z</dcterms:created>
  <dcterms:modified xsi:type="dcterms:W3CDTF">2016-02-18T21:05:38Z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