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2/12/2016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2/12/2016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2/12/2016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2/12/2016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2/12/2016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2/12/2016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BETTER PLANNING FOR LONGER LIVES</a:t>
            </a:r>
            <a:endParaRPr lang="en-US" sz="4000" dirty="0"/>
          </a:p>
        </p:txBody>
      </p:sp>
      <p:sp>
        <p:nvSpPr>
          <p:cNvPr id="3" name="Subtitle 2"/>
          <p:cNvSpPr>
            <a:spLocks noGrp="1"/>
          </p:cNvSpPr>
          <p:nvPr>
            <p:ph type="subTitle" idx="1"/>
          </p:nvPr>
        </p:nvSpPr>
        <p:spPr/>
        <p:txBody>
          <a:bodyPr/>
          <a:lstStyle/>
          <a:p>
            <a:r>
              <a:rPr lang="en-US" dirty="0" smtClean="0"/>
              <a:t>Preparing now for a longer life lived well</a:t>
            </a:r>
            <a:endParaRPr lang="en-US" dirty="0"/>
          </a:p>
        </p:txBody>
      </p:sp>
    </p:spTree>
    <p:extLst>
      <p:ext uri="{BB962C8B-B14F-4D97-AF65-F5344CB8AC3E}">
        <p14:creationId xmlns:p14="http://schemas.microsoft.com/office/powerpoint/2010/main" val="1462586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Estate Planning may avoid three things</a:t>
            </a:r>
            <a:endParaRPr lang="en-US" dirty="0"/>
          </a:p>
        </p:txBody>
      </p:sp>
      <p:sp>
        <p:nvSpPr>
          <p:cNvPr id="3" name="Content Placeholder 2"/>
          <p:cNvSpPr>
            <a:spLocks noGrp="1"/>
          </p:cNvSpPr>
          <p:nvPr>
            <p:ph idx="1"/>
          </p:nvPr>
        </p:nvSpPr>
        <p:spPr/>
        <p:txBody>
          <a:bodyPr/>
          <a:lstStyle/>
          <a:p>
            <a:r>
              <a:rPr lang="en-US" dirty="0" smtClean="0"/>
              <a:t>GUARDIANSHIP</a:t>
            </a:r>
          </a:p>
          <a:p>
            <a:endParaRPr lang="en-US" dirty="0"/>
          </a:p>
          <a:p>
            <a:r>
              <a:rPr lang="en-US" dirty="0" smtClean="0"/>
              <a:t>CONSERVATORSHIP</a:t>
            </a:r>
          </a:p>
          <a:p>
            <a:endParaRPr lang="en-US" dirty="0"/>
          </a:p>
          <a:p>
            <a:r>
              <a:rPr lang="en-US" dirty="0" smtClean="0"/>
              <a:t>PROBATE</a:t>
            </a:r>
          </a:p>
          <a:p>
            <a:endParaRPr lang="en-US" dirty="0"/>
          </a:p>
          <a:p>
            <a:r>
              <a:rPr lang="en-US" dirty="0" smtClean="0"/>
              <a:t>NONE of these three things are bad.  It is possible to avoid them with good planning</a:t>
            </a:r>
          </a:p>
          <a:p>
            <a:r>
              <a:rPr lang="en-US" dirty="0" smtClean="0"/>
              <a:t>         “Better Planning for Longer Lives: Preparing Now for a Longer Life Lived Well”</a:t>
            </a:r>
            <a:endParaRPr lang="en-US" dirty="0"/>
          </a:p>
        </p:txBody>
      </p:sp>
    </p:spTree>
    <p:extLst>
      <p:ext uri="{BB962C8B-B14F-4D97-AF65-F5344CB8AC3E}">
        <p14:creationId xmlns:p14="http://schemas.microsoft.com/office/powerpoint/2010/main" val="224988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 FOR COMING TODAY!</a:t>
            </a:r>
            <a:endParaRPr lang="en-US" dirty="0"/>
          </a:p>
        </p:txBody>
      </p:sp>
      <p:sp>
        <p:nvSpPr>
          <p:cNvPr id="3" name="Content Placeholder 2"/>
          <p:cNvSpPr>
            <a:spLocks noGrp="1"/>
          </p:cNvSpPr>
          <p:nvPr>
            <p:ph idx="1"/>
          </p:nvPr>
        </p:nvSpPr>
        <p:spPr/>
        <p:txBody>
          <a:bodyPr/>
          <a:lstStyle/>
          <a:p>
            <a:endParaRPr lang="en-US" dirty="0" smtClean="0"/>
          </a:p>
          <a:p>
            <a:endParaRPr lang="en-US" dirty="0"/>
          </a:p>
          <a:p>
            <a:pPr algn="ctr"/>
            <a:r>
              <a:rPr lang="en-US" dirty="0" smtClean="0"/>
              <a:t>BETH A. SWAGMAN, MSW, ACSW, JD</a:t>
            </a:r>
          </a:p>
          <a:p>
            <a:pPr algn="ctr"/>
            <a:r>
              <a:rPr lang="en-US" dirty="0" smtClean="0"/>
              <a:t>BETH A. SWAGMAN PLLC</a:t>
            </a:r>
          </a:p>
          <a:p>
            <a:pPr algn="ctr"/>
            <a:r>
              <a:rPr lang="en-US" dirty="0" smtClean="0"/>
              <a:t>4403 CASCADE ROAD SE, SUITE 10</a:t>
            </a:r>
          </a:p>
          <a:p>
            <a:pPr algn="ctr"/>
            <a:r>
              <a:rPr lang="en-US" dirty="0" smtClean="0"/>
              <a:t>GRAND RAPIDS, MI  49546</a:t>
            </a:r>
          </a:p>
          <a:p>
            <a:pPr algn="ctr"/>
            <a:r>
              <a:rPr lang="en-US" dirty="0" smtClean="0"/>
              <a:t>616.323.3443</a:t>
            </a:r>
          </a:p>
          <a:p>
            <a:pPr algn="ctr"/>
            <a:r>
              <a:rPr lang="en-US" smtClean="0"/>
              <a:t>BETH@SWAGMANESTATEPLANNING.COM</a:t>
            </a:r>
            <a:endParaRPr lang="en-US"/>
          </a:p>
        </p:txBody>
      </p:sp>
    </p:spTree>
    <p:extLst>
      <p:ext uri="{BB962C8B-B14F-4D97-AF65-F5344CB8AC3E}">
        <p14:creationId xmlns:p14="http://schemas.microsoft.com/office/powerpoint/2010/main" val="323636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Better Planning</a:t>
            </a:r>
            <a:endParaRPr lang="en-US" dirty="0"/>
          </a:p>
        </p:txBody>
      </p:sp>
      <p:sp>
        <p:nvSpPr>
          <p:cNvPr id="3" name="Content Placeholder 2"/>
          <p:cNvSpPr>
            <a:spLocks noGrp="1"/>
          </p:cNvSpPr>
          <p:nvPr>
            <p:ph idx="1"/>
          </p:nvPr>
        </p:nvSpPr>
        <p:spPr/>
        <p:txBody>
          <a:bodyPr/>
          <a:lstStyle/>
          <a:p>
            <a:r>
              <a:rPr lang="en-US" dirty="0" smtClean="0"/>
              <a:t>We are living longer!  The fastest growing age group are those </a:t>
            </a:r>
            <a:r>
              <a:rPr lang="en-US" dirty="0" smtClean="0"/>
              <a:t>85</a:t>
            </a:r>
            <a:r>
              <a:rPr lang="en-US" dirty="0" smtClean="0"/>
              <a:t> </a:t>
            </a:r>
            <a:r>
              <a:rPr lang="en-US" dirty="0" smtClean="0"/>
              <a:t>years of age and </a:t>
            </a:r>
            <a:r>
              <a:rPr lang="en-US" dirty="0" smtClean="0"/>
              <a:t>older</a:t>
            </a:r>
          </a:p>
          <a:p>
            <a:r>
              <a:rPr lang="en-US" dirty="0" smtClean="0"/>
              <a:t>But </a:t>
            </a:r>
            <a:r>
              <a:rPr lang="en-US" dirty="0" smtClean="0"/>
              <a:t>the median age for men and women combined is 79 years of age and it has held constant at 79 for the past few years.</a:t>
            </a:r>
          </a:p>
          <a:p>
            <a:endParaRPr lang="en-US" dirty="0" smtClean="0"/>
          </a:p>
          <a:p>
            <a:r>
              <a:rPr lang="en-US" dirty="0" smtClean="0"/>
              <a:t>The </a:t>
            </a:r>
            <a:r>
              <a:rPr lang="en-US" dirty="0" smtClean="0"/>
              <a:t>longer we live - and living longer feeling well – the less likely we plan for the future.   It seems like it will always be there.  We are living today what was the future two years ago, so we keep talking “future” until….</a:t>
            </a:r>
          </a:p>
          <a:p>
            <a:r>
              <a:rPr lang="en-US" dirty="0" smtClean="0"/>
              <a:t>There are many obstacles to this illusion of growing older without a thought for planning for the future. One obstacle has gotten a lot of attention lately and that is a cluster of brain diseases resulting in a collection of discouraging symptoms called </a:t>
            </a:r>
            <a:r>
              <a:rPr lang="en-US" i="1" dirty="0" smtClean="0"/>
              <a:t>DEMENTIA</a:t>
            </a:r>
            <a:endParaRPr lang="en-US" dirty="0" smtClean="0"/>
          </a:p>
          <a:p>
            <a:endParaRPr lang="en-US" dirty="0"/>
          </a:p>
          <a:p>
            <a:endParaRPr lang="en-US" dirty="0" smtClean="0"/>
          </a:p>
        </p:txBody>
      </p:sp>
    </p:spTree>
    <p:extLst>
      <p:ext uri="{BB962C8B-B14F-4D97-AF65-F5344CB8AC3E}">
        <p14:creationId xmlns:p14="http://schemas.microsoft.com/office/powerpoint/2010/main" val="2897584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Terms</a:t>
            </a:r>
            <a:endParaRPr lang="en-US" dirty="0"/>
          </a:p>
        </p:txBody>
      </p:sp>
      <p:sp>
        <p:nvSpPr>
          <p:cNvPr id="3" name="Content Placeholder 2"/>
          <p:cNvSpPr>
            <a:spLocks noGrp="1"/>
          </p:cNvSpPr>
          <p:nvPr>
            <p:ph idx="1"/>
          </p:nvPr>
        </p:nvSpPr>
        <p:spPr/>
        <p:txBody>
          <a:bodyPr/>
          <a:lstStyle/>
          <a:p>
            <a:r>
              <a:rPr lang="en-US" dirty="0" smtClean="0"/>
              <a:t>Dementia: a collection of symptoms that are fairly common across several brain diseases.  The brain diseases go by the names of vascular dementia, Alzheimer’s disease, Parkinson's disease.  Perhaps as many as 20 brain diseases.  Of all brain diseases that affect memory, Alzheimer’s disease is the most common at about 60% (some estimate as high as 80%).</a:t>
            </a:r>
          </a:p>
          <a:p>
            <a:r>
              <a:rPr lang="en-US" dirty="0" smtClean="0"/>
              <a:t>The symptoms vary, but universally these brain diseases affect memory and memory loss and memory-loss  related issues.  Because memory loss is often synonymous with the word dementia, people often call brain diseases that affect memory </a:t>
            </a:r>
            <a:r>
              <a:rPr lang="en-US" i="1" dirty="0" smtClean="0"/>
              <a:t>dementia.  </a:t>
            </a:r>
            <a:r>
              <a:rPr lang="en-US" dirty="0" smtClean="0"/>
              <a:t>The reality is that dementia is better described as the collection of symptoms experienced by people with one of the 20 brain diseases affecting memory.</a:t>
            </a:r>
            <a:endParaRPr lang="en-US" dirty="0"/>
          </a:p>
        </p:txBody>
      </p:sp>
    </p:spTree>
    <p:extLst>
      <p:ext uri="{BB962C8B-B14F-4D97-AF65-F5344CB8AC3E}">
        <p14:creationId xmlns:p14="http://schemas.microsoft.com/office/powerpoint/2010/main" val="567563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Estate Planning</a:t>
            </a:r>
            <a:endParaRPr lang="en-US" dirty="0"/>
          </a:p>
        </p:txBody>
      </p:sp>
      <p:sp>
        <p:nvSpPr>
          <p:cNvPr id="3" name="Content Placeholder 2"/>
          <p:cNvSpPr>
            <a:spLocks noGrp="1"/>
          </p:cNvSpPr>
          <p:nvPr>
            <p:ph idx="1"/>
          </p:nvPr>
        </p:nvSpPr>
        <p:spPr/>
        <p:txBody>
          <a:bodyPr/>
          <a:lstStyle/>
          <a:p>
            <a:r>
              <a:rPr lang="en-US" dirty="0" smtClean="0"/>
              <a:t>“Estate” refers to our property and property can be real or personal.</a:t>
            </a:r>
          </a:p>
          <a:p>
            <a:r>
              <a:rPr lang="en-US" dirty="0" smtClean="0"/>
              <a:t>Example of real property: house, condominium, share of a family cottage, apartment building you own for rental income, cabin in the woods, hunting land in the UP</a:t>
            </a:r>
          </a:p>
          <a:p>
            <a:r>
              <a:rPr lang="en-US" dirty="0" smtClean="0"/>
              <a:t>Example of personal property: personal to you like furniture, clothing, jewelry, computer, china, wood-working tools.</a:t>
            </a:r>
          </a:p>
          <a:p>
            <a:r>
              <a:rPr lang="en-US" dirty="0" smtClean="0"/>
              <a:t>Personal property can be intangible (can’t see it or touch it) like bank account, certificate of deposit, investment account, IRA, life insurance policy, etc.</a:t>
            </a:r>
          </a:p>
          <a:p>
            <a:r>
              <a:rPr lang="en-US" dirty="0" smtClean="0"/>
              <a:t>“Planning” refers to what are your thoughts about what should happen to your property if </a:t>
            </a:r>
            <a:r>
              <a:rPr lang="en-US" i="1" dirty="0" smtClean="0"/>
              <a:t>in the future </a:t>
            </a:r>
            <a:r>
              <a:rPr lang="en-US" dirty="0" smtClean="0"/>
              <a:t>you no longer can make decisions or you are no longer living.</a:t>
            </a:r>
          </a:p>
          <a:p>
            <a:r>
              <a:rPr lang="en-US" dirty="0" smtClean="0"/>
              <a:t>Estate planning is writing down (executing) your thoughts about to whom to transfer your property (wealth).  Or, estate planning is the transfer of wealth.</a:t>
            </a:r>
            <a:endParaRPr lang="en-US" dirty="0"/>
          </a:p>
        </p:txBody>
      </p:sp>
    </p:spTree>
    <p:extLst>
      <p:ext uri="{BB962C8B-B14F-4D97-AF65-F5344CB8AC3E}">
        <p14:creationId xmlns:p14="http://schemas.microsoft.com/office/powerpoint/2010/main" val="235767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today</a:t>
            </a:r>
            <a:endParaRPr lang="en-US" dirty="0"/>
          </a:p>
        </p:txBody>
      </p:sp>
      <p:sp>
        <p:nvSpPr>
          <p:cNvPr id="3" name="Content Placeholder 2"/>
          <p:cNvSpPr>
            <a:spLocks noGrp="1"/>
          </p:cNvSpPr>
          <p:nvPr>
            <p:ph idx="1"/>
          </p:nvPr>
        </p:nvSpPr>
        <p:spPr/>
        <p:txBody>
          <a:bodyPr/>
          <a:lstStyle/>
          <a:p>
            <a:r>
              <a:rPr lang="en-US" dirty="0" smtClean="0"/>
              <a:t>Durable Power of Attorney for Health Care</a:t>
            </a:r>
          </a:p>
          <a:p>
            <a:r>
              <a:rPr lang="en-US" dirty="0" smtClean="0"/>
              <a:t>&gt;Must have the ability to contract: understand expectations and consequences of signing a contract</a:t>
            </a:r>
          </a:p>
          <a:p>
            <a:r>
              <a:rPr lang="en-US" dirty="0" smtClean="0"/>
              <a:t>&gt;Agency law: stand in your shoes &amp; make decision you would if able; best interests</a:t>
            </a:r>
          </a:p>
          <a:p>
            <a:r>
              <a:rPr lang="en-US" dirty="0" smtClean="0"/>
              <a:t>&gt;Standard for stepping into the shoes: unable to </a:t>
            </a:r>
            <a:r>
              <a:rPr lang="en-US" u="sng" dirty="0" smtClean="0"/>
              <a:t>participate</a:t>
            </a:r>
            <a:r>
              <a:rPr lang="en-US" dirty="0" smtClean="0"/>
              <a:t> in making medical decisions, giving informed consent</a:t>
            </a:r>
          </a:p>
          <a:p>
            <a:r>
              <a:rPr lang="en-US" dirty="0" smtClean="0"/>
              <a:t>&gt;Person who steps in your shoes is the Patient Advocate</a:t>
            </a:r>
          </a:p>
          <a:p>
            <a:r>
              <a:rPr lang="en-US" dirty="0" smtClean="0"/>
              <a:t>&gt;Decisions include removing life-sustaining treatment, do-not-resuscitate, end of life, funeral, burial or cremation, organ donation, choose doctor, move in/out nursing home</a:t>
            </a:r>
          </a:p>
          <a:p>
            <a:r>
              <a:rPr lang="en-US" dirty="0" smtClean="0"/>
              <a:t>&gt;Have more than one Patient Advocate and more than one can serve at the same time</a:t>
            </a:r>
          </a:p>
          <a:p>
            <a:endParaRPr lang="en-US" dirty="0"/>
          </a:p>
        </p:txBody>
      </p:sp>
    </p:spTree>
    <p:extLst>
      <p:ext uri="{BB962C8B-B14F-4D97-AF65-F5344CB8AC3E}">
        <p14:creationId xmlns:p14="http://schemas.microsoft.com/office/powerpoint/2010/main" val="2947584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today</a:t>
            </a:r>
            <a:endParaRPr lang="en-US" dirty="0"/>
          </a:p>
        </p:txBody>
      </p:sp>
      <p:sp>
        <p:nvSpPr>
          <p:cNvPr id="3" name="Content Placeholder 2"/>
          <p:cNvSpPr>
            <a:spLocks noGrp="1"/>
          </p:cNvSpPr>
          <p:nvPr>
            <p:ph idx="1"/>
          </p:nvPr>
        </p:nvSpPr>
        <p:spPr/>
        <p:txBody>
          <a:bodyPr>
            <a:normAutofit/>
          </a:bodyPr>
          <a:lstStyle/>
          <a:p>
            <a:r>
              <a:rPr lang="en-US" dirty="0" smtClean="0"/>
              <a:t>Durable Power of Attorney for Finances</a:t>
            </a:r>
          </a:p>
          <a:p>
            <a:pPr lvl="0">
              <a:buClr>
                <a:srgbClr val="1CADE4"/>
              </a:buClr>
            </a:pPr>
            <a:r>
              <a:rPr lang="en-US" dirty="0">
                <a:solidFill>
                  <a:prstClr val="black">
                    <a:lumMod val="75000"/>
                    <a:lumOff val="25000"/>
                  </a:prstClr>
                </a:solidFill>
              </a:rPr>
              <a:t>Must have the ability to contract: understand expectations and consequences of signing a contract</a:t>
            </a:r>
          </a:p>
          <a:p>
            <a:pPr lvl="0">
              <a:buClr>
                <a:srgbClr val="1CADE4"/>
              </a:buClr>
            </a:pPr>
            <a:r>
              <a:rPr lang="en-US" dirty="0">
                <a:solidFill>
                  <a:prstClr val="black">
                    <a:lumMod val="75000"/>
                    <a:lumOff val="25000"/>
                  </a:prstClr>
                </a:solidFill>
              </a:rPr>
              <a:t>&gt;Agency law: </a:t>
            </a:r>
            <a:r>
              <a:rPr lang="en-US" dirty="0" smtClean="0">
                <a:solidFill>
                  <a:prstClr val="black">
                    <a:lumMod val="75000"/>
                    <a:lumOff val="25000"/>
                  </a:prstClr>
                </a:solidFill>
              </a:rPr>
              <a:t>stand </a:t>
            </a:r>
            <a:r>
              <a:rPr lang="en-US" dirty="0">
                <a:solidFill>
                  <a:prstClr val="black">
                    <a:lumMod val="75000"/>
                    <a:lumOff val="25000"/>
                  </a:prstClr>
                </a:solidFill>
              </a:rPr>
              <a:t>in your shoes </a:t>
            </a:r>
            <a:r>
              <a:rPr lang="en-US" dirty="0" smtClean="0">
                <a:solidFill>
                  <a:prstClr val="black">
                    <a:lumMod val="75000"/>
                    <a:lumOff val="25000"/>
                  </a:prstClr>
                </a:solidFill>
              </a:rPr>
              <a:t>&amp; </a:t>
            </a:r>
            <a:r>
              <a:rPr lang="en-US" dirty="0">
                <a:solidFill>
                  <a:prstClr val="black">
                    <a:lumMod val="75000"/>
                    <a:lumOff val="25000"/>
                  </a:prstClr>
                </a:solidFill>
              </a:rPr>
              <a:t>make decision you would if </a:t>
            </a:r>
            <a:r>
              <a:rPr lang="en-US" dirty="0" smtClean="0">
                <a:solidFill>
                  <a:prstClr val="black">
                    <a:lumMod val="75000"/>
                    <a:lumOff val="25000"/>
                  </a:prstClr>
                </a:solidFill>
              </a:rPr>
              <a:t>able; best interests</a:t>
            </a:r>
            <a:endParaRPr lang="en-US" dirty="0">
              <a:solidFill>
                <a:prstClr val="black">
                  <a:lumMod val="75000"/>
                  <a:lumOff val="25000"/>
                </a:prstClr>
              </a:solidFill>
            </a:endParaRPr>
          </a:p>
          <a:p>
            <a:pPr lvl="0">
              <a:buClr>
                <a:srgbClr val="1CADE4"/>
              </a:buClr>
            </a:pPr>
            <a:r>
              <a:rPr lang="en-US" dirty="0">
                <a:solidFill>
                  <a:prstClr val="black">
                    <a:lumMod val="75000"/>
                    <a:lumOff val="25000"/>
                  </a:prstClr>
                </a:solidFill>
              </a:rPr>
              <a:t>&gt;Standard for stepping into the shoes: </a:t>
            </a:r>
            <a:r>
              <a:rPr lang="en-US" dirty="0" smtClean="0">
                <a:solidFill>
                  <a:prstClr val="black">
                    <a:lumMod val="75000"/>
                    <a:lumOff val="25000"/>
                  </a:prstClr>
                </a:solidFill>
              </a:rPr>
              <a:t>disability/incapacity -unable </a:t>
            </a:r>
            <a:r>
              <a:rPr lang="en-US" dirty="0">
                <a:solidFill>
                  <a:prstClr val="black">
                    <a:lumMod val="75000"/>
                    <a:lumOff val="25000"/>
                  </a:prstClr>
                </a:solidFill>
              </a:rPr>
              <a:t>to </a:t>
            </a:r>
            <a:r>
              <a:rPr lang="en-US" dirty="0" smtClean="0">
                <a:solidFill>
                  <a:prstClr val="black">
                    <a:lumMod val="75000"/>
                    <a:lumOff val="25000"/>
                  </a:prstClr>
                </a:solidFill>
              </a:rPr>
              <a:t>manage affairs leading to waste, fraud, loss, harm; cannot communicate informed decisions</a:t>
            </a:r>
            <a:endParaRPr lang="en-US" dirty="0">
              <a:solidFill>
                <a:prstClr val="black">
                  <a:lumMod val="75000"/>
                  <a:lumOff val="25000"/>
                </a:prstClr>
              </a:solidFill>
            </a:endParaRPr>
          </a:p>
          <a:p>
            <a:pPr lvl="0">
              <a:buClr>
                <a:srgbClr val="1CADE4"/>
              </a:buClr>
            </a:pPr>
            <a:r>
              <a:rPr lang="en-US" dirty="0">
                <a:solidFill>
                  <a:prstClr val="black">
                    <a:lumMod val="75000"/>
                    <a:lumOff val="25000"/>
                  </a:prstClr>
                </a:solidFill>
              </a:rPr>
              <a:t>&gt;Person who steps in your shoes is the </a:t>
            </a:r>
            <a:r>
              <a:rPr lang="en-US" dirty="0" smtClean="0">
                <a:solidFill>
                  <a:prstClr val="black">
                    <a:lumMod val="75000"/>
                    <a:lumOff val="25000"/>
                  </a:prstClr>
                </a:solidFill>
              </a:rPr>
              <a:t>Fiduciary Agent</a:t>
            </a:r>
            <a:endParaRPr lang="en-US" dirty="0">
              <a:solidFill>
                <a:prstClr val="black">
                  <a:lumMod val="75000"/>
                  <a:lumOff val="25000"/>
                </a:prstClr>
              </a:solidFill>
            </a:endParaRPr>
          </a:p>
          <a:p>
            <a:pPr lvl="0">
              <a:buClr>
                <a:srgbClr val="1CADE4"/>
              </a:buClr>
            </a:pPr>
            <a:r>
              <a:rPr lang="en-US" dirty="0">
                <a:solidFill>
                  <a:prstClr val="black">
                    <a:lumMod val="75000"/>
                    <a:lumOff val="25000"/>
                  </a:prstClr>
                </a:solidFill>
              </a:rPr>
              <a:t>&gt;Decisions include </a:t>
            </a:r>
            <a:r>
              <a:rPr lang="en-US" dirty="0" smtClean="0">
                <a:solidFill>
                  <a:prstClr val="black">
                    <a:lumMod val="75000"/>
                    <a:lumOff val="25000"/>
                  </a:prstClr>
                </a:solidFill>
              </a:rPr>
              <a:t>sell property, use credit cards/bank accounts, investments, file taxes, apply for government services, open your mail, pay bills, arrange for long term care</a:t>
            </a:r>
            <a:endParaRPr lang="en-US" dirty="0">
              <a:solidFill>
                <a:prstClr val="black">
                  <a:lumMod val="75000"/>
                  <a:lumOff val="25000"/>
                </a:prstClr>
              </a:solidFill>
            </a:endParaRPr>
          </a:p>
          <a:p>
            <a:pPr lvl="0">
              <a:buClr>
                <a:srgbClr val="1CADE4"/>
              </a:buClr>
            </a:pPr>
            <a:r>
              <a:rPr lang="en-US" dirty="0">
                <a:solidFill>
                  <a:prstClr val="black">
                    <a:lumMod val="75000"/>
                    <a:lumOff val="25000"/>
                  </a:prstClr>
                </a:solidFill>
              </a:rPr>
              <a:t>&gt;Have more than one </a:t>
            </a:r>
            <a:r>
              <a:rPr lang="en-US" dirty="0" smtClean="0">
                <a:solidFill>
                  <a:prstClr val="black">
                    <a:lumMod val="75000"/>
                    <a:lumOff val="25000"/>
                  </a:prstClr>
                </a:solidFill>
              </a:rPr>
              <a:t>Fiduciary Agent, but only </a:t>
            </a:r>
            <a:r>
              <a:rPr lang="en-US" dirty="0">
                <a:solidFill>
                  <a:prstClr val="black">
                    <a:lumMod val="75000"/>
                    <a:lumOff val="25000"/>
                  </a:prstClr>
                </a:solidFill>
              </a:rPr>
              <a:t>one can serve at </a:t>
            </a:r>
            <a:r>
              <a:rPr lang="en-US" dirty="0" smtClean="0">
                <a:solidFill>
                  <a:prstClr val="black">
                    <a:lumMod val="75000"/>
                    <a:lumOff val="25000"/>
                  </a:prstClr>
                </a:solidFill>
              </a:rPr>
              <a:t>a </a:t>
            </a:r>
            <a:r>
              <a:rPr lang="en-US" dirty="0">
                <a:solidFill>
                  <a:prstClr val="black">
                    <a:lumMod val="75000"/>
                    <a:lumOff val="25000"/>
                  </a:prstClr>
                </a:solidFill>
              </a:rPr>
              <a:t>time</a:t>
            </a:r>
          </a:p>
          <a:p>
            <a:endParaRPr lang="en-US" dirty="0"/>
          </a:p>
        </p:txBody>
      </p:sp>
    </p:spTree>
    <p:extLst>
      <p:ext uri="{BB962C8B-B14F-4D97-AF65-F5344CB8AC3E}">
        <p14:creationId xmlns:p14="http://schemas.microsoft.com/office/powerpoint/2010/main" val="3213335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Between today and the future</a:t>
            </a:r>
            <a:endParaRPr lang="en-US" dirty="0"/>
          </a:p>
        </p:txBody>
      </p:sp>
      <p:sp>
        <p:nvSpPr>
          <p:cNvPr id="3" name="Content Placeholder 2"/>
          <p:cNvSpPr>
            <a:spLocks noGrp="1"/>
          </p:cNvSpPr>
          <p:nvPr>
            <p:ph idx="1"/>
          </p:nvPr>
        </p:nvSpPr>
        <p:spPr/>
        <p:txBody>
          <a:bodyPr/>
          <a:lstStyle/>
          <a:p>
            <a:r>
              <a:rPr lang="en-US" dirty="0" smtClean="0"/>
              <a:t>&gt;Look at financial picture: what do you want, what can you afford, how do you get there?, what is the alternative?</a:t>
            </a:r>
          </a:p>
          <a:p>
            <a:r>
              <a:rPr lang="en-US" dirty="0" smtClean="0"/>
              <a:t>&gt;Where do you want to live – or die?  Majority of people want to live and die at home. Look at costs of staying home and paying for in-home care vs look at cost of independent living, assisted living, nursing home.  Can you get the care you need in a facility for less money?  Is a long term care contract (more cost) better if you are cared for until death?   </a:t>
            </a:r>
          </a:p>
          <a:p>
            <a:r>
              <a:rPr lang="en-US" dirty="0" smtClean="0"/>
              <a:t>&gt;Look at your support network: May or may not be easier if you are married.  Even if married now, may not be married when additional help is needed.  Who lives nearby to help? Who are your caregivers and how much time can they give to your care?  Who monitors caregivers is you are unable to do so? </a:t>
            </a:r>
          </a:p>
          <a:p>
            <a:r>
              <a:rPr lang="en-US" b="1" dirty="0" smtClean="0"/>
              <a:t>EMPHASIZE:</a:t>
            </a:r>
            <a:r>
              <a:rPr lang="en-US" dirty="0" smtClean="0"/>
              <a:t> EXPLORE OPTIONS BEFORE YOU NEED THEM; BEFORE DECISION-MAKING GONE</a:t>
            </a:r>
            <a:endParaRPr lang="en-US" b="1" dirty="0"/>
          </a:p>
        </p:txBody>
      </p:sp>
    </p:spTree>
    <p:extLst>
      <p:ext uri="{BB962C8B-B14F-4D97-AF65-F5344CB8AC3E}">
        <p14:creationId xmlns:p14="http://schemas.microsoft.com/office/powerpoint/2010/main" val="3888623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the future (today was the future of our yesterday)</a:t>
            </a:r>
            <a:endParaRPr lang="en-US" dirty="0"/>
          </a:p>
        </p:txBody>
      </p:sp>
      <p:sp>
        <p:nvSpPr>
          <p:cNvPr id="3" name="Content Placeholder 2"/>
          <p:cNvSpPr>
            <a:spLocks noGrp="1"/>
          </p:cNvSpPr>
          <p:nvPr>
            <p:ph idx="1"/>
          </p:nvPr>
        </p:nvSpPr>
        <p:spPr/>
        <p:txBody>
          <a:bodyPr/>
          <a:lstStyle/>
          <a:p>
            <a:r>
              <a:rPr lang="en-US" dirty="0" smtClean="0"/>
              <a:t>&gt;Identify what you have and divide into groups:</a:t>
            </a:r>
          </a:p>
          <a:p>
            <a:r>
              <a:rPr lang="en-US" dirty="0" smtClean="0"/>
              <a:t>This group of items has a title/deed and beneficiaries are needed to pass on the title</a:t>
            </a:r>
          </a:p>
          <a:p>
            <a:r>
              <a:rPr lang="en-US" dirty="0" smtClean="0"/>
              <a:t>This group of items allows for a beneficiary designation and beneficiaries are needed to receive the value of the items</a:t>
            </a:r>
          </a:p>
          <a:p>
            <a:r>
              <a:rPr lang="en-US" dirty="0" smtClean="0"/>
              <a:t>This group of items has been given an account number and beneficiaries are needed to collect on the account</a:t>
            </a:r>
          </a:p>
          <a:p>
            <a:r>
              <a:rPr lang="en-US" dirty="0" smtClean="0"/>
              <a:t>This group of items has sentimental value and beneficiaries are needed who will enjoy the items</a:t>
            </a:r>
          </a:p>
          <a:p>
            <a:r>
              <a:rPr lang="en-US" dirty="0" smtClean="0"/>
              <a:t>This group of items should be donated because other people will benefit from them</a:t>
            </a:r>
          </a:p>
          <a:p>
            <a:r>
              <a:rPr lang="en-US" dirty="0" smtClean="0"/>
              <a:t>This group of items you can let go of; others may find a treasure among them</a:t>
            </a:r>
            <a:endParaRPr lang="en-US" dirty="0"/>
          </a:p>
        </p:txBody>
      </p:sp>
    </p:spTree>
    <p:extLst>
      <p:ext uri="{BB962C8B-B14F-4D97-AF65-F5344CB8AC3E}">
        <p14:creationId xmlns:p14="http://schemas.microsoft.com/office/powerpoint/2010/main" val="3271491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the future</a:t>
            </a:r>
            <a:endParaRPr lang="en-US" dirty="0"/>
          </a:p>
        </p:txBody>
      </p:sp>
      <p:sp>
        <p:nvSpPr>
          <p:cNvPr id="3" name="Content Placeholder 2"/>
          <p:cNvSpPr>
            <a:spLocks noGrp="1"/>
          </p:cNvSpPr>
          <p:nvPr>
            <p:ph idx="1"/>
          </p:nvPr>
        </p:nvSpPr>
        <p:spPr/>
        <p:txBody>
          <a:bodyPr/>
          <a:lstStyle/>
          <a:p>
            <a:r>
              <a:rPr lang="en-US" dirty="0" smtClean="0"/>
              <a:t>LAST WILL AND TESTAMENT:</a:t>
            </a:r>
          </a:p>
          <a:p>
            <a:r>
              <a:rPr lang="en-US" dirty="0" smtClean="0"/>
              <a:t>Planning begins and ends today; document stays on the shelf until death; designed for quick transfer</a:t>
            </a:r>
          </a:p>
          <a:p>
            <a:r>
              <a:rPr lang="en-US" dirty="0" smtClean="0"/>
              <a:t>Important to get everything in order today; might be best suited to person with dementia symptoms if unable to change the plan down the road</a:t>
            </a:r>
            <a:endParaRPr lang="en-US" dirty="0"/>
          </a:p>
          <a:p>
            <a:r>
              <a:rPr lang="en-US" dirty="0" smtClean="0"/>
              <a:t>REVOCABLE TRUST:</a:t>
            </a:r>
          </a:p>
          <a:p>
            <a:r>
              <a:rPr lang="en-US" dirty="0" smtClean="0"/>
              <a:t>Planning begins today and continues; document stays on the kitchen table because you can keep stirring the pot; designed for quick transfer or slow release (one size doesn’t fit all)</a:t>
            </a:r>
          </a:p>
          <a:p>
            <a:r>
              <a:rPr lang="en-US" dirty="0" smtClean="0"/>
              <a:t>Important to make transfers to trust for trustee to manage down the road and after death</a:t>
            </a:r>
            <a:endParaRPr lang="en-US" dirty="0"/>
          </a:p>
        </p:txBody>
      </p:sp>
    </p:spTree>
    <p:extLst>
      <p:ext uri="{BB962C8B-B14F-4D97-AF65-F5344CB8AC3E}">
        <p14:creationId xmlns:p14="http://schemas.microsoft.com/office/powerpoint/2010/main" val="181084764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121</TotalTime>
  <Words>1204</Words>
  <Application>Microsoft Office PowerPoint</Application>
  <PresentationFormat>Widescreen</PresentationFormat>
  <Paragraphs>72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Calibri</vt:lpstr>
      <vt:lpstr>Calibri Light</vt:lpstr>
      <vt:lpstr>Retrospect</vt:lpstr>
      <vt:lpstr>BETTER PLANNING FOR LONGER LIVES</vt:lpstr>
      <vt:lpstr>Better Planning</vt:lpstr>
      <vt:lpstr>Defining Terms</vt:lpstr>
      <vt:lpstr>Estate Planning</vt:lpstr>
      <vt:lpstr>Planning for today</vt:lpstr>
      <vt:lpstr>Planning for today</vt:lpstr>
      <vt:lpstr>Between today and the future</vt:lpstr>
      <vt:lpstr>Planning for the future (today was the future of our yesterday)</vt:lpstr>
      <vt:lpstr>Planning for the future</vt:lpstr>
      <vt:lpstr>Estate Planning may avoid three things</vt:lpstr>
      <vt:lpstr>THANK YOU FOR COMING TODAY!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BETTER PLANNING FOR LONGER LIVES</dc:title>
  <dc:creator>Beth Swagman</dc:creator>
  <cp:lastModifiedBy>Beth Swagman</cp:lastModifiedBy>
  <cp:revision>13</cp:revision>
  <dcterms:created xsi:type="dcterms:W3CDTF">2016-02-09T19:45:21Z</dcterms:created>
  <dcterms:modified xsi:type="dcterms:W3CDTF">2016-02-12T16:56:22Z</dcterms:modified>
</cp:coreProperties>
</file>