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52"/>
  </p:normalViewPr>
  <p:slideViewPr>
    <p:cSldViewPr snapToGrid="0" snapToObjects="1">
      <p:cViewPr varScale="1">
        <p:scale>
          <a:sx n="10" d="100"/>
          <a:sy n="10" d="100"/>
        </p:scale>
        <p:origin x="-1002" y="18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208" y="3642970"/>
            <a:ext cx="36210240" cy="1711756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8400" spc="-24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182" y="21386981"/>
            <a:ext cx="36210240" cy="5486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1520" cap="all" spc="960" baseline="0">
                <a:solidFill>
                  <a:schemeClr val="tx2"/>
                </a:solidFill>
                <a:latin typeface="+mj-lt"/>
              </a:defRPr>
            </a:lvl1pPr>
            <a:lvl2pPr marL="2194560" indent="0" algn="ctr">
              <a:buNone/>
              <a:defRPr sz="11520"/>
            </a:lvl2pPr>
            <a:lvl3pPr marL="4389120" indent="0" algn="ctr">
              <a:buNone/>
              <a:defRPr sz="11520"/>
            </a:lvl3pPr>
            <a:lvl4pPr marL="6583680" indent="0" algn="ctr">
              <a:buNone/>
              <a:defRPr sz="9600"/>
            </a:lvl4pPr>
            <a:lvl5pPr marL="8778240" indent="0" algn="ctr">
              <a:buNone/>
              <a:defRPr sz="9600"/>
            </a:lvl5pPr>
            <a:lvl6pPr marL="10972800" indent="0" algn="ctr">
              <a:buNone/>
              <a:defRPr sz="9600"/>
            </a:lvl6pPr>
            <a:lvl7pPr marL="13167360" indent="0" algn="ctr">
              <a:buNone/>
              <a:defRPr sz="9600"/>
            </a:lvl7pPr>
            <a:lvl8pPr marL="15361920" indent="0" algn="ctr">
              <a:buNone/>
              <a:defRPr sz="9600"/>
            </a:lvl8pPr>
            <a:lvl9pPr marL="17556480" indent="0" algn="ctr">
              <a:buNone/>
              <a:defRPr sz="9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47571" y="20848320"/>
            <a:ext cx="355518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30404715"/>
            <a:ext cx="43891205" cy="3167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16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0" y="30404717"/>
            <a:ext cx="43891147" cy="30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979050"/>
            <a:ext cx="9464040" cy="2764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979050"/>
            <a:ext cx="27843480" cy="2764751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08" y="3642970"/>
            <a:ext cx="36210240" cy="1711756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8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08" y="21375014"/>
            <a:ext cx="36210240" cy="5486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1520" cap="all" spc="960" baseline="0">
                <a:solidFill>
                  <a:schemeClr val="tx2"/>
                </a:solidFill>
                <a:latin typeface="+mj-lt"/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47571" y="20848320"/>
            <a:ext cx="355518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30404715"/>
            <a:ext cx="43891205" cy="3167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290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0208" y="1375701"/>
            <a:ext cx="36210240" cy="69636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0208" y="8859523"/>
            <a:ext cx="17775936" cy="19312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84512" y="8859528"/>
            <a:ext cx="17775936" cy="19312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0208" y="1375701"/>
            <a:ext cx="36210240" cy="69636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08" y="8861049"/>
            <a:ext cx="17775936" cy="353415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600" b="0" cap="all" baseline="0">
                <a:solidFill>
                  <a:schemeClr val="tx2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208" y="12395203"/>
            <a:ext cx="17775936" cy="1621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84512" y="8861049"/>
            <a:ext cx="17775936" cy="353415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600" b="0" cap="all" baseline="0">
                <a:solidFill>
                  <a:schemeClr val="tx2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84512" y="12395203"/>
            <a:ext cx="17775936" cy="1621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6" y="30723840"/>
            <a:ext cx="43879771" cy="21945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0" y="30404717"/>
            <a:ext cx="43879771" cy="30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" y="0"/>
            <a:ext cx="14582846" cy="3291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544254" y="0"/>
            <a:ext cx="230429" cy="329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852923"/>
            <a:ext cx="11521440" cy="10972800"/>
          </a:xfrm>
        </p:spPr>
        <p:txBody>
          <a:bodyPr anchor="b">
            <a:normAutofit/>
          </a:bodyPr>
          <a:lstStyle>
            <a:lvl1pPr>
              <a:defRPr sz="1728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2160" y="3511296"/>
            <a:ext cx="23372064" cy="2523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4045184"/>
            <a:ext cx="11521440" cy="1621979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846" y="31006975"/>
            <a:ext cx="9426638" cy="1752600"/>
          </a:xfrm>
        </p:spPr>
        <p:txBody>
          <a:bodyPr/>
          <a:lstStyle>
            <a:lvl1pPr algn="l">
              <a:defRPr/>
            </a:lvl1pPr>
          </a:lstStyle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282160" y="31006975"/>
            <a:ext cx="16733520" cy="1752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23774400"/>
            <a:ext cx="43879771" cy="91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" y="23592365"/>
            <a:ext cx="43879771" cy="30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08" y="24359616"/>
            <a:ext cx="36409123" cy="3950208"/>
          </a:xfrm>
        </p:spPr>
        <p:txBody>
          <a:bodyPr tIns="0" bIns="0" anchor="b">
            <a:noAutofit/>
          </a:bodyPr>
          <a:lstStyle>
            <a:lvl1pPr>
              <a:defRPr sz="1728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" y="0"/>
            <a:ext cx="43891147" cy="23592365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0208" y="28353715"/>
            <a:ext cx="36429696" cy="285292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2880"/>
              </a:spcAft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30723840"/>
            <a:ext cx="43891205" cy="21945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30404715"/>
            <a:ext cx="43891205" cy="3167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0208" y="1375701"/>
            <a:ext cx="36210240" cy="6963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05" y="8859523"/>
            <a:ext cx="36210245" cy="19312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0215" y="31006975"/>
            <a:ext cx="8900174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rgbClr val="FFFFFF"/>
                </a:solidFill>
              </a:defRPr>
            </a:lvl1pPr>
          </a:lstStyle>
          <a:p>
            <a:fld id="{AA34E419-CAE0-7C43-9F9C-EB16BF17DC5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70270" y="31006975"/>
            <a:ext cx="17362094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41654" y="31006975"/>
            <a:ext cx="4723291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rgbClr val="FFFFFF"/>
                </a:solidFill>
              </a:defRPr>
            </a:lvl1pPr>
          </a:lstStyle>
          <a:p>
            <a:fld id="{B5133E03-61F2-E34A-A8AD-492B9DA8179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296715" y="8341656"/>
            <a:ext cx="3588105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85000"/>
        </a:lnSpc>
        <a:spcBef>
          <a:spcPct val="0"/>
        </a:spcBef>
        <a:buNone/>
        <a:defRPr sz="23040" kern="1200" spc="-24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4389120" rtl="0" eaLnBrk="1" latinLnBrk="0" hangingPunct="1">
        <a:lnSpc>
          <a:spcPct val="90000"/>
        </a:lnSpc>
        <a:spcBef>
          <a:spcPts val="5760"/>
        </a:spcBef>
        <a:spcAft>
          <a:spcPts val="96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9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43430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8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721254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599078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476902" indent="-877824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28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24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20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160000" indent="-1097280" algn="l" defTabSz="438912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Clr>
          <a:schemeClr val="accent1"/>
        </a:buClr>
        <a:buFont typeface="Calibri" pitchFamily="34" charset="0"/>
        <a:buChar char="◦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1371600"/>
            <a:ext cx="19659600" cy="24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 Black" charset="0"/>
                <a:ea typeface="Arial Black" charset="0"/>
                <a:cs typeface="Arial Black" charset="0"/>
              </a:rPr>
              <a:t>AGING WITH DISABILITIES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709" y="414801"/>
            <a:ext cx="3346391" cy="3566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7900" y="414801"/>
            <a:ext cx="3346391" cy="3566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3981197"/>
            <a:ext cx="3733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Do people with disabilities face a greater challenge than older adults without disabilities to age in place?</a:t>
            </a:r>
          </a:p>
          <a:p>
            <a:pPr algn="ctr"/>
            <a:r>
              <a:rPr lang="en-US" sz="6000" dirty="0" err="1" smtClean="0"/>
              <a:t>Elizabete</a:t>
            </a:r>
            <a:r>
              <a:rPr lang="en-US" sz="6000" dirty="0" smtClean="0"/>
              <a:t> </a:t>
            </a:r>
            <a:r>
              <a:rPr lang="en-US" sz="6000" dirty="0" err="1" smtClean="0"/>
              <a:t>Saukas</a:t>
            </a:r>
            <a:r>
              <a:rPr lang="en-US" sz="6000" dirty="0" smtClean="0"/>
              <a:t>, MPA, Grand Valley State University</a:t>
            </a:r>
          </a:p>
          <a:p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789" y="14987492"/>
            <a:ext cx="4699769" cy="4452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761" y="6159268"/>
            <a:ext cx="18491752" cy="8965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>
                <a:latin typeface="Times New Roman" charset="0"/>
                <a:ea typeface="Times New Roman" charset="0"/>
                <a:cs typeface="Times New Roman" charset="0"/>
              </a:rPr>
              <a:t>The older </a:t>
            </a:r>
            <a:r>
              <a:rPr lang="en-US" sz="5600" dirty="0">
                <a:latin typeface="Times New Roman" charset="0"/>
                <a:ea typeface="Times New Roman" charset="0"/>
                <a:cs typeface="Times New Roman" charset="0"/>
              </a:rPr>
              <a:t>population is projected to nearly double, growing from 43 Million in 2012 to 84 Million in 2050. </a:t>
            </a:r>
            <a:r>
              <a:rPr lang="en-US" sz="5600" b="1" dirty="0" smtClean="0">
                <a:latin typeface="Times New Roman" charset="0"/>
                <a:ea typeface="Times New Roman" charset="0"/>
                <a:cs typeface="Times New Roman" charset="0"/>
              </a:rPr>
              <a:t>Because disability rates rise with age – with the largest increases occurring at the oldest ages – it is likely that population aging will bring large increases in the number of people with physical and cognitive impairments. </a:t>
            </a:r>
            <a:r>
              <a:rPr lang="en-US" sz="5600" dirty="0" smtClean="0">
                <a:latin typeface="Times New Roman" charset="0"/>
                <a:ea typeface="Times New Roman" charset="0"/>
                <a:cs typeface="Times New Roman" charset="0"/>
              </a:rPr>
              <a:t>These increases will have major implications for homebuilders, planners, policy makers and others concerned about the accessibility of the housing stock.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60" y="14403463"/>
            <a:ext cx="10872908" cy="66804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76513" y="6767454"/>
            <a:ext cx="11887200" cy="232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38 %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mericans aged 65 years and older have a disability.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238" y="21548034"/>
            <a:ext cx="14476343" cy="85630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303665" y="10409915"/>
            <a:ext cx="12960626" cy="619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Main challenges to age in place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House Design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Healthcare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Stigmas – Ostracized and stripped of power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Unaware or unable to access resources available in the community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6513" y="15873683"/>
            <a:ext cx="11557713" cy="38363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458660" y="20564041"/>
            <a:ext cx="14522906" cy="702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400" dirty="0" smtClean="0"/>
              <a:t>Falling leads to more than 1.7 million injuries and almost 17,000 deaths per year among the older population of the USA.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/>
              <a:t>Lack of accessible features in the home.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/>
              <a:t>Limited ability to visit friends and families, what cause social isolation and depression among the elder population. 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447027" y="26870495"/>
            <a:ext cx="11052313" cy="324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5.5 million of veterans with a disability </a:t>
            </a:r>
            <a:r>
              <a:rPr lang="en-US" sz="6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(Census, 2009).  </a:t>
            </a:r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291" y="12783505"/>
            <a:ext cx="9950509" cy="30901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981566" y="6532679"/>
            <a:ext cx="107603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Possible Solutions: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Promote awareness concerning aging in place with disabilities.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Increase the support to community based programs.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Promote Universal Design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Support Visitability Laws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981566" y="16400893"/>
            <a:ext cx="11030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is visitability?</a:t>
            </a:r>
          </a:p>
          <a:p>
            <a:pPr algn="just"/>
            <a:r>
              <a:rPr lang="en-US" sz="5400" dirty="0" smtClean="0"/>
              <a:t>A legislation that requires that all new affordable homes to be built to certain accessibility features. </a:t>
            </a:r>
          </a:p>
          <a:p>
            <a:endParaRPr lang="en-US" sz="5400" dirty="0"/>
          </a:p>
        </p:txBody>
      </p:sp>
      <p:sp>
        <p:nvSpPr>
          <p:cNvPr id="26" name="TextBox 25"/>
          <p:cNvSpPr txBox="1"/>
          <p:nvPr/>
        </p:nvSpPr>
        <p:spPr>
          <a:xfrm>
            <a:off x="31981566" y="20303901"/>
            <a:ext cx="110305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At least one no-step entrance to main level.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Main level with wider door and hallways.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5400" dirty="0" smtClean="0"/>
              <a:t>Minimum half bath on main level accessible  by mobility aids. </a:t>
            </a:r>
            <a:endParaRPr lang="en-US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7577759" y="31276021"/>
            <a:ext cx="27516482" cy="188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“Soon, the world will have more people who live to see their 80s or 90s than ever before.” (World Health Organization) 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813878" y="25989977"/>
            <a:ext cx="11365936" cy="490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Including these </a:t>
            </a:r>
            <a:r>
              <a:rPr lang="en-US" sz="4800" b="1" dirty="0" smtClean="0"/>
              <a:t>accessible features </a:t>
            </a:r>
            <a:r>
              <a:rPr lang="en-US" sz="4800" b="1" dirty="0"/>
              <a:t>from the beginning creates a greater supply of accessible homes and reduces the need for residents to spend large sums of money on modifications in the future. </a:t>
            </a:r>
            <a:endParaRPr lang="en-US" sz="48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551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345</Words>
  <Application>Microsoft Office PowerPoint</Application>
  <PresentationFormat>Benutzerdefiniert</PresentationFormat>
  <Paragraphs>26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Retrospect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Elizabete S. Saukas</dc:creator>
  <cp:lastModifiedBy>user</cp:lastModifiedBy>
  <cp:revision>14</cp:revision>
  <dcterms:created xsi:type="dcterms:W3CDTF">2016-02-13T22:15:29Z</dcterms:created>
  <dcterms:modified xsi:type="dcterms:W3CDTF">2016-03-14T18:44:30Z</dcterms:modified>
</cp:coreProperties>
</file>