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  <p:sldMasterId id="2147483661" r:id="rId2"/>
  </p:sldMasterIdLst>
  <p:notesMasterIdLst>
    <p:notesMasterId r:id="rId4"/>
  </p:notesMasterIdLst>
  <p:sldIdLst>
    <p:sldId id="256" r:id="rId3"/>
  </p:sldIdLst>
  <p:sldSz cx="51206400" cy="32004000"/>
  <p:notesSz cx="32918400" cy="5120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a VanderMolen" initials="" lastIdx="1" clrIdx="0"/>
  <p:cmAuthor id="1" name="Nicole Houskamp" initials="" lastIdx="1" clrIdx="1"/>
  <p:cmAuthor id="2" name="Lindsay  Hunt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9" d="100"/>
          <a:sy n="19" d="100"/>
        </p:scale>
        <p:origin x="-1160" y="-384"/>
      </p:cViewPr>
      <p:guideLst>
        <p:guide orient="horz" pos="10080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14265275" cy="2560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18646775" y="0"/>
            <a:ext cx="14263687" cy="2560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098550" y="3840162"/>
            <a:ext cx="30721301" cy="19202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292475" y="24323675"/>
            <a:ext cx="26333450" cy="230425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48637825"/>
            <a:ext cx="14265275" cy="25590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8646775" y="48637825"/>
            <a:ext cx="14263687" cy="25590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864393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3840163"/>
            <a:ext cx="30721300" cy="19202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292475" y="24323675"/>
            <a:ext cx="26333450" cy="230425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9600" b="0" i="0" u="none" strike="noStrike" cap="none">
                <a:solidFill>
                  <a:srgbClr val="000000"/>
                </a:solidFill>
              </a:rPr>
              <a:t>Copyright Colin Purrington (</a:t>
            </a:r>
            <a:r>
              <a:rPr lang="en-US" sz="9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http://colinpurrington.com/tips/academic/posterdesign).</a:t>
            </a:r>
          </a:p>
          <a:p>
            <a:pPr lvl="0">
              <a:spcBef>
                <a:spcPts val="0"/>
              </a:spcBef>
              <a:buNone/>
            </a:pPr>
            <a:endParaRPr sz="9600" b="0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8646775" y="48637825"/>
            <a:ext cx="14263687" cy="25590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044951" y="20565843"/>
            <a:ext cx="43526075" cy="63557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044951" y="13564968"/>
            <a:ext cx="43526075" cy="70008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 sz="2000"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 sz="1800"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 sz="1600"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 sz="1400"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 sz="1400"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 sz="1400"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 sz="1400"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 sz="1400"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840162" y="2844800"/>
            <a:ext cx="43526075" cy="5333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840162" y="9247186"/>
            <a:ext cx="43526075" cy="19200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528763" lvl="0" indent="-620713" algn="l" rtl="0">
              <a:spcBef>
                <a:spcPts val="28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3311525" lvl="1" indent="-485775" algn="l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5094288" lvl="2" indent="-350837" algn="l" rtl="0">
              <a:spcBef>
                <a:spcPts val="21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0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7132638" lvl="3" indent="-458788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9169400" lvl="4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9626600" lvl="5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10083800" lvl="6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0541000" lvl="7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0998200" lvl="8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xfrm>
            <a:off x="3840164" y="9942600"/>
            <a:ext cx="43526075" cy="68588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ubTitle" idx="1"/>
          </p:nvPr>
        </p:nvSpPr>
        <p:spPr>
          <a:xfrm>
            <a:off x="7680325" y="18134982"/>
            <a:ext cx="35845750" cy="81800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28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4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21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10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 rot="5400000">
            <a:off x="29124120" y="10205884"/>
            <a:ext cx="25603508" cy="1088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 rot="5400000">
            <a:off x="7284883" y="-600228"/>
            <a:ext cx="25603508" cy="32492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528763" lvl="0" indent="-620713" algn="l" rtl="0">
              <a:spcBef>
                <a:spcPts val="28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3311525" lvl="1" indent="-485775" algn="l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5094288" lvl="2" indent="-350837" algn="l" rtl="0">
              <a:spcBef>
                <a:spcPts val="21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0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7132638" lvl="3" indent="-458788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9169400" lvl="4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9626600" lvl="5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10083800" lvl="6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0541000" lvl="7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0998200" lvl="8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840162" y="2844800"/>
            <a:ext cx="43526075" cy="5333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 rot="5400000">
            <a:off x="16002794" y="-2915445"/>
            <a:ext cx="19200811" cy="43526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528763" lvl="0" indent="-620713" algn="l" rtl="0">
              <a:spcBef>
                <a:spcPts val="28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3311525" lvl="1" indent="-485775" algn="l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5094288" lvl="2" indent="-350837" algn="l" rtl="0">
              <a:spcBef>
                <a:spcPts val="21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0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7132638" lvl="3" indent="-458788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9169400" lvl="4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9626600" lvl="5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10083800" lvl="6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0541000" lvl="7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0998200" lvl="8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0036175" y="22402492"/>
            <a:ext cx="30724473" cy="26453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pic" idx="2"/>
          </p:nvPr>
        </p:nvSpPr>
        <p:spPr>
          <a:xfrm>
            <a:off x="10036175" y="2859926"/>
            <a:ext cx="30724473" cy="192014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Helvetica Neue"/>
              <a:buNone/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Helvetica Neue"/>
              <a:buNone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Helvetica Neue"/>
              <a:buNone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Helvetica Neue"/>
              <a:buNone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Helvetica Neue"/>
              <a:buNone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Helvetica Neue"/>
              <a:buNone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Helvetica Neue"/>
              <a:buNone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Helvetica Neue"/>
              <a:buNone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Helvetica Neue"/>
              <a:buNone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0036175" y="25047884"/>
            <a:ext cx="30724473" cy="37550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 sz="1400"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 sz="1200"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 sz="1000"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 sz="900"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 sz="900"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 sz="900"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 sz="900"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 sz="900"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560638" y="1274850"/>
            <a:ext cx="16846549" cy="54219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20019962" y="1274850"/>
            <a:ext cx="28625799" cy="2731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2560638" y="6696825"/>
            <a:ext cx="16846549" cy="21891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 sz="1400"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 sz="1200"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 sz="1000"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 sz="900"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 sz="900"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 sz="900"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 sz="900"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 sz="900"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3840162" y="2844800"/>
            <a:ext cx="43526075" cy="5333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2560639" y="1281024"/>
            <a:ext cx="46085125" cy="5333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rtl="0">
              <a:spcBef>
                <a:spcPts val="0"/>
              </a:spcBef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2560638" y="7164475"/>
            <a:ext cx="22625049" cy="298494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2560638" y="10149417"/>
            <a:ext cx="22625049" cy="184390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3"/>
          </p:nvPr>
        </p:nvSpPr>
        <p:spPr>
          <a:xfrm>
            <a:off x="26012775" y="7164475"/>
            <a:ext cx="22632987" cy="298494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 sz="2400" b="1"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 sz="2000" b="1"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 sz="1800" b="1"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 sz="1600" b="1"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4"/>
          </p:nvPr>
        </p:nvSpPr>
        <p:spPr>
          <a:xfrm>
            <a:off x="26012775" y="10149417"/>
            <a:ext cx="22632987" cy="184390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840162" y="2844800"/>
            <a:ext cx="43526075" cy="5333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 sz="196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840164" y="9246527"/>
            <a:ext cx="21686837" cy="192014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2"/>
          </p:nvPr>
        </p:nvSpPr>
        <p:spPr>
          <a:xfrm>
            <a:off x="25679400" y="9246527"/>
            <a:ext cx="21686838" cy="192014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840162" y="2844800"/>
            <a:ext cx="43526075" cy="5333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840162" y="9247186"/>
            <a:ext cx="43526075" cy="19200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528763" marR="0" lvl="0" indent="-620713" algn="l" rtl="0">
              <a:spcBef>
                <a:spcPts val="28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3311525" marR="0" lvl="1" indent="-485775" algn="l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5094288" marR="0" lvl="2" indent="-350837" algn="l" rtl="0">
              <a:spcBef>
                <a:spcPts val="21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0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7132638" marR="0" lvl="3" indent="-458788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9169400" marR="0" lvl="4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9626600" marR="0" lvl="5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10083800" marR="0" lvl="6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0541000" marR="0" lvl="7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0998200" marR="0" lvl="8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840162" y="2844800"/>
            <a:ext cx="43526075" cy="5333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 sz="19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840162" y="9247186"/>
            <a:ext cx="43526075" cy="192008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528763" marR="0" lvl="0" indent="-620713" algn="l" rtl="0">
              <a:spcBef>
                <a:spcPts val="28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4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3311525" marR="0" lvl="1" indent="-485775" algn="l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1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5094288" marR="0" lvl="2" indent="-350837" algn="l" rtl="0">
              <a:spcBef>
                <a:spcPts val="21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10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7132638" marR="0" lvl="3" indent="-458788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9169400" marR="0" lvl="4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9626600" marR="0" lvl="5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10083800" marR="0" lvl="6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0541000" marR="0" lvl="7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0998200" marR="0" lvl="8" indent="-4635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 sz="8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3840162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17495837" y="29159200"/>
            <a:ext cx="16214724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36698237" y="29159200"/>
            <a:ext cx="10667999" cy="2133599"/>
          </a:xfrm>
          <a:prstGeom prst="rect">
            <a:avLst/>
          </a:prstGeom>
          <a:noFill/>
          <a:ln>
            <a:noFill/>
          </a:ln>
        </p:spPr>
        <p:txBody>
          <a:bodyPr lIns="407550" tIns="203775" rIns="407550" bIns="2037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6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6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/>
        </p:nvSpPr>
        <p:spPr>
          <a:xfrm>
            <a:off x="-204900" y="0"/>
            <a:ext cx="51206399" cy="32004000"/>
          </a:xfrm>
          <a:prstGeom prst="rect">
            <a:avLst/>
          </a:prstGeom>
          <a:solidFill>
            <a:srgbClr val="191919">
              <a:alpha val="7450"/>
            </a:srgbClr>
          </a:solidFill>
          <a:ln w="9525" cap="flat" cmpd="sng">
            <a:solidFill>
              <a:srgbClr val="D8D8D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0" name="Shape 100"/>
          <p:cNvSpPr txBox="1"/>
          <p:nvPr/>
        </p:nvSpPr>
        <p:spPr>
          <a:xfrm>
            <a:off x="874725" y="6929425"/>
            <a:ext cx="12271800" cy="11972999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0" tIns="457200" rIns="914400" bIns="9144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44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The purpose of this systematic review was to summarize literature on correlations between elderly patients with dementia and the vulnerability to elder abuse in long-term care facilities. In addition, the researchers were interested in discovering if there are intervention methods to prevent the abuse</a:t>
            </a:r>
          </a:p>
          <a:p>
            <a:pPr marL="457200" lvl="0" indent="-444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Prevalence of elder abuse in long-term care facilities ranges from 2% to 10% (Conner et al., 2011)</a:t>
            </a:r>
          </a:p>
          <a:p>
            <a:pPr marL="457200" lvl="0" indent="-444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Elderly abuse may be related to mental illness or depression and resentment of caregivers</a:t>
            </a:r>
          </a:p>
          <a:p>
            <a:pPr marL="457200" lvl="0" indent="-4445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“To date, however, major steps forward in national policy and strategy on elder abuse have not been taken, in part because Congress has failed to provide sufficient funding” (Kohl, Sanders, &amp; Blumenthal, 2012)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1" u="none" strike="noStrike" cap="non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874725" y="19604625"/>
            <a:ext cx="12271800" cy="11972999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0" tIns="457200" rIns="914400" bIns="9144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rgbClr val="000000"/>
                </a:solidFill>
              </a:rPr>
              <a:t>Materials and </a:t>
            </a:r>
            <a:r>
              <a:rPr lang="en-US" sz="4400" b="1"/>
              <a:t>M</a:t>
            </a:r>
            <a:r>
              <a:rPr lang="en-US" sz="4400" b="1" i="0" u="none" strike="noStrike" cap="none">
                <a:solidFill>
                  <a:srgbClr val="000000"/>
                </a:solidFill>
              </a:rPr>
              <a:t>ethods</a:t>
            </a:r>
            <a:r>
              <a:rPr lang="en-US" sz="2400" b="0" i="0" u="none" strike="noStrike" cap="none">
                <a:solidFill>
                  <a:srgbClr val="FF8000"/>
                </a:solidFill>
              </a:rPr>
              <a:t>	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38059875" y="29381375"/>
            <a:ext cx="12271800" cy="21963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0" tIns="457200" rIns="914400" bIns="9144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Acknowledgments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endParaRPr sz="1800"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Julia VanderMolen, Ph.D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Assistant Professor-Allied Health Sciences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Grand Valley State University</a:t>
            </a:r>
          </a:p>
          <a:p>
            <a:pPr marL="0" marR="0" lvl="0" indent="0" algn="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1800">
              <a:solidFill>
                <a:schemeClr val="dk1"/>
              </a:solidFill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13929450" y="6929412"/>
            <a:ext cx="23347499" cy="18329399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0" tIns="457200" rIns="914400" bIns="9144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4800" b="1" i="0" u="none" strike="noStrike" cap="none">
                <a:solidFill>
                  <a:srgbClr val="000000"/>
                </a:solidFill>
              </a:rPr>
              <a:t>Results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30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3400" u="sng">
                <a:solidFill>
                  <a:schemeClr val="dk1"/>
                </a:solidFill>
              </a:rPr>
              <a:t>Types of Abuse and Prevalence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3400" u="sng">
              <a:solidFill>
                <a:schemeClr val="dk1"/>
              </a:solidFill>
            </a:endParaRPr>
          </a:p>
          <a:p>
            <a:pPr marL="457200" lvl="0" indent="-4445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Six abuse types: verbal and psychological, physical, neglect, financial, sexual, and discriminatory</a:t>
            </a:r>
          </a:p>
          <a:p>
            <a:pPr marL="457200" lvl="0" indent="-4445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Self-neglect is a forgotten component of abuse</a:t>
            </a:r>
          </a:p>
          <a:p>
            <a:pPr marL="457200" lvl="0" indent="-4445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A study showed 158 incidents of abuse with 56% being self-neglectful (Caspi, 2013)</a:t>
            </a:r>
          </a:p>
          <a:p>
            <a:pPr marL="457200" lvl="0" indent="-4445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In the older populations, 6.3% reported abuse with the most common forms being psychological, verbal, and/or financial abuse (Selwood and Cooper, 2009)</a:t>
            </a:r>
          </a:p>
          <a:p>
            <a:pPr lvl="0" rtl="0">
              <a:spcBef>
                <a:spcPts val="0"/>
              </a:spcBef>
              <a:buNone/>
            </a:pPr>
            <a:endParaRPr sz="3400" u="sng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3400" u="sng">
                <a:solidFill>
                  <a:schemeClr val="dk1"/>
                </a:solidFill>
              </a:rPr>
              <a:t>Dementia and Vulnerability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3400">
              <a:solidFill>
                <a:schemeClr val="dk1"/>
              </a:solidFill>
            </a:endParaRPr>
          </a:p>
          <a:p>
            <a:pPr marL="457200" lvl="0" indent="-4445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Proactive aggression from stress, resentment, and the positive results in patients led to abuse</a:t>
            </a:r>
          </a:p>
          <a:p>
            <a:pPr marL="457200" lvl="0" indent="-4445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Cognitive impairment had an indirect correlation to abuse</a:t>
            </a:r>
          </a:p>
          <a:p>
            <a:pPr marL="457200" lvl="0" indent="-4445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Low relationship satisfaction with the patient resulted in abuse</a:t>
            </a:r>
          </a:p>
          <a:p>
            <a:pPr marL="457200" lvl="0" indent="-4445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25% of vulnerable patients suffered from abuse (Selwood and Cooper, 2009)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34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3400" u="sng">
                <a:solidFill>
                  <a:schemeClr val="dk1"/>
                </a:solidFill>
              </a:rPr>
              <a:t>Policies and Prevention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3400" u="sng">
              <a:solidFill>
                <a:schemeClr val="dk1"/>
              </a:solidFill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Early detection</a:t>
            </a:r>
          </a:p>
          <a:p>
            <a:pPr marL="457200" lvl="0" indent="-4445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National Alzheimer's Project Act of 2011: guide and train those who are caring for those with the disease</a:t>
            </a:r>
          </a:p>
          <a:p>
            <a:pPr marL="457200" lvl="0" indent="-4445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Adult Protective Services (APS): first response to elder abuse cases</a:t>
            </a:r>
          </a:p>
          <a:p>
            <a:pPr marL="457200" lvl="0" indent="-4445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The Elder Justice Act: mandates that APS receives $100 million per year and $25 million is given to the state for testing methods of improvement (Chen, Dong, &amp; Simon, 2014)</a:t>
            </a:r>
          </a:p>
          <a:p>
            <a:pPr marL="914400" lvl="1" indent="-4445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○"/>
            </a:pPr>
            <a:r>
              <a:rPr lang="en-US" sz="3400">
                <a:solidFill>
                  <a:schemeClr val="dk1"/>
                </a:solidFill>
              </a:rPr>
              <a:t>also mandates charging civil fines of $200,000 to facilities that do not report abuse cases within 24 hours</a:t>
            </a:r>
          </a:p>
          <a:p>
            <a:pPr marL="457200" lvl="0" indent="-4445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Skills training manual: to improve coping strategies, emotional well-being, and level of fatigue of healthcare workers of elderly patients </a:t>
            </a:r>
          </a:p>
          <a:p>
            <a:pPr marL="457200" lvl="0" indent="-4445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Training high-quality, knowledgeable and long-term health care professionals can prevent elderly abuse in patients with dementia </a:t>
            </a:r>
          </a:p>
          <a:p>
            <a:pPr marL="457200" lvl="0" indent="-4445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Appropriately deeming guardianship for elders with dementia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38059875" y="6929425"/>
            <a:ext cx="12271800" cy="79374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0" tIns="457200" rIns="914400" bIns="9144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4400" b="1" i="0" u="none" strike="noStrike" cap="none">
                <a:solidFill>
                  <a:srgbClr val="000000"/>
                </a:solidFill>
              </a:rPr>
              <a:t>Conclusions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endParaRPr sz="4400" b="1"/>
          </a:p>
          <a:p>
            <a:pPr marL="457200" marR="0" lvl="0" indent="-444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Previous research done on general elder abuse, this review was more specific focusing on vulnerability and prevention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There is much still to be done, including prevention and policies regarding abuse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Since vulnerability is correlated to elder abuse, patients such as those with dementia should be carefully monitored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Education is key (general public, family members, caregivers, patients)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1752686" y="3481387"/>
            <a:ext cx="47701200" cy="2400300"/>
          </a:xfrm>
          <a:prstGeom prst="rect">
            <a:avLst/>
          </a:prstGeom>
          <a:noFill/>
          <a:ln>
            <a:noFill/>
          </a:ln>
        </p:spPr>
        <p:txBody>
          <a:bodyPr lIns="274300" tIns="274300" rIns="274300" bIns="2743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Brittany Fleming-Allied Health Sciences, Pre-SLP, Nicole Houskamp-Allied Health Sciences, Pre-SLP, and Lindsay Hunt-Allied Health Sciences,Pre-SLP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Grand Valley State University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38059875" y="15315407"/>
            <a:ext cx="12271800" cy="9205799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0" tIns="457200" rIns="914400" bIns="914400" anchor="t" anchorCtr="0">
            <a:noAutofit/>
          </a:bodyPr>
          <a:lstStyle/>
          <a:p>
            <a:pPr marL="500062" marR="0" lvl="0" indent="-5000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3000" b="1"/>
              <a:t>References</a:t>
            </a:r>
          </a:p>
          <a:p>
            <a:pPr marL="0" lvl="0" indent="-6985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Caspi, E. (2014). Does self-neglect occur among older adults with dementia when unsupervised in assisted living? An exploratory, observational study. </a:t>
            </a:r>
            <a:r>
              <a:rPr lang="en-US" sz="2400" i="1">
                <a:solidFill>
                  <a:schemeClr val="dk1"/>
                </a:solidFill>
              </a:rPr>
              <a:t>Journal of Elder Abuse and Neglect, 26</a:t>
            </a:r>
            <a:r>
              <a:rPr lang="en-US" sz="2400">
                <a:solidFill>
                  <a:schemeClr val="dk1"/>
                </a:solidFill>
              </a:rPr>
              <a:t>(2), 123-149. doi: </a:t>
            </a:r>
            <a:r>
              <a:rPr lang="en-US" sz="2400">
                <a:solidFill>
                  <a:schemeClr val="dk1"/>
                </a:solidFill>
                <a:highlight>
                  <a:srgbClr val="FFFFFF"/>
                </a:highlight>
              </a:rPr>
              <a:t>0.1080/08946566.2013.830532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Chen, R., Dong, X.&amp; Simon, M. A. (2014). Elder Abuse And Dementia: A review of the research and health policy. </a:t>
            </a:r>
            <a:r>
              <a:rPr lang="en-US" sz="2400" i="1">
                <a:solidFill>
                  <a:schemeClr val="dk1"/>
                </a:solidFill>
              </a:rPr>
              <a:t>Health Affairs</a:t>
            </a:r>
            <a:r>
              <a:rPr lang="en-US" sz="2400">
                <a:solidFill>
                  <a:schemeClr val="dk1"/>
                </a:solidFill>
              </a:rPr>
              <a:t>, </a:t>
            </a:r>
            <a:r>
              <a:rPr lang="en-US" sz="2400" i="1">
                <a:solidFill>
                  <a:schemeClr val="dk1"/>
                </a:solidFill>
              </a:rPr>
              <a:t>33</a:t>
            </a:r>
            <a:r>
              <a:rPr lang="en-US" sz="2400">
                <a:solidFill>
                  <a:schemeClr val="dk1"/>
                </a:solidFill>
              </a:rPr>
              <a:t>(4), 642-649 8p. doi:10.1377/hlthaff.2013.1261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Conner, T., Prokhorov, A., Page, C., Fang, Y., Xiao, Y., &amp; Post, L. (2011). Impairment and abuse of elderly by staff in long-term care in Michigan: Evidence from structural equation modeling. </a:t>
            </a:r>
            <a:r>
              <a:rPr lang="en-US" sz="2400" i="1">
                <a:solidFill>
                  <a:schemeClr val="dk1"/>
                </a:solidFill>
              </a:rPr>
              <a:t>Journal of Interpersonal Violence, 26</a:t>
            </a:r>
            <a:r>
              <a:rPr lang="en-US" sz="2400">
                <a:solidFill>
                  <a:schemeClr val="dk1"/>
                </a:solidFill>
              </a:rPr>
              <a:t>(1), 21-33. doi: </a:t>
            </a:r>
            <a:r>
              <a:rPr lang="en-US" sz="2400">
                <a:solidFill>
                  <a:schemeClr val="dk1"/>
                </a:solidFill>
                <a:highlight>
                  <a:srgbClr val="FFFFFF"/>
                </a:highlight>
              </a:rPr>
              <a:t>10.1177/0886260510362880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-6985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dk1"/>
                </a:solidFill>
                <a:highlight>
                  <a:srgbClr val="FFFFFF"/>
                </a:highlight>
              </a:rPr>
              <a:t>Kohl, H., Sanders, B., &amp; Blumenthal, R. (2012). </a:t>
            </a:r>
            <a:r>
              <a:rPr lang="en-US" sz="2400">
                <a:solidFill>
                  <a:schemeClr val="dk1"/>
                </a:solidFill>
              </a:rPr>
              <a:t>Elder abuse: What is the federal role?</a:t>
            </a:r>
            <a:r>
              <a:rPr lang="en-US" sz="2400" i="1">
                <a:solidFill>
                  <a:schemeClr val="dk1"/>
                </a:solidFill>
              </a:rPr>
              <a:t> Generations, 36</a:t>
            </a:r>
            <a:r>
              <a:rPr lang="en-US" sz="2400">
                <a:solidFill>
                  <a:schemeClr val="dk1"/>
                </a:solidFill>
              </a:rPr>
              <a:t>(3), 106-110. </a:t>
            </a:r>
          </a:p>
          <a:p>
            <a:pPr marL="0" lvl="0" indent="-6985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>
                <a:solidFill>
                  <a:schemeClr val="dk1"/>
                </a:solidFill>
                <a:highlight>
                  <a:srgbClr val="FFFFFF"/>
                </a:highlight>
              </a:rPr>
              <a:t>Selwood, A. and Cooper, C. (2009). Abuse of people with dementia.</a:t>
            </a:r>
            <a:r>
              <a:rPr lang="en-US" sz="2400" i="1">
                <a:solidFill>
                  <a:schemeClr val="dk1"/>
                </a:solidFill>
                <a:highlight>
                  <a:srgbClr val="FFFFFF"/>
                </a:highlight>
              </a:rPr>
              <a:t> Reviews in Clinical Gerontology, 19</a:t>
            </a:r>
            <a:r>
              <a:rPr lang="en-US" sz="2400">
                <a:solidFill>
                  <a:schemeClr val="dk1"/>
                </a:solidFill>
                <a:highlight>
                  <a:srgbClr val="FFFFFF"/>
                </a:highlight>
              </a:rPr>
              <a:t>(1), 35-43. doi: 10.1017/S095925980999013X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lvl="0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>
                <a:solidFill>
                  <a:schemeClr val="dk1"/>
                </a:solidFill>
              </a:rPr>
              <a:t>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00062" marR="0" lvl="0" indent="-5000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Helvetica Neue"/>
              <a:buNone/>
            </a:pPr>
            <a:endParaRPr sz="3000" b="0" i="0" u="none" strike="noStrike" cap="none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107" name="Shape 107"/>
          <p:cNvSpPr txBox="1"/>
          <p:nvPr/>
        </p:nvSpPr>
        <p:spPr>
          <a:xfrm>
            <a:off x="38059875" y="24969792"/>
            <a:ext cx="12271800" cy="3962999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0" tIns="457200" rIns="914400" bIns="9144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4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Further </a:t>
            </a:r>
            <a:r>
              <a:rPr lang="en-US" sz="4400" b="1" dirty="0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4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nformation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3000" dirty="0">
                <a:solidFill>
                  <a:schemeClr val="dk1"/>
                </a:solidFill>
              </a:rPr>
              <a:t>Brittany Fleming: </a:t>
            </a:r>
            <a:r>
              <a:rPr lang="en-US" sz="3000" dirty="0" err="1" smtClean="0">
                <a:solidFill>
                  <a:schemeClr val="dk1"/>
                </a:solidFill>
              </a:rPr>
              <a:t>fleminbr</a:t>
            </a:r>
            <a:r>
              <a:rPr lang="en-US" sz="3000" dirty="0" err="1">
                <a:solidFill>
                  <a:schemeClr val="dk1"/>
                </a:solidFill>
              </a:rPr>
              <a:t>@mail.gvsu.edu</a:t>
            </a:r>
            <a:endParaRPr lang="en-US" sz="30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3000" dirty="0">
                <a:solidFill>
                  <a:schemeClr val="dk1"/>
                </a:solidFill>
              </a:rPr>
              <a:t>Nicole </a:t>
            </a:r>
            <a:r>
              <a:rPr lang="en-US" sz="3000" dirty="0" err="1">
                <a:solidFill>
                  <a:schemeClr val="dk1"/>
                </a:solidFill>
              </a:rPr>
              <a:t>Houskamp</a:t>
            </a:r>
            <a:r>
              <a:rPr lang="en-US" sz="3000" dirty="0">
                <a:solidFill>
                  <a:schemeClr val="dk1"/>
                </a:solidFill>
              </a:rPr>
              <a:t>: </a:t>
            </a:r>
            <a:r>
              <a:rPr lang="en-US" sz="3000" dirty="0" err="1">
                <a:solidFill>
                  <a:schemeClr val="dk1"/>
                </a:solidFill>
              </a:rPr>
              <a:t>houskamn@mail.gvsu.edu</a:t>
            </a:r>
            <a:endParaRPr lang="en-US" sz="30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3000" dirty="0">
                <a:solidFill>
                  <a:schemeClr val="dk1"/>
                </a:solidFill>
              </a:rPr>
              <a:t>Lindsey Hunt: </a:t>
            </a:r>
            <a:r>
              <a:rPr lang="en-US" sz="3000" dirty="0" err="1">
                <a:solidFill>
                  <a:schemeClr val="dk1"/>
                </a:solidFill>
              </a:rPr>
              <a:t>huntli@mail.gvsu.edu</a:t>
            </a:r>
            <a:endParaRPr lang="en-US" sz="30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30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2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874712" y="-50825"/>
            <a:ext cx="49457101" cy="3546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Elderly Abuse: A Systematic Review of Vulnerability and Prevention</a:t>
            </a:r>
          </a:p>
        </p:txBody>
      </p:sp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22650" y="26489600"/>
            <a:ext cx="5754299" cy="3633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929450" y="26489600"/>
            <a:ext cx="6092524" cy="3633424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Shape 111"/>
          <p:cNvSpPr txBox="1"/>
          <p:nvPr/>
        </p:nvSpPr>
        <p:spPr>
          <a:xfrm>
            <a:off x="1752675" y="21138125"/>
            <a:ext cx="10622699" cy="9637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44500" rtl="0">
              <a:spcBef>
                <a:spcPts val="0"/>
              </a:spcBef>
              <a:buSzPct val="100000"/>
              <a:buChar char="●"/>
            </a:pPr>
            <a:r>
              <a:rPr lang="en-US" sz="3400"/>
              <a:t>The databases of CINAHL, PubMED and ProQuest Medical were used to search for articles pertaining to the following inclusion and exclusion data</a:t>
            </a:r>
          </a:p>
          <a:p>
            <a:pPr marL="914400" lvl="1" indent="-444500" rtl="0">
              <a:spcBef>
                <a:spcPts val="0"/>
              </a:spcBef>
              <a:buSzPct val="100000"/>
              <a:buChar char="○"/>
            </a:pPr>
            <a:r>
              <a:rPr lang="en-US" sz="3400"/>
              <a:t>Inclusion: peer reviewed articles, published 2007-2015, elderly U.S. citizens, long-term care, and patients with dementia</a:t>
            </a:r>
          </a:p>
          <a:p>
            <a:pPr marL="914400" lvl="1" indent="-444500" rtl="0">
              <a:spcBef>
                <a:spcPts val="0"/>
              </a:spcBef>
              <a:buSzPct val="100000"/>
              <a:buChar char="○"/>
            </a:pPr>
            <a:r>
              <a:rPr lang="en-US" sz="3400"/>
              <a:t>Exclusion: articles prior to 2007, individuals not considered elderly, and individuals without dementia</a:t>
            </a:r>
          </a:p>
          <a:p>
            <a:pPr marL="457200" lvl="0" indent="-4445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3400">
                <a:solidFill>
                  <a:schemeClr val="dk1"/>
                </a:solidFill>
              </a:rPr>
              <a:t>8,501 articles resulted from </a:t>
            </a:r>
            <a:r>
              <a:rPr lang="en-US" sz="3400"/>
              <a:t>searching with the key terms of </a:t>
            </a:r>
            <a:r>
              <a:rPr lang="en-US" sz="3400" i="1"/>
              <a:t>elder abuse</a:t>
            </a:r>
            <a:r>
              <a:rPr lang="en-US" sz="3400"/>
              <a:t> AND </a:t>
            </a:r>
            <a:r>
              <a:rPr lang="en-US" sz="3400" i="1"/>
              <a:t>dementia</a:t>
            </a:r>
            <a:r>
              <a:rPr lang="en-US" sz="3400"/>
              <a:t> </a:t>
            </a:r>
          </a:p>
          <a:p>
            <a:pPr marL="457200" lvl="0" indent="-444500" rtl="0">
              <a:spcBef>
                <a:spcPts val="0"/>
              </a:spcBef>
              <a:buSzPct val="100000"/>
              <a:buChar char="●"/>
            </a:pPr>
            <a:r>
              <a:rPr lang="en-US" sz="3400"/>
              <a:t>When applying exclusion criteria 8,216 articles were excluded, providing a total of 285 articles for the researches to review</a:t>
            </a:r>
          </a:p>
          <a:p>
            <a:pPr marL="457200" lvl="0" indent="-444500">
              <a:spcBef>
                <a:spcPts val="0"/>
              </a:spcBef>
              <a:buSzPct val="100000"/>
              <a:buChar char="●"/>
            </a:pPr>
            <a:r>
              <a:rPr lang="en-US" sz="3400"/>
              <a:t>The researchers read abstracts and excluded 270 more articles to find a total of 15 articles to include in the systematic review </a:t>
            </a:r>
          </a:p>
        </p:txBody>
      </p:sp>
      <p:pic>
        <p:nvPicPr>
          <p:cNvPr id="112" name="Shape 11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193510" y="26489600"/>
            <a:ext cx="5157603" cy="3633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957</Words>
  <Application>Microsoft Macintosh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Helvetica Neue</vt:lpstr>
      <vt:lpstr>Default Design</vt:lpstr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Lindsay  Hunt</cp:lastModifiedBy>
  <cp:revision>1</cp:revision>
  <dcterms:modified xsi:type="dcterms:W3CDTF">2016-02-18T01:25:42Z</dcterms:modified>
</cp:coreProperties>
</file>