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5" r:id="rId6"/>
    <p:sldId id="263" r:id="rId7"/>
    <p:sldId id="276" r:id="rId8"/>
    <p:sldId id="266" r:id="rId9"/>
    <p:sldId id="268" r:id="rId10"/>
    <p:sldId id="274" r:id="rId11"/>
    <p:sldId id="269" r:id="rId12"/>
    <p:sldId id="275" r:id="rId13"/>
    <p:sldId id="270" r:id="rId14"/>
    <p:sldId id="272" r:id="rId15"/>
    <p:sldId id="273" r:id="rId16"/>
    <p:sldId id="278"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9" d="100"/>
          <a:sy n="49" d="100"/>
        </p:scale>
        <p:origin x="-103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F69E0E-11B5-495D-978E-E19574896EB2}"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93060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69E0E-11B5-495D-978E-E19574896EB2}"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394918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69E0E-11B5-495D-978E-E19574896EB2}"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195188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69E0E-11B5-495D-978E-E19574896EB2}"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61002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F69E0E-11B5-495D-978E-E19574896EB2}"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163783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F69E0E-11B5-495D-978E-E19574896EB2}"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24891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F69E0E-11B5-495D-978E-E19574896EB2}" type="datetimeFigureOut">
              <a:rPr lang="en-US" smtClean="0"/>
              <a:t>2/23/2016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266615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F69E0E-11B5-495D-978E-E19574896EB2}" type="datetimeFigureOut">
              <a:rPr lang="en-US" smtClean="0"/>
              <a:t>2/23/2016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159787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69E0E-11B5-495D-978E-E19574896EB2}" type="datetimeFigureOut">
              <a:rPr lang="en-US" smtClean="0"/>
              <a:t>2/23/2016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1897350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69E0E-11B5-495D-978E-E19574896EB2}"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2395312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69E0E-11B5-495D-978E-E19574896EB2}"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AD3A1-418D-42E3-B680-9532DAA38714}" type="slidenum">
              <a:rPr lang="en-US" smtClean="0"/>
              <a:t>‹Nr.›</a:t>
            </a:fld>
            <a:endParaRPr lang="en-US"/>
          </a:p>
        </p:txBody>
      </p:sp>
    </p:spTree>
    <p:extLst>
      <p:ext uri="{BB962C8B-B14F-4D97-AF65-F5344CB8AC3E}">
        <p14:creationId xmlns:p14="http://schemas.microsoft.com/office/powerpoint/2010/main" val="423139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69E0E-11B5-495D-978E-E19574896EB2}" type="datetimeFigureOut">
              <a:rPr lang="en-US" smtClean="0"/>
              <a:t>2/23/2016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AD3A1-418D-42E3-B680-9532DAA38714}" type="slidenum">
              <a:rPr lang="en-US" smtClean="0"/>
              <a:t>‹Nr.›</a:t>
            </a:fld>
            <a:endParaRPr lang="en-US"/>
          </a:p>
        </p:txBody>
      </p:sp>
    </p:spTree>
    <p:extLst>
      <p:ext uri="{BB962C8B-B14F-4D97-AF65-F5344CB8AC3E}">
        <p14:creationId xmlns:p14="http://schemas.microsoft.com/office/powerpoint/2010/main" val="2421559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Resilience Myth; Ways to Boost Resilience</a:t>
            </a:r>
            <a:endParaRPr lang="en-US" dirty="0"/>
          </a:p>
        </p:txBody>
      </p:sp>
      <p:sp>
        <p:nvSpPr>
          <p:cNvPr id="3" name="Subtitle 2"/>
          <p:cNvSpPr>
            <a:spLocks noGrp="1"/>
          </p:cNvSpPr>
          <p:nvPr>
            <p:ph type="subTitle" idx="1"/>
          </p:nvPr>
        </p:nvSpPr>
        <p:spPr/>
        <p:txBody>
          <a:bodyPr>
            <a:normAutofit/>
          </a:bodyPr>
          <a:lstStyle/>
          <a:p>
            <a:r>
              <a:rPr lang="en-US" sz="2000" dirty="0" smtClean="0">
                <a:solidFill>
                  <a:schemeClr val="tx1"/>
                </a:solidFill>
              </a:rPr>
              <a:t>Tracy Ryks</a:t>
            </a:r>
          </a:p>
          <a:p>
            <a:r>
              <a:rPr lang="en-US" sz="2000" dirty="0" smtClean="0">
                <a:solidFill>
                  <a:schemeClr val="tx1"/>
                </a:solidFill>
              </a:rPr>
              <a:t>President</a:t>
            </a:r>
          </a:p>
          <a:p>
            <a:r>
              <a:rPr lang="en-US" sz="2000" dirty="0" err="1" smtClean="0">
                <a:solidFill>
                  <a:schemeClr val="tx1"/>
                </a:solidFill>
              </a:rPr>
              <a:t>eMarketingMedia</a:t>
            </a:r>
            <a:endParaRPr lang="en-US" sz="2000" dirty="0">
              <a:solidFill>
                <a:schemeClr val="tx1"/>
              </a:solidFill>
            </a:endParaRPr>
          </a:p>
        </p:txBody>
      </p:sp>
    </p:spTree>
    <p:extLst>
      <p:ext uri="{BB962C8B-B14F-4D97-AF65-F5344CB8AC3E}">
        <p14:creationId xmlns:p14="http://schemas.microsoft.com/office/powerpoint/2010/main" val="4293954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Does This Matter For Resiliency?</a:t>
            </a:r>
            <a:endParaRPr lang="en-US" dirty="0"/>
          </a:p>
        </p:txBody>
      </p:sp>
      <p:sp>
        <p:nvSpPr>
          <p:cNvPr id="3" name="Content Placeholder 2"/>
          <p:cNvSpPr>
            <a:spLocks noGrp="1"/>
          </p:cNvSpPr>
          <p:nvPr>
            <p:ph idx="1"/>
          </p:nvPr>
        </p:nvSpPr>
        <p:spPr/>
        <p:txBody>
          <a:bodyPr>
            <a:normAutofit/>
          </a:bodyPr>
          <a:lstStyle/>
          <a:p>
            <a:pPr marL="0" indent="0" algn="ctr">
              <a:buNone/>
            </a:pPr>
            <a:r>
              <a:rPr lang="en-US" sz="1800" i="1" dirty="0" smtClean="0"/>
              <a:t>“</a:t>
            </a:r>
            <a:r>
              <a:rPr lang="en-US" sz="1800" i="1" dirty="0"/>
              <a:t>Neuroplasticity is the science of the brain’s natural ability to physically alter itself. It is the science of </a:t>
            </a:r>
            <a:r>
              <a:rPr lang="en-US" sz="1800" i="1" dirty="0" smtClean="0"/>
              <a:t>thoughts, emotions, learning and motivation and how these seemingly innocuous activities actually affect the brain’s structure. The truth is your brain is continuously adapting to external circumstances, making new decisions and accommodating all of life’s challenges.”</a:t>
            </a:r>
          </a:p>
          <a:p>
            <a:pPr marL="0" indent="0" algn="ctr">
              <a:buNone/>
            </a:pPr>
            <a:r>
              <a:rPr lang="en-US" sz="1800" i="1" dirty="0" smtClean="0"/>
              <a:t>				--The St. Jude Home Program</a:t>
            </a:r>
          </a:p>
          <a:p>
            <a:pPr marL="0" indent="0" algn="ctr">
              <a:buNone/>
            </a:pPr>
            <a:endParaRPr lang="en-US" sz="1800" i="1" dirty="0" smtClean="0"/>
          </a:p>
          <a:p>
            <a:r>
              <a:rPr lang="en-US" sz="2000" dirty="0" smtClean="0"/>
              <a:t>We are hard-wired for the ability to adapt to change</a:t>
            </a:r>
          </a:p>
          <a:p>
            <a:r>
              <a:rPr lang="en-US" sz="2000" dirty="0" smtClean="0"/>
              <a:t>If are not accustomed to accepting change; learning to adapt to change is a process; But knowing our brains can change builds personal confidence in knowing you have the ability to cope</a:t>
            </a:r>
          </a:p>
          <a:p>
            <a:r>
              <a:rPr lang="en-US" sz="2000" dirty="0" smtClean="0"/>
              <a:t>We can choose to be a pessimist or an optimist- changing from one to another is possible.</a:t>
            </a:r>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791825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229600" cy="1143000"/>
          </a:xfrm>
        </p:spPr>
        <p:txBody>
          <a:bodyPr>
            <a:noAutofit/>
          </a:bodyPr>
          <a:lstStyle/>
          <a:p>
            <a:r>
              <a:rPr lang="en-US" sz="3000" i="1" dirty="0"/>
              <a:t>Why do some people grow stronger after a life challenge while others develop </a:t>
            </a:r>
            <a:r>
              <a:rPr lang="en-US" sz="3000" i="1" dirty="0" smtClean="0"/>
              <a:t/>
            </a:r>
            <a:br>
              <a:rPr lang="en-US" sz="3000" i="1" dirty="0" smtClean="0"/>
            </a:br>
            <a:r>
              <a:rPr lang="en-US" sz="3000" i="1" dirty="0" smtClean="0"/>
              <a:t>psychological </a:t>
            </a:r>
            <a:r>
              <a:rPr lang="en-US" sz="3000" i="1" dirty="0"/>
              <a:t>disorders?</a:t>
            </a:r>
            <a:br>
              <a:rPr lang="en-US" sz="3000" i="1" dirty="0"/>
            </a:br>
            <a:endParaRPr lang="en-US" sz="3000" dirty="0"/>
          </a:p>
        </p:txBody>
      </p:sp>
      <p:sp>
        <p:nvSpPr>
          <p:cNvPr id="3" name="Content Placeholder 2"/>
          <p:cNvSpPr>
            <a:spLocks noGrp="1"/>
          </p:cNvSpPr>
          <p:nvPr>
            <p:ph idx="1"/>
          </p:nvPr>
        </p:nvSpPr>
        <p:spPr>
          <a:xfrm>
            <a:off x="381000" y="2209800"/>
            <a:ext cx="8229600" cy="4373563"/>
          </a:xfrm>
        </p:spPr>
        <p:txBody>
          <a:bodyPr>
            <a:normAutofit/>
          </a:bodyPr>
          <a:lstStyle/>
          <a:p>
            <a:pPr marL="0" indent="0" algn="ctr">
              <a:buNone/>
            </a:pPr>
            <a:endParaRPr lang="en-US" dirty="0"/>
          </a:p>
          <a:p>
            <a:pPr marL="0" indent="0" algn="ctr">
              <a:buNone/>
            </a:pPr>
            <a:r>
              <a:rPr lang="en-US" sz="2400" dirty="0" smtClean="0"/>
              <a:t>Recent research by Heather </a:t>
            </a:r>
            <a:r>
              <a:rPr lang="en-US" sz="2400" dirty="0" err="1" smtClean="0"/>
              <a:t>Rusch</a:t>
            </a:r>
            <a:r>
              <a:rPr lang="en-US" sz="2400" dirty="0" smtClean="0"/>
              <a:t> of the National Institutes of Health revealed  if a person possesses two life skills—</a:t>
            </a:r>
          </a:p>
          <a:p>
            <a:pPr marL="0" indent="0" algn="ctr">
              <a:buNone/>
            </a:pPr>
            <a:r>
              <a:rPr lang="en-US" sz="2400" u="sng" dirty="0" smtClean="0"/>
              <a:t>mastery</a:t>
            </a:r>
            <a:r>
              <a:rPr lang="en-US" sz="2400" dirty="0" smtClean="0"/>
              <a:t> and </a:t>
            </a:r>
            <a:r>
              <a:rPr lang="en-US" sz="2400" u="sng" dirty="0" smtClean="0"/>
              <a:t>social support </a:t>
            </a:r>
            <a:r>
              <a:rPr lang="en-US" sz="2400" dirty="0" smtClean="0"/>
              <a:t> it distinguishes how well people face adversity and recover.</a:t>
            </a:r>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3860281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Mastery Connection</a:t>
            </a:r>
            <a:endParaRPr lang="en-US" dirty="0"/>
          </a:p>
        </p:txBody>
      </p:sp>
      <p:sp>
        <p:nvSpPr>
          <p:cNvPr id="3" name="Content Placeholder 2"/>
          <p:cNvSpPr>
            <a:spLocks noGrp="1"/>
          </p:cNvSpPr>
          <p:nvPr>
            <p:ph idx="1"/>
          </p:nvPr>
        </p:nvSpPr>
        <p:spPr/>
        <p:txBody>
          <a:bodyPr>
            <a:normAutofit/>
          </a:bodyPr>
          <a:lstStyle/>
          <a:p>
            <a:pPr marL="0" indent="0" algn="ctr">
              <a:buNone/>
            </a:pPr>
            <a:r>
              <a:rPr lang="en-US" sz="2400" dirty="0" smtClean="0"/>
              <a:t>Mastery refers to the degree in which individuals perceive themselves as having control and influence over life circumstances—</a:t>
            </a:r>
          </a:p>
          <a:p>
            <a:pPr marL="0" indent="0" algn="ctr">
              <a:buNone/>
            </a:pPr>
            <a:r>
              <a:rPr lang="en-US" sz="2400" dirty="0" smtClean="0"/>
              <a:t>the expectation of favorable outcomes—</a:t>
            </a:r>
          </a:p>
          <a:p>
            <a:pPr marL="0" indent="0" algn="ctr">
              <a:buNone/>
            </a:pPr>
            <a:r>
              <a:rPr lang="en-US" sz="2400" dirty="0" smtClean="0"/>
              <a:t>the feeling of being in personal control and not feeling powerless</a:t>
            </a:r>
          </a:p>
          <a:p>
            <a:pPr marL="0" indent="0" algn="ctr">
              <a:buNone/>
            </a:pPr>
            <a:endParaRPr lang="en-US" sz="2400" dirty="0"/>
          </a:p>
          <a:p>
            <a:pPr marL="0" indent="0" algn="ctr">
              <a:buNone/>
            </a:pPr>
            <a:r>
              <a:rPr lang="en-US" sz="2400" dirty="0" smtClean="0"/>
              <a:t>Unshakable Optimism or Belief in a Positive Outcome</a:t>
            </a:r>
            <a:endParaRPr lang="en-US" sz="2400"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3537201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Maturity Important?</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dirty="0" smtClean="0"/>
              <a:t>Being “mature” helps develop resiliency</a:t>
            </a:r>
          </a:p>
          <a:p>
            <a:pPr marL="0" indent="0" algn="ctr">
              <a:buNone/>
            </a:pPr>
            <a:endParaRPr lang="en-US" dirty="0"/>
          </a:p>
          <a:p>
            <a:pPr marL="0" indent="0" algn="ctr">
              <a:buNone/>
            </a:pPr>
            <a:r>
              <a:rPr lang="en-US" dirty="0" smtClean="0"/>
              <a:t>Webster’s defines Maturity as</a:t>
            </a:r>
          </a:p>
          <a:p>
            <a:pPr marL="0" indent="0" algn="ctr">
              <a:buNone/>
            </a:pPr>
            <a:r>
              <a:rPr lang="en-US" dirty="0" smtClean="0"/>
              <a:t>“The quality of state of being mature, especially; full development.”</a:t>
            </a:r>
          </a:p>
          <a:p>
            <a:pPr marL="0" indent="0" algn="ctr">
              <a:buNone/>
            </a:pPr>
            <a:endParaRPr lang="en-US" dirty="0"/>
          </a:p>
          <a:p>
            <a:pPr marL="0" indent="0" algn="ctr">
              <a:buNone/>
            </a:pPr>
            <a:r>
              <a:rPr lang="en-US" sz="2400" i="1" dirty="0" smtClean="0"/>
              <a:t>“If the only constant in life is change, then whether a person can adapt and become an active participant in a constantly changing world is key to “full development or maturity.”</a:t>
            </a:r>
          </a:p>
          <a:p>
            <a:pPr marL="0" indent="0" algn="ctr">
              <a:buNone/>
            </a:pPr>
            <a:r>
              <a:rPr lang="en-US" sz="2400" i="1" dirty="0"/>
              <a:t>	</a:t>
            </a:r>
            <a:r>
              <a:rPr lang="en-US" sz="2400" i="1" dirty="0" smtClean="0"/>
              <a:t>--St. Jude’s Home Program</a:t>
            </a:r>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757709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Fully Mature Adults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Are responsible for his/her actions and of taking care of those around them (children, elderly parents, vulnerable adults, etc.)</a:t>
            </a:r>
          </a:p>
          <a:p>
            <a:r>
              <a:rPr lang="en-US" dirty="0" smtClean="0"/>
              <a:t>They are participants in life, not spectators</a:t>
            </a:r>
          </a:p>
          <a:p>
            <a:r>
              <a:rPr lang="en-US" dirty="0" smtClean="0"/>
              <a:t>They create their present circumstances and must react to unexpected situations (often difficult ones)</a:t>
            </a:r>
          </a:p>
          <a:p>
            <a:r>
              <a:rPr lang="en-US" dirty="0" smtClean="0"/>
              <a:t>Non-mature adults see themselves as powerless to circumstances and tend to avoid the life’s natural flow of challenges because they view them as too tough to handle or cope with. </a:t>
            </a:r>
          </a:p>
          <a:p>
            <a:r>
              <a:rPr lang="en-US" dirty="0" smtClean="0"/>
              <a:t>When an adult uses childhood coping strategies such as tantrums, pleasure seeking or comfort seeking, it is often because they are avoiding needed change.</a:t>
            </a:r>
          </a:p>
          <a:p>
            <a:endParaRPr lang="en-US" dirty="0" smtClean="0"/>
          </a:p>
          <a:p>
            <a:pPr marL="0" indent="0" algn="ctr">
              <a:buNone/>
            </a:pPr>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1132103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Social Support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Accept people for where they are in life</a:t>
            </a:r>
          </a:p>
          <a:p>
            <a:r>
              <a:rPr lang="en-US" dirty="0" smtClean="0"/>
              <a:t>People process and recover from crisis at different rates—don’t expect someone to “snap out of it”– allow them to process and feel in their own time.</a:t>
            </a:r>
          </a:p>
          <a:p>
            <a:r>
              <a:rPr lang="en-US" dirty="0" smtClean="0"/>
              <a:t>Developing resilience is a personal journey—people react differently about traumatic and stressful life events– it doesn’t mean they are immature</a:t>
            </a:r>
          </a:p>
          <a:p>
            <a:r>
              <a:rPr lang="en-US" dirty="0" smtClean="0"/>
              <a:t>Build a positive support network of those that will listen and help you to move forward—avoid getting stuck in a rut—seek professional guidance if you are feeling stuck, trapped or overwhelmed by a life’s burden</a:t>
            </a:r>
          </a:p>
          <a:p>
            <a:r>
              <a:rPr lang="en-US" dirty="0" smtClean="0"/>
              <a:t>Choose a social network of positive people</a:t>
            </a:r>
          </a:p>
          <a:p>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1757686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 Hope &amp; Laughter</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Nurture a positive view of yourself, and don’t take yourself so seriously!</a:t>
            </a:r>
          </a:p>
          <a:p>
            <a:r>
              <a:rPr lang="en-US" dirty="0" smtClean="0"/>
              <a:t>Have faith and believe in a positive future</a:t>
            </a:r>
          </a:p>
          <a:p>
            <a:r>
              <a:rPr lang="en-US" dirty="0" smtClean="0"/>
              <a:t>Maintain the belief that good is waiting through the storm</a:t>
            </a:r>
          </a:p>
          <a:p>
            <a:r>
              <a:rPr lang="en-US" dirty="0" smtClean="0"/>
              <a:t>Be hopeful. Hope is a choice. Understand the feelings and emotions that arise through the process will be positive or negative. But they are not the destination; they are simply emotions. Allow yourself to feel when able; take baby steps to help you cope.</a:t>
            </a:r>
          </a:p>
          <a:p>
            <a:r>
              <a:rPr lang="en-US" dirty="0" smtClean="0"/>
              <a:t>Rely on Resources. Whether your resources are family, friends or industry professional; accept help and enjoy building your support network.</a:t>
            </a:r>
          </a:p>
          <a:p>
            <a:r>
              <a:rPr lang="en-US" dirty="0" smtClean="0"/>
              <a:t>Remember, sometimes laughter is the best medicine.</a:t>
            </a:r>
          </a:p>
          <a:p>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3196206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From Your Past</a:t>
            </a:r>
            <a:endParaRPr lang="en-US" dirty="0"/>
          </a:p>
        </p:txBody>
      </p:sp>
      <p:sp>
        <p:nvSpPr>
          <p:cNvPr id="3" name="Content Placeholder 2"/>
          <p:cNvSpPr>
            <a:spLocks noGrp="1"/>
          </p:cNvSpPr>
          <p:nvPr>
            <p:ph idx="1"/>
          </p:nvPr>
        </p:nvSpPr>
        <p:spPr/>
        <p:txBody>
          <a:bodyPr>
            <a:normAutofit/>
          </a:bodyPr>
          <a:lstStyle/>
          <a:p>
            <a:r>
              <a:rPr lang="en-US" sz="2800" dirty="0" smtClean="0"/>
              <a:t>What kinds of events have been most stressful for me?</a:t>
            </a:r>
          </a:p>
          <a:p>
            <a:r>
              <a:rPr lang="en-US" sz="2800" dirty="0" smtClean="0"/>
              <a:t>How have those events typically affected me?</a:t>
            </a:r>
          </a:p>
          <a:p>
            <a:r>
              <a:rPr lang="en-US" sz="2800" dirty="0" smtClean="0"/>
              <a:t>What have I learned about myself and my interactions with others during difficult times?</a:t>
            </a:r>
          </a:p>
          <a:p>
            <a:r>
              <a:rPr lang="en-US" sz="2800" dirty="0" smtClean="0"/>
              <a:t>Has it been helpful for me to assist someone else going through a similar experience?</a:t>
            </a:r>
          </a:p>
          <a:p>
            <a:r>
              <a:rPr lang="en-US" sz="2800" dirty="0" smtClean="0"/>
              <a:t>What obstacles have I overcome?</a:t>
            </a:r>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060695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Psychological Resilience?</a:t>
            </a:r>
            <a:endParaRPr lang="en-US" dirty="0"/>
          </a:p>
        </p:txBody>
      </p:sp>
      <p:sp>
        <p:nvSpPr>
          <p:cNvPr id="3" name="Content Placeholder 2"/>
          <p:cNvSpPr>
            <a:spLocks noGrp="1"/>
          </p:cNvSpPr>
          <p:nvPr>
            <p:ph idx="1"/>
          </p:nvPr>
        </p:nvSpPr>
        <p:spPr/>
        <p:txBody>
          <a:bodyPr>
            <a:normAutofit/>
          </a:bodyPr>
          <a:lstStyle/>
          <a:p>
            <a:pPr marL="0" indent="0" algn="ctr">
              <a:buNone/>
            </a:pPr>
            <a:r>
              <a:rPr lang="en-US" sz="2800" dirty="0" smtClean="0"/>
              <a:t>It is an individuals ability to properly adapt to stress and adversity</a:t>
            </a:r>
          </a:p>
          <a:p>
            <a:pPr marL="0" indent="0" algn="ctr">
              <a:buNone/>
            </a:pPr>
            <a:r>
              <a:rPr lang="en-US" sz="2800" dirty="0" smtClean="0"/>
              <a:t>Or</a:t>
            </a:r>
            <a:endParaRPr lang="en-US" sz="2800" dirty="0"/>
          </a:p>
          <a:p>
            <a:pPr marL="0" indent="0" algn="ctr">
              <a:buNone/>
            </a:pPr>
            <a:r>
              <a:rPr lang="en-US" sz="2800" dirty="0" smtClean="0"/>
              <a:t>The ability to “bounce back” after experiencing life’s challenges</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4419600"/>
            <a:ext cx="2533650" cy="2026920"/>
          </a:xfrm>
          <a:prstGeom prst="rect">
            <a:avLst/>
          </a:prstGeom>
        </p:spPr>
      </p:pic>
    </p:spTree>
    <p:extLst>
      <p:ext uri="{BB962C8B-B14F-4D97-AF65-F5344CB8AC3E}">
        <p14:creationId xmlns:p14="http://schemas.microsoft.com/office/powerpoint/2010/main" val="742085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Resilience Myth</a:t>
            </a:r>
            <a:endParaRPr lang="en-US" dirty="0"/>
          </a:p>
        </p:txBody>
      </p:sp>
      <p:sp>
        <p:nvSpPr>
          <p:cNvPr id="3" name="Content Placeholder 2"/>
          <p:cNvSpPr>
            <a:spLocks noGrp="1"/>
          </p:cNvSpPr>
          <p:nvPr>
            <p:ph idx="1"/>
          </p:nvPr>
        </p:nvSpPr>
        <p:spPr/>
        <p:txBody>
          <a:bodyPr/>
          <a:lstStyle/>
          <a:p>
            <a:pPr marL="0" indent="0" algn="ctr">
              <a:buNone/>
            </a:pPr>
            <a:r>
              <a:rPr lang="en-US" dirty="0" smtClean="0"/>
              <a:t>A common belief in our society is that some people have an innate higher capacity to withstand more stress than others</a:t>
            </a:r>
          </a:p>
          <a:p>
            <a:pPr marL="0" indent="0" algn="ctr">
              <a:buNone/>
            </a:pPr>
            <a:endParaRPr lang="en-US" dirty="0"/>
          </a:p>
          <a:p>
            <a:pPr marL="0" indent="0" algn="ctr">
              <a:buNone/>
            </a:pPr>
            <a:r>
              <a:rPr lang="en-US" dirty="0" smtClean="0"/>
              <a:t>But this is a misconception. . .</a:t>
            </a:r>
          </a:p>
          <a:p>
            <a:pPr marL="0" indent="0" algn="ctr">
              <a:buNone/>
            </a:pPr>
            <a:endParaRPr lang="en-US" dirty="0"/>
          </a:p>
        </p:txBody>
      </p:sp>
    </p:spTree>
    <p:extLst>
      <p:ext uri="{BB962C8B-B14F-4D97-AF65-F5344CB8AC3E}">
        <p14:creationId xmlns:p14="http://schemas.microsoft.com/office/powerpoint/2010/main" val="3027810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Has Shown</a:t>
            </a:r>
            <a:endParaRPr lang="en-US" dirty="0"/>
          </a:p>
        </p:txBody>
      </p:sp>
      <p:sp>
        <p:nvSpPr>
          <p:cNvPr id="3" name="Content Placeholder 2"/>
          <p:cNvSpPr>
            <a:spLocks noGrp="1"/>
          </p:cNvSpPr>
          <p:nvPr>
            <p:ph idx="1"/>
          </p:nvPr>
        </p:nvSpPr>
        <p:spPr/>
        <p:txBody>
          <a:bodyPr/>
          <a:lstStyle/>
          <a:p>
            <a:pPr marL="0" indent="0" algn="ctr">
              <a:buNone/>
            </a:pPr>
            <a:r>
              <a:rPr lang="en-US" dirty="0" smtClean="0"/>
              <a:t>Resilience comes as a result of learning coping skills through experiences and the ability to anticipate and except change.</a:t>
            </a:r>
          </a:p>
          <a:p>
            <a:pPr marL="0" indent="0" algn="ctr">
              <a:buNone/>
            </a:pPr>
            <a:r>
              <a:rPr lang="en-US" dirty="0" smtClean="0"/>
              <a:t> </a:t>
            </a:r>
          </a:p>
          <a:p>
            <a:pPr marL="0" indent="0" algn="ctr">
              <a:buNone/>
            </a:pPr>
            <a:r>
              <a:rPr lang="en-US" dirty="0" smtClean="0"/>
              <a:t>Resilience is actually ordinary, not extraordinary—people commonly demonstrate resilience and it can be learned</a:t>
            </a:r>
          </a:p>
          <a:p>
            <a:pPr marL="0" indent="0" algn="ctr">
              <a:buNone/>
            </a:pPr>
            <a:endParaRPr lang="en-US" dirty="0" smtClean="0"/>
          </a:p>
          <a:p>
            <a:pPr marL="0" indent="0" algn="ctr">
              <a:buNone/>
            </a:pPr>
            <a:endParaRPr lang="en-US" dirty="0"/>
          </a:p>
        </p:txBody>
      </p:sp>
    </p:spTree>
    <p:extLst>
      <p:ext uri="{BB962C8B-B14F-4D97-AF65-F5344CB8AC3E}">
        <p14:creationId xmlns:p14="http://schemas.microsoft.com/office/powerpoint/2010/main" val="35918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Resilience Does Not Mean</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marL="0" indent="0" algn="ctr">
              <a:buNone/>
            </a:pPr>
            <a:r>
              <a:rPr lang="en-US" sz="2800" dirty="0" smtClean="0"/>
              <a:t>You won’t experience difficulty or distress during life’s challenges or adversity</a:t>
            </a:r>
          </a:p>
          <a:p>
            <a:pPr marL="0" indent="0" algn="ctr">
              <a:buNone/>
            </a:pPr>
            <a:endParaRPr lang="en-US" sz="1400" dirty="0" smtClean="0"/>
          </a:p>
          <a:p>
            <a:pPr marL="0" indent="0" algn="ctr">
              <a:buNone/>
            </a:pPr>
            <a:r>
              <a:rPr lang="en-US" sz="2800" dirty="0" smtClean="0"/>
              <a:t>You won’t experience emotional pain, negative thoughts, or sadness, when working through the crisis</a:t>
            </a:r>
          </a:p>
          <a:p>
            <a:pPr marL="0" indent="0" algn="ctr">
              <a:buNone/>
            </a:pPr>
            <a:endParaRPr lang="en-US" sz="1800" dirty="0"/>
          </a:p>
          <a:p>
            <a:pPr marL="0" indent="0" algn="ctr">
              <a:buNone/>
            </a:pPr>
            <a:r>
              <a:rPr lang="en-US" sz="2800" dirty="0" smtClean="0"/>
              <a:t>You won’t need guidance from professionals to develop resilience or thrive through a crisis</a:t>
            </a:r>
          </a:p>
          <a:p>
            <a:pPr marL="0" indent="0" algn="ctr">
              <a:buNone/>
            </a:pPr>
            <a:endParaRPr lang="en-US" sz="2800" dirty="0"/>
          </a:p>
          <a:p>
            <a:pPr marL="0" indent="0" algn="ctr">
              <a:buNone/>
            </a:pPr>
            <a:r>
              <a:rPr lang="en-US" sz="2800" dirty="0" smtClean="0"/>
              <a:t>Being stoic—we can be vulnerable and still be resilient</a:t>
            </a:r>
            <a:endParaRPr lang="en-US" sz="2800" dirty="0"/>
          </a:p>
          <a:p>
            <a:pPr marL="0" indent="0" algn="ctr">
              <a:buNone/>
            </a:pPr>
            <a:endParaRPr lang="en-US" sz="2800" dirty="0" smtClean="0"/>
          </a:p>
        </p:txBody>
      </p:sp>
    </p:spTree>
    <p:extLst>
      <p:ext uri="{BB962C8B-B14F-4D97-AF65-F5344CB8AC3E}">
        <p14:creationId xmlns:p14="http://schemas.microsoft.com/office/powerpoint/2010/main" val="34213535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Line</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3600" dirty="0" smtClean="0"/>
              <a:t>You can boost resilience through learning and becoming aware of life skills</a:t>
            </a:r>
          </a:p>
          <a:p>
            <a:pPr marL="0" indent="0" algn="ctr">
              <a:buNone/>
            </a:pPr>
            <a:endParaRPr lang="en-US" i="1" dirty="0" smtClean="0"/>
          </a:p>
          <a:p>
            <a:pPr marL="0" indent="0" algn="ctr">
              <a:buNone/>
            </a:pPr>
            <a:r>
              <a:rPr lang="en-US" i="1" dirty="0" smtClean="0"/>
              <a:t>A combination of factors contributes to resilience</a:t>
            </a:r>
          </a:p>
          <a:p>
            <a:pPr marL="0" indent="0" algn="ctr">
              <a:buNone/>
            </a:pPr>
            <a:endParaRPr lang="en-US" i="1" dirty="0" smtClean="0"/>
          </a:p>
          <a:p>
            <a:pPr marL="0" indent="0" algn="ctr">
              <a:buFont typeface="Arial" panose="020B0604020202020204" pitchFamily="34" charset="0"/>
              <a:buNone/>
            </a:pPr>
            <a:r>
              <a:rPr lang="en-US" dirty="0" smtClean="0"/>
              <a:t>You can learn them at any age!</a:t>
            </a:r>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3315427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Traits of Resilient People</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800" i="1" dirty="0" smtClean="0"/>
              <a:t>“Life’s not about waiting for the storm to pass; it’s about learning to dance in the rain.” –Vivian Greene</a:t>
            </a:r>
          </a:p>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r>
              <a:rPr lang="en-US" sz="2400" dirty="0" smtClean="0"/>
              <a:t>Resilient people have learned how to counter negative thoughts or emotions with a positive outlook, </a:t>
            </a:r>
          </a:p>
          <a:p>
            <a:pPr marL="0" indent="0" algn="ctr">
              <a:buFont typeface="Arial" panose="020B0604020202020204" pitchFamily="34" charset="0"/>
              <a:buNone/>
            </a:pPr>
            <a:r>
              <a:rPr lang="en-US" sz="2400" dirty="0" smtClean="0"/>
              <a:t>thoughts or attitudes.</a:t>
            </a:r>
          </a:p>
          <a:p>
            <a:pPr marL="0" indent="0" algn="ctr">
              <a:buFont typeface="Arial" panose="020B0604020202020204" pitchFamily="34" charset="0"/>
              <a:buNone/>
            </a:pPr>
            <a:endParaRPr lang="en-US" sz="2400" dirty="0"/>
          </a:p>
          <a:p>
            <a:pPr marL="0" indent="0" algn="ctr">
              <a:buFont typeface="Arial" panose="020B0604020202020204" pitchFamily="34" charset="0"/>
              <a:buNone/>
            </a:pPr>
            <a:r>
              <a:rPr lang="en-US" sz="2400" dirty="0" smtClean="0"/>
              <a:t>They have learned to process emotions and face challenges without avoiding emotional pain.</a:t>
            </a:r>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463528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Boost Resilience By</a:t>
            </a:r>
            <a:endParaRPr lang="en-US" dirty="0"/>
          </a:p>
        </p:txBody>
      </p:sp>
      <p:sp>
        <p:nvSpPr>
          <p:cNvPr id="3" name="Content Placeholder 2"/>
          <p:cNvSpPr>
            <a:spLocks noGrp="1"/>
          </p:cNvSpPr>
          <p:nvPr>
            <p:ph idx="1"/>
          </p:nvPr>
        </p:nvSpPr>
        <p:spPr/>
        <p:txBody>
          <a:bodyPr>
            <a:normAutofit/>
          </a:bodyPr>
          <a:lstStyle/>
          <a:p>
            <a:r>
              <a:rPr lang="en-US" sz="2600" dirty="0" smtClean="0"/>
              <a:t>Accepting change</a:t>
            </a:r>
          </a:p>
          <a:p>
            <a:r>
              <a:rPr lang="en-US" sz="2600" dirty="0" smtClean="0"/>
              <a:t>Keeping problems in perspective; Believe you can overcome (mastery)</a:t>
            </a:r>
          </a:p>
          <a:p>
            <a:r>
              <a:rPr lang="en-US" sz="2600" dirty="0" smtClean="0"/>
              <a:t>Facing challenges directly; Don’t avoid them, but take an emotional break to recharge when overwhelmed</a:t>
            </a:r>
          </a:p>
          <a:p>
            <a:r>
              <a:rPr lang="en-US" sz="2600" dirty="0" smtClean="0"/>
              <a:t>Maintain hope for the future</a:t>
            </a:r>
          </a:p>
          <a:p>
            <a:r>
              <a:rPr lang="en-US" sz="2600" dirty="0" smtClean="0"/>
              <a:t>Build strong social network &amp; reach out to experts who can bring new perspective</a:t>
            </a:r>
          </a:p>
          <a:p>
            <a:pPr marL="0" indent="0" algn="ctr">
              <a:buNone/>
            </a:pPr>
            <a:endParaRPr lang="en-US" sz="2800"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3579863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Accepting Change</a:t>
            </a:r>
            <a:endParaRPr lang="en-US" dirty="0"/>
          </a:p>
        </p:txBody>
      </p:sp>
      <p:sp>
        <p:nvSpPr>
          <p:cNvPr id="3" name="Content Placeholder 2"/>
          <p:cNvSpPr>
            <a:spLocks noGrp="1"/>
          </p:cNvSpPr>
          <p:nvPr>
            <p:ph idx="1"/>
          </p:nvPr>
        </p:nvSpPr>
        <p:spPr/>
        <p:txBody>
          <a:bodyPr>
            <a:normAutofit/>
          </a:bodyPr>
          <a:lstStyle/>
          <a:p>
            <a:pPr marL="0" indent="0">
              <a:buNone/>
            </a:pPr>
            <a:r>
              <a:rPr lang="en-US" sz="2400" i="1" dirty="0" smtClean="0"/>
              <a:t>“The only thing that is constant is change” 	-Heraclitus</a:t>
            </a:r>
          </a:p>
          <a:p>
            <a:pPr marL="0" indent="0" algn="ctr">
              <a:buNone/>
            </a:pPr>
            <a:endParaRPr lang="en-US" sz="1600" dirty="0" smtClean="0"/>
          </a:p>
          <a:p>
            <a:pPr marL="0" indent="0" algn="ctr">
              <a:buNone/>
            </a:pPr>
            <a:r>
              <a:rPr lang="en-US" sz="2000" dirty="0" smtClean="0"/>
              <a:t>In the past it was widely accepted that the brain remained static after a certain developmental period and did not change in adulthood until research challenged the theory in the later part of the 20</a:t>
            </a:r>
            <a:r>
              <a:rPr lang="en-US" sz="2000" baseline="30000" dirty="0" smtClean="0"/>
              <a:t>th</a:t>
            </a:r>
            <a:r>
              <a:rPr lang="en-US" sz="2000" dirty="0" smtClean="0"/>
              <a:t> century.</a:t>
            </a:r>
          </a:p>
          <a:p>
            <a:pPr marL="0" indent="0" algn="ctr">
              <a:buNone/>
            </a:pPr>
            <a:endParaRPr lang="en-US" sz="2000" dirty="0" smtClean="0"/>
          </a:p>
          <a:p>
            <a:pPr marL="0" indent="0" algn="ctr">
              <a:buNone/>
            </a:pPr>
            <a:r>
              <a:rPr lang="en-US" sz="2000" dirty="0" smtClean="0"/>
              <a:t>It was believed the brain would not change  or heal after trauma such as traumatic brain injury or after a stroke</a:t>
            </a:r>
          </a:p>
          <a:p>
            <a:pPr marL="0" indent="0" algn="ctr">
              <a:buNone/>
            </a:pPr>
            <a:endParaRPr lang="en-US" sz="2000" dirty="0"/>
          </a:p>
          <a:p>
            <a:pPr marL="0" indent="0" algn="ctr">
              <a:buNone/>
            </a:pPr>
            <a:r>
              <a:rPr lang="en-US" sz="2000" dirty="0" smtClean="0"/>
              <a:t>Until research proved the brain had the capacity to change</a:t>
            </a:r>
          </a:p>
          <a:p>
            <a:pPr marL="0" indent="0" algn="ctr">
              <a:buNone/>
            </a:pPr>
            <a:r>
              <a:rPr lang="en-US" sz="2000" dirty="0" smtClean="0"/>
              <a:t>through the science </a:t>
            </a:r>
            <a:r>
              <a:rPr lang="en-US" sz="2000" dirty="0"/>
              <a:t>of </a:t>
            </a:r>
            <a:r>
              <a:rPr lang="en-US" sz="2000" dirty="0" smtClean="0"/>
              <a:t>Neuroplasticity</a:t>
            </a:r>
          </a:p>
          <a:p>
            <a:pPr marL="0" indent="0" algn="ctr">
              <a:buNone/>
            </a:pPr>
            <a:r>
              <a:rPr lang="en-US" sz="2000" dirty="0" smtClean="0"/>
              <a:t> The </a:t>
            </a:r>
            <a:r>
              <a:rPr lang="en-US" sz="2000" dirty="0"/>
              <a:t>brain’s capacity for change</a:t>
            </a:r>
          </a:p>
          <a:p>
            <a:pPr marL="0" indent="0" algn="ctr">
              <a:buNone/>
            </a:pPr>
            <a:endParaRPr lang="en-US" sz="2000"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2800"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742297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943</Words>
  <Application>Microsoft Office PowerPoint</Application>
  <PresentationFormat>Bildschirmpräsentation (4:3)</PresentationFormat>
  <Paragraphs>113</Paragraphs>
  <Slides>17</Slides>
  <Notes>0</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Office Theme</vt:lpstr>
      <vt:lpstr>The Resilience Myth; Ways to Boost Resilience</vt:lpstr>
      <vt:lpstr>What is Psychological Resilience?</vt:lpstr>
      <vt:lpstr>The Resilience Myth</vt:lpstr>
      <vt:lpstr>Research Has Shown</vt:lpstr>
      <vt:lpstr>Resilience Does Not Mean</vt:lpstr>
      <vt:lpstr>Bottom Line</vt:lpstr>
      <vt:lpstr>Traits of Resilient People</vt:lpstr>
      <vt:lpstr>Boost Resilience By</vt:lpstr>
      <vt:lpstr>Accepting Change</vt:lpstr>
      <vt:lpstr>Why Does This Matter For Resiliency?</vt:lpstr>
      <vt:lpstr>Why do some people grow stronger after a life challenge while others develop  psychological disorders? </vt:lpstr>
      <vt:lpstr>The Mastery Connection</vt:lpstr>
      <vt:lpstr>Why is Maturity Important?</vt:lpstr>
      <vt:lpstr>Fully Mature Adults</vt:lpstr>
      <vt:lpstr>Positive Social Support</vt:lpstr>
      <vt:lpstr>Faith, Hope &amp; Laughter</vt:lpstr>
      <vt:lpstr>Learning From Your Past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Resilience Myth; Ways to Boost Resilience</dc:title>
  <dc:creator>Tracy</dc:creator>
  <cp:lastModifiedBy>user</cp:lastModifiedBy>
  <cp:revision>35</cp:revision>
  <dcterms:created xsi:type="dcterms:W3CDTF">2016-02-17T17:55:30Z</dcterms:created>
  <dcterms:modified xsi:type="dcterms:W3CDTF">2016-02-23T20:03:17Z</dcterms:modified>
  <cp:contentStatus>Final</cp:contentStatus>
</cp:coreProperties>
</file>