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85" r:id="rId2"/>
    <p:sldId id="286" r:id="rId3"/>
    <p:sldId id="257" r:id="rId4"/>
    <p:sldId id="325" r:id="rId5"/>
    <p:sldId id="258" r:id="rId6"/>
    <p:sldId id="259" r:id="rId7"/>
    <p:sldId id="326" r:id="rId8"/>
    <p:sldId id="261" r:id="rId9"/>
    <p:sldId id="263" r:id="rId10"/>
    <p:sldId id="264" r:id="rId11"/>
    <p:sldId id="327" r:id="rId12"/>
    <p:sldId id="265" r:id="rId13"/>
    <p:sldId id="328" r:id="rId14"/>
    <p:sldId id="267" r:id="rId15"/>
    <p:sldId id="268" r:id="rId16"/>
    <p:sldId id="329" r:id="rId17"/>
    <p:sldId id="269" r:id="rId18"/>
    <p:sldId id="270" r:id="rId19"/>
    <p:sldId id="271" r:id="rId20"/>
    <p:sldId id="272" r:id="rId21"/>
    <p:sldId id="274" r:id="rId22"/>
    <p:sldId id="275" r:id="rId23"/>
    <p:sldId id="289" r:id="rId24"/>
    <p:sldId id="276" r:id="rId25"/>
    <p:sldId id="330" r:id="rId26"/>
    <p:sldId id="279" r:id="rId27"/>
    <p:sldId id="292" r:id="rId28"/>
    <p:sldId id="293" r:id="rId29"/>
    <p:sldId id="294" r:id="rId30"/>
    <p:sldId id="295" r:id="rId31"/>
    <p:sldId id="296" r:id="rId32"/>
    <p:sldId id="290" r:id="rId33"/>
    <p:sldId id="297" r:id="rId34"/>
    <p:sldId id="298" r:id="rId35"/>
    <p:sldId id="299" r:id="rId36"/>
    <p:sldId id="300" r:id="rId37"/>
    <p:sldId id="301" r:id="rId38"/>
    <p:sldId id="302" r:id="rId39"/>
    <p:sldId id="303" r:id="rId40"/>
    <p:sldId id="291" r:id="rId41"/>
    <p:sldId id="280" r:id="rId42"/>
    <p:sldId id="309" r:id="rId43"/>
    <p:sldId id="281" r:id="rId44"/>
    <p:sldId id="304" r:id="rId45"/>
    <p:sldId id="305" r:id="rId46"/>
    <p:sldId id="306" r:id="rId47"/>
    <p:sldId id="307" r:id="rId48"/>
    <p:sldId id="323" r:id="rId49"/>
    <p:sldId id="308" r:id="rId50"/>
    <p:sldId id="284" r:id="rId51"/>
    <p:sldId id="310" r:id="rId52"/>
    <p:sldId id="311" r:id="rId53"/>
    <p:sldId id="313" r:id="rId54"/>
    <p:sldId id="312" r:id="rId55"/>
    <p:sldId id="314" r:id="rId56"/>
    <p:sldId id="315" r:id="rId57"/>
    <p:sldId id="316" r:id="rId58"/>
    <p:sldId id="317" r:id="rId59"/>
    <p:sldId id="318" r:id="rId60"/>
    <p:sldId id="319" r:id="rId61"/>
    <p:sldId id="320" r:id="rId62"/>
    <p:sldId id="321" r:id="rId63"/>
    <p:sldId id="322" r:id="rId64"/>
    <p:sldId id="324" r:id="rId65"/>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5613" autoAdjust="0"/>
  </p:normalViewPr>
  <p:slideViewPr>
    <p:cSldViewPr>
      <p:cViewPr varScale="1">
        <p:scale>
          <a:sx n="63" d="100"/>
          <a:sy n="63" d="100"/>
        </p:scale>
        <p:origin x="-1590" y="-96"/>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A605FC50-66EC-4165-8B6F-129C37444C9A}" type="datetimeFigureOut">
              <a:rPr lang="en-US" smtClean="0"/>
              <a:t>2/14/2016</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C3C02FDE-4F6C-4B7B-854B-9532F194C6EB}" type="slidenum">
              <a:rPr lang="en-US" smtClean="0"/>
              <a:t>‹#›</a:t>
            </a:fld>
            <a:endParaRPr lang="en-US"/>
          </a:p>
        </p:txBody>
      </p:sp>
    </p:spTree>
    <p:extLst>
      <p:ext uri="{BB962C8B-B14F-4D97-AF65-F5344CB8AC3E}">
        <p14:creationId xmlns:p14="http://schemas.microsoft.com/office/powerpoint/2010/main" val="185522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is the wear and tear</a:t>
            </a:r>
            <a:r>
              <a:rPr lang="en-US" baseline="0" dirty="0" smtClean="0"/>
              <a:t> on the body caused by constant adjustment to an individual’s changing environment.  Anything that causes change in our life causes stress.  There are many changes that are going on in the lives of older adults.  Stress can be short term (acute) or long term(chronic).  Acute stress is the reaction to an immediate threat, this is commonly known as fight or flight (death of someone </a:t>
            </a:r>
            <a:r>
              <a:rPr lang="en-US" baseline="0" dirty="0" err="1" smtClean="0"/>
              <a:t>unexpectantly</a:t>
            </a:r>
            <a:r>
              <a:rPr lang="en-US" baseline="0" dirty="0" smtClean="0"/>
              <a:t>, recent life threatening diagnosis).  The threat can be any situation that is experienced, even self-consciously, as a danger.  Chronic stress increases the risk for heart dx, high blood pressure, stroke, digestive problems and sleep disorders.  Many times there are multiple stresses, such as illness and loss of spouse.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2</a:t>
            </a:fld>
            <a:endParaRPr lang="en-US"/>
          </a:p>
        </p:txBody>
      </p:sp>
    </p:spTree>
    <p:extLst>
      <p:ext uri="{BB962C8B-B14F-4D97-AF65-F5344CB8AC3E}">
        <p14:creationId xmlns:p14="http://schemas.microsoft.com/office/powerpoint/2010/main" val="42663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Francine is an example of resiliency</a:t>
            </a:r>
            <a:r>
              <a:rPr lang="en-US" baseline="0" dirty="0" smtClean="0"/>
              <a:t> on many levels.  She went through a stressful event as a child that shaped her life—the way she </a:t>
            </a:r>
            <a:r>
              <a:rPr lang="en-US" baseline="0" dirty="0" err="1" smtClean="0"/>
              <a:t>veiwed</a:t>
            </a:r>
            <a:r>
              <a:rPr lang="en-US" baseline="0" dirty="0" smtClean="0"/>
              <a:t> the world and dealt with stressful situations as an adult.  She created this whole conference—and she linked people to discuss helping those who had been through the Holocaust.  She mobilized the mental health professionals to start a dialogue about resiliency.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17</a:t>
            </a:fld>
            <a:endParaRPr lang="en-US"/>
          </a:p>
        </p:txBody>
      </p:sp>
    </p:spTree>
    <p:extLst>
      <p:ext uri="{BB962C8B-B14F-4D97-AF65-F5344CB8AC3E}">
        <p14:creationId xmlns:p14="http://schemas.microsoft.com/office/powerpoint/2010/main" val="423657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Margaret </a:t>
            </a:r>
            <a:r>
              <a:rPr lang="en-US" dirty="0" err="1" smtClean="0"/>
              <a:t>Bekema</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18</a:t>
            </a:fld>
            <a:endParaRPr lang="en-US"/>
          </a:p>
        </p:txBody>
      </p:sp>
    </p:spTree>
    <p:extLst>
      <p:ext uri="{BB962C8B-B14F-4D97-AF65-F5344CB8AC3E}">
        <p14:creationId xmlns:p14="http://schemas.microsoft.com/office/powerpoint/2010/main" val="3809782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with a more positive outlook and general belief</a:t>
            </a:r>
            <a:r>
              <a:rPr lang="en-US" baseline="0" dirty="0" smtClean="0"/>
              <a:t> that life will be okay tend to be able to withstand life’s hardships better than those who are expecting the worst.  There are two styles of optimism:  dispositional optimism—pervades the individuals outlook and tends to be stable from one situation to another.  The other style is situational optimism:  individual may feel hopeful and expect a favorable outcome in one situation and not another.  Blind optimism:  ignoring the negative in life, which is not helpful.  </a:t>
            </a:r>
            <a:r>
              <a:rPr lang="en-US" baseline="0" dirty="0" err="1" smtClean="0"/>
              <a:t>Fauja</a:t>
            </a:r>
            <a:r>
              <a:rPr lang="en-US" baseline="0" dirty="0" smtClean="0"/>
              <a:t> Singh, Francine Christophe, and Margaret </a:t>
            </a:r>
            <a:r>
              <a:rPr lang="en-US" baseline="0" dirty="0" err="1" smtClean="0"/>
              <a:t>Bekema</a:t>
            </a:r>
            <a:r>
              <a:rPr lang="en-US" baseline="0" dirty="0" smtClean="0"/>
              <a:t> did not practice blind optimism.  They didn’t deny the difficult events that they’d been through.  They used them to propel them to new accomplishments.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19</a:t>
            </a:fld>
            <a:endParaRPr lang="en-US"/>
          </a:p>
        </p:txBody>
      </p:sp>
    </p:spTree>
    <p:extLst>
      <p:ext uri="{BB962C8B-B14F-4D97-AF65-F5344CB8AC3E}">
        <p14:creationId xmlns:p14="http://schemas.microsoft.com/office/powerpoint/2010/main" val="275359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has shown that self-</a:t>
            </a:r>
            <a:r>
              <a:rPr lang="en-US" dirty="0" err="1" smtClean="0"/>
              <a:t>compasion</a:t>
            </a:r>
            <a:r>
              <a:rPr lang="en-US" baseline="0" dirty="0" smtClean="0"/>
              <a:t> not only reduces self critical thoughts but the stress hormone cortisol.  </a:t>
            </a:r>
          </a:p>
          <a:p>
            <a:r>
              <a:rPr lang="en-US" baseline="0" dirty="0" smtClean="0"/>
              <a:t>Speediness has a way of triggering the brain into a fight/flight response leading to overreactions and irritability.  Over time, the stress hormones being released in the body of someone who is always rushing and in a state of alarm can negatively impact their health.  </a:t>
            </a:r>
          </a:p>
          <a:p>
            <a:r>
              <a:rPr lang="en-US" baseline="0" dirty="0" smtClean="0"/>
              <a:t>Benefits of </a:t>
            </a:r>
            <a:r>
              <a:rPr lang="en-US" baseline="0" dirty="0" err="1" smtClean="0"/>
              <a:t>practiciing</a:t>
            </a:r>
            <a:r>
              <a:rPr lang="en-US" baseline="0" dirty="0" smtClean="0"/>
              <a:t> gratitude include:  helps block toxic emotions like envy, resentment, regret, </a:t>
            </a:r>
            <a:r>
              <a:rPr lang="en-US" baseline="0" dirty="0" err="1" smtClean="0"/>
              <a:t>hostitiliyt</a:t>
            </a:r>
            <a:r>
              <a:rPr lang="en-US" baseline="0" dirty="0" smtClean="0"/>
              <a:t> and depression.  Brings closure to unresolved traumatic memories. Improves </a:t>
            </a:r>
            <a:r>
              <a:rPr lang="en-US" baseline="0" dirty="0" err="1" smtClean="0"/>
              <a:t>longevitiy</a:t>
            </a:r>
            <a:r>
              <a:rPr lang="en-US" baseline="0" dirty="0" smtClean="0"/>
              <a:t> by 7 – 9 years.  Strengthens social ties (people fell more </a:t>
            </a:r>
            <a:r>
              <a:rPr lang="en-US" baseline="0" dirty="0" err="1" smtClean="0"/>
              <a:t>connectied</a:t>
            </a:r>
            <a:r>
              <a:rPr lang="en-US" baseline="0" dirty="0" smtClean="0"/>
              <a:t> to people; less lonely and isolated. Practice humility:  humility embodies wisdom; it recognizes that everyone, including the grandest, is humbled by needing to depend on a vast web of people, technology, culture, nature, sunlight, and biochemistry, to live a single day.  “Fame is soon forgotten…with humility, you pursue excellence, not fame.” Rick Hansen, PhD   When we seek excellence, we don’t have the same attachment to the outcome as when we seek fame.  WE simply do the best we know how, and this is good.  </a:t>
            </a:r>
          </a:p>
          <a:p>
            <a:endParaRPr lang="en-US" baseline="0" dirty="0" smtClean="0"/>
          </a:p>
        </p:txBody>
      </p:sp>
      <p:sp>
        <p:nvSpPr>
          <p:cNvPr id="4" name="Slide Number Placeholder 3"/>
          <p:cNvSpPr>
            <a:spLocks noGrp="1"/>
          </p:cNvSpPr>
          <p:nvPr>
            <p:ph type="sldNum" sz="quarter" idx="10"/>
          </p:nvPr>
        </p:nvSpPr>
        <p:spPr/>
        <p:txBody>
          <a:bodyPr/>
          <a:lstStyle/>
          <a:p>
            <a:fld id="{C3C02FDE-4F6C-4B7B-854B-9532F194C6EB}" type="slidenum">
              <a:rPr lang="en-US" smtClean="0"/>
              <a:t>22</a:t>
            </a:fld>
            <a:endParaRPr lang="en-US"/>
          </a:p>
        </p:txBody>
      </p:sp>
    </p:spTree>
    <p:extLst>
      <p:ext uri="{BB962C8B-B14F-4D97-AF65-F5344CB8AC3E}">
        <p14:creationId xmlns:p14="http://schemas.microsoft.com/office/powerpoint/2010/main" val="1948778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Narrative therapy seeks to be a respectful, non-blaming approach to counselling and community work, which centers people as the experts in their own lives. It views problems as separate from people and assumes people have many skills, competencies, beliefs, values, commitments and abilities that will assist them to reduce the influence of problems in their lives.</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26</a:t>
            </a:fld>
            <a:endParaRPr lang="en-US"/>
          </a:p>
        </p:txBody>
      </p:sp>
    </p:spTree>
    <p:extLst>
      <p:ext uri="{BB962C8B-B14F-4D97-AF65-F5344CB8AC3E}">
        <p14:creationId xmlns:p14="http://schemas.microsoft.com/office/powerpoint/2010/main" val="2812202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are various principles which inform narrative ways of </a:t>
            </a:r>
            <a:r>
              <a:rPr lang="en-US" sz="1200" b="0" i="0" kern="1200" dirty="0" smtClean="0">
                <a:solidFill>
                  <a:schemeClr val="tx1"/>
                </a:solidFill>
                <a:effectLst/>
                <a:latin typeface="+mn-lt"/>
                <a:ea typeface="+mn-ea"/>
                <a:cs typeface="+mn-cs"/>
              </a:rPr>
              <a:t>working</a:t>
            </a:r>
            <a:r>
              <a:rPr lang="en-US" sz="1200" b="0" i="0" kern="1200" baseline="0" dirty="0" smtClean="0">
                <a:solidFill>
                  <a:schemeClr val="tx1"/>
                </a:solidFill>
                <a:effectLst/>
                <a:latin typeface="+mn-lt"/>
                <a:ea typeface="+mn-ea"/>
                <a:cs typeface="+mn-cs"/>
              </a:rPr>
              <a:t> but</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two are particularly significant: always maintaining a stance of curiosity, and always asking questions to which you genuinely do not know the answers.  They inform the ideas, the stance, the tone, the values, the commitments and the beliefs of narrative therapy.</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28</a:t>
            </a:fld>
            <a:endParaRPr lang="en-US"/>
          </a:p>
        </p:txBody>
      </p:sp>
    </p:spTree>
    <p:extLst>
      <p:ext uri="{BB962C8B-B14F-4D97-AF65-F5344CB8AC3E}">
        <p14:creationId xmlns:p14="http://schemas.microsoft.com/office/powerpoint/2010/main" val="1455508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Narrative conversations are interactive and always in collaboration with the people consulting the therapist. The therapist seeks to understand what is of interest to the people consulting them and how the journey is suiting their preferences. </a:t>
            </a:r>
          </a:p>
          <a:p>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29</a:t>
            </a:fld>
            <a:endParaRPr lang="en-US"/>
          </a:p>
        </p:txBody>
      </p:sp>
    </p:spTree>
    <p:extLst>
      <p:ext uri="{BB962C8B-B14F-4D97-AF65-F5344CB8AC3E}">
        <p14:creationId xmlns:p14="http://schemas.microsoft.com/office/powerpoint/2010/main" val="1248841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word ‘story’ has different associations and understandings for different people. For narrative therapists, stories consist of:  events, linked in a sequence, across</a:t>
            </a:r>
            <a:r>
              <a:rPr lang="en-US" sz="1200" b="0" i="0" kern="1200" baseline="0" dirty="0" smtClean="0">
                <a:solidFill>
                  <a:schemeClr val="tx1"/>
                </a:solidFill>
                <a:effectLst/>
                <a:latin typeface="+mn-lt"/>
                <a:ea typeface="+mn-ea"/>
                <a:cs typeface="+mn-cs"/>
              </a:rPr>
              <a:t> time, according to a plot.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30</a:t>
            </a:fld>
            <a:endParaRPr lang="en-US"/>
          </a:p>
        </p:txBody>
      </p:sp>
    </p:spTree>
    <p:extLst>
      <p:ext uri="{BB962C8B-B14F-4D97-AF65-F5344CB8AC3E}">
        <p14:creationId xmlns:p14="http://schemas.microsoft.com/office/powerpoint/2010/main" val="1409675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humans, we are interpreting beings. We all have daily experiences of events that we seek to make meaningful. Our lives are multistoried. There are many stories occurring at the same time and different stories can be told about the same events. </a:t>
            </a:r>
            <a:r>
              <a:rPr lang="en-US" sz="1200" b="0" i="0" kern="1200" dirty="0" smtClean="0">
                <a:solidFill>
                  <a:schemeClr val="tx1"/>
                </a:solidFill>
                <a:effectLst/>
                <a:latin typeface="+mn-lt"/>
                <a:ea typeface="+mn-ea"/>
                <a:cs typeface="+mn-cs"/>
              </a:rPr>
              <a:t>  Ascending family narratives, descending family narratives, and oscillating family narratives.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31</a:t>
            </a:fld>
            <a:endParaRPr lang="en-US"/>
          </a:p>
        </p:txBody>
      </p:sp>
    </p:spTree>
    <p:extLst>
      <p:ext uri="{BB962C8B-B14F-4D97-AF65-F5344CB8AC3E}">
        <p14:creationId xmlns:p14="http://schemas.microsoft.com/office/powerpoint/2010/main" val="807624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Worry rock technique:  each specific worry/anxiety the individual has is assigned a rock (or maybe a brick), and added to a bag.  When individuals attempt to carry the bag, they realize the heavy burden that worries can bring, which sets up a conversation and motivation for finding coping strategies for specific worries.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32</a:t>
            </a:fld>
            <a:endParaRPr lang="en-US"/>
          </a:p>
        </p:txBody>
      </p:sp>
    </p:spTree>
    <p:extLst>
      <p:ext uri="{BB962C8B-B14F-4D97-AF65-F5344CB8AC3E}">
        <p14:creationId xmlns:p14="http://schemas.microsoft.com/office/powerpoint/2010/main" val="100204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000000"/>
                </a:solidFill>
                <a:effectLst/>
                <a:latin typeface="Georgia"/>
              </a:rPr>
              <a:t>Stressors refer to hardships, challenges, threats, and other circumstances that have the potential to adversely affect well-being. Stressors are broadly categorized into two types: life events and chronic strains. Life events are discrete stressors that have a relatively clear onset, an example being the death of a spouse. In contrast, chronic strains are continuing and enduring problems or threats, such as chronic disease and disability, or caregiving for a disabled family member. These two types of stressors are viewed by researchers as important risk factors that can threaten physical and psychological well-being. Some researchers have focused on the stressfulness of daily hassles—relatively minor daily events such as arguments or inconveniences. While life events, chronic strains, and daily hassles are conceptually distinct, in reality their effects may be difficult to disentangle. For example, the death of a spouse may follow years of caregiving strain; it may coexist with a chronic health problem; and it may lead to a variety of daily hassles, such as managing financial matters or the complexities of Medicare reimbursement.</a:t>
            </a:r>
            <a:br>
              <a:rPr lang="en-US" b="0" i="0" dirty="0" smtClean="0">
                <a:solidFill>
                  <a:srgbClr val="000000"/>
                </a:solidFill>
                <a:effectLst/>
                <a:latin typeface="Georgia"/>
              </a:rPr>
            </a:br>
            <a:r>
              <a:rPr lang="en-US" b="0" i="0" dirty="0" smtClean="0">
                <a:solidFill>
                  <a:srgbClr val="000000"/>
                </a:solidFill>
                <a:effectLst/>
                <a:latin typeface="Georgia"/>
              </a:rPr>
              <a:t/>
            </a:r>
            <a:br>
              <a:rPr lang="en-US" b="0" i="0" dirty="0" smtClean="0">
                <a:solidFill>
                  <a:srgbClr val="000000"/>
                </a:solidFill>
                <a:effectLst/>
                <a:latin typeface="Georgia"/>
              </a:rPr>
            </a:b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3</a:t>
            </a:fld>
            <a:endParaRPr lang="en-US"/>
          </a:p>
        </p:txBody>
      </p:sp>
    </p:spTree>
    <p:extLst>
      <p:ext uri="{BB962C8B-B14F-4D97-AF65-F5344CB8AC3E}">
        <p14:creationId xmlns:p14="http://schemas.microsoft.com/office/powerpoint/2010/main" val="2872921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spoke in parables throughout the New Testament.  In the Old Testament, there is a whole book dedicated to Job, and his troubles.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33</a:t>
            </a:fld>
            <a:endParaRPr lang="en-US"/>
          </a:p>
        </p:txBody>
      </p:sp>
    </p:spTree>
    <p:extLst>
      <p:ext uri="{BB962C8B-B14F-4D97-AF65-F5344CB8AC3E}">
        <p14:creationId xmlns:p14="http://schemas.microsoft.com/office/powerpoint/2010/main" val="243188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had a client tell me he was “familiar</a:t>
            </a:r>
            <a:r>
              <a:rPr lang="en-US" baseline="0" dirty="0" smtClean="0"/>
              <a:t> with this lake”.  He told me that he had “swam in this lake before”.  I asked his what he meant.  He told me that he was familiar with the grief and loss he was experiencing now—that he had experienced a similar loss episodes 20 years before, but could remember the feelings of shock and surprise, the overwhelming feeling of tears and grief.  We were able to use the swimming and lake metaphor to increase his sense of control.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35</a:t>
            </a:fld>
            <a:endParaRPr lang="en-US"/>
          </a:p>
        </p:txBody>
      </p:sp>
    </p:spTree>
    <p:extLst>
      <p:ext uri="{BB962C8B-B14F-4D97-AF65-F5344CB8AC3E}">
        <p14:creationId xmlns:p14="http://schemas.microsoft.com/office/powerpoint/2010/main" val="2411816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Metaphors</a:t>
            </a:r>
            <a:r>
              <a:rPr lang="en-US" baseline="0" dirty="0" smtClean="0"/>
              <a:t> appeals to the “right brain”, which is the language of poetry, drama and nonverbal language.  It is the language of imagery, which is distinct from “left brain” language, which expresses </a:t>
            </a:r>
            <a:r>
              <a:rPr lang="en-US" baseline="0" dirty="0" smtClean="0"/>
              <a:t>factual </a:t>
            </a:r>
            <a:r>
              <a:rPr lang="en-US" baseline="0" dirty="0" smtClean="0"/>
              <a:t>material in logical, well defined way.  We can use stories to remind clients that they had learned many useful things in the past and had perhaps forgotten them.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37</a:t>
            </a:fld>
            <a:endParaRPr lang="en-US"/>
          </a:p>
        </p:txBody>
      </p:sp>
    </p:spTree>
    <p:extLst>
      <p:ext uri="{BB962C8B-B14F-4D97-AF65-F5344CB8AC3E}">
        <p14:creationId xmlns:p14="http://schemas.microsoft.com/office/powerpoint/2010/main" val="1907099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Film—tell</a:t>
            </a:r>
            <a:r>
              <a:rPr lang="en-US" baseline="0" dirty="0" smtClean="0"/>
              <a:t> your client “Can you think of a film that you have seen…one which you didn’t like and left feeling gloomy or fed-up?  Now imagine what life would be like if you agreed to watch this film again, not just once but every afternoon for the next month of so.  Whatever you were doing, or planning to do, has to stop because it was time to sit and watch this miserable film again.”  Most people say, “no thanks!”  You can offer “When you keep replaying the same thoughts over and over that make you unhappy, even when it interrupts your life and makes you depressed?”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38</a:t>
            </a:fld>
            <a:endParaRPr lang="en-US"/>
          </a:p>
        </p:txBody>
      </p:sp>
    </p:spTree>
    <p:extLst>
      <p:ext uri="{BB962C8B-B14F-4D97-AF65-F5344CB8AC3E}">
        <p14:creationId xmlns:p14="http://schemas.microsoft.com/office/powerpoint/2010/main" val="2160592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a:t>
            </a:r>
            <a:r>
              <a:rPr lang="en-US" baseline="0" dirty="0" smtClean="0"/>
              <a:t> once a time when the world was believed to be flat….everyone held that view….if about 2000 years ago you had asked anyone they would have answered, “Yes, the world is flat and I believe in that completely without a shadow of a doubt.”  Even sailors believed it and were afraid to sail near the horizon, in the belief that they would fall over the edge.  Think about how much courage</a:t>
            </a:r>
            <a:r>
              <a:rPr lang="en-US" i="1" baseline="0" dirty="0" smtClean="0"/>
              <a:t> </a:t>
            </a:r>
            <a:r>
              <a:rPr lang="en-US" i="0" baseline="0" dirty="0" smtClean="0"/>
              <a:t>it had taken to challenge that idea.” As a therapist, you could focus on the potential impact if some beliefs could be shown to be inaccurate.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39</a:t>
            </a:fld>
            <a:endParaRPr lang="en-US"/>
          </a:p>
        </p:txBody>
      </p:sp>
    </p:spTree>
    <p:extLst>
      <p:ext uri="{BB962C8B-B14F-4D97-AF65-F5344CB8AC3E}">
        <p14:creationId xmlns:p14="http://schemas.microsoft.com/office/powerpoint/2010/main" val="2604210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pathways to positive</a:t>
            </a:r>
            <a:r>
              <a:rPr lang="en-US" baseline="0" dirty="0" smtClean="0"/>
              <a:t> qualities and every person can construct a personal model to build a desired quality, drawing on the strengths already in existence.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43</a:t>
            </a:fld>
            <a:endParaRPr lang="en-US"/>
          </a:p>
        </p:txBody>
      </p:sp>
    </p:spTree>
    <p:extLst>
      <p:ext uri="{BB962C8B-B14F-4D97-AF65-F5344CB8AC3E}">
        <p14:creationId xmlns:p14="http://schemas.microsoft.com/office/powerpoint/2010/main" val="3336164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a:t>
            </a:r>
            <a:r>
              <a:rPr lang="en-US" dirty="0" err="1" smtClean="0"/>
              <a:t>Padesky</a:t>
            </a:r>
            <a:r>
              <a:rPr lang="en-US" dirty="0" smtClean="0"/>
              <a:t> and Mooney, there are seven areas of competence that</a:t>
            </a:r>
            <a:r>
              <a:rPr lang="en-US" baseline="0" dirty="0" smtClean="0"/>
              <a:t> are empirically correlated with resilience:  1.  good health and easy temperament 2.  secure attachment and a basic trust in others 3.  interpersonal competence including the ability to recruit help 4.  cognitive competence (ability to read, plan, self-efficacy, and intelligence) 5.  emotional competence (ability to regulate emotions, delay gratification, maintain a high self-esteem, employ creativity, and use humor to one’s benefit) 6. ability and opportunity to contribute to others 7.  holding faith that your life matters and that life has meaning, including a moral sense of connection to others.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44</a:t>
            </a:fld>
            <a:endParaRPr lang="en-US"/>
          </a:p>
        </p:txBody>
      </p:sp>
    </p:spTree>
    <p:extLst>
      <p:ext uri="{BB962C8B-B14F-4D97-AF65-F5344CB8AC3E}">
        <p14:creationId xmlns:p14="http://schemas.microsoft.com/office/powerpoint/2010/main" val="1956880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a:t>
            </a:r>
            <a:r>
              <a:rPr lang="en-US" baseline="0" dirty="0" smtClean="0"/>
              <a:t> therapist and the client co-create a PMR on the basis of the strengths identified and written down during the search phase.  Important that it is written in the client’s own words and include client generated imagery and metaphors whenever possible.  These imagery and metaphors capture pockets of emotions/behaviors/beliefs and make them more memorable.  </a:t>
            </a:r>
            <a:r>
              <a:rPr lang="en-US" baseline="0" dirty="0" smtClean="0"/>
              <a:t>  Older person enjoying volunteering or babysitting their grandchildren.  “I like to make people feel good about themselves”  “I know how to take care of people”  “I’m a good mom/grandma/sister/friend”  “I know how to problem solve.”  “I know how to access resources”</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45</a:t>
            </a:fld>
            <a:endParaRPr lang="en-US"/>
          </a:p>
        </p:txBody>
      </p:sp>
    </p:spTree>
    <p:extLst>
      <p:ext uri="{BB962C8B-B14F-4D97-AF65-F5344CB8AC3E}">
        <p14:creationId xmlns:p14="http://schemas.microsoft.com/office/powerpoint/2010/main" val="3230622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Ask client how </a:t>
            </a:r>
            <a:r>
              <a:rPr lang="en-US" baseline="0" dirty="0" smtClean="0"/>
              <a:t>the PMR can help him/her maintain resiliency in the face of difficulty.  What may help the client persist during obstacles or when facing aspects of situations that cannot be changed?  Use reframing!  Help your client write something like this:  </a:t>
            </a:r>
            <a:r>
              <a:rPr lang="en-US" baseline="0" dirty="0" smtClean="0"/>
              <a:t>“I have been through difficult times.  I know how to problem solve.”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46</a:t>
            </a:fld>
            <a:endParaRPr lang="en-US"/>
          </a:p>
        </p:txBody>
      </p:sp>
    </p:spTree>
    <p:extLst>
      <p:ext uri="{BB962C8B-B14F-4D97-AF65-F5344CB8AC3E}">
        <p14:creationId xmlns:p14="http://schemas.microsoft.com/office/powerpoint/2010/main" val="3547490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Ask</a:t>
            </a:r>
            <a:r>
              <a:rPr lang="en-US" baseline="0" dirty="0" smtClean="0"/>
              <a:t> client this:  What does resilience look and feel like to you?  Use smiling (per </a:t>
            </a:r>
            <a:r>
              <a:rPr lang="en-US" baseline="0" dirty="0" err="1" smtClean="0"/>
              <a:t>Padesky</a:t>
            </a:r>
            <a:r>
              <a:rPr lang="en-US" baseline="0" dirty="0" smtClean="0"/>
              <a:t> and Mooney) to communicate confidence in the client’s ability to sort things out—find creative processes, positive aspirations, and strengths.  Imagery and metaphors can help clients construct model applications of their PMR.  </a:t>
            </a:r>
            <a:r>
              <a:rPr lang="en-US" baseline="0" dirty="0" smtClean="0"/>
              <a:t>Remind the client of their strengths and find ways to use them in the difficult/stressful situation.  Predict how many minutes they can stay resilient in the face of the stressor.  Review how their new approach worked and identify more strengths that can be used.</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47</a:t>
            </a:fld>
            <a:endParaRPr lang="en-US"/>
          </a:p>
        </p:txBody>
      </p:sp>
    </p:spTree>
    <p:extLst>
      <p:ext uri="{BB962C8B-B14F-4D97-AF65-F5344CB8AC3E}">
        <p14:creationId xmlns:p14="http://schemas.microsoft.com/office/powerpoint/2010/main" val="202624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learned that early stress affects brain development.  The ability of older adults to cope with stress can be impaired by events that occurred early in their life.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6</a:t>
            </a:fld>
            <a:endParaRPr lang="en-US"/>
          </a:p>
        </p:txBody>
      </p:sp>
    </p:spTree>
    <p:extLst>
      <p:ext uri="{BB962C8B-B14F-4D97-AF65-F5344CB8AC3E}">
        <p14:creationId xmlns:p14="http://schemas.microsoft.com/office/powerpoint/2010/main" val="2119225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Our</a:t>
            </a:r>
            <a:r>
              <a:rPr lang="en-US" baseline="0" dirty="0" smtClean="0"/>
              <a:t> role as helping professionals is to help individuals put into words what is their purpose and their mission.  </a:t>
            </a:r>
            <a:r>
              <a:rPr lang="en-US" dirty="0" smtClean="0"/>
              <a:t>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48</a:t>
            </a:fld>
            <a:endParaRPr lang="en-US"/>
          </a:p>
        </p:txBody>
      </p:sp>
    </p:spTree>
    <p:extLst>
      <p:ext uri="{BB962C8B-B14F-4D97-AF65-F5344CB8AC3E}">
        <p14:creationId xmlns:p14="http://schemas.microsoft.com/office/powerpoint/2010/main" val="3443061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factors</a:t>
            </a:r>
            <a:r>
              <a:rPr lang="en-US" baseline="0" dirty="0" smtClean="0"/>
              <a:t> involved in coping.  </a:t>
            </a:r>
            <a:r>
              <a:rPr lang="en-US" dirty="0" smtClean="0"/>
              <a:t>Building </a:t>
            </a:r>
            <a:r>
              <a:rPr lang="en-US" dirty="0" smtClean="0"/>
              <a:t>resiliency</a:t>
            </a:r>
            <a:r>
              <a:rPr lang="en-US" baseline="0" dirty="0" smtClean="0"/>
              <a:t> and bouncing back will be easier for some than others.  </a:t>
            </a:r>
            <a:r>
              <a:rPr lang="en-US" baseline="0" dirty="0" smtClean="0"/>
              <a:t>For example, individuals </a:t>
            </a:r>
            <a:r>
              <a:rPr lang="en-US" baseline="0" dirty="0" smtClean="0"/>
              <a:t>who are temporarily (or permanently) unable to think clearly or regulate their moods will have </a:t>
            </a:r>
            <a:r>
              <a:rPr lang="en-US" baseline="0" dirty="0" smtClean="0"/>
              <a:t>increased difficulty </a:t>
            </a:r>
            <a:r>
              <a:rPr lang="en-US" baseline="0" dirty="0" smtClean="0"/>
              <a:t>bouncing back (</a:t>
            </a:r>
            <a:r>
              <a:rPr lang="en-US" baseline="0" dirty="0" err="1" smtClean="0"/>
              <a:t>ie</a:t>
            </a:r>
            <a:r>
              <a:rPr lang="en-US" baseline="0" dirty="0" smtClean="0"/>
              <a:t> someone with major depression, or a </a:t>
            </a:r>
            <a:r>
              <a:rPr lang="en-US" baseline="0" dirty="0" smtClean="0"/>
              <a:t>traumatic brain injury).  </a:t>
            </a:r>
            <a:r>
              <a:rPr lang="en-US" baseline="0" dirty="0" smtClean="0"/>
              <a:t>Those with financial security, a higher level of education, an interesting and rewarding career, and strong social networks will be able to leverage those resources, while those who don’t often fall into a loss spiral.  One family who loses their home to a tornado will have no place to live, while another can move in with friends, and still another may be fortunate to own a second home.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50</a:t>
            </a:fld>
            <a:endParaRPr lang="en-US"/>
          </a:p>
        </p:txBody>
      </p:sp>
    </p:spTree>
    <p:extLst>
      <p:ext uri="{BB962C8B-B14F-4D97-AF65-F5344CB8AC3E}">
        <p14:creationId xmlns:p14="http://schemas.microsoft.com/office/powerpoint/2010/main" val="3945795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Life Orientation Test (LOT) was developed to assess individual differences in generalized optimism versus pessimism. This measure, and its successor the LOT-R, have been used in a good deal of research on the behavioral, affective, and health consequences of this personality </a:t>
            </a:r>
            <a:r>
              <a:rPr lang="en-US" sz="1200" b="0" i="0" kern="1200" dirty="0" smtClean="0">
                <a:solidFill>
                  <a:schemeClr val="tx1"/>
                </a:solidFill>
                <a:effectLst/>
                <a:latin typeface="+mn-lt"/>
                <a:ea typeface="+mn-ea"/>
                <a:cs typeface="+mn-cs"/>
              </a:rPr>
              <a:t>variable.</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51</a:t>
            </a:fld>
            <a:endParaRPr lang="en-US"/>
          </a:p>
        </p:txBody>
      </p:sp>
    </p:spTree>
    <p:extLst>
      <p:ext uri="{BB962C8B-B14F-4D97-AF65-F5344CB8AC3E}">
        <p14:creationId xmlns:p14="http://schemas.microsoft.com/office/powerpoint/2010/main" val="2654866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components</a:t>
            </a:r>
            <a:r>
              <a:rPr lang="en-US" baseline="0" dirty="0" smtClean="0"/>
              <a:t> of realistic optimism.  In contrast with blind optimism which has no concrete basis, realistic optimism acknowledges the problem and also harnesses personal strengths and resources to address the problem.</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52</a:t>
            </a:fld>
            <a:endParaRPr lang="en-US"/>
          </a:p>
        </p:txBody>
      </p:sp>
    </p:spTree>
    <p:extLst>
      <p:ext uri="{BB962C8B-B14F-4D97-AF65-F5344CB8AC3E}">
        <p14:creationId xmlns:p14="http://schemas.microsoft.com/office/powerpoint/2010/main" val="7744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social worker who was kidnapped</a:t>
            </a:r>
            <a:r>
              <a:rPr lang="en-US" baseline="0" dirty="0" smtClean="0"/>
              <a:t> and raped and left for dead wrote this:  “I see fear as energy.  Making a decision to turn around and face my fear rather than repress or run from it is half the battle</a:t>
            </a:r>
            <a:r>
              <a:rPr lang="en-US" baseline="0" dirty="0" smtClean="0"/>
              <a:t>.”</a:t>
            </a:r>
          </a:p>
          <a:p>
            <a:r>
              <a:rPr lang="en-US" baseline="0" dirty="0" smtClean="0"/>
              <a:t>Finding different ways to face fear can be empowering and liberating.</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54</a:t>
            </a:fld>
            <a:endParaRPr lang="en-US"/>
          </a:p>
        </p:txBody>
      </p:sp>
    </p:spTree>
    <p:extLst>
      <p:ext uri="{BB962C8B-B14F-4D97-AF65-F5344CB8AC3E}">
        <p14:creationId xmlns:p14="http://schemas.microsoft.com/office/powerpoint/2010/main" val="2574381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Resilient individuals, per Southwick and </a:t>
            </a:r>
            <a:r>
              <a:rPr lang="en-US" sz="1200" kern="1200" dirty="0" err="1" smtClean="0">
                <a:solidFill>
                  <a:schemeClr val="tx1"/>
                </a:solidFill>
                <a:effectLst/>
                <a:latin typeface="+mn-lt"/>
                <a:ea typeface="+mn-ea"/>
                <a:cs typeface="+mn-cs"/>
              </a:rPr>
              <a:t>Charney</a:t>
            </a:r>
            <a:r>
              <a:rPr lang="en-US" sz="1200" kern="1200" dirty="0" smtClean="0">
                <a:solidFill>
                  <a:schemeClr val="tx1"/>
                </a:solidFill>
                <a:effectLst/>
                <a:latin typeface="+mn-lt"/>
                <a:ea typeface="+mn-ea"/>
                <a:cs typeface="+mn-cs"/>
              </a:rPr>
              <a:t>, when wrestling with moral dilemmas, tend to activate cortical brain regions to a greater degree than non-resilient individuals, and as a result make difficult moral decisions that are based on reason and emotion rather than emotion alone.  </a:t>
            </a:r>
          </a:p>
          <a:p>
            <a:pPr algn="l"/>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55</a:t>
            </a:fld>
            <a:endParaRPr lang="en-US"/>
          </a:p>
        </p:txBody>
      </p:sp>
    </p:spTree>
    <p:extLst>
      <p:ext uri="{BB962C8B-B14F-4D97-AF65-F5344CB8AC3E}">
        <p14:creationId xmlns:p14="http://schemas.microsoft.com/office/powerpoint/2010/main" val="2256896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mn-lt"/>
                <a:ea typeface="Calibri"/>
                <a:cs typeface="Times New Roman"/>
              </a:rPr>
              <a:t>Regular attendance at religious services may foster a number of resilience factors including optimism, altruism and a search for meaning and purpose.  The word “religion” comes from the Latin “</a:t>
            </a:r>
            <a:r>
              <a:rPr lang="en-US" sz="1200" dirty="0" err="1" smtClean="0">
                <a:effectLst/>
                <a:latin typeface="+mn-lt"/>
                <a:ea typeface="Calibri"/>
                <a:cs typeface="Times New Roman"/>
              </a:rPr>
              <a:t>religare</a:t>
            </a:r>
            <a:r>
              <a:rPr lang="en-US" sz="1200" dirty="0" smtClean="0">
                <a:effectLst/>
                <a:latin typeface="+mn-lt"/>
                <a:ea typeface="Calibri"/>
                <a:cs typeface="Times New Roman"/>
              </a:rPr>
              <a:t>” meaning “to bind”.  People who</a:t>
            </a:r>
            <a:r>
              <a:rPr lang="en-US" sz="1050" dirty="0" smtClean="0">
                <a:effectLst/>
                <a:latin typeface="+mn-lt"/>
                <a:ea typeface="Calibri"/>
                <a:cs typeface="Times New Roman"/>
              </a:rPr>
              <a:t> </a:t>
            </a:r>
            <a:r>
              <a:rPr lang="en-US" sz="1200" dirty="0" smtClean="0">
                <a:effectLst/>
                <a:latin typeface="+mn-lt"/>
                <a:ea typeface="Calibri"/>
                <a:cs typeface="Times New Roman"/>
              </a:rPr>
              <a:t>regularly attend services may have access to a deeper and broader form of social support than is often available in a secular setting.  </a:t>
            </a:r>
            <a:endParaRPr lang="en-US" sz="105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57</a:t>
            </a:fld>
            <a:endParaRPr lang="en-US"/>
          </a:p>
        </p:txBody>
      </p:sp>
    </p:spTree>
    <p:extLst>
      <p:ext uri="{BB962C8B-B14F-4D97-AF65-F5344CB8AC3E}">
        <p14:creationId xmlns:p14="http://schemas.microsoft.com/office/powerpoint/2010/main" val="742896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Those who know how to build strong social network reap many benefits.  Strong</a:t>
            </a:r>
          </a:p>
          <a:p>
            <a:r>
              <a:rPr lang="en-US" sz="1200" kern="1200" dirty="0" smtClean="0">
                <a:solidFill>
                  <a:schemeClr val="tx1"/>
                </a:solidFill>
                <a:effectLst/>
                <a:latin typeface="+mn-lt"/>
                <a:ea typeface="+mn-ea"/>
                <a:cs typeface="+mn-cs"/>
              </a:rPr>
              <a:t>positive relationships are associated with better physical health, protection</a:t>
            </a:r>
          </a:p>
          <a:p>
            <a:r>
              <a:rPr lang="en-US" sz="1200" kern="1200" dirty="0" smtClean="0">
                <a:solidFill>
                  <a:schemeClr val="tx1"/>
                </a:solidFill>
                <a:effectLst/>
                <a:latin typeface="+mn-lt"/>
                <a:ea typeface="+mn-ea"/>
                <a:cs typeface="+mn-cs"/>
              </a:rPr>
              <a:t>against depression and stress disorders like PTSD, enhanced emotional well being,</a:t>
            </a:r>
          </a:p>
          <a:p>
            <a:r>
              <a:rPr lang="en-US" sz="1200" kern="1200" dirty="0" smtClean="0">
                <a:solidFill>
                  <a:schemeClr val="tx1"/>
                </a:solidFill>
                <a:effectLst/>
                <a:latin typeface="+mn-lt"/>
                <a:ea typeface="+mn-ea"/>
                <a:cs typeface="+mn-cs"/>
              </a:rPr>
              <a:t>and longer life.  </a:t>
            </a:r>
          </a:p>
          <a:p>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58</a:t>
            </a:fld>
            <a:endParaRPr lang="en-US"/>
          </a:p>
        </p:txBody>
      </p:sp>
    </p:spTree>
    <p:extLst>
      <p:ext uri="{BB962C8B-B14F-4D97-AF65-F5344CB8AC3E}">
        <p14:creationId xmlns:p14="http://schemas.microsoft.com/office/powerpoint/2010/main" val="2537973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Role </a:t>
            </a:r>
            <a:r>
              <a:rPr lang="en-US" sz="1200" kern="1200" dirty="0" smtClean="0">
                <a:solidFill>
                  <a:schemeClr val="tx1"/>
                </a:solidFill>
                <a:effectLst/>
                <a:latin typeface="+mn-lt"/>
                <a:ea typeface="+mn-ea"/>
                <a:cs typeface="+mn-cs"/>
              </a:rPr>
              <a:t>modeling </a:t>
            </a:r>
            <a:r>
              <a:rPr lang="en-US" sz="1200" kern="1200" dirty="0" smtClean="0">
                <a:solidFill>
                  <a:schemeClr val="tx1"/>
                </a:solidFill>
                <a:effectLst/>
                <a:latin typeface="+mn-lt"/>
                <a:ea typeface="+mn-ea"/>
                <a:cs typeface="+mn-cs"/>
              </a:rPr>
              <a:t>depends on observational learning (learning that takes place not by being taught, but by merely watching what someone else is </a:t>
            </a:r>
            <a:r>
              <a:rPr lang="en-US" sz="1200" kern="1200" dirty="0" smtClean="0">
                <a:solidFill>
                  <a:schemeClr val="tx1"/>
                </a:solidFill>
                <a:effectLst/>
                <a:latin typeface="+mn-lt"/>
                <a:ea typeface="+mn-ea"/>
                <a:cs typeface="+mn-cs"/>
              </a:rPr>
              <a:t>doing).  </a:t>
            </a:r>
            <a:r>
              <a:rPr lang="en-US" sz="1200" kern="1200" dirty="0" smtClean="0">
                <a:solidFill>
                  <a:schemeClr val="tx1"/>
                </a:solidFill>
                <a:effectLst/>
                <a:latin typeface="+mn-lt"/>
                <a:ea typeface="+mn-ea"/>
                <a:cs typeface="+mn-cs"/>
              </a:rPr>
              <a:t>Psychologist Albert Bandura, believes that </a:t>
            </a:r>
            <a:r>
              <a:rPr lang="en-US" sz="1200" kern="1200" dirty="0" smtClean="0">
                <a:solidFill>
                  <a:schemeClr val="tx1"/>
                </a:solidFill>
                <a:effectLst/>
                <a:latin typeface="+mn-lt"/>
                <a:ea typeface="+mn-ea"/>
                <a:cs typeface="+mn-cs"/>
              </a:rPr>
              <a:t>modeling </a:t>
            </a:r>
            <a:r>
              <a:rPr lang="en-US" sz="1200" kern="1200" dirty="0" smtClean="0">
                <a:solidFill>
                  <a:schemeClr val="tx1"/>
                </a:solidFill>
                <a:effectLst/>
                <a:latin typeface="+mn-lt"/>
                <a:ea typeface="+mn-ea"/>
                <a:cs typeface="+mn-cs"/>
              </a:rPr>
              <a:t>often involves more than simple</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mimicry or </a:t>
            </a:r>
            <a:r>
              <a:rPr lang="en-US" sz="1200" kern="1200" baseline="0" dirty="0" smtClean="0">
                <a:solidFill>
                  <a:schemeClr val="tx1"/>
                </a:solidFill>
                <a:effectLst/>
                <a:latin typeface="+mn-lt"/>
                <a:ea typeface="+mn-ea"/>
                <a:cs typeface="+mn-cs"/>
              </a:rPr>
              <a:t>imitation.  It involves learning rules of behavior that then serve as guides for future action.  With those rules, the learner is able to incorporate thoughts, values, behaviors</a:t>
            </a:r>
            <a:r>
              <a:rPr lang="en-US" sz="1200" kern="1200" baseline="0" dirty="0" smtClean="0">
                <a:solidFill>
                  <a:schemeClr val="tx1"/>
                </a:solidFill>
                <a:effectLst/>
                <a:latin typeface="+mn-lt"/>
                <a:ea typeface="+mn-ea"/>
                <a:cs typeface="+mn-cs"/>
              </a:rPr>
              <a:t>, and </a:t>
            </a:r>
            <a:r>
              <a:rPr lang="en-US" sz="1200" kern="1200" baseline="0" dirty="0" smtClean="0">
                <a:solidFill>
                  <a:schemeClr val="tx1"/>
                </a:solidFill>
                <a:effectLst/>
                <a:latin typeface="+mn-lt"/>
                <a:ea typeface="+mn-ea"/>
                <a:cs typeface="+mn-cs"/>
              </a:rPr>
              <a:t>emotional reactions that resemble those of the </a:t>
            </a:r>
            <a:r>
              <a:rPr lang="en-US" sz="1200" kern="1200" baseline="0" dirty="0" smtClean="0">
                <a:solidFill>
                  <a:schemeClr val="tx1"/>
                </a:solidFill>
                <a:effectLst/>
                <a:latin typeface="+mn-lt"/>
                <a:ea typeface="+mn-ea"/>
                <a:cs typeface="+mn-cs"/>
              </a:rPr>
              <a:t>role </a:t>
            </a:r>
            <a:r>
              <a:rPr lang="en-US" sz="1200" kern="1200" baseline="0" dirty="0" smtClean="0">
                <a:solidFill>
                  <a:schemeClr val="tx1"/>
                </a:solidFill>
                <a:effectLst/>
                <a:latin typeface="+mn-lt"/>
                <a:ea typeface="+mn-ea"/>
                <a:cs typeface="+mn-cs"/>
              </a:rPr>
              <a:t>model but that fit the particular personality and circumstances of the learner.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59</a:t>
            </a:fld>
            <a:endParaRPr lang="en-US"/>
          </a:p>
        </p:txBody>
      </p:sp>
    </p:spTree>
    <p:extLst>
      <p:ext uri="{BB962C8B-B14F-4D97-AF65-F5344CB8AC3E}">
        <p14:creationId xmlns:p14="http://schemas.microsoft.com/office/powerpoint/2010/main" val="740117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Regular moderate physical activity can help manage stress and improve mood.  Being active on a regular</a:t>
            </a:r>
            <a:r>
              <a:rPr lang="en-US" baseline="0" dirty="0" smtClean="0"/>
              <a:t> basis can help reduce feelings of depression.  Studies also suggest that exercise can improve or maintain some aspect of cognitive function.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60</a:t>
            </a:fld>
            <a:endParaRPr lang="en-US"/>
          </a:p>
        </p:txBody>
      </p:sp>
    </p:spTree>
    <p:extLst>
      <p:ext uri="{BB962C8B-B14F-4D97-AF65-F5344CB8AC3E}">
        <p14:creationId xmlns:p14="http://schemas.microsoft.com/office/powerpoint/2010/main" val="363125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 stress on the temporal lobes: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9</a:t>
            </a:fld>
            <a:endParaRPr lang="en-US"/>
          </a:p>
        </p:txBody>
      </p:sp>
    </p:spTree>
    <p:extLst>
      <p:ext uri="{BB962C8B-B14F-4D97-AF65-F5344CB8AC3E}">
        <p14:creationId xmlns:p14="http://schemas.microsoft.com/office/powerpoint/2010/main" val="2347920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fitness</a:t>
            </a:r>
            <a:r>
              <a:rPr lang="en-US" baseline="0" dirty="0" smtClean="0"/>
              <a:t> is important, but so is practicing brain fitness.  As therapists, we’re using narrative therapy because we’re helping people “re-capture” what they already know.  The strongest tenet in our jobs is that we’re empowering them to use what they already know, but may have forgotten in the face of this challenge.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62</a:t>
            </a:fld>
            <a:endParaRPr lang="en-US"/>
          </a:p>
        </p:txBody>
      </p:sp>
    </p:spTree>
    <p:extLst>
      <p:ext uri="{BB962C8B-B14F-4D97-AF65-F5344CB8AC3E}">
        <p14:creationId xmlns:p14="http://schemas.microsoft.com/office/powerpoint/2010/main" val="108578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who are resilient tend to</a:t>
            </a:r>
            <a:r>
              <a:rPr lang="en-US" baseline="0" dirty="0" smtClean="0"/>
              <a:t> be flexible:  flexible in the way they think about challenges and flexible in the way they react emotionally to stress.  They shift from one coping strategy to another depending on the circumstances.  Most are able to accept what they cannot </a:t>
            </a:r>
            <a:r>
              <a:rPr lang="en-US" baseline="0" dirty="0" smtClean="0"/>
              <a:t>change; learn </a:t>
            </a:r>
            <a:r>
              <a:rPr lang="en-US" baseline="0" dirty="0" smtClean="0"/>
              <a:t>from failure, use </a:t>
            </a:r>
            <a:r>
              <a:rPr lang="en-US" baseline="0" dirty="0" smtClean="0"/>
              <a:t>emotions like </a:t>
            </a:r>
            <a:r>
              <a:rPr lang="en-US" baseline="0" dirty="0" smtClean="0"/>
              <a:t>grief and anger to </a:t>
            </a:r>
            <a:r>
              <a:rPr lang="en-US" baseline="0" dirty="0" smtClean="0"/>
              <a:t>fuel compassion </a:t>
            </a:r>
            <a:r>
              <a:rPr lang="en-US" baseline="0" dirty="0" smtClean="0"/>
              <a:t>and courage; and search for opportunity and meaning in adversity.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63</a:t>
            </a:fld>
            <a:endParaRPr lang="en-US"/>
          </a:p>
        </p:txBody>
      </p:sp>
    </p:spTree>
    <p:extLst>
      <p:ext uri="{BB962C8B-B14F-4D97-AF65-F5344CB8AC3E}">
        <p14:creationId xmlns:p14="http://schemas.microsoft.com/office/powerpoint/2010/main" val="2221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10</a:t>
            </a:fld>
            <a:endParaRPr lang="en-US"/>
          </a:p>
        </p:txBody>
      </p:sp>
    </p:spTree>
    <p:extLst>
      <p:ext uri="{BB962C8B-B14F-4D97-AF65-F5344CB8AC3E}">
        <p14:creationId xmlns:p14="http://schemas.microsoft.com/office/powerpoint/2010/main" val="410684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many of us think that the brain is an organ that doesn’t change, neuroscientists have found that brain structure actually changes from moment to moment, hour to hour, day to day.  The brain is highly malleable.  Like muscles in the body, the brain can be strengthened or weakened depending on how it is used.  What this means, is that each of us, to some degree, has the power to change the structure and function of his/her brain.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12</a:t>
            </a:fld>
            <a:endParaRPr lang="en-US"/>
          </a:p>
        </p:txBody>
      </p:sp>
    </p:spTree>
    <p:extLst>
      <p:ext uri="{BB962C8B-B14F-4D97-AF65-F5344CB8AC3E}">
        <p14:creationId xmlns:p14="http://schemas.microsoft.com/office/powerpoint/2010/main" val="2055738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job as helping professionals, it’s important to recognize</a:t>
            </a:r>
            <a:r>
              <a:rPr lang="en-US" baseline="0" dirty="0" smtClean="0"/>
              <a:t> each older adult’s life experiences, personality traits, coping styles, resources, as part of our assessment.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13</a:t>
            </a:fld>
            <a:endParaRPr lang="en-US"/>
          </a:p>
        </p:txBody>
      </p:sp>
    </p:spTree>
    <p:extLst>
      <p:ext uri="{BB962C8B-B14F-4D97-AF65-F5344CB8AC3E}">
        <p14:creationId xmlns:p14="http://schemas.microsoft.com/office/powerpoint/2010/main" val="326258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There</a:t>
            </a:r>
            <a:r>
              <a:rPr lang="en-US" baseline="0" dirty="0" smtClean="0"/>
              <a:t> are certain factors that complicate resilience.  </a:t>
            </a:r>
            <a:r>
              <a:rPr lang="en-US" dirty="0" smtClean="0"/>
              <a:t>All </a:t>
            </a:r>
            <a:r>
              <a:rPr lang="en-US" dirty="0" smtClean="0"/>
              <a:t>of these conditions need to be recognized</a:t>
            </a:r>
            <a:r>
              <a:rPr lang="en-US" baseline="0" dirty="0" smtClean="0"/>
              <a:t> </a:t>
            </a:r>
            <a:r>
              <a:rPr lang="en-US" dirty="0" smtClean="0"/>
              <a:t>by a professional before individuals</a:t>
            </a:r>
            <a:r>
              <a:rPr lang="en-US" baseline="0" dirty="0" smtClean="0"/>
              <a:t> can do the work necessary to build resilience.  Treatment may include counseling, medication, referrals.  </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14</a:t>
            </a:fld>
            <a:endParaRPr lang="en-US"/>
          </a:p>
        </p:txBody>
      </p:sp>
    </p:spTree>
    <p:extLst>
      <p:ext uri="{BB962C8B-B14F-4D97-AF65-F5344CB8AC3E}">
        <p14:creationId xmlns:p14="http://schemas.microsoft.com/office/powerpoint/2010/main" val="117701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Fojah</a:t>
            </a:r>
            <a:r>
              <a:rPr lang="en-US" dirty="0" smtClean="0"/>
              <a:t> </a:t>
            </a:r>
            <a:r>
              <a:rPr lang="en-US" dirty="0" smtClean="0"/>
              <a:t>Sing”</a:t>
            </a:r>
            <a:r>
              <a:rPr lang="en-US" baseline="0" dirty="0" smtClean="0"/>
              <a:t>        Before playing clip—have participants look for the stress event in his life, and what he did to make it through the difficult time.  After the clip, have them turn to their neighbor, and talk about tell each one to three things that surprised you about his experience.  “What would </a:t>
            </a:r>
            <a:r>
              <a:rPr lang="en-US" baseline="0" dirty="0" err="1" smtClean="0"/>
              <a:t>Fauja</a:t>
            </a:r>
            <a:r>
              <a:rPr lang="en-US" baseline="0" dirty="0" smtClean="0"/>
              <a:t> Singh’s advice be to another older person experiencing stressful events?”</a:t>
            </a:r>
            <a:endParaRPr lang="en-US" dirty="0"/>
          </a:p>
        </p:txBody>
      </p:sp>
      <p:sp>
        <p:nvSpPr>
          <p:cNvPr id="4" name="Slide Number Placeholder 3"/>
          <p:cNvSpPr>
            <a:spLocks noGrp="1"/>
          </p:cNvSpPr>
          <p:nvPr>
            <p:ph type="sldNum" sz="quarter" idx="10"/>
          </p:nvPr>
        </p:nvSpPr>
        <p:spPr/>
        <p:txBody>
          <a:bodyPr/>
          <a:lstStyle/>
          <a:p>
            <a:fld id="{C3C02FDE-4F6C-4B7B-854B-9532F194C6EB}" type="slidenum">
              <a:rPr lang="en-US" smtClean="0"/>
              <a:t>15</a:t>
            </a:fld>
            <a:endParaRPr lang="en-US"/>
          </a:p>
        </p:txBody>
      </p:sp>
    </p:spTree>
    <p:extLst>
      <p:ext uri="{BB962C8B-B14F-4D97-AF65-F5344CB8AC3E}">
        <p14:creationId xmlns:p14="http://schemas.microsoft.com/office/powerpoint/2010/main" val="375456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ABAE8-B43C-407B-821A-4D57FE3F856E}"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BF9AF-462D-426E-8EF2-1F8BA10689C5}" type="slidenum">
              <a:rPr lang="en-US" smtClean="0"/>
              <a:t>‹#›</a:t>
            </a:fld>
            <a:endParaRPr lang="en-US"/>
          </a:p>
        </p:txBody>
      </p:sp>
    </p:spTree>
    <p:extLst>
      <p:ext uri="{BB962C8B-B14F-4D97-AF65-F5344CB8AC3E}">
        <p14:creationId xmlns:p14="http://schemas.microsoft.com/office/powerpoint/2010/main" val="209390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0ABAE8-B43C-407B-821A-4D57FE3F856E}"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BF9AF-462D-426E-8EF2-1F8BA10689C5}" type="slidenum">
              <a:rPr lang="en-US" smtClean="0"/>
              <a:t>‹#›</a:t>
            </a:fld>
            <a:endParaRPr lang="en-US"/>
          </a:p>
        </p:txBody>
      </p:sp>
    </p:spTree>
    <p:extLst>
      <p:ext uri="{BB962C8B-B14F-4D97-AF65-F5344CB8AC3E}">
        <p14:creationId xmlns:p14="http://schemas.microsoft.com/office/powerpoint/2010/main" val="48312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0ABAE8-B43C-407B-821A-4D57FE3F856E}"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BF9AF-462D-426E-8EF2-1F8BA10689C5}" type="slidenum">
              <a:rPr lang="en-US" smtClean="0"/>
              <a:t>‹#›</a:t>
            </a:fld>
            <a:endParaRPr lang="en-US"/>
          </a:p>
        </p:txBody>
      </p:sp>
    </p:spTree>
    <p:extLst>
      <p:ext uri="{BB962C8B-B14F-4D97-AF65-F5344CB8AC3E}">
        <p14:creationId xmlns:p14="http://schemas.microsoft.com/office/powerpoint/2010/main" val="255084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0ABAE8-B43C-407B-821A-4D57FE3F856E}"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BF9AF-462D-426E-8EF2-1F8BA10689C5}" type="slidenum">
              <a:rPr lang="en-US" smtClean="0"/>
              <a:t>‹#›</a:t>
            </a:fld>
            <a:endParaRPr lang="en-US"/>
          </a:p>
        </p:txBody>
      </p:sp>
    </p:spTree>
    <p:extLst>
      <p:ext uri="{BB962C8B-B14F-4D97-AF65-F5344CB8AC3E}">
        <p14:creationId xmlns:p14="http://schemas.microsoft.com/office/powerpoint/2010/main" val="204546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0ABAE8-B43C-407B-821A-4D57FE3F856E}"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BF9AF-462D-426E-8EF2-1F8BA10689C5}" type="slidenum">
              <a:rPr lang="en-US" smtClean="0"/>
              <a:t>‹#›</a:t>
            </a:fld>
            <a:endParaRPr lang="en-US"/>
          </a:p>
        </p:txBody>
      </p:sp>
    </p:spTree>
    <p:extLst>
      <p:ext uri="{BB962C8B-B14F-4D97-AF65-F5344CB8AC3E}">
        <p14:creationId xmlns:p14="http://schemas.microsoft.com/office/powerpoint/2010/main" val="235683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0ABAE8-B43C-407B-821A-4D57FE3F856E}"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BF9AF-462D-426E-8EF2-1F8BA10689C5}" type="slidenum">
              <a:rPr lang="en-US" smtClean="0"/>
              <a:t>‹#›</a:t>
            </a:fld>
            <a:endParaRPr lang="en-US"/>
          </a:p>
        </p:txBody>
      </p:sp>
    </p:spTree>
    <p:extLst>
      <p:ext uri="{BB962C8B-B14F-4D97-AF65-F5344CB8AC3E}">
        <p14:creationId xmlns:p14="http://schemas.microsoft.com/office/powerpoint/2010/main" val="58138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0ABAE8-B43C-407B-821A-4D57FE3F856E}" type="datetimeFigureOut">
              <a:rPr lang="en-US" smtClean="0"/>
              <a:t>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BF9AF-462D-426E-8EF2-1F8BA10689C5}" type="slidenum">
              <a:rPr lang="en-US" smtClean="0"/>
              <a:t>‹#›</a:t>
            </a:fld>
            <a:endParaRPr lang="en-US"/>
          </a:p>
        </p:txBody>
      </p:sp>
    </p:spTree>
    <p:extLst>
      <p:ext uri="{BB962C8B-B14F-4D97-AF65-F5344CB8AC3E}">
        <p14:creationId xmlns:p14="http://schemas.microsoft.com/office/powerpoint/2010/main" val="168503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0ABAE8-B43C-407B-821A-4D57FE3F856E}" type="datetimeFigureOut">
              <a:rPr lang="en-US" smtClean="0"/>
              <a:t>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BF9AF-462D-426E-8EF2-1F8BA10689C5}" type="slidenum">
              <a:rPr lang="en-US" smtClean="0"/>
              <a:t>‹#›</a:t>
            </a:fld>
            <a:endParaRPr lang="en-US"/>
          </a:p>
        </p:txBody>
      </p:sp>
    </p:spTree>
    <p:extLst>
      <p:ext uri="{BB962C8B-B14F-4D97-AF65-F5344CB8AC3E}">
        <p14:creationId xmlns:p14="http://schemas.microsoft.com/office/powerpoint/2010/main" val="421578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ABAE8-B43C-407B-821A-4D57FE3F856E}" type="datetimeFigureOut">
              <a:rPr lang="en-US" smtClean="0"/>
              <a:t>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BF9AF-462D-426E-8EF2-1F8BA10689C5}" type="slidenum">
              <a:rPr lang="en-US" smtClean="0"/>
              <a:t>‹#›</a:t>
            </a:fld>
            <a:endParaRPr lang="en-US"/>
          </a:p>
        </p:txBody>
      </p:sp>
    </p:spTree>
    <p:extLst>
      <p:ext uri="{BB962C8B-B14F-4D97-AF65-F5344CB8AC3E}">
        <p14:creationId xmlns:p14="http://schemas.microsoft.com/office/powerpoint/2010/main" val="290923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ABAE8-B43C-407B-821A-4D57FE3F856E}"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BF9AF-462D-426E-8EF2-1F8BA10689C5}" type="slidenum">
              <a:rPr lang="en-US" smtClean="0"/>
              <a:t>‹#›</a:t>
            </a:fld>
            <a:endParaRPr lang="en-US"/>
          </a:p>
        </p:txBody>
      </p:sp>
    </p:spTree>
    <p:extLst>
      <p:ext uri="{BB962C8B-B14F-4D97-AF65-F5344CB8AC3E}">
        <p14:creationId xmlns:p14="http://schemas.microsoft.com/office/powerpoint/2010/main" val="125834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ABAE8-B43C-407B-821A-4D57FE3F856E}"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BF9AF-462D-426E-8EF2-1F8BA10689C5}" type="slidenum">
              <a:rPr lang="en-US" smtClean="0"/>
              <a:t>‹#›</a:t>
            </a:fld>
            <a:endParaRPr lang="en-US"/>
          </a:p>
        </p:txBody>
      </p:sp>
    </p:spTree>
    <p:extLst>
      <p:ext uri="{BB962C8B-B14F-4D97-AF65-F5344CB8AC3E}">
        <p14:creationId xmlns:p14="http://schemas.microsoft.com/office/powerpoint/2010/main" val="75391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ABAE8-B43C-407B-821A-4D57FE3F856E}" type="datetimeFigureOut">
              <a:rPr lang="en-US" smtClean="0"/>
              <a:t>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BF9AF-462D-426E-8EF2-1F8BA10689C5}" type="slidenum">
              <a:rPr lang="en-US" smtClean="0"/>
              <a:t>‹#›</a:t>
            </a:fld>
            <a:endParaRPr lang="en-US"/>
          </a:p>
        </p:txBody>
      </p:sp>
    </p:spTree>
    <p:extLst>
      <p:ext uri="{BB962C8B-B14F-4D97-AF65-F5344CB8AC3E}">
        <p14:creationId xmlns:p14="http://schemas.microsoft.com/office/powerpoint/2010/main" val="3257019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Gk23yGuD6P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XGfngjmwL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fox17online.com/2015/10/30/97-year-old-woman-get-diploma-from-gr-catholic-centr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cbi.nlm.nih.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lu35Flqjw-w"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4953000"/>
            <a:ext cx="5486400" cy="566738"/>
          </a:xfrm>
        </p:spPr>
        <p:txBody>
          <a:bodyPr>
            <a:normAutofit fontScale="90000"/>
          </a:bodyPr>
          <a:lstStyle/>
          <a:p>
            <a:pPr algn="ctr"/>
            <a:r>
              <a:rPr lang="en-US" sz="3600" dirty="0" smtClean="0"/>
              <a:t>EMOTIONAL RESILIENCY:  </a:t>
            </a:r>
            <a:r>
              <a:rPr lang="en-US" sz="3600" dirty="0"/>
              <a:t/>
            </a:r>
            <a:br>
              <a:rPr lang="en-US" sz="3600" dirty="0"/>
            </a:br>
            <a:r>
              <a:rPr lang="en-US" sz="3600" dirty="0" smtClean="0"/>
              <a:t>Increasing Flexibility in Older Adults</a:t>
            </a:r>
            <a:r>
              <a:rPr lang="en-US" sz="2000" dirty="0" smtClean="0"/>
              <a:t/>
            </a:r>
            <a:br>
              <a:rPr lang="en-US" sz="2000" dirty="0" smtClean="0"/>
            </a:br>
            <a:r>
              <a:rPr lang="en-US" sz="2000" dirty="0" smtClean="0"/>
              <a:t>Kelly Purdue, LMSW</a:t>
            </a:r>
            <a:r>
              <a:rPr lang="en-US" dirty="0" smtClean="0"/>
              <a:t/>
            </a:r>
            <a:br>
              <a:rPr lang="en-US" dirty="0" smtClean="0"/>
            </a:br>
            <a:r>
              <a:rPr lang="en-US" sz="2000" dirty="0" smtClean="0"/>
              <a:t>Amy </a:t>
            </a:r>
            <a:r>
              <a:rPr lang="en-US" sz="2000" dirty="0" err="1" smtClean="0"/>
              <a:t>VanDorp</a:t>
            </a:r>
            <a:r>
              <a:rPr lang="en-US" sz="2000" dirty="0" smtClean="0"/>
              <a:t>, LMSW</a:t>
            </a:r>
            <a:endParaRPr lang="en-US" sz="2000" dirty="0"/>
          </a:p>
        </p:txBody>
      </p:sp>
      <p:sp>
        <p:nvSpPr>
          <p:cNvPr id="4" name="Text Placeholder 3"/>
          <p:cNvSpPr>
            <a:spLocks noGrp="1"/>
          </p:cNvSpPr>
          <p:nvPr>
            <p:ph type="body" sz="half" idx="4294967295"/>
          </p:nvPr>
        </p:nvSpPr>
        <p:spPr>
          <a:xfrm>
            <a:off x="914400" y="4648200"/>
            <a:ext cx="7239000" cy="804863"/>
          </a:xfrm>
        </p:spPr>
        <p:txBody>
          <a:bodyPr/>
          <a:lstStyle/>
          <a:p>
            <a:endParaRPr lang="en-US" dirty="0" smtClean="0"/>
          </a:p>
          <a:p>
            <a:endParaRPr lang="en-US" dirty="0" smtClean="0"/>
          </a:p>
          <a:p>
            <a:endParaRPr lang="en-US" dirty="0"/>
          </a:p>
        </p:txBody>
      </p:sp>
      <p:pic>
        <p:nvPicPr>
          <p:cNvPr id="6146" name="Picture 2" descr="http://www.eldr.com/files/web-images/Bones.jpg"/>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l="3249" r="3249"/>
          <a:stretch>
            <a:fillRect/>
          </a:stretch>
        </p:blipFill>
        <p:spPr bwMode="auto">
          <a:xfrm>
            <a:off x="457200" y="228600"/>
            <a:ext cx="8001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49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Function of the temporal lobes</a:t>
            </a:r>
            <a:endParaRPr lang="en-US" b="1" i="1" dirty="0"/>
          </a:p>
        </p:txBody>
      </p:sp>
      <p:sp>
        <p:nvSpPr>
          <p:cNvPr id="3" name="Content Placeholder 2"/>
          <p:cNvSpPr>
            <a:spLocks noGrp="1"/>
          </p:cNvSpPr>
          <p:nvPr>
            <p:ph idx="1"/>
          </p:nvPr>
        </p:nvSpPr>
        <p:spPr/>
        <p:txBody>
          <a:bodyPr>
            <a:normAutofit lnSpcReduction="10000"/>
          </a:bodyPr>
          <a:lstStyle/>
          <a:p>
            <a:r>
              <a:rPr lang="en-US" dirty="0" smtClean="0"/>
              <a:t>Auditory perception</a:t>
            </a:r>
          </a:p>
          <a:p>
            <a:r>
              <a:rPr lang="en-US" dirty="0" smtClean="0"/>
              <a:t>Memory (both short and long term)</a:t>
            </a:r>
          </a:p>
          <a:p>
            <a:r>
              <a:rPr lang="en-US" dirty="0" smtClean="0"/>
              <a:t>Memory retrieval</a:t>
            </a:r>
            <a:endParaRPr lang="en-US" dirty="0" smtClean="0"/>
          </a:p>
          <a:p>
            <a:r>
              <a:rPr lang="en-US" dirty="0" smtClean="0"/>
              <a:t>Speech</a:t>
            </a:r>
          </a:p>
          <a:p>
            <a:r>
              <a:rPr lang="en-US" dirty="0" smtClean="0"/>
              <a:t>Emotional responses</a:t>
            </a:r>
          </a:p>
          <a:p>
            <a:r>
              <a:rPr lang="en-US" dirty="0" smtClean="0"/>
              <a:t>Visual </a:t>
            </a:r>
            <a:r>
              <a:rPr lang="en-US" dirty="0" smtClean="0"/>
              <a:t>perception</a:t>
            </a:r>
          </a:p>
          <a:p>
            <a:r>
              <a:rPr lang="en-US" dirty="0" smtClean="0"/>
              <a:t>Spatial navigation (aides in visualizing surroundings)</a:t>
            </a:r>
          </a:p>
          <a:p>
            <a:pPr marL="0" indent="0">
              <a:buNone/>
            </a:pPr>
            <a:endParaRPr lang="en-US" dirty="0"/>
          </a:p>
        </p:txBody>
      </p:sp>
    </p:spTree>
    <p:extLst>
      <p:ext uri="{BB962C8B-B14F-4D97-AF65-F5344CB8AC3E}">
        <p14:creationId xmlns:p14="http://schemas.microsoft.com/office/powerpoint/2010/main" val="404809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849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Neuroplasticity</a:t>
            </a:r>
            <a:endParaRPr lang="en-US" b="1" i="1" dirty="0"/>
          </a:p>
        </p:txBody>
      </p:sp>
      <p:sp>
        <p:nvSpPr>
          <p:cNvPr id="3" name="Content Placeholder 2"/>
          <p:cNvSpPr>
            <a:spLocks noGrp="1"/>
          </p:cNvSpPr>
          <p:nvPr>
            <p:ph idx="1"/>
          </p:nvPr>
        </p:nvSpPr>
        <p:spPr/>
        <p:txBody>
          <a:bodyPr/>
          <a:lstStyle/>
          <a:p>
            <a:r>
              <a:rPr lang="en-US" dirty="0" smtClean="0"/>
              <a:t>The ability of the nervous system to respond  to intrinsic or extrinsic stimuli by reorganizing its structure, function, and connections.  (Kramer et.al 2011)</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733800"/>
            <a:ext cx="47244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9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IS OUR JOB as Helpers?</a:t>
            </a:r>
            <a:endParaRPr lang="en-US" b="1" i="1" dirty="0"/>
          </a:p>
        </p:txBody>
      </p:sp>
      <p:sp>
        <p:nvSpPr>
          <p:cNvPr id="3" name="Content Placeholder 2"/>
          <p:cNvSpPr>
            <a:spLocks noGrp="1"/>
          </p:cNvSpPr>
          <p:nvPr>
            <p:ph idx="1"/>
          </p:nvPr>
        </p:nvSpPr>
        <p:spPr/>
        <p:txBody>
          <a:bodyPr/>
          <a:lstStyle/>
          <a:p>
            <a:pPr marL="0" indent="0" algn="ctr">
              <a:buNone/>
            </a:pPr>
            <a:r>
              <a:rPr lang="en-US" dirty="0"/>
              <a:t>Recognize the role of older adults’ coping mechanisms and styles in their ability to manage </a:t>
            </a:r>
            <a:r>
              <a:rPr lang="en-US" dirty="0" smtClean="0"/>
              <a:t>stressful events</a:t>
            </a:r>
            <a:endParaRPr lang="en-US" dirty="0"/>
          </a:p>
          <a:p>
            <a:endParaRPr lang="en-US" dirty="0"/>
          </a:p>
        </p:txBody>
      </p:sp>
    </p:spTree>
    <p:extLst>
      <p:ext uri="{BB962C8B-B14F-4D97-AF65-F5344CB8AC3E}">
        <p14:creationId xmlns:p14="http://schemas.microsoft.com/office/powerpoint/2010/main" val="60372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Managing stressful events </a:t>
            </a:r>
            <a:endParaRPr lang="en-US" b="1" i="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What complicates resilience?</a:t>
            </a:r>
          </a:p>
          <a:p>
            <a:r>
              <a:rPr lang="en-US" dirty="0" smtClean="0"/>
              <a:t>Depression</a:t>
            </a:r>
          </a:p>
          <a:p>
            <a:r>
              <a:rPr lang="en-US" dirty="0" smtClean="0"/>
              <a:t>Traumatic brain injury</a:t>
            </a:r>
          </a:p>
          <a:p>
            <a:r>
              <a:rPr lang="en-US" dirty="0" smtClean="0"/>
              <a:t>Financial insecurity</a:t>
            </a:r>
          </a:p>
          <a:p>
            <a:r>
              <a:rPr lang="en-US" dirty="0" smtClean="0"/>
              <a:t>Low level of education</a:t>
            </a:r>
          </a:p>
          <a:p>
            <a:r>
              <a:rPr lang="en-US" dirty="0" smtClean="0"/>
              <a:t>Poor or weak social networks</a:t>
            </a:r>
          </a:p>
          <a:p>
            <a:r>
              <a:rPr lang="en-US" dirty="0" smtClean="0"/>
              <a:t>Grief</a:t>
            </a:r>
          </a:p>
          <a:p>
            <a:r>
              <a:rPr lang="en-US" dirty="0" smtClean="0"/>
              <a:t>Substance abuse, mental illness</a:t>
            </a:r>
          </a:p>
          <a:p>
            <a:endParaRPr lang="en-US" dirty="0"/>
          </a:p>
          <a:p>
            <a:pPr marL="0" indent="0">
              <a:buNone/>
            </a:pPr>
            <a:r>
              <a:rPr lang="en-US" dirty="0" smtClean="0"/>
              <a:t>(Southwick and </a:t>
            </a:r>
            <a:r>
              <a:rPr lang="en-US" dirty="0" err="1" smtClean="0"/>
              <a:t>Charney</a:t>
            </a:r>
            <a:r>
              <a:rPr lang="en-US" dirty="0" smtClean="0"/>
              <a:t>, 2012)</a:t>
            </a:r>
            <a:endParaRPr lang="en-US" dirty="0"/>
          </a:p>
        </p:txBody>
      </p:sp>
    </p:spTree>
    <p:extLst>
      <p:ext uri="{BB962C8B-B14F-4D97-AF65-F5344CB8AC3E}">
        <p14:creationId xmlns:p14="http://schemas.microsoft.com/office/powerpoint/2010/main" val="257804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Fauja</a:t>
            </a:r>
            <a:r>
              <a:rPr lang="en-US" dirty="0" smtClean="0"/>
              <a:t> Singh</a:t>
            </a:r>
            <a:endParaRPr lang="en-US" dirty="0"/>
          </a:p>
        </p:txBody>
      </p:sp>
      <p:sp>
        <p:nvSpPr>
          <p:cNvPr id="3" name="Content Placeholder 2"/>
          <p:cNvSpPr>
            <a:spLocks noGrp="1"/>
          </p:cNvSpPr>
          <p:nvPr>
            <p:ph idx="1"/>
          </p:nvPr>
        </p:nvSpPr>
        <p:spPr/>
        <p:txBody>
          <a:bodyPr/>
          <a:lstStyle/>
          <a:p>
            <a:pPr marL="0" indent="0">
              <a:buNone/>
            </a:pPr>
            <a:r>
              <a:rPr lang="en-US" dirty="0"/>
              <a:t> </a:t>
            </a:r>
            <a:endParaRPr lang="en-US" dirty="0" smtClean="0"/>
          </a:p>
          <a:p>
            <a:r>
              <a:rPr lang="en-US" dirty="0">
                <a:hlinkClick r:id="rId3"/>
              </a:rPr>
              <a:t>https://www.youtube.com/watch?v=Gk23yGuD6P0</a:t>
            </a:r>
            <a:endParaRPr lang="en-US" dirty="0"/>
          </a:p>
        </p:txBody>
      </p:sp>
    </p:spTree>
    <p:extLst>
      <p:ext uri="{BB962C8B-B14F-4D97-AF65-F5344CB8AC3E}">
        <p14:creationId xmlns:p14="http://schemas.microsoft.com/office/powerpoint/2010/main" val="357625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Share with your neighbor one thing that surprised you about </a:t>
            </a:r>
            <a:r>
              <a:rPr lang="en-US" dirty="0" err="1" smtClean="0"/>
              <a:t>Fauja</a:t>
            </a:r>
            <a:r>
              <a:rPr lang="en-US" dirty="0" smtClean="0"/>
              <a:t> Singh’s experience.</a:t>
            </a:r>
          </a:p>
          <a:p>
            <a:pPr marL="514350" indent="-514350">
              <a:buAutoNum type="arabicPeriod"/>
            </a:pPr>
            <a:r>
              <a:rPr lang="en-US" dirty="0" smtClean="0"/>
              <a:t> What would be his advice be to another older person experiencing stressful events?</a:t>
            </a:r>
          </a:p>
          <a:p>
            <a:pPr marL="0" indent="0">
              <a:buNone/>
            </a:pPr>
            <a:endParaRPr lang="en-US" dirty="0" smtClean="0"/>
          </a:p>
          <a:p>
            <a:pPr marL="0" indent="0">
              <a:buNone/>
            </a:pPr>
            <a:r>
              <a:rPr lang="en-US" dirty="0"/>
              <a:t> </a:t>
            </a:r>
            <a:r>
              <a:rPr lang="en-US" dirty="0" smtClean="0"/>
              <a:t>                   (You have three minutes)</a:t>
            </a:r>
          </a:p>
        </p:txBody>
      </p:sp>
    </p:spTree>
    <p:extLst>
      <p:ext uri="{BB962C8B-B14F-4D97-AF65-F5344CB8AC3E}">
        <p14:creationId xmlns:p14="http://schemas.microsoft.com/office/powerpoint/2010/main" val="337947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Francine Christophe</a:t>
            </a:r>
            <a:br>
              <a:rPr lang="en-US" dirty="0" smtClean="0"/>
            </a:br>
            <a:r>
              <a:rPr lang="en-US" dirty="0" smtClean="0"/>
              <a:t>Life is beautiful</a:t>
            </a:r>
            <a:endParaRPr lang="en-US" dirty="0"/>
          </a:p>
        </p:txBody>
      </p:sp>
      <p:sp>
        <p:nvSpPr>
          <p:cNvPr id="3" name="Content Placeholder 2"/>
          <p:cNvSpPr>
            <a:spLocks noGrp="1"/>
          </p:cNvSpPr>
          <p:nvPr>
            <p:ph idx="1"/>
          </p:nvPr>
        </p:nvSpPr>
        <p:spPr/>
        <p:txBody>
          <a:bodyPr/>
          <a:lstStyle/>
          <a:p>
            <a:r>
              <a:rPr lang="en-US" dirty="0">
                <a:hlinkClick r:id="rId3"/>
              </a:rPr>
              <a:t>https://www.youtube.com/watch?v=gXGfngjmwLA</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90801"/>
            <a:ext cx="67818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796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Older Woman Receiving her High School Diploma</a:t>
            </a:r>
            <a:endParaRPr lang="en-US" dirty="0"/>
          </a:p>
        </p:txBody>
      </p:sp>
      <p:sp>
        <p:nvSpPr>
          <p:cNvPr id="3" name="Content Placeholder 2"/>
          <p:cNvSpPr>
            <a:spLocks noGrp="1"/>
          </p:cNvSpPr>
          <p:nvPr>
            <p:ph idx="1"/>
          </p:nvPr>
        </p:nvSpPr>
        <p:spPr/>
        <p:txBody>
          <a:bodyPr/>
          <a:lstStyle/>
          <a:p>
            <a:r>
              <a:rPr lang="en-US" dirty="0" smtClean="0">
                <a:hlinkClick r:id="rId3"/>
              </a:rPr>
              <a:t>http://fox17online.com/2015/10/30/97-year-old-woman-get-diploma-from-gr-catholic-central/</a:t>
            </a:r>
            <a:endParaRPr lang="en-US" dirty="0" smtClean="0"/>
          </a:p>
          <a:p>
            <a:endParaRPr lang="en-US" dirty="0"/>
          </a:p>
        </p:txBody>
      </p:sp>
    </p:spTree>
    <p:extLst>
      <p:ext uri="{BB962C8B-B14F-4D97-AF65-F5344CB8AC3E}">
        <p14:creationId xmlns:p14="http://schemas.microsoft.com/office/powerpoint/2010/main" val="34333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Brain resiliency</a:t>
            </a:r>
            <a:endParaRPr lang="en-US" b="1" i="1"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62484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79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STRESS?  </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6019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180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BRIEF RESILIENCE SCALE</a:t>
            </a:r>
            <a:endParaRPr lang="en-US" b="1" i="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1.  I tend to bounce back quickly after hard times</a:t>
            </a:r>
          </a:p>
          <a:p>
            <a:pPr marL="0" indent="0">
              <a:buNone/>
            </a:pPr>
            <a:r>
              <a:rPr lang="en-US" dirty="0" smtClean="0"/>
              <a:t>2.  I have a hard time making it through stressful events</a:t>
            </a:r>
          </a:p>
          <a:p>
            <a:pPr marL="0" indent="0">
              <a:buNone/>
            </a:pPr>
            <a:r>
              <a:rPr lang="en-US" dirty="0" smtClean="0"/>
              <a:t>3.  </a:t>
            </a:r>
            <a:r>
              <a:rPr lang="en-US" dirty="0" smtClean="0"/>
              <a:t>It does not take me long to recover from stressful events.</a:t>
            </a:r>
          </a:p>
          <a:p>
            <a:pPr marL="0" indent="0">
              <a:buNone/>
            </a:pPr>
            <a:r>
              <a:rPr lang="en-US" dirty="0" smtClean="0"/>
              <a:t>4.  It is hard for me to snap back when something bad happens.</a:t>
            </a:r>
          </a:p>
          <a:p>
            <a:pPr marL="0" indent="0">
              <a:buNone/>
            </a:pPr>
            <a:r>
              <a:rPr lang="en-US" dirty="0" smtClean="0"/>
              <a:t>5.  I usually come through difficult times with little trouble.</a:t>
            </a:r>
          </a:p>
          <a:p>
            <a:pPr marL="0" indent="0">
              <a:buNone/>
            </a:pPr>
            <a:r>
              <a:rPr lang="en-US" dirty="0" smtClean="0"/>
              <a:t>6.  I tend to tak</a:t>
            </a:r>
            <a:r>
              <a:rPr lang="en-US" dirty="0" smtClean="0"/>
              <a:t>e a long time to get over setbacks in my life.  </a:t>
            </a:r>
            <a:endParaRPr lang="en-US" dirty="0"/>
          </a:p>
          <a:p>
            <a:endParaRPr lang="en-US" dirty="0"/>
          </a:p>
          <a:p>
            <a:endParaRPr lang="en-US" dirty="0"/>
          </a:p>
        </p:txBody>
      </p:sp>
    </p:spTree>
    <p:extLst>
      <p:ext uri="{BB962C8B-B14F-4D97-AF65-F5344CB8AC3E}">
        <p14:creationId xmlns:p14="http://schemas.microsoft.com/office/powerpoint/2010/main" val="101597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Your Toolbox</a:t>
            </a:r>
            <a:endParaRPr lang="en-US" b="1" i="1"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Social Readjustment Rating Scale (SRRS)</a:t>
            </a:r>
            <a:endParaRPr lang="en-US" dirty="0" smtClean="0"/>
          </a:p>
          <a:p>
            <a:r>
              <a:rPr lang="en-US" dirty="0" smtClean="0"/>
              <a:t>Impact of Events Scale for Older Adults</a:t>
            </a:r>
          </a:p>
          <a:p>
            <a:r>
              <a:rPr lang="en-US" dirty="0" smtClean="0"/>
              <a:t>Coping Toolbox</a:t>
            </a:r>
          </a:p>
          <a:p>
            <a:r>
              <a:rPr lang="en-US" dirty="0" smtClean="0"/>
              <a:t>Psychological Flexibility Measure</a:t>
            </a:r>
          </a:p>
          <a:p>
            <a:r>
              <a:rPr lang="en-US" dirty="0" smtClean="0"/>
              <a:t>Resiliency Quiz</a:t>
            </a:r>
          </a:p>
          <a:p>
            <a:endParaRPr lang="en-US" dirty="0" smtClean="0"/>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419600"/>
            <a:ext cx="3352800" cy="230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75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Ways to Build Emotional Resilience</a:t>
            </a:r>
            <a:endParaRPr lang="en-US" dirty="0"/>
          </a:p>
        </p:txBody>
      </p:sp>
      <p:sp>
        <p:nvSpPr>
          <p:cNvPr id="3" name="Content Placeholder 2"/>
          <p:cNvSpPr>
            <a:spLocks noGrp="1"/>
          </p:cNvSpPr>
          <p:nvPr>
            <p:ph idx="1"/>
          </p:nvPr>
        </p:nvSpPr>
        <p:spPr/>
        <p:txBody>
          <a:bodyPr/>
          <a:lstStyle/>
          <a:p>
            <a:r>
              <a:rPr lang="en-US" dirty="0" smtClean="0"/>
              <a:t>Practice self-compassion:  simply applying the same concern and warm wishes for the suffering to end of a good friend—as for your own suffering</a:t>
            </a:r>
          </a:p>
          <a:p>
            <a:r>
              <a:rPr lang="en-US" dirty="0" smtClean="0"/>
              <a:t>Slow Down</a:t>
            </a:r>
          </a:p>
          <a:p>
            <a:r>
              <a:rPr lang="en-US" dirty="0" smtClean="0"/>
              <a:t>Practice Gratitude</a:t>
            </a:r>
          </a:p>
          <a:p>
            <a:r>
              <a:rPr lang="en-US" dirty="0" smtClean="0"/>
              <a:t>Practice Humility</a:t>
            </a:r>
          </a:p>
          <a:p>
            <a:endParaRPr lang="en-US" dirty="0" smtClean="0"/>
          </a:p>
        </p:txBody>
      </p:sp>
    </p:spTree>
    <p:extLst>
      <p:ext uri="{BB962C8B-B14F-4D97-AF65-F5344CB8AC3E}">
        <p14:creationId xmlns:p14="http://schemas.microsoft.com/office/powerpoint/2010/main" val="2169830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609600"/>
            <a:ext cx="657225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004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Personal Model of Resilience</a:t>
            </a:r>
            <a:endParaRPr lang="en-US" b="1" i="1" dirty="0"/>
          </a:p>
        </p:txBody>
      </p:sp>
      <p:sp>
        <p:nvSpPr>
          <p:cNvPr id="3" name="Content Placeholder 2"/>
          <p:cNvSpPr>
            <a:spLocks noGrp="1"/>
          </p:cNvSpPr>
          <p:nvPr>
            <p:ph idx="1"/>
          </p:nvPr>
        </p:nvSpPr>
        <p:spPr/>
        <p:txBody>
          <a:bodyPr/>
          <a:lstStyle/>
          <a:p>
            <a:pPr marL="0" indent="0">
              <a:buNone/>
            </a:pPr>
            <a:r>
              <a:rPr lang="en-US" dirty="0" smtClean="0"/>
              <a:t>Is a plan </a:t>
            </a:r>
            <a:r>
              <a:rPr lang="en-US" dirty="0" smtClean="0"/>
              <a:t>to include strength, strategies, images and metaphors.  </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5486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1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Let’s review some different interventions that we has helping professionals can use.  </a:t>
            </a:r>
            <a:endParaRPr lang="en-US" dirty="0"/>
          </a:p>
        </p:txBody>
      </p:sp>
    </p:spTree>
    <p:extLst>
      <p:ext uri="{BB962C8B-B14F-4D97-AF65-F5344CB8AC3E}">
        <p14:creationId xmlns:p14="http://schemas.microsoft.com/office/powerpoint/2010/main" val="32035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Intervention #1:  </a:t>
            </a:r>
            <a:br>
              <a:rPr lang="en-US" b="1" i="1" dirty="0" smtClean="0"/>
            </a:br>
            <a:r>
              <a:rPr lang="en-US" b="1" i="1" dirty="0" smtClean="0"/>
              <a:t>Finding </a:t>
            </a:r>
            <a:r>
              <a:rPr lang="en-US" b="1" i="1" dirty="0" smtClean="0"/>
              <a:t>resolution and fortitude</a:t>
            </a:r>
            <a:endParaRPr lang="en-US" b="1" i="1" dirty="0"/>
          </a:p>
        </p:txBody>
      </p:sp>
      <p:sp>
        <p:nvSpPr>
          <p:cNvPr id="3" name="Content Placeholder 2"/>
          <p:cNvSpPr>
            <a:spLocks noGrp="1"/>
          </p:cNvSpPr>
          <p:nvPr>
            <p:ph idx="1"/>
          </p:nvPr>
        </p:nvSpPr>
        <p:spPr/>
        <p:txBody>
          <a:bodyPr/>
          <a:lstStyle/>
          <a:p>
            <a:pPr marL="0" indent="0" algn="ctr">
              <a:buNone/>
            </a:pPr>
            <a:r>
              <a:rPr lang="en-US" b="1" dirty="0" smtClean="0"/>
              <a:t>Interventions:</a:t>
            </a:r>
          </a:p>
          <a:p>
            <a:pPr marL="0" indent="0" algn="ctr">
              <a:buNone/>
            </a:pPr>
            <a:r>
              <a:rPr lang="en-US" b="1" dirty="0" smtClean="0"/>
              <a:t>Narrative therapy</a:t>
            </a:r>
            <a:r>
              <a:rPr lang="en-US" dirty="0" smtClean="0"/>
              <a:t>:  is a form of psychotherapy that seeks to help people identify their values and the skills and knowledge they have to live these values, so they can effectively confront whatever problems they face.  </a:t>
            </a:r>
          </a:p>
        </p:txBody>
      </p:sp>
    </p:spTree>
    <p:extLst>
      <p:ext uri="{BB962C8B-B14F-4D97-AF65-F5344CB8AC3E}">
        <p14:creationId xmlns:p14="http://schemas.microsoft.com/office/powerpoint/2010/main" val="3715343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5696" y="1600200"/>
            <a:ext cx="389260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95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533400"/>
            <a:ext cx="58674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993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Therapy should ask:</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smtClean="0"/>
              <a:t>How </a:t>
            </a:r>
            <a:r>
              <a:rPr lang="en-US" dirty="0"/>
              <a:t>is this conversation going for you?</a:t>
            </a:r>
          </a:p>
          <a:p>
            <a:pPr fontAlgn="base"/>
            <a:r>
              <a:rPr lang="en-US" dirty="0"/>
              <a:t>Should we keep talking about this or would you be more interested in …?</a:t>
            </a:r>
          </a:p>
          <a:p>
            <a:pPr fontAlgn="base"/>
            <a:r>
              <a:rPr lang="en-US" dirty="0"/>
              <a:t>Is this interesting to you? Is this what we should spend our time talking about?</a:t>
            </a:r>
          </a:p>
          <a:p>
            <a:pPr fontAlgn="base"/>
            <a:r>
              <a:rPr lang="en-US" dirty="0"/>
              <a:t>I was wondering if you would be more interested in me asking you some more about this or whether we should focus on X, Y or Z? [X, Y, Z being other options]</a:t>
            </a:r>
          </a:p>
          <a:p>
            <a:pPr marL="0" indent="0" fontAlgn="base">
              <a:buNone/>
            </a:pPr>
            <a:endParaRPr lang="en-US" dirty="0" smtClean="0"/>
          </a:p>
          <a:p>
            <a:pPr marL="0" indent="0" fontAlgn="base">
              <a:buNone/>
            </a:pPr>
            <a:r>
              <a:rPr lang="en-US" dirty="0" smtClean="0"/>
              <a:t>In </a:t>
            </a:r>
            <a:r>
              <a:rPr lang="en-US" dirty="0"/>
              <a:t>this way, narrative conversations are guided and directed by the interests of those who are consulting the therapist</a:t>
            </a:r>
            <a:r>
              <a:rPr lang="en-US" dirty="0" smtClean="0"/>
              <a:t>.     (Alice Morgan, “What is Narrative Therapy?” 2000)</a:t>
            </a:r>
            <a:endParaRPr lang="en-US" dirty="0"/>
          </a:p>
          <a:p>
            <a:endParaRPr lang="en-US" dirty="0"/>
          </a:p>
        </p:txBody>
      </p:sp>
    </p:spTree>
    <p:extLst>
      <p:ext uri="{BB962C8B-B14F-4D97-AF65-F5344CB8AC3E}">
        <p14:creationId xmlns:p14="http://schemas.microsoft.com/office/powerpoint/2010/main" val="224165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Recognizing stress and trauma </a:t>
            </a:r>
            <a:br>
              <a:rPr lang="en-US" dirty="0" smtClean="0"/>
            </a:br>
            <a:r>
              <a:rPr lang="en-US" dirty="0" smtClean="0"/>
              <a:t>in older adults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Stress is a </a:t>
            </a:r>
            <a:r>
              <a:rPr lang="en-US" dirty="0"/>
              <a:t>state of mental or emotional strain or tension resulting from adverse or very demanding </a:t>
            </a:r>
            <a:r>
              <a:rPr lang="en-US" dirty="0" smtClean="0"/>
              <a:t>circumstances  (Webster, 2000)</a:t>
            </a:r>
          </a:p>
          <a:p>
            <a:pPr marL="0" indent="0">
              <a:buNone/>
            </a:pPr>
            <a:endParaRPr lang="en-US" dirty="0"/>
          </a:p>
          <a:p>
            <a:pPr marL="0" indent="0">
              <a:buNone/>
            </a:pPr>
            <a:r>
              <a:rPr lang="en-US" dirty="0" smtClean="0"/>
              <a:t>Trauma is a deeply </a:t>
            </a:r>
            <a:r>
              <a:rPr lang="en-US" dirty="0"/>
              <a:t>distressing or disturbing experience</a:t>
            </a:r>
            <a:r>
              <a:rPr lang="en-US" dirty="0" smtClean="0"/>
              <a:t>.  (Webster, 2000)</a:t>
            </a:r>
            <a:endParaRPr lang="en-US" dirty="0"/>
          </a:p>
        </p:txBody>
      </p:sp>
    </p:spTree>
    <p:extLst>
      <p:ext uri="{BB962C8B-B14F-4D97-AF65-F5344CB8AC3E}">
        <p14:creationId xmlns:p14="http://schemas.microsoft.com/office/powerpoint/2010/main" val="2965765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Narrative Therapy is understanding and living our lives through stories</a:t>
            </a:r>
            <a:endParaRPr lang="en-US" dirty="0"/>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3048000"/>
            <a:ext cx="66294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978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Therapy’s Story </a:t>
            </a:r>
            <a:r>
              <a:rPr lang="en-US" dirty="0" smtClean="0"/>
              <a:t>Telling</a:t>
            </a:r>
            <a:endParaRPr lang="en-US" dirty="0"/>
          </a:p>
        </p:txBody>
      </p:sp>
      <p:sp>
        <p:nvSpPr>
          <p:cNvPr id="3" name="Content Placeholder 2"/>
          <p:cNvSpPr>
            <a:spLocks noGrp="1"/>
          </p:cNvSpPr>
          <p:nvPr>
            <p:ph idx="1"/>
          </p:nvPr>
        </p:nvSpPr>
        <p:spPr/>
        <p:txBody>
          <a:bodyPr/>
          <a:lstStyle/>
          <a:p>
            <a:r>
              <a:rPr lang="en-US" dirty="0"/>
              <a:t>We all have many stories about our lives and relationships, occurring simultaneously. For example, we have stories about ourselves, our abilities, our struggles, our competencies, our actions, our desires, our relationships, our work, our interests, our conquests, our achievements, our failures. </a:t>
            </a:r>
          </a:p>
        </p:txBody>
      </p:sp>
    </p:spTree>
    <p:extLst>
      <p:ext uri="{BB962C8B-B14F-4D97-AF65-F5344CB8AC3E}">
        <p14:creationId xmlns:p14="http://schemas.microsoft.com/office/powerpoint/2010/main" val="3723317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METAPHORIC </a:t>
            </a:r>
            <a:r>
              <a:rPr lang="en-US" dirty="0" smtClean="0"/>
              <a:t>THERAPY</a:t>
            </a:r>
            <a:endParaRPr lang="en-US" dirty="0"/>
          </a:p>
        </p:txBody>
      </p:sp>
      <p:sp>
        <p:nvSpPr>
          <p:cNvPr id="3" name="Content Placeholder 2"/>
          <p:cNvSpPr>
            <a:spLocks noGrp="1"/>
          </p:cNvSpPr>
          <p:nvPr>
            <p:ph idx="1"/>
          </p:nvPr>
        </p:nvSpPr>
        <p:spPr/>
        <p:txBody>
          <a:bodyPr/>
          <a:lstStyle/>
          <a:p>
            <a:pPr marL="0" indent="0" algn="ctr">
              <a:buNone/>
            </a:pPr>
            <a:r>
              <a:rPr lang="en-US" dirty="0" smtClean="0"/>
              <a:t>Metaphoric therapy is a kind of psychotherapy that uses metaphor as a tool to help people express their experiences symbolically.  </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3124200"/>
            <a:ext cx="5857875" cy="358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017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Metaphors in History</a:t>
            </a:r>
            <a:endParaRPr lang="en-US" dirty="0"/>
          </a:p>
        </p:txBody>
      </p:sp>
      <p:sp>
        <p:nvSpPr>
          <p:cNvPr id="3" name="Content Placeholder 2"/>
          <p:cNvSpPr>
            <a:spLocks noGrp="1"/>
          </p:cNvSpPr>
          <p:nvPr>
            <p:ph idx="1"/>
          </p:nvPr>
        </p:nvSpPr>
        <p:spPr/>
        <p:txBody>
          <a:bodyPr/>
          <a:lstStyle/>
          <a:p>
            <a:r>
              <a:rPr lang="en-US" dirty="0" smtClean="0"/>
              <a:t>Metaphors have a long history, and are used in the Christian Bible, </a:t>
            </a:r>
            <a:r>
              <a:rPr lang="en-US" dirty="0" smtClean="0"/>
              <a:t>the Hebrew Torah and </a:t>
            </a:r>
            <a:r>
              <a:rPr lang="en-US" dirty="0" smtClean="0"/>
              <a:t>also the </a:t>
            </a:r>
            <a:r>
              <a:rPr lang="en-US" dirty="0" smtClean="0"/>
              <a:t>Islam</a:t>
            </a:r>
            <a:r>
              <a:rPr lang="en-US" dirty="0" smtClean="0"/>
              <a:t> </a:t>
            </a:r>
            <a:r>
              <a:rPr lang="en-US" dirty="0" smtClean="0"/>
              <a:t>Qur’an.  The metaphor of a ladder that stretches from the Earth to Heaven is common in </a:t>
            </a:r>
            <a:r>
              <a:rPr lang="en-US" dirty="0" smtClean="0"/>
              <a:t>all three</a:t>
            </a:r>
            <a:r>
              <a:rPr lang="en-US" dirty="0" smtClean="0"/>
              <a:t> </a:t>
            </a:r>
            <a:r>
              <a:rPr lang="en-US" dirty="0" smtClean="0"/>
              <a:t>holy books.  </a:t>
            </a:r>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16" y="4191000"/>
            <a:ext cx="4038600" cy="24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996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Metaphors in History</a:t>
            </a:r>
            <a:endParaRPr lang="en-US" dirty="0"/>
          </a:p>
        </p:txBody>
      </p:sp>
      <p:sp>
        <p:nvSpPr>
          <p:cNvPr id="3" name="Content Placeholder 2"/>
          <p:cNvSpPr>
            <a:spLocks noGrp="1"/>
          </p:cNvSpPr>
          <p:nvPr>
            <p:ph idx="1"/>
          </p:nvPr>
        </p:nvSpPr>
        <p:spPr/>
        <p:txBody>
          <a:bodyPr/>
          <a:lstStyle/>
          <a:p>
            <a:r>
              <a:rPr lang="en-US" dirty="0" smtClean="0"/>
              <a:t>The classic Greek thinkers also told stories using metaphors--think mythologies rich in symbolic meanings—like the tale of Daedalus and Icarus, for example.  </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47244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964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metaphors work in therapy?</a:t>
            </a:r>
            <a:endParaRPr lang="en-US" dirty="0"/>
          </a:p>
        </p:txBody>
      </p:sp>
      <p:sp>
        <p:nvSpPr>
          <p:cNvPr id="3" name="Content Placeholder 2"/>
          <p:cNvSpPr>
            <a:spLocks noGrp="1"/>
          </p:cNvSpPr>
          <p:nvPr>
            <p:ph idx="1"/>
          </p:nvPr>
        </p:nvSpPr>
        <p:spPr/>
        <p:txBody>
          <a:bodyPr>
            <a:normAutofit fontScale="92500"/>
          </a:bodyPr>
          <a:lstStyle/>
          <a:p>
            <a:r>
              <a:rPr lang="en-US" dirty="0" smtClean="0"/>
              <a:t>First, stories, if properly constructed and told, are usually more interesting than the straight telling of the points one wishes to </a:t>
            </a:r>
            <a:r>
              <a:rPr lang="en-US" dirty="0" smtClean="0"/>
              <a:t>make.</a:t>
            </a:r>
          </a:p>
          <a:p>
            <a:r>
              <a:rPr lang="en-US" dirty="0" smtClean="0"/>
              <a:t>Stories </a:t>
            </a:r>
            <a:r>
              <a:rPr lang="en-US" dirty="0" smtClean="0"/>
              <a:t>capture the imagination, and inspire clients to undertake tasks or think of things in a different way.  </a:t>
            </a:r>
            <a:endParaRPr lang="en-US" dirty="0" smtClean="0"/>
          </a:p>
          <a:p>
            <a:r>
              <a:rPr lang="en-US" b="1" i="1" dirty="0" smtClean="0"/>
              <a:t>Psychotherapy </a:t>
            </a:r>
            <a:r>
              <a:rPr lang="en-US" b="1" i="1" dirty="0" smtClean="0"/>
              <a:t>is seldom simply telling people what to do—it’s helping people to see things differently and feel differently about them.  </a:t>
            </a:r>
          </a:p>
        </p:txBody>
      </p:sp>
    </p:spTree>
    <p:extLst>
      <p:ext uri="{BB962C8B-B14F-4D97-AF65-F5344CB8AC3E}">
        <p14:creationId xmlns:p14="http://schemas.microsoft.com/office/powerpoint/2010/main" val="300936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metaphors work?</a:t>
            </a:r>
            <a:endParaRPr lang="en-US" dirty="0"/>
          </a:p>
        </p:txBody>
      </p:sp>
      <p:sp>
        <p:nvSpPr>
          <p:cNvPr id="3" name="Content Placeholder 2"/>
          <p:cNvSpPr>
            <a:spLocks noGrp="1"/>
          </p:cNvSpPr>
          <p:nvPr>
            <p:ph idx="1"/>
          </p:nvPr>
        </p:nvSpPr>
        <p:spPr/>
        <p:txBody>
          <a:bodyPr/>
          <a:lstStyle/>
          <a:p>
            <a:r>
              <a:rPr lang="en-US" dirty="0" smtClean="0"/>
              <a:t>Second, stories tend to be less threatening and confrontational because they are veiled.  Stories make points gently. </a:t>
            </a:r>
          </a:p>
          <a:p>
            <a:r>
              <a:rPr lang="en-US" dirty="0" smtClean="0"/>
              <a:t>Thirdly</a:t>
            </a:r>
            <a:r>
              <a:rPr lang="en-US" dirty="0"/>
              <a:t>, stories and anecdotes offer another advantage:  they model a way of communicating.  </a:t>
            </a:r>
          </a:p>
          <a:p>
            <a:endParaRPr lang="en-US" dirty="0" smtClean="0"/>
          </a:p>
          <a:p>
            <a:pPr marL="0" indent="0">
              <a:buNone/>
            </a:pPr>
            <a:r>
              <a:rPr lang="en-US" dirty="0" smtClean="0"/>
              <a:t> </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4648200"/>
            <a:ext cx="48577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07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Use of Metaphors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Use them </a:t>
            </a:r>
            <a:r>
              <a:rPr lang="en-US" dirty="0" smtClean="0"/>
              <a:t>to:</a:t>
            </a:r>
          </a:p>
          <a:p>
            <a:r>
              <a:rPr lang="en-US" dirty="0" smtClean="0"/>
              <a:t>Make </a:t>
            </a:r>
            <a:r>
              <a:rPr lang="en-US" dirty="0" smtClean="0"/>
              <a:t>or illustrate points</a:t>
            </a:r>
          </a:p>
          <a:p>
            <a:r>
              <a:rPr lang="en-US" dirty="0" smtClean="0"/>
              <a:t>Suggest solutions to problems</a:t>
            </a:r>
          </a:p>
          <a:p>
            <a:r>
              <a:rPr lang="en-US" dirty="0" smtClean="0"/>
              <a:t>Help people to recognize themselves</a:t>
            </a:r>
          </a:p>
          <a:p>
            <a:r>
              <a:rPr lang="en-US" dirty="0" smtClean="0"/>
              <a:t>Seed ideas and increase motivation</a:t>
            </a:r>
          </a:p>
          <a:p>
            <a:r>
              <a:rPr lang="en-US" dirty="0" smtClean="0"/>
              <a:t>Decrease resistance</a:t>
            </a:r>
          </a:p>
          <a:p>
            <a:r>
              <a:rPr lang="en-US" dirty="0" smtClean="0"/>
              <a:t>Reframe and redefine problems</a:t>
            </a:r>
          </a:p>
          <a:p>
            <a:r>
              <a:rPr lang="en-US" dirty="0" smtClean="0"/>
              <a:t>Remind clients of their own resources</a:t>
            </a:r>
          </a:p>
          <a:p>
            <a:pPr marL="0" indent="0">
              <a:buNone/>
            </a:pPr>
            <a:endParaRPr lang="en-US" dirty="0"/>
          </a:p>
        </p:txBody>
      </p:sp>
    </p:spTree>
    <p:extLst>
      <p:ext uri="{BB962C8B-B14F-4D97-AF65-F5344CB8AC3E}">
        <p14:creationId xmlns:p14="http://schemas.microsoft.com/office/powerpoint/2010/main" val="333015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universal metaphors</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smtClean="0"/>
              <a:t>never-ending </a:t>
            </a:r>
            <a:r>
              <a:rPr lang="en-US" dirty="0" smtClean="0"/>
              <a:t>film</a:t>
            </a:r>
          </a:p>
          <a:p>
            <a:pPr marL="0" indent="0">
              <a:buNone/>
            </a:pPr>
            <a:endParaRPr lang="en-US" dirty="0" smtClean="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7696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527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metaphors</a:t>
            </a:r>
            <a:endParaRPr lang="en-US" dirty="0"/>
          </a:p>
        </p:txBody>
      </p:sp>
      <p:sp>
        <p:nvSpPr>
          <p:cNvPr id="3" name="Content Placeholder 2"/>
          <p:cNvSpPr>
            <a:spLocks noGrp="1"/>
          </p:cNvSpPr>
          <p:nvPr>
            <p:ph idx="1"/>
          </p:nvPr>
        </p:nvSpPr>
        <p:spPr/>
        <p:txBody>
          <a:bodyPr/>
          <a:lstStyle/>
          <a:p>
            <a:pPr marL="0" indent="0">
              <a:buNone/>
            </a:pPr>
            <a:r>
              <a:rPr lang="en-US" dirty="0" smtClean="0"/>
              <a:t>The flat earth</a:t>
            </a:r>
            <a:endParaRPr lang="en-US"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14574"/>
            <a:ext cx="59436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37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LOPES scale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27892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dirty="0" smtClean="0"/>
              <a:t>Other </a:t>
            </a:r>
            <a:r>
              <a:rPr lang="en-US" dirty="0" smtClean="0"/>
              <a:t>ways to increase resiliency</a:t>
            </a:r>
            <a:endParaRPr lang="en-US" dirty="0"/>
          </a:p>
        </p:txBody>
      </p:sp>
      <p:sp>
        <p:nvSpPr>
          <p:cNvPr id="3" name="Content Placeholder 2"/>
          <p:cNvSpPr>
            <a:spLocks noGrp="1"/>
          </p:cNvSpPr>
          <p:nvPr>
            <p:ph idx="1"/>
          </p:nvPr>
        </p:nvSpPr>
        <p:spPr/>
        <p:txBody>
          <a:bodyPr/>
          <a:lstStyle/>
          <a:p>
            <a:r>
              <a:rPr lang="en-US" dirty="0"/>
              <a:t>Increase social and emotional connections with others (meaningful relationships):  such as volunteering, empathy and giving to others</a:t>
            </a:r>
          </a:p>
          <a:p>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52800"/>
            <a:ext cx="4876800" cy="327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216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Therapies </a:t>
            </a:r>
            <a:r>
              <a:rPr lang="en-US" dirty="0" smtClean="0"/>
              <a:t>that Increase Resiliency</a:t>
            </a:r>
            <a:endParaRPr lang="en-US" dirty="0"/>
          </a:p>
        </p:txBody>
      </p:sp>
      <p:sp>
        <p:nvSpPr>
          <p:cNvPr id="3" name="Content Placeholder 2"/>
          <p:cNvSpPr>
            <a:spLocks noGrp="1"/>
          </p:cNvSpPr>
          <p:nvPr>
            <p:ph idx="1"/>
          </p:nvPr>
        </p:nvSpPr>
        <p:spPr/>
        <p:txBody>
          <a:bodyPr>
            <a:normAutofit lnSpcReduction="10000"/>
          </a:bodyPr>
          <a:lstStyle/>
          <a:p>
            <a:r>
              <a:rPr lang="en-US" dirty="0" smtClean="0"/>
              <a:t>Pet Therapy</a:t>
            </a:r>
          </a:p>
          <a:p>
            <a:r>
              <a:rPr lang="en-US" dirty="0" smtClean="0"/>
              <a:t>Cognitive Behavioral Therapy</a:t>
            </a:r>
          </a:p>
          <a:p>
            <a:r>
              <a:rPr lang="en-US" dirty="0" smtClean="0"/>
              <a:t>Solution </a:t>
            </a:r>
            <a:r>
              <a:rPr lang="en-US" dirty="0" smtClean="0"/>
              <a:t>focused therapy</a:t>
            </a:r>
          </a:p>
          <a:p>
            <a:r>
              <a:rPr lang="en-US" dirty="0" smtClean="0"/>
              <a:t>Humor therapy</a:t>
            </a:r>
          </a:p>
          <a:p>
            <a:r>
              <a:rPr lang="en-US" dirty="0" smtClean="0"/>
              <a:t>Strengths-based therapy</a:t>
            </a:r>
          </a:p>
          <a:p>
            <a:r>
              <a:rPr lang="en-US" dirty="0" smtClean="0"/>
              <a:t>Life </a:t>
            </a:r>
            <a:r>
              <a:rPr lang="en-US" dirty="0" smtClean="0"/>
              <a:t>review</a:t>
            </a:r>
          </a:p>
          <a:p>
            <a:r>
              <a:rPr lang="en-US" dirty="0"/>
              <a:t>EMDR (Eye Movement Desensitization and Reprocessing Therapy)</a:t>
            </a:r>
          </a:p>
          <a:p>
            <a:endParaRPr lang="en-US" dirty="0"/>
          </a:p>
        </p:txBody>
      </p:sp>
    </p:spTree>
    <p:extLst>
      <p:ext uri="{BB962C8B-B14F-4D97-AF65-F5344CB8AC3E}">
        <p14:creationId xmlns:p14="http://schemas.microsoft.com/office/powerpoint/2010/main" val="2304922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07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Steps to Resilience </a:t>
            </a:r>
            <a:br>
              <a:rPr lang="en-US" dirty="0" smtClean="0"/>
            </a:br>
            <a:r>
              <a:rPr lang="en-US" dirty="0" smtClean="0"/>
              <a:t>(</a:t>
            </a:r>
            <a:r>
              <a:rPr lang="en-US" dirty="0" err="1" smtClean="0"/>
              <a:t>Padesky</a:t>
            </a:r>
            <a:r>
              <a:rPr lang="en-US" dirty="0" smtClean="0"/>
              <a:t> and Mooney, 2003)</a:t>
            </a:r>
            <a:endParaRPr lang="en-US" dirty="0"/>
          </a:p>
        </p:txBody>
      </p:sp>
      <p:sp>
        <p:nvSpPr>
          <p:cNvPr id="3" name="Content Placeholder 2"/>
          <p:cNvSpPr>
            <a:spLocks noGrp="1"/>
          </p:cNvSpPr>
          <p:nvPr>
            <p:ph idx="1"/>
          </p:nvPr>
        </p:nvSpPr>
        <p:spPr/>
        <p:txBody>
          <a:bodyPr/>
          <a:lstStyle/>
          <a:p>
            <a:pPr marL="0" indent="0">
              <a:buNone/>
            </a:pPr>
            <a:r>
              <a:rPr lang="en-US" dirty="0" smtClean="0"/>
              <a:t>1.  Search for strengths</a:t>
            </a:r>
          </a:p>
          <a:p>
            <a:pPr marL="514350" indent="-514350">
              <a:buAutoNum type="arabicPeriod" startAt="2"/>
            </a:pPr>
            <a:r>
              <a:rPr lang="en-US" dirty="0" smtClean="0"/>
              <a:t>Construct a model of resilience</a:t>
            </a:r>
          </a:p>
          <a:p>
            <a:pPr marL="514350" indent="-514350">
              <a:buAutoNum type="arabicPeriod" startAt="2"/>
            </a:pPr>
            <a:r>
              <a:rPr lang="en-US" dirty="0" smtClean="0"/>
              <a:t>Apply the PMR (personal model of resilience)</a:t>
            </a:r>
          </a:p>
          <a:p>
            <a:pPr marL="0" indent="0">
              <a:buNone/>
            </a:pPr>
            <a:r>
              <a:rPr lang="en-US" dirty="0" smtClean="0"/>
              <a:t>4.  Practice resilience</a:t>
            </a:r>
          </a:p>
          <a:p>
            <a:pPr marL="0" indent="0">
              <a:buNone/>
            </a:pPr>
            <a:endParaRPr lang="en-US" dirty="0"/>
          </a:p>
        </p:txBody>
      </p:sp>
    </p:spTree>
    <p:extLst>
      <p:ext uri="{BB962C8B-B14F-4D97-AF65-F5344CB8AC3E}">
        <p14:creationId xmlns:p14="http://schemas.microsoft.com/office/powerpoint/2010/main" val="1567842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STEP ONE</a:t>
            </a:r>
            <a:endParaRPr lang="en-US" b="1" i="1" dirty="0"/>
          </a:p>
        </p:txBody>
      </p:sp>
      <p:sp>
        <p:nvSpPr>
          <p:cNvPr id="3" name="Content Placeholder 2"/>
          <p:cNvSpPr>
            <a:spLocks noGrp="1"/>
          </p:cNvSpPr>
          <p:nvPr>
            <p:ph idx="1"/>
          </p:nvPr>
        </p:nvSpPr>
        <p:spPr/>
        <p:txBody>
          <a:bodyPr/>
          <a:lstStyle/>
          <a:p>
            <a:pPr marL="0" indent="0" algn="ctr">
              <a:buNone/>
            </a:pPr>
            <a:r>
              <a:rPr lang="en-US" b="1" u="sng" dirty="0" smtClean="0"/>
              <a:t>SEARCH FOR STRENGTHS</a:t>
            </a:r>
          </a:p>
          <a:p>
            <a:pPr marL="0" indent="0" algn="ctr">
              <a:buNone/>
            </a:pPr>
            <a:endParaRPr lang="en-US" dirty="0" smtClean="0"/>
          </a:p>
          <a:p>
            <a:r>
              <a:rPr lang="en-US" dirty="0" smtClean="0"/>
              <a:t>Within positive, sustained activities</a:t>
            </a:r>
          </a:p>
          <a:p>
            <a:r>
              <a:rPr lang="en-US" dirty="0" smtClean="0"/>
              <a:t>Introduce obstacles</a:t>
            </a:r>
          </a:p>
          <a:p>
            <a:r>
              <a:rPr lang="en-US" dirty="0" smtClean="0"/>
              <a:t>Many different types of strengths</a:t>
            </a:r>
            <a:endParaRPr lang="en-US" dirty="0"/>
          </a:p>
        </p:txBody>
      </p:sp>
    </p:spTree>
    <p:extLst>
      <p:ext uri="{BB962C8B-B14F-4D97-AF65-F5344CB8AC3E}">
        <p14:creationId xmlns:p14="http://schemas.microsoft.com/office/powerpoint/2010/main" val="2787154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STEP TWO</a:t>
            </a:r>
            <a:endParaRPr lang="en-US" b="1" i="1" dirty="0"/>
          </a:p>
        </p:txBody>
      </p:sp>
      <p:sp>
        <p:nvSpPr>
          <p:cNvPr id="3" name="Content Placeholder 2"/>
          <p:cNvSpPr>
            <a:spLocks noGrp="1"/>
          </p:cNvSpPr>
          <p:nvPr>
            <p:ph idx="1"/>
          </p:nvPr>
        </p:nvSpPr>
        <p:spPr/>
        <p:txBody>
          <a:bodyPr/>
          <a:lstStyle/>
          <a:p>
            <a:pPr marL="0" indent="0" algn="ctr">
              <a:buNone/>
            </a:pPr>
            <a:r>
              <a:rPr lang="en-US" dirty="0" smtClean="0"/>
              <a:t> </a:t>
            </a:r>
            <a:r>
              <a:rPr lang="en-US" b="1" u="sng" dirty="0" smtClean="0"/>
              <a:t>CONSTRUCT  THE  PERSONAL MODEL OF RESILIENCE  (PMR)</a:t>
            </a:r>
          </a:p>
          <a:p>
            <a:pPr marL="0" indent="0" algn="ctr">
              <a:buNone/>
            </a:pPr>
            <a:endParaRPr lang="en-US" b="1" u="sng" dirty="0" smtClean="0"/>
          </a:p>
          <a:p>
            <a:pPr marL="0" indent="0">
              <a:buNone/>
            </a:pPr>
            <a:r>
              <a:rPr lang="en-US" dirty="0" smtClean="0"/>
              <a:t>     Turn strengths into general </a:t>
            </a:r>
            <a:r>
              <a:rPr lang="en-US" dirty="0" smtClean="0"/>
              <a:t>strategies (explore an untroubled area of a person’s life—at what are they successful?)</a:t>
            </a:r>
            <a:endParaRPr lang="en-US" dirty="0" smtClean="0"/>
          </a:p>
          <a:p>
            <a:pPr marL="0" indent="0">
              <a:buNone/>
            </a:pPr>
            <a:r>
              <a:rPr lang="en-US" dirty="0" smtClean="0"/>
              <a:t>           Use the </a:t>
            </a:r>
            <a:r>
              <a:rPr lang="en-US" dirty="0" smtClean="0"/>
              <a:t>client’s </a:t>
            </a:r>
            <a:r>
              <a:rPr lang="en-US" dirty="0" smtClean="0"/>
              <a:t>own words</a:t>
            </a:r>
          </a:p>
          <a:p>
            <a:pPr marL="0" indent="0">
              <a:buNone/>
            </a:pPr>
            <a:r>
              <a:rPr lang="en-US" dirty="0" smtClean="0"/>
              <a:t>                      Include images and metaphors</a:t>
            </a:r>
          </a:p>
          <a:p>
            <a:pPr marL="0" indent="0" algn="r">
              <a:buNone/>
            </a:pPr>
            <a:endParaRPr lang="en-US" dirty="0" smtClean="0"/>
          </a:p>
        </p:txBody>
      </p:sp>
    </p:spTree>
    <p:extLst>
      <p:ext uri="{BB962C8B-B14F-4D97-AF65-F5344CB8AC3E}">
        <p14:creationId xmlns:p14="http://schemas.microsoft.com/office/powerpoint/2010/main" val="484830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STEP THREE</a:t>
            </a:r>
            <a:endParaRPr lang="en-US" b="1" i="1" dirty="0"/>
          </a:p>
        </p:txBody>
      </p:sp>
      <p:sp>
        <p:nvSpPr>
          <p:cNvPr id="3" name="Content Placeholder 2"/>
          <p:cNvSpPr>
            <a:spLocks noGrp="1"/>
          </p:cNvSpPr>
          <p:nvPr>
            <p:ph idx="1"/>
          </p:nvPr>
        </p:nvSpPr>
        <p:spPr/>
        <p:txBody>
          <a:bodyPr/>
          <a:lstStyle/>
          <a:p>
            <a:pPr marL="0" indent="0" algn="ctr">
              <a:buNone/>
            </a:pPr>
            <a:r>
              <a:rPr lang="en-US" b="1" u="sng" dirty="0" smtClean="0"/>
              <a:t>   Apply the PMR  (Personal Model of Resilience)</a:t>
            </a:r>
          </a:p>
          <a:p>
            <a:endParaRPr lang="en-US" dirty="0"/>
          </a:p>
          <a:p>
            <a:r>
              <a:rPr lang="en-US" dirty="0" smtClean="0"/>
              <a:t>Identify problem areas in need of resilience</a:t>
            </a:r>
          </a:p>
          <a:p>
            <a:r>
              <a:rPr lang="en-US" dirty="0" smtClean="0"/>
              <a:t>Plan which PMR strategies to use</a:t>
            </a:r>
          </a:p>
          <a:p>
            <a:r>
              <a:rPr lang="en-US" dirty="0" smtClean="0"/>
              <a:t>Focus on resilience, not outcome</a:t>
            </a:r>
            <a:endParaRPr lang="en-US" dirty="0"/>
          </a:p>
        </p:txBody>
      </p:sp>
    </p:spTree>
    <p:extLst>
      <p:ext uri="{BB962C8B-B14F-4D97-AF65-F5344CB8AC3E}">
        <p14:creationId xmlns:p14="http://schemas.microsoft.com/office/powerpoint/2010/main" val="2570283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STEP FOUR</a:t>
            </a:r>
            <a:endParaRPr lang="en-US" b="1" i="1" dirty="0"/>
          </a:p>
        </p:txBody>
      </p:sp>
      <p:sp>
        <p:nvSpPr>
          <p:cNvPr id="3" name="Content Placeholder 2"/>
          <p:cNvSpPr>
            <a:spLocks noGrp="1"/>
          </p:cNvSpPr>
          <p:nvPr>
            <p:ph idx="1"/>
          </p:nvPr>
        </p:nvSpPr>
        <p:spPr/>
        <p:txBody>
          <a:bodyPr/>
          <a:lstStyle/>
          <a:p>
            <a:pPr marL="0" indent="0" algn="ctr">
              <a:buNone/>
            </a:pPr>
            <a:r>
              <a:rPr lang="en-US" b="1" u="sng" dirty="0" smtClean="0"/>
              <a:t>PRACTICE</a:t>
            </a:r>
          </a:p>
          <a:p>
            <a:endParaRPr lang="en-US" dirty="0"/>
          </a:p>
          <a:p>
            <a:r>
              <a:rPr lang="en-US" dirty="0" smtClean="0"/>
              <a:t>Design behavioral experiments</a:t>
            </a:r>
          </a:p>
          <a:p>
            <a:r>
              <a:rPr lang="en-US" dirty="0" smtClean="0"/>
              <a:t>Resilience predictions</a:t>
            </a:r>
          </a:p>
          <a:p>
            <a:r>
              <a:rPr lang="en-US" dirty="0" smtClean="0"/>
              <a:t>Many different types of strengths</a:t>
            </a:r>
          </a:p>
          <a:p>
            <a:pPr marL="0" indent="0">
              <a:buNone/>
            </a:pPr>
            <a:r>
              <a:rPr lang="en-US" dirty="0" smtClean="0"/>
              <a:t>     </a:t>
            </a:r>
          </a:p>
          <a:p>
            <a:pPr marL="0" indent="0">
              <a:buNone/>
            </a:pPr>
            <a:r>
              <a:rPr lang="en-US" dirty="0"/>
              <a:t> </a:t>
            </a:r>
            <a:r>
              <a:rPr lang="en-US" dirty="0" smtClean="0"/>
              <a:t>     (</a:t>
            </a:r>
            <a:r>
              <a:rPr lang="en-US" dirty="0" err="1" smtClean="0"/>
              <a:t>Padesky</a:t>
            </a:r>
            <a:r>
              <a:rPr lang="en-US" dirty="0" smtClean="0"/>
              <a:t> &amp; Mooney, 2003)</a:t>
            </a:r>
            <a:endParaRPr lang="en-US" dirty="0"/>
          </a:p>
        </p:txBody>
      </p:sp>
    </p:spTree>
    <p:extLst>
      <p:ext uri="{BB962C8B-B14F-4D97-AF65-F5344CB8AC3E}">
        <p14:creationId xmlns:p14="http://schemas.microsoft.com/office/powerpoint/2010/main" val="2679082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Purpose and Growth</a:t>
            </a:r>
            <a:endParaRPr lang="en-US" dirty="0"/>
          </a:p>
        </p:txBody>
      </p:sp>
      <p:sp>
        <p:nvSpPr>
          <p:cNvPr id="3" name="Content Placeholder 2"/>
          <p:cNvSpPr>
            <a:spLocks noGrp="1"/>
          </p:cNvSpPr>
          <p:nvPr>
            <p:ph idx="1"/>
          </p:nvPr>
        </p:nvSpPr>
        <p:spPr/>
        <p:txBody>
          <a:bodyPr/>
          <a:lstStyle/>
          <a:p>
            <a:r>
              <a:rPr lang="en-US" dirty="0" smtClean="0"/>
              <a:t>Research tells us that having a clear and valued purpose,  and committing fully to a mission= strengthened resilience.  </a:t>
            </a:r>
            <a:endParaRPr lang="en-US" dirty="0"/>
          </a:p>
        </p:txBody>
      </p:sp>
    </p:spTree>
    <p:extLst>
      <p:ext uri="{BB962C8B-B14F-4D97-AF65-F5344CB8AC3E}">
        <p14:creationId xmlns:p14="http://schemas.microsoft.com/office/powerpoint/2010/main" val="2269186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315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80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stress affect older adults?</a:t>
            </a:r>
            <a:endParaRPr lang="en-US" dirty="0"/>
          </a:p>
        </p:txBody>
      </p:sp>
      <p:sp>
        <p:nvSpPr>
          <p:cNvPr id="3" name="Content Placeholder 2"/>
          <p:cNvSpPr>
            <a:spLocks noGrp="1"/>
          </p:cNvSpPr>
          <p:nvPr>
            <p:ph idx="1"/>
          </p:nvPr>
        </p:nvSpPr>
        <p:spPr/>
        <p:txBody>
          <a:bodyPr/>
          <a:lstStyle/>
          <a:p>
            <a:r>
              <a:rPr lang="en-US" dirty="0" smtClean="0"/>
              <a:t>can mimic and exacerbate the affects of aging</a:t>
            </a:r>
          </a:p>
          <a:p>
            <a:r>
              <a:rPr lang="en-US" dirty="0" smtClean="0"/>
              <a:t>often show greater immunological impairment to stress than younger adults (ability to fight off diseases—arthritis, thyroid, and diabetes as well as common ailments:  colds, pneumonia, influenza)</a:t>
            </a:r>
          </a:p>
          <a:p>
            <a:endParaRPr lang="en-US" dirty="0"/>
          </a:p>
        </p:txBody>
      </p:sp>
    </p:spTree>
    <p:extLst>
      <p:ext uri="{BB962C8B-B14F-4D97-AF65-F5344CB8AC3E}">
        <p14:creationId xmlns:p14="http://schemas.microsoft.com/office/powerpoint/2010/main" val="3087808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Forms of Coping</a:t>
            </a:r>
            <a:br>
              <a:rPr lang="en-US" dirty="0" smtClean="0"/>
            </a:br>
            <a:r>
              <a:rPr lang="en-US" dirty="0" smtClean="0"/>
              <a:t>(Southwick &amp; </a:t>
            </a:r>
            <a:r>
              <a:rPr lang="en-US" dirty="0" err="1" smtClean="0"/>
              <a:t>Charney</a:t>
            </a:r>
            <a:r>
              <a:rPr lang="en-US" dirty="0" smtClean="0"/>
              <a:t>, 2012)</a:t>
            </a:r>
            <a:endParaRPr lang="en-US" dirty="0"/>
          </a:p>
        </p:txBody>
      </p:sp>
      <p:sp>
        <p:nvSpPr>
          <p:cNvPr id="3" name="Content Placeholder 2"/>
          <p:cNvSpPr>
            <a:spLocks noGrp="1"/>
          </p:cNvSpPr>
          <p:nvPr>
            <p:ph idx="1"/>
          </p:nvPr>
        </p:nvSpPr>
        <p:spPr/>
        <p:txBody>
          <a:bodyPr>
            <a:normAutofit fontScale="85000" lnSpcReduction="20000"/>
          </a:bodyPr>
          <a:lstStyle/>
          <a:p>
            <a:r>
              <a:rPr lang="en-US"/>
              <a:t>Realistic </a:t>
            </a:r>
            <a:r>
              <a:rPr lang="en-US" smtClean="0"/>
              <a:t>Optimism</a:t>
            </a:r>
            <a:endParaRPr lang="en-US" dirty="0"/>
          </a:p>
          <a:p>
            <a:r>
              <a:rPr lang="en-US" dirty="0"/>
              <a:t>Facing Fear</a:t>
            </a:r>
          </a:p>
          <a:p>
            <a:r>
              <a:rPr lang="en-US" dirty="0"/>
              <a:t>Moral Compass</a:t>
            </a:r>
          </a:p>
          <a:p>
            <a:r>
              <a:rPr lang="en-US" dirty="0"/>
              <a:t>Religion and Spirituality</a:t>
            </a:r>
          </a:p>
          <a:p>
            <a:r>
              <a:rPr lang="en-US" dirty="0"/>
              <a:t>Social Support</a:t>
            </a:r>
          </a:p>
          <a:p>
            <a:r>
              <a:rPr lang="en-US" dirty="0"/>
              <a:t>Resilient role models</a:t>
            </a:r>
          </a:p>
          <a:p>
            <a:r>
              <a:rPr lang="en-US" dirty="0"/>
              <a:t>Physical Fitness</a:t>
            </a:r>
          </a:p>
          <a:p>
            <a:r>
              <a:rPr lang="en-US" dirty="0"/>
              <a:t>Brain Fitness</a:t>
            </a:r>
          </a:p>
          <a:p>
            <a:r>
              <a:rPr lang="en-US" dirty="0"/>
              <a:t>Cognitive and Emotional Flexibility</a:t>
            </a:r>
          </a:p>
          <a:p>
            <a:r>
              <a:rPr lang="en-US" dirty="0"/>
              <a:t>Meaning, Purpose and Growth </a:t>
            </a:r>
          </a:p>
        </p:txBody>
      </p:sp>
    </p:spTree>
    <p:extLst>
      <p:ext uri="{BB962C8B-B14F-4D97-AF65-F5344CB8AC3E}">
        <p14:creationId xmlns:p14="http://schemas.microsoft.com/office/powerpoint/2010/main" val="670780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Orientation Test (revised)</a:t>
            </a:r>
            <a:endParaRPr lang="en-US" dirty="0"/>
          </a:p>
        </p:txBody>
      </p:sp>
      <p:sp>
        <p:nvSpPr>
          <p:cNvPr id="3" name="Content Placeholder 2"/>
          <p:cNvSpPr>
            <a:spLocks noGrp="1"/>
          </p:cNvSpPr>
          <p:nvPr>
            <p:ph idx="1"/>
          </p:nvPr>
        </p:nvSpPr>
        <p:spPr/>
        <p:txBody>
          <a:bodyPr>
            <a:normAutofit fontScale="40000" lnSpcReduction="20000"/>
          </a:bodyPr>
          <a:lstStyle/>
          <a:p>
            <a:r>
              <a:rPr lang="en-US" dirty="0"/>
              <a:t>LOT-R</a:t>
            </a:r>
          </a:p>
          <a:p>
            <a:endParaRPr lang="en-US" dirty="0"/>
          </a:p>
          <a:p>
            <a:r>
              <a:rPr lang="en-US" dirty="0"/>
              <a:t>Please be as honest and accurate as you can throughout.  Try not to let your response to one statement influence your responses to other statements.  There are no "correct" or "incorrect" answers.  Answer according to your own feelings, rather than how you think "most people" would answer.</a:t>
            </a:r>
          </a:p>
          <a:p>
            <a:endParaRPr lang="en-US" dirty="0"/>
          </a:p>
          <a:p>
            <a:r>
              <a:rPr lang="en-US" dirty="0"/>
              <a:t> A = I agree a lot </a:t>
            </a:r>
          </a:p>
          <a:p>
            <a:r>
              <a:rPr lang="en-US" dirty="0"/>
              <a:t> B = I agree a little </a:t>
            </a:r>
          </a:p>
          <a:p>
            <a:r>
              <a:rPr lang="en-US" dirty="0"/>
              <a:t> C = I neither agree nor disagree </a:t>
            </a:r>
          </a:p>
          <a:p>
            <a:r>
              <a:rPr lang="en-US" dirty="0"/>
              <a:t> D = I </a:t>
            </a:r>
            <a:r>
              <a:rPr lang="en-US" dirty="0" err="1"/>
              <a:t>DISagree</a:t>
            </a:r>
            <a:r>
              <a:rPr lang="en-US" dirty="0"/>
              <a:t> a little </a:t>
            </a:r>
          </a:p>
          <a:p>
            <a:r>
              <a:rPr lang="en-US" dirty="0"/>
              <a:t> E = I </a:t>
            </a:r>
            <a:r>
              <a:rPr lang="en-US" dirty="0" err="1"/>
              <a:t>DISagree</a:t>
            </a:r>
            <a:r>
              <a:rPr lang="en-US" dirty="0"/>
              <a:t> a lot</a:t>
            </a:r>
          </a:p>
          <a:p>
            <a:endParaRPr lang="en-US" dirty="0"/>
          </a:p>
          <a:p>
            <a:r>
              <a:rPr lang="en-US" dirty="0"/>
              <a:t>1.  In uncertain times, I usually expect the best. </a:t>
            </a:r>
          </a:p>
          <a:p>
            <a:r>
              <a:rPr lang="en-US" dirty="0"/>
              <a:t>[2.  It's easy for me to relax.] </a:t>
            </a:r>
          </a:p>
          <a:p>
            <a:r>
              <a:rPr lang="en-US" dirty="0"/>
              <a:t>3.  If something can go wrong for me, it will. </a:t>
            </a:r>
          </a:p>
          <a:p>
            <a:r>
              <a:rPr lang="en-US" dirty="0"/>
              <a:t>4.  I'm always optimistic about my future. </a:t>
            </a:r>
          </a:p>
          <a:p>
            <a:r>
              <a:rPr lang="en-US" dirty="0"/>
              <a:t>[5.  I enjoy my friends a lot.] </a:t>
            </a:r>
          </a:p>
          <a:p>
            <a:r>
              <a:rPr lang="en-US" dirty="0"/>
              <a:t>[6.  It's important for me to keep busy.] </a:t>
            </a:r>
          </a:p>
          <a:p>
            <a:r>
              <a:rPr lang="en-US" dirty="0"/>
              <a:t>7.  I hardly ever expect things to go my way. </a:t>
            </a:r>
          </a:p>
          <a:p>
            <a:r>
              <a:rPr lang="en-US" dirty="0"/>
              <a:t>[8.  I don't get upset too easily.] </a:t>
            </a:r>
          </a:p>
          <a:p>
            <a:r>
              <a:rPr lang="en-US" dirty="0"/>
              <a:t>9.  I rarely count on good things happening to me. </a:t>
            </a:r>
          </a:p>
          <a:p>
            <a:r>
              <a:rPr lang="en-US" dirty="0"/>
              <a:t>10.  Overall, I expect more good things to happen to me than bad.</a:t>
            </a:r>
          </a:p>
        </p:txBody>
      </p:sp>
    </p:spTree>
    <p:extLst>
      <p:ext uri="{BB962C8B-B14F-4D97-AF65-F5344CB8AC3E}">
        <p14:creationId xmlns:p14="http://schemas.microsoft.com/office/powerpoint/2010/main" val="3676106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Realistic Optimism</a:t>
            </a:r>
            <a:endParaRPr lang="en-US" dirty="0"/>
          </a:p>
        </p:txBody>
      </p:sp>
      <p:sp>
        <p:nvSpPr>
          <p:cNvPr id="3" name="Content Placeholder 2"/>
          <p:cNvSpPr>
            <a:spLocks noGrp="1"/>
          </p:cNvSpPr>
          <p:nvPr>
            <p:ph idx="1"/>
          </p:nvPr>
        </p:nvSpPr>
        <p:spPr/>
        <p:txBody>
          <a:bodyPr/>
          <a:lstStyle/>
          <a:p>
            <a:pPr marL="0" indent="0">
              <a:buNone/>
            </a:pPr>
            <a:r>
              <a:rPr lang="en-US" i="1" dirty="0" smtClean="0"/>
              <a:t>When something bad happens:</a:t>
            </a:r>
          </a:p>
          <a:p>
            <a:r>
              <a:rPr lang="en-US" dirty="0" smtClean="0"/>
              <a:t>Remember that these difficulties won’t last forever</a:t>
            </a:r>
          </a:p>
          <a:p>
            <a:r>
              <a:rPr lang="en-US" dirty="0" smtClean="0"/>
              <a:t>Don’t let the adverse situation pervade other parts of your life.</a:t>
            </a:r>
          </a:p>
          <a:p>
            <a:r>
              <a:rPr lang="en-US" dirty="0" smtClean="0"/>
              <a:t>Think of strengths and resources that will help</a:t>
            </a:r>
          </a:p>
          <a:p>
            <a:r>
              <a:rPr lang="en-US" dirty="0" smtClean="0"/>
              <a:t>Notice what is good</a:t>
            </a:r>
            <a:endParaRPr lang="en-US" dirty="0"/>
          </a:p>
        </p:txBody>
      </p:sp>
    </p:spTree>
    <p:extLst>
      <p:ext uri="{BB962C8B-B14F-4D97-AF65-F5344CB8AC3E}">
        <p14:creationId xmlns:p14="http://schemas.microsoft.com/office/powerpoint/2010/main" val="1265260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66294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082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Facing Fear</a:t>
            </a:r>
            <a:endParaRPr lang="en-US" dirty="0"/>
          </a:p>
        </p:txBody>
      </p:sp>
      <p:sp>
        <p:nvSpPr>
          <p:cNvPr id="3" name="Content Placeholder 2"/>
          <p:cNvSpPr>
            <a:spLocks noGrp="1"/>
          </p:cNvSpPr>
          <p:nvPr>
            <p:ph idx="1"/>
          </p:nvPr>
        </p:nvSpPr>
        <p:spPr/>
        <p:txBody>
          <a:bodyPr>
            <a:normAutofit lnSpcReduction="10000"/>
          </a:bodyPr>
          <a:lstStyle/>
          <a:p>
            <a:r>
              <a:rPr lang="en-US" dirty="0" smtClean="0"/>
              <a:t>View fear as a guide</a:t>
            </a:r>
          </a:p>
          <a:p>
            <a:r>
              <a:rPr lang="en-US" dirty="0" smtClean="0"/>
              <a:t>View fear as an opportunity</a:t>
            </a:r>
          </a:p>
          <a:p>
            <a:r>
              <a:rPr lang="en-US" dirty="0" smtClean="0"/>
              <a:t>Focus on the goal or mission</a:t>
            </a:r>
          </a:p>
          <a:p>
            <a:r>
              <a:rPr lang="en-US" dirty="0" smtClean="0"/>
              <a:t>Get information on what you are afraid of</a:t>
            </a:r>
          </a:p>
          <a:p>
            <a:r>
              <a:rPr lang="en-US" dirty="0" smtClean="0"/>
              <a:t>Learn and practice skills necessary to master the fear</a:t>
            </a:r>
          </a:p>
          <a:p>
            <a:r>
              <a:rPr lang="en-US" dirty="0" smtClean="0"/>
              <a:t>Face fear with friends/colleagues</a:t>
            </a:r>
          </a:p>
          <a:p>
            <a:r>
              <a:rPr lang="en-US" dirty="0" smtClean="0"/>
              <a:t>Face fear with spiritual support</a:t>
            </a:r>
            <a:endParaRPr lang="en-US" dirty="0"/>
          </a:p>
        </p:txBody>
      </p:sp>
    </p:spTree>
    <p:extLst>
      <p:ext uri="{BB962C8B-B14F-4D97-AF65-F5344CB8AC3E}">
        <p14:creationId xmlns:p14="http://schemas.microsoft.com/office/powerpoint/2010/main" val="951859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Compass</a:t>
            </a:r>
            <a:endParaRPr lang="en-US" dirty="0"/>
          </a:p>
        </p:txBody>
      </p:sp>
      <p:sp>
        <p:nvSpPr>
          <p:cNvPr id="3" name="Content Placeholder 2"/>
          <p:cNvSpPr>
            <a:spLocks noGrp="1"/>
          </p:cNvSpPr>
          <p:nvPr>
            <p:ph idx="1"/>
          </p:nvPr>
        </p:nvSpPr>
        <p:spPr/>
        <p:txBody>
          <a:bodyPr/>
          <a:lstStyle/>
          <a:p>
            <a:r>
              <a:rPr lang="en-US" dirty="0" smtClean="0"/>
              <a:t>Resilient individuals possess a keen sense of right and wrong that strengthened them during periods of extreme stress and afterward, as they adjusted to life following trauma.  </a:t>
            </a:r>
            <a:endParaRPr lang="en-US" dirty="0"/>
          </a:p>
        </p:txBody>
      </p:sp>
    </p:spTree>
    <p:extLst>
      <p:ext uri="{BB962C8B-B14F-4D97-AF65-F5344CB8AC3E}">
        <p14:creationId xmlns:p14="http://schemas.microsoft.com/office/powerpoint/2010/main" val="1632214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6600" y="1600200"/>
            <a:ext cx="67908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587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Spirituality</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934200" cy="449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07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Support</a:t>
            </a:r>
            <a:endParaRPr lang="en-US" dirty="0"/>
          </a:p>
        </p:txBody>
      </p:sp>
      <p:sp>
        <p:nvSpPr>
          <p:cNvPr id="3" name="Content Placeholder 2"/>
          <p:cNvSpPr>
            <a:spLocks noGrp="1"/>
          </p:cNvSpPr>
          <p:nvPr>
            <p:ph idx="1"/>
          </p:nvPr>
        </p:nvSpPr>
        <p:spPr/>
        <p:txBody>
          <a:bodyPr/>
          <a:lstStyle/>
          <a:p>
            <a:r>
              <a:rPr lang="en-US" dirty="0" smtClean="0"/>
              <a:t>Invest effort in giving and receiving social support</a:t>
            </a:r>
          </a:p>
          <a:p>
            <a:r>
              <a:rPr lang="en-US" dirty="0" smtClean="0"/>
              <a:t>Evaluate your own social network</a:t>
            </a:r>
          </a:p>
          <a:p>
            <a:r>
              <a:rPr lang="en-US" dirty="0" smtClean="0"/>
              <a:t>Join a support group</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33800"/>
            <a:ext cx="7543800" cy="302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225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Models</a:t>
            </a:r>
            <a:endParaRPr lang="en-US" dirty="0"/>
          </a:p>
        </p:txBody>
      </p:sp>
      <p:sp>
        <p:nvSpPr>
          <p:cNvPr id="3" name="Content Placeholder 2"/>
          <p:cNvSpPr>
            <a:spLocks noGrp="1"/>
          </p:cNvSpPr>
          <p:nvPr>
            <p:ph idx="1"/>
          </p:nvPr>
        </p:nvSpPr>
        <p:spPr/>
        <p:txBody>
          <a:bodyPr/>
          <a:lstStyle/>
          <a:p>
            <a:pPr marL="0" indent="0">
              <a:buNone/>
            </a:pPr>
            <a:r>
              <a:rPr lang="en-US" dirty="0" smtClean="0"/>
              <a:t>Role models and mentors:</a:t>
            </a:r>
          </a:p>
          <a:p>
            <a:r>
              <a:rPr lang="en-US" dirty="0" smtClean="0"/>
              <a:t>Foster resilience through words and actions</a:t>
            </a:r>
          </a:p>
          <a:p>
            <a:r>
              <a:rPr lang="en-US" dirty="0" smtClean="0"/>
              <a:t>Teach and demonstrate</a:t>
            </a:r>
          </a:p>
          <a:p>
            <a:r>
              <a:rPr lang="en-US" dirty="0" smtClean="0"/>
              <a:t>Inspire and motivate</a:t>
            </a:r>
          </a:p>
          <a:p>
            <a:r>
              <a:rPr lang="en-US" dirty="0" smtClean="0"/>
              <a:t>Provide consistent and reliable support</a:t>
            </a:r>
          </a:p>
          <a:p>
            <a:r>
              <a:rPr lang="en-US" dirty="0" smtClean="0"/>
              <a:t>Teach moral and ethical integrity</a:t>
            </a:r>
          </a:p>
          <a:p>
            <a:r>
              <a:rPr lang="en-US" dirty="0" smtClean="0"/>
              <a:t>Model courage</a:t>
            </a:r>
            <a:endParaRPr lang="en-US" dirty="0"/>
          </a:p>
        </p:txBody>
      </p:sp>
    </p:spTree>
    <p:extLst>
      <p:ext uri="{BB962C8B-B14F-4D97-AF65-F5344CB8AC3E}">
        <p14:creationId xmlns:p14="http://schemas.microsoft.com/office/powerpoint/2010/main" val="647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stress affect older adults?</a:t>
            </a:r>
            <a:br>
              <a:rPr lang="en-US" dirty="0" smtClean="0"/>
            </a:br>
            <a:r>
              <a:rPr lang="en-US" dirty="0" smtClean="0"/>
              <a:t>(continued)</a:t>
            </a:r>
            <a:endParaRPr lang="en-US" dirty="0"/>
          </a:p>
        </p:txBody>
      </p:sp>
      <p:sp>
        <p:nvSpPr>
          <p:cNvPr id="3" name="Content Placeholder 2"/>
          <p:cNvSpPr>
            <a:spLocks noGrp="1"/>
          </p:cNvSpPr>
          <p:nvPr>
            <p:ph idx="1"/>
          </p:nvPr>
        </p:nvSpPr>
        <p:spPr/>
        <p:txBody>
          <a:bodyPr/>
          <a:lstStyle/>
          <a:p>
            <a:r>
              <a:rPr lang="en-US" dirty="0" smtClean="0"/>
              <a:t>Early life stress (prenatal or early life) increases the likelihood the maladaptive immune responses to stress in later life.  (</a:t>
            </a:r>
            <a:r>
              <a:rPr lang="en-US" dirty="0" smtClean="0">
                <a:hlinkClick r:id="rId3"/>
              </a:rPr>
              <a:t>www.ncbi.nlm.nih.gov</a:t>
            </a:r>
            <a:r>
              <a:rPr lang="en-US" dirty="0" smtClean="0"/>
              <a:t>)</a:t>
            </a:r>
          </a:p>
          <a:p>
            <a:endParaRPr lang="en-US" dirty="0"/>
          </a:p>
          <a:p>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33800"/>
            <a:ext cx="7543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719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Fitness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Physical fitness and mastering physical challenges improves mood, cognition and emotional resilience.  </a:t>
            </a:r>
          </a:p>
          <a:p>
            <a:r>
              <a:rPr lang="en-US" dirty="0" smtClean="0"/>
              <a:t>Exercise increases endorphins and decreases dopamine and </a:t>
            </a:r>
            <a:r>
              <a:rPr lang="en-US" dirty="0" smtClean="0"/>
              <a:t>serotonin</a:t>
            </a:r>
            <a:endParaRPr lang="en-US" dirty="0" smtClean="0"/>
          </a:p>
          <a:p>
            <a:r>
              <a:rPr lang="en-US" dirty="0" smtClean="0"/>
              <a:t>Exercise protects against the hormonal effects of chronic stress</a:t>
            </a:r>
          </a:p>
          <a:p>
            <a:r>
              <a:rPr lang="en-US" dirty="0" smtClean="0"/>
              <a:t>Aerobic exercise “turns on” growth genes in the brain</a:t>
            </a:r>
          </a:p>
        </p:txBody>
      </p:sp>
    </p:spTree>
    <p:extLst>
      <p:ext uri="{BB962C8B-B14F-4D97-AF65-F5344CB8AC3E}">
        <p14:creationId xmlns:p14="http://schemas.microsoft.com/office/powerpoint/2010/main" val="929011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486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7366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Fitness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Focus on the problem</a:t>
            </a:r>
          </a:p>
          <a:p>
            <a:r>
              <a:rPr lang="en-US" dirty="0" smtClean="0"/>
              <a:t>Process information quickly</a:t>
            </a:r>
          </a:p>
          <a:p>
            <a:r>
              <a:rPr lang="en-US" dirty="0" smtClean="0"/>
              <a:t>Remember what we already know about this challenge</a:t>
            </a:r>
          </a:p>
          <a:p>
            <a:r>
              <a:rPr lang="en-US" dirty="0" smtClean="0"/>
              <a:t>Find strategies to solve the problem</a:t>
            </a:r>
          </a:p>
          <a:p>
            <a:r>
              <a:rPr lang="en-US" dirty="0" smtClean="0"/>
              <a:t>Make wise decisions</a:t>
            </a:r>
          </a:p>
          <a:p>
            <a:r>
              <a:rPr lang="en-US" dirty="0" smtClean="0"/>
              <a:t>Learn new information</a:t>
            </a:r>
          </a:p>
          <a:p>
            <a:r>
              <a:rPr lang="en-US" dirty="0" smtClean="0"/>
              <a:t>Regulate our emotions—control them rather than be controlled by them</a:t>
            </a:r>
            <a:endParaRPr lang="en-US" dirty="0"/>
          </a:p>
        </p:txBody>
      </p:sp>
    </p:spTree>
    <p:extLst>
      <p:ext uri="{BB962C8B-B14F-4D97-AF65-F5344CB8AC3E}">
        <p14:creationId xmlns:p14="http://schemas.microsoft.com/office/powerpoint/2010/main" val="8600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a:t>
            </a:r>
            <a:r>
              <a:rPr lang="en-US" dirty="0" smtClean="0"/>
              <a:t>g Resiliency</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www.youtube.com/watch?v=lu35Flqjw-w</a:t>
            </a:r>
            <a:endParaRPr lang="en-US" dirty="0" smtClean="0"/>
          </a:p>
          <a:p>
            <a:endParaRPr lang="en-US" dirty="0"/>
          </a:p>
          <a:p>
            <a:r>
              <a:rPr lang="en-US" dirty="0" smtClean="0"/>
              <a:t>Acceptance</a:t>
            </a:r>
          </a:p>
          <a:p>
            <a:r>
              <a:rPr lang="en-US" dirty="0" smtClean="0"/>
              <a:t>Reappraisal (taking stock of situation and life)</a:t>
            </a:r>
            <a:endParaRPr lang="en-US" dirty="0" smtClean="0"/>
          </a:p>
          <a:p>
            <a:r>
              <a:rPr lang="en-US" dirty="0" smtClean="0"/>
              <a:t>Learn from failure</a:t>
            </a:r>
          </a:p>
          <a:p>
            <a:r>
              <a:rPr lang="en-US" dirty="0" smtClean="0"/>
              <a:t>Use humor</a:t>
            </a:r>
            <a:endParaRPr lang="en-US" dirty="0"/>
          </a:p>
        </p:txBody>
      </p:sp>
    </p:spTree>
    <p:extLst>
      <p:ext uri="{BB962C8B-B14F-4D97-AF65-F5344CB8AC3E}">
        <p14:creationId xmlns:p14="http://schemas.microsoft.com/office/powerpoint/2010/main" val="2459006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635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8001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33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stress do to the brain?</a:t>
            </a:r>
            <a:endParaRPr lang="en-US" dirty="0"/>
          </a:p>
        </p:txBody>
      </p:sp>
      <p:sp>
        <p:nvSpPr>
          <p:cNvPr id="3" name="Content Placeholder 2"/>
          <p:cNvSpPr>
            <a:spLocks noGrp="1"/>
          </p:cNvSpPr>
          <p:nvPr>
            <p:ph idx="1"/>
          </p:nvPr>
        </p:nvSpPr>
        <p:spPr/>
        <p:txBody>
          <a:bodyPr>
            <a:normAutofit lnSpcReduction="10000"/>
          </a:bodyPr>
          <a:lstStyle/>
          <a:p>
            <a:r>
              <a:rPr lang="en-US" b="1" dirty="0" smtClean="0"/>
              <a:t>BRAIN</a:t>
            </a:r>
          </a:p>
          <a:p>
            <a:pPr marL="0" indent="0">
              <a:buNone/>
            </a:pPr>
            <a:r>
              <a:rPr lang="en-US" dirty="0" smtClean="0"/>
              <a:t>       </a:t>
            </a:r>
            <a:r>
              <a:rPr lang="en-US" b="1" i="1" dirty="0" smtClean="0"/>
              <a:t>Amygdala</a:t>
            </a:r>
            <a:r>
              <a:rPr lang="en-US" dirty="0" smtClean="0"/>
              <a:t>:  associated with fear and alarm</a:t>
            </a:r>
          </a:p>
          <a:p>
            <a:pPr marL="0" indent="0">
              <a:buNone/>
            </a:pPr>
            <a:r>
              <a:rPr lang="en-US" dirty="0" smtClean="0"/>
              <a:t>       </a:t>
            </a:r>
            <a:r>
              <a:rPr lang="en-US" b="1" i="1" dirty="0" smtClean="0"/>
              <a:t>Prefrontal cortex:  </a:t>
            </a:r>
            <a:r>
              <a:rPr lang="en-US" dirty="0" smtClean="0"/>
              <a:t>Executive center and regulates </a:t>
            </a:r>
            <a:r>
              <a:rPr lang="en-US" dirty="0" smtClean="0"/>
              <a:t>emotions </a:t>
            </a:r>
            <a:r>
              <a:rPr lang="en-US" dirty="0" smtClean="0"/>
              <a:t>and acts to keep amygdala</a:t>
            </a:r>
          </a:p>
          <a:p>
            <a:pPr marL="0" indent="0">
              <a:buNone/>
            </a:pPr>
            <a:r>
              <a:rPr lang="en-US" dirty="0"/>
              <a:t>i</a:t>
            </a:r>
            <a:r>
              <a:rPr lang="en-US" dirty="0" smtClean="0"/>
              <a:t>n </a:t>
            </a:r>
            <a:r>
              <a:rPr lang="en-US" dirty="0" smtClean="0"/>
              <a:t>check</a:t>
            </a:r>
          </a:p>
          <a:p>
            <a:pPr marL="0" indent="0">
              <a:buNone/>
            </a:pPr>
            <a:r>
              <a:rPr lang="en-US" dirty="0"/>
              <a:t> </a:t>
            </a:r>
            <a:r>
              <a:rPr lang="en-US" dirty="0" smtClean="0"/>
              <a:t>     </a:t>
            </a:r>
            <a:r>
              <a:rPr lang="en-US" b="1" i="1" dirty="0" smtClean="0"/>
              <a:t>Hippocampus</a:t>
            </a:r>
            <a:r>
              <a:rPr lang="en-US" dirty="0" smtClean="0"/>
              <a:t>:  plays a critical role in learning and forming new memories and regulating the stress response.  Is vulnerable to the effects of chronic stress. </a:t>
            </a:r>
            <a:endParaRPr lang="en-US" dirty="0"/>
          </a:p>
        </p:txBody>
      </p:sp>
    </p:spTree>
    <p:extLst>
      <p:ext uri="{BB962C8B-B14F-4D97-AF65-F5344CB8AC3E}">
        <p14:creationId xmlns:p14="http://schemas.microsoft.com/office/powerpoint/2010/main" val="264925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 ON STRESS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9600" cy="527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964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1923</TotalTime>
  <Words>4712</Words>
  <Application>Microsoft Office PowerPoint</Application>
  <PresentationFormat>On-screen Show (4:3)</PresentationFormat>
  <Paragraphs>331</Paragraphs>
  <Slides>64</Slides>
  <Notes>41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EMOTIONAL RESILIENCY:   Increasing Flexibility in Older Adults Kelly Purdue, LMSW Amy VanDorp, LMSW</vt:lpstr>
      <vt:lpstr>WHAT IS STRESS?  </vt:lpstr>
      <vt:lpstr>Recognizing stress and trauma  in older adults</vt:lpstr>
      <vt:lpstr>LOPES scale</vt:lpstr>
      <vt:lpstr>How does stress affect older adults?</vt:lpstr>
      <vt:lpstr>How does stress affect older adults? (continued)</vt:lpstr>
      <vt:lpstr>PowerPoint Presentation</vt:lpstr>
      <vt:lpstr>What does stress do to the brain?</vt:lpstr>
      <vt:lpstr>THE BRAIN ON STRESS</vt:lpstr>
      <vt:lpstr>Function of the temporal lobes</vt:lpstr>
      <vt:lpstr>PowerPoint Presentation</vt:lpstr>
      <vt:lpstr>Neuroplasticity</vt:lpstr>
      <vt:lpstr>WHAT IS OUR JOB as Helpers?</vt:lpstr>
      <vt:lpstr>Managing stressful events </vt:lpstr>
      <vt:lpstr>Fauja Singh</vt:lpstr>
      <vt:lpstr>DISCUSSION QUESTIONS</vt:lpstr>
      <vt:lpstr>Francine Christophe Life is beautiful</vt:lpstr>
      <vt:lpstr>Older Woman Receiving her High School Diploma</vt:lpstr>
      <vt:lpstr>Brain resiliency</vt:lpstr>
      <vt:lpstr>BRIEF RESILIENCE SCALE</vt:lpstr>
      <vt:lpstr>Your Toolbox</vt:lpstr>
      <vt:lpstr>Four Ways to Build Emotional Resilience</vt:lpstr>
      <vt:lpstr>PowerPoint Presentation</vt:lpstr>
      <vt:lpstr>Personal Model of Resilience</vt:lpstr>
      <vt:lpstr>Let’s review some different interventions that we has helping professionals can use.  </vt:lpstr>
      <vt:lpstr>Intervention #1:   Finding resolution and fortitude</vt:lpstr>
      <vt:lpstr>PowerPoint Presentation</vt:lpstr>
      <vt:lpstr>PowerPoint Presentation</vt:lpstr>
      <vt:lpstr>NARRATIVE Therapy should ask:</vt:lpstr>
      <vt:lpstr>Narrative Therapy is understanding and living our lives through stories</vt:lpstr>
      <vt:lpstr>Narrative Therapy’s Story Telling</vt:lpstr>
      <vt:lpstr>#2  METAPHORIC THERAPY</vt:lpstr>
      <vt:lpstr>Metaphors in History</vt:lpstr>
      <vt:lpstr>Metaphors in History</vt:lpstr>
      <vt:lpstr>Why do metaphors work in therapy?</vt:lpstr>
      <vt:lpstr>Why do metaphors work?</vt:lpstr>
      <vt:lpstr>Clinical Use of Metaphors</vt:lpstr>
      <vt:lpstr>Some universal metaphors</vt:lpstr>
      <vt:lpstr>Universal metaphors</vt:lpstr>
      <vt:lpstr>#3 Other ways to increase resiliency</vt:lpstr>
      <vt:lpstr>#4 Therapies that Increase Resiliency</vt:lpstr>
      <vt:lpstr>PowerPoint Presentation</vt:lpstr>
      <vt:lpstr>Four Steps to Resilience  (Padesky and Mooney, 2003)</vt:lpstr>
      <vt:lpstr>STEP ONE</vt:lpstr>
      <vt:lpstr>STEP TWO</vt:lpstr>
      <vt:lpstr>STEP THREE</vt:lpstr>
      <vt:lpstr>STEP FOUR</vt:lpstr>
      <vt:lpstr>Meaning, Purpose and Growth</vt:lpstr>
      <vt:lpstr>PowerPoint Presentation</vt:lpstr>
      <vt:lpstr>10 Forms of Coping (Southwick &amp; Charney, 2012)</vt:lpstr>
      <vt:lpstr>Life Orientation Test (revised)</vt:lpstr>
      <vt:lpstr>Realistic Optimism</vt:lpstr>
      <vt:lpstr>PowerPoint Presentation</vt:lpstr>
      <vt:lpstr>Facing Fear</vt:lpstr>
      <vt:lpstr>Moral Compass</vt:lpstr>
      <vt:lpstr>PowerPoint Presentation</vt:lpstr>
      <vt:lpstr>Religion and Spirituality</vt:lpstr>
      <vt:lpstr>Social Support</vt:lpstr>
      <vt:lpstr>Role Models</vt:lpstr>
      <vt:lpstr>Physical Fitness</vt:lpstr>
      <vt:lpstr>PowerPoint Presentation</vt:lpstr>
      <vt:lpstr>Brain Fitness</vt:lpstr>
      <vt:lpstr>Choosing Resiliency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Flexibility</dc:title>
  <dc:creator>Molly</dc:creator>
  <cp:lastModifiedBy>Molly</cp:lastModifiedBy>
  <cp:revision>114</cp:revision>
  <cp:lastPrinted>2016-02-09T22:11:07Z</cp:lastPrinted>
  <dcterms:created xsi:type="dcterms:W3CDTF">2016-01-10T21:49:09Z</dcterms:created>
  <dcterms:modified xsi:type="dcterms:W3CDTF">2016-02-14T22:15:06Z</dcterms:modified>
</cp:coreProperties>
</file>