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3"/>
  </p:notesMasterIdLst>
  <p:handoutMasterIdLst>
    <p:handoutMasterId r:id="rId54"/>
  </p:handoutMasterIdLst>
  <p:sldIdLst>
    <p:sldId id="256" r:id="rId2"/>
    <p:sldId id="259" r:id="rId3"/>
    <p:sldId id="281" r:id="rId4"/>
    <p:sldId id="282" r:id="rId5"/>
    <p:sldId id="283" r:id="rId6"/>
    <p:sldId id="304" r:id="rId7"/>
    <p:sldId id="257" r:id="rId8"/>
    <p:sldId id="258" r:id="rId9"/>
    <p:sldId id="261" r:id="rId10"/>
    <p:sldId id="278" r:id="rId11"/>
    <p:sldId id="262" r:id="rId12"/>
    <p:sldId id="260" r:id="rId13"/>
    <p:sldId id="305" r:id="rId14"/>
    <p:sldId id="263" r:id="rId15"/>
    <p:sldId id="264" r:id="rId16"/>
    <p:sldId id="265" r:id="rId17"/>
    <p:sldId id="266" r:id="rId18"/>
    <p:sldId id="267" r:id="rId19"/>
    <p:sldId id="271" r:id="rId20"/>
    <p:sldId id="301" r:id="rId21"/>
    <p:sldId id="284" r:id="rId22"/>
    <p:sldId id="287" r:id="rId23"/>
    <p:sldId id="288" r:id="rId24"/>
    <p:sldId id="293" r:id="rId25"/>
    <p:sldId id="302" r:id="rId26"/>
    <p:sldId id="289" r:id="rId27"/>
    <p:sldId id="294" r:id="rId28"/>
    <p:sldId id="272" r:id="rId29"/>
    <p:sldId id="303" r:id="rId30"/>
    <p:sldId id="290" r:id="rId31"/>
    <p:sldId id="291" r:id="rId32"/>
    <p:sldId id="292" r:id="rId33"/>
    <p:sldId id="295" r:id="rId34"/>
    <p:sldId id="296" r:id="rId35"/>
    <p:sldId id="274" r:id="rId36"/>
    <p:sldId id="297" r:id="rId37"/>
    <p:sldId id="298" r:id="rId38"/>
    <p:sldId id="299" r:id="rId39"/>
    <p:sldId id="307" r:id="rId40"/>
    <p:sldId id="273" r:id="rId41"/>
    <p:sldId id="308" r:id="rId42"/>
    <p:sldId id="309" r:id="rId43"/>
    <p:sldId id="311" r:id="rId44"/>
    <p:sldId id="313" r:id="rId45"/>
    <p:sldId id="276" r:id="rId46"/>
    <p:sldId id="310" r:id="rId47"/>
    <p:sldId id="277" r:id="rId48"/>
    <p:sldId id="279" r:id="rId49"/>
    <p:sldId id="280" r:id="rId50"/>
    <p:sldId id="312" r:id="rId51"/>
    <p:sldId id="306" r:id="rId5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409" autoAdjust="0"/>
  </p:normalViewPr>
  <p:slideViewPr>
    <p:cSldViewPr>
      <p:cViewPr varScale="1">
        <p:scale>
          <a:sx n="60" d="100"/>
          <a:sy n="60" d="100"/>
        </p:scale>
        <p:origin x="-630" y="-96"/>
      </p:cViewPr>
      <p:guideLst>
        <p:guide orient="horz" pos="2160"/>
        <p:guide pos="2880"/>
      </p:guideLst>
    </p:cSldViewPr>
  </p:slideViewPr>
  <p:notesTextViewPr>
    <p:cViewPr>
      <p:scale>
        <a:sx n="1" d="1"/>
        <a:sy n="1" d="1"/>
      </p:scale>
      <p:origin x="0" y="0"/>
    </p:cViewPr>
  </p:notesTextViewPr>
  <p:sorterViewPr>
    <p:cViewPr>
      <p:scale>
        <a:sx n="100" d="100"/>
        <a:sy n="100" d="100"/>
      </p:scale>
      <p:origin x="0" y="96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2CE40BB-9A19-435D-AEAD-4805EBCA5668}" type="datetimeFigureOut">
              <a:rPr lang="en-US" smtClean="0"/>
              <a:t>2/12/2016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4058758-FE7C-41A3-9D34-766F99A03723}" type="slidenum">
              <a:rPr lang="en-US" smtClean="0"/>
              <a:t>‹#›</a:t>
            </a:fld>
            <a:endParaRPr lang="en-US"/>
          </a:p>
        </p:txBody>
      </p:sp>
    </p:spTree>
    <p:extLst>
      <p:ext uri="{BB962C8B-B14F-4D97-AF65-F5344CB8AC3E}">
        <p14:creationId xmlns:p14="http://schemas.microsoft.com/office/powerpoint/2010/main" val="1991113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B1B4533-5C86-4CA5-B617-E20AB95FE895}" type="datetimeFigureOut">
              <a:rPr lang="en-US" smtClean="0"/>
              <a:t>2/12/2016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03E8431-29CF-4CB6-B85E-ADF4AC833532}" type="slidenum">
              <a:rPr lang="en-US" smtClean="0"/>
              <a:t>‹#›</a:t>
            </a:fld>
            <a:endParaRPr lang="en-US"/>
          </a:p>
        </p:txBody>
      </p:sp>
    </p:spTree>
    <p:extLst>
      <p:ext uri="{BB962C8B-B14F-4D97-AF65-F5344CB8AC3E}">
        <p14:creationId xmlns:p14="http://schemas.microsoft.com/office/powerpoint/2010/main" val="283287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3E8431-29CF-4CB6-B85E-ADF4AC833532}" type="slidenum">
              <a:rPr lang="en-US" smtClean="0"/>
              <a:t>9</a:t>
            </a:fld>
            <a:endParaRPr lang="en-US" dirty="0"/>
          </a:p>
        </p:txBody>
      </p:sp>
    </p:spTree>
    <p:extLst>
      <p:ext uri="{BB962C8B-B14F-4D97-AF65-F5344CB8AC3E}">
        <p14:creationId xmlns:p14="http://schemas.microsoft.com/office/powerpoint/2010/main" val="260256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‘What do you hope for?’ was the third question.  Rachel wanted “to go to heaven.”  Paul hoped that he is able to “do what I can from the wheelchair.”  Ken’s first response was “that [Nina’s] going to be able to …exist after I’m gone.”  For himself, he hoped he was “man enough” to take the pain.  Victor was “still hoping for a magic bullet”.   Mark hoped for “a longer life” and to “get things done …so (Jenny) don’t have to worry.”</a:t>
            </a:r>
          </a:p>
          <a:p>
            <a:endParaRPr lang="en-US" dirty="0"/>
          </a:p>
        </p:txBody>
      </p:sp>
      <p:sp>
        <p:nvSpPr>
          <p:cNvPr id="4" name="Slide Number Placeholder 3"/>
          <p:cNvSpPr>
            <a:spLocks noGrp="1"/>
          </p:cNvSpPr>
          <p:nvPr>
            <p:ph type="sldNum" sz="quarter" idx="10"/>
          </p:nvPr>
        </p:nvSpPr>
        <p:spPr/>
        <p:txBody>
          <a:bodyPr/>
          <a:lstStyle/>
          <a:p>
            <a:fld id="{AB0AAEE9-87B3-4FC6-9DA5-3F56D62D5B44}" type="slidenum">
              <a:rPr lang="en-US" smtClean="0"/>
              <a:t>30</a:t>
            </a:fld>
            <a:endParaRPr lang="en-US"/>
          </a:p>
        </p:txBody>
      </p:sp>
    </p:spTree>
    <p:extLst>
      <p:ext uri="{BB962C8B-B14F-4D97-AF65-F5344CB8AC3E}">
        <p14:creationId xmlns:p14="http://schemas.microsoft.com/office/powerpoint/2010/main" val="3453553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Among the caregivers, Liza wanted Rachel’s “passing [to be] peaceful.”  Lindy and Nina both hoped their loved ones wouldn’t suffer.  Anya’s hope was “for the magic bullet.”  Jenny’s hope for Mark was to “keep him as active as he wants to be.”</a:t>
            </a:r>
          </a:p>
        </p:txBody>
      </p:sp>
      <p:sp>
        <p:nvSpPr>
          <p:cNvPr id="4" name="Slide Number Placeholder 3"/>
          <p:cNvSpPr>
            <a:spLocks noGrp="1"/>
          </p:cNvSpPr>
          <p:nvPr>
            <p:ph type="sldNum" sz="quarter" idx="10"/>
          </p:nvPr>
        </p:nvSpPr>
        <p:spPr/>
        <p:txBody>
          <a:bodyPr/>
          <a:lstStyle/>
          <a:p>
            <a:fld id="{AB0AAEE9-87B3-4FC6-9DA5-3F56D62D5B44}" type="slidenum">
              <a:rPr lang="en-US" smtClean="0"/>
              <a:t>31</a:t>
            </a:fld>
            <a:endParaRPr lang="en-US"/>
          </a:p>
        </p:txBody>
      </p:sp>
    </p:spTree>
    <p:extLst>
      <p:ext uri="{BB962C8B-B14F-4D97-AF65-F5344CB8AC3E}">
        <p14:creationId xmlns:p14="http://schemas.microsoft.com/office/powerpoint/2010/main" val="3620132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providers hoped that wishes would be respected, symptoms would be well-managed and the family would receive support.  </a:t>
            </a:r>
            <a:endParaRPr lang="en-US" strike="sngStrike" dirty="0"/>
          </a:p>
        </p:txBody>
      </p:sp>
      <p:sp>
        <p:nvSpPr>
          <p:cNvPr id="4" name="Slide Number Placeholder 3"/>
          <p:cNvSpPr>
            <a:spLocks noGrp="1"/>
          </p:cNvSpPr>
          <p:nvPr>
            <p:ph type="sldNum" sz="quarter" idx="10"/>
          </p:nvPr>
        </p:nvSpPr>
        <p:spPr/>
        <p:txBody>
          <a:bodyPr/>
          <a:lstStyle/>
          <a:p>
            <a:fld id="{AB0AAEE9-87B3-4FC6-9DA5-3F56D62D5B44}" type="slidenum">
              <a:rPr lang="en-US" smtClean="0"/>
              <a:t>32</a:t>
            </a:fld>
            <a:endParaRPr lang="en-US"/>
          </a:p>
        </p:txBody>
      </p:sp>
    </p:spTree>
    <p:extLst>
      <p:ext uri="{BB962C8B-B14F-4D97-AF65-F5344CB8AC3E}">
        <p14:creationId xmlns:p14="http://schemas.microsoft.com/office/powerpoint/2010/main" val="1732140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Tulsky</a:t>
            </a:r>
            <a:r>
              <a:rPr lang="en-US" dirty="0"/>
              <a:t> discusses two kinds of hope.  Hope as trust or reliance is about hoping for the best possible outcome. This table lists some of the hopes expressed by study participants.  Two of the hopes relate to after the death, one relates to the death itself and six hopes are about the period prior to the death.</a:t>
            </a:r>
          </a:p>
        </p:txBody>
      </p:sp>
      <p:sp>
        <p:nvSpPr>
          <p:cNvPr id="4" name="Slide Number Placeholder 3"/>
          <p:cNvSpPr>
            <a:spLocks noGrp="1"/>
          </p:cNvSpPr>
          <p:nvPr>
            <p:ph type="sldNum" sz="quarter" idx="10"/>
          </p:nvPr>
        </p:nvSpPr>
        <p:spPr/>
        <p:txBody>
          <a:bodyPr/>
          <a:lstStyle/>
          <a:p>
            <a:fld id="{AB0AAEE9-87B3-4FC6-9DA5-3F56D62D5B44}" type="slidenum">
              <a:rPr lang="en-US" smtClean="0"/>
              <a:t>33</a:t>
            </a:fld>
            <a:endParaRPr lang="en-US"/>
          </a:p>
        </p:txBody>
      </p:sp>
    </p:spTree>
    <p:extLst>
      <p:ext uri="{BB962C8B-B14F-4D97-AF65-F5344CB8AC3E}">
        <p14:creationId xmlns:p14="http://schemas.microsoft.com/office/powerpoint/2010/main" val="1080714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The other kind of hope </a:t>
            </a:r>
            <a:r>
              <a:rPr lang="en-US" dirty="0" err="1"/>
              <a:t>Tulsky</a:t>
            </a:r>
            <a:r>
              <a:rPr lang="en-US" dirty="0"/>
              <a:t> discusses is based on the expectation that the hope will be fulfilled.  There are two types of ‘expectation fulfillment’ hopes:  rational and irrational.  The hope is rational if the outcome is very likely to occur.  The hope is irrational if it is not likely to occur but is hoped for despite poor odds.  </a:t>
            </a:r>
          </a:p>
          <a:p>
            <a:endParaRPr lang="en-US" dirty="0" smtClean="0"/>
          </a:p>
          <a:p>
            <a:pPr defTabSz="931774">
              <a:defRPr/>
            </a:pPr>
            <a:r>
              <a:rPr lang="en-US" dirty="0"/>
              <a:t>This table displays the remainder of the hopes expressed by the study participants.  Five of the six rational hopes are pre-death; one is about the death event.  The four irrational hopes are pre-death.  There were no post-death hopes in these categories.</a:t>
            </a:r>
          </a:p>
          <a:p>
            <a:endParaRPr lang="en-US" dirty="0"/>
          </a:p>
          <a:p>
            <a:r>
              <a:rPr lang="en-US" dirty="0"/>
              <a:t>Patients and caregivers had hopes in all categories.  Providers had hopes in all categories except irrational hope.   </a:t>
            </a:r>
          </a:p>
        </p:txBody>
      </p:sp>
      <p:sp>
        <p:nvSpPr>
          <p:cNvPr id="4" name="Slide Number Placeholder 3"/>
          <p:cNvSpPr>
            <a:spLocks noGrp="1"/>
          </p:cNvSpPr>
          <p:nvPr>
            <p:ph type="sldNum" sz="quarter" idx="10"/>
          </p:nvPr>
        </p:nvSpPr>
        <p:spPr/>
        <p:txBody>
          <a:bodyPr/>
          <a:lstStyle/>
          <a:p>
            <a:fld id="{AB0AAEE9-87B3-4FC6-9DA5-3F56D62D5B44}" type="slidenum">
              <a:rPr lang="en-US" smtClean="0"/>
              <a:t>34</a:t>
            </a:fld>
            <a:endParaRPr lang="en-US"/>
          </a:p>
        </p:txBody>
      </p:sp>
    </p:spTree>
    <p:extLst>
      <p:ext uri="{BB962C8B-B14F-4D97-AF65-F5344CB8AC3E}">
        <p14:creationId xmlns:p14="http://schemas.microsoft.com/office/powerpoint/2010/main" val="2871406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fears related to patient’s physical</a:t>
            </a:r>
            <a:r>
              <a:rPr lang="en-US" baseline="0" dirty="0" smtClean="0"/>
              <a:t> comfort.  A provider may </a:t>
            </a:r>
            <a:r>
              <a:rPr lang="en-US" dirty="0" smtClean="0"/>
              <a:t>alleviate by </a:t>
            </a:r>
            <a:r>
              <a:rPr lang="en-US" dirty="0"/>
              <a:t>explaining what can be done to prevent or treat symptoms causing physical discomfort.</a:t>
            </a:r>
          </a:p>
          <a:p>
            <a:endParaRPr lang="en-US" dirty="0"/>
          </a:p>
          <a:p>
            <a:r>
              <a:rPr lang="en-US" dirty="0"/>
              <a:t>Most social and spiritual fears related to the time after the patient’s death.  Because most of the providers did not express post-death fears or concerns, they may have difficulty identifying with or anticipating these fears in others.  A provider may recommend using the services of professionals in other disciplines.</a:t>
            </a:r>
          </a:p>
          <a:p>
            <a:endParaRPr lang="en-US" i="0" dirty="0"/>
          </a:p>
        </p:txBody>
      </p:sp>
      <p:sp>
        <p:nvSpPr>
          <p:cNvPr id="4" name="Slide Number Placeholder 3"/>
          <p:cNvSpPr>
            <a:spLocks noGrp="1"/>
          </p:cNvSpPr>
          <p:nvPr>
            <p:ph type="sldNum" sz="quarter" idx="10"/>
          </p:nvPr>
        </p:nvSpPr>
        <p:spPr/>
        <p:txBody>
          <a:bodyPr/>
          <a:lstStyle/>
          <a:p>
            <a:fld id="{AB0AAEE9-87B3-4FC6-9DA5-3F56D62D5B44}" type="slidenum">
              <a:rPr lang="en-US" smtClean="0"/>
              <a:t>36</a:t>
            </a:fld>
            <a:endParaRPr lang="en-US"/>
          </a:p>
        </p:txBody>
      </p:sp>
    </p:spTree>
    <p:extLst>
      <p:ext uri="{BB962C8B-B14F-4D97-AF65-F5344CB8AC3E}">
        <p14:creationId xmlns:p14="http://schemas.microsoft.com/office/powerpoint/2010/main" val="815835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Most sources of strength for all study participants were social or spiritual.  These might be thought of as one category – relationships -- social strength from relationships with others and spiritual strength from a relationship with God, however God is perceived.  Because providers’ sources of strength were similar to the others’, providers might consider utilizing this commonality in their care of hospice patients and caregivers.  </a:t>
            </a:r>
          </a:p>
          <a:p>
            <a:endParaRPr lang="en-US" dirty="0"/>
          </a:p>
        </p:txBody>
      </p:sp>
      <p:sp>
        <p:nvSpPr>
          <p:cNvPr id="4" name="Slide Number Placeholder 3"/>
          <p:cNvSpPr>
            <a:spLocks noGrp="1"/>
          </p:cNvSpPr>
          <p:nvPr>
            <p:ph type="sldNum" sz="quarter" idx="10"/>
          </p:nvPr>
        </p:nvSpPr>
        <p:spPr/>
        <p:txBody>
          <a:bodyPr/>
          <a:lstStyle/>
          <a:p>
            <a:fld id="{AB0AAEE9-87B3-4FC6-9DA5-3F56D62D5B44}" type="slidenum">
              <a:rPr lang="en-US" smtClean="0"/>
              <a:t>37</a:t>
            </a:fld>
            <a:endParaRPr lang="en-US"/>
          </a:p>
        </p:txBody>
      </p:sp>
    </p:spTree>
    <p:extLst>
      <p:ext uri="{BB962C8B-B14F-4D97-AF65-F5344CB8AC3E}">
        <p14:creationId xmlns:p14="http://schemas.microsoft.com/office/powerpoint/2010/main" val="15176611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Most patients’ and caregivers’ hopes and all of the providers’ hopes relate to the period before the patient’s death and are connected with the patient’s experience prior</a:t>
            </a:r>
            <a:r>
              <a:rPr lang="en-US" baseline="0" dirty="0" smtClean="0"/>
              <a:t> to death.  </a:t>
            </a:r>
            <a:r>
              <a:rPr lang="en-US" dirty="0" smtClean="0"/>
              <a:t>A </a:t>
            </a:r>
            <a:r>
              <a:rPr lang="en-US" dirty="0"/>
              <a:t>provider may support hopes for the peaceful death of a patient by discussing care that can be provided.  </a:t>
            </a:r>
            <a:r>
              <a:rPr lang="en-US" dirty="0" smtClean="0"/>
              <a:t> Two different kinds of hope.  Second kind was hope as expectation of fulfillment – these individuals are more likely to be disappointed because their hopes are about very specific</a:t>
            </a:r>
            <a:r>
              <a:rPr lang="en-US" baseline="0" dirty="0" smtClean="0"/>
              <a:t> outcomes – particularly those with irrational hopes.  No providers had hopes in irrational category – it may be difficult for a provider to identify with or anticipate irrational hopes.  Understand they will not likely affect/change this kind of hope because it’s typically based on long-held faith.  </a:t>
            </a:r>
            <a:endParaRPr lang="en-US" dirty="0" smtClean="0"/>
          </a:p>
          <a:p>
            <a:pPr defTabSz="931774">
              <a:defRPr/>
            </a:pPr>
            <a:endParaRPr lang="en-US" dirty="0" smtClean="0"/>
          </a:p>
          <a:p>
            <a:pPr defTabSz="931774">
              <a:defRPr/>
            </a:pPr>
            <a:endParaRPr lang="en-US" dirty="0" smtClean="0"/>
          </a:p>
          <a:p>
            <a:pPr defTabSz="931774">
              <a:defRPr/>
            </a:pPr>
            <a:endParaRPr lang="en-US" dirty="0" smtClean="0"/>
          </a:p>
          <a:p>
            <a:pPr defTabSz="931774">
              <a:defRPr/>
            </a:pPr>
            <a:r>
              <a:rPr lang="en-US" dirty="0" smtClean="0"/>
              <a:t>Regarding </a:t>
            </a:r>
            <a:r>
              <a:rPr lang="en-US" dirty="0"/>
              <a:t>the hopes about the post-death period, a provider may link the caregiver with resources that can assist with planning and support.</a:t>
            </a:r>
          </a:p>
        </p:txBody>
      </p:sp>
      <p:sp>
        <p:nvSpPr>
          <p:cNvPr id="4" name="Slide Number Placeholder 3"/>
          <p:cNvSpPr>
            <a:spLocks noGrp="1"/>
          </p:cNvSpPr>
          <p:nvPr>
            <p:ph type="sldNum" sz="quarter" idx="10"/>
          </p:nvPr>
        </p:nvSpPr>
        <p:spPr/>
        <p:txBody>
          <a:bodyPr/>
          <a:lstStyle/>
          <a:p>
            <a:fld id="{AB0AAEE9-87B3-4FC6-9DA5-3F56D62D5B44}" type="slidenum">
              <a:rPr lang="en-US" smtClean="0"/>
              <a:t>38</a:t>
            </a:fld>
            <a:endParaRPr lang="en-US"/>
          </a:p>
        </p:txBody>
      </p:sp>
    </p:spTree>
    <p:extLst>
      <p:ext uri="{BB962C8B-B14F-4D97-AF65-F5344CB8AC3E}">
        <p14:creationId xmlns:p14="http://schemas.microsoft.com/office/powerpoint/2010/main" val="4206624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DEFINITION:  HOSPICE – palliative care in the last months of life</a:t>
            </a:r>
          </a:p>
          <a:p>
            <a:pPr lvl="1"/>
            <a:r>
              <a:rPr lang="en-US" dirty="0" smtClean="0"/>
              <a:t>DEFINITION:  PALLIATIVE – comfort oriented care;  uncomfortable symptoms are treated; spiritual and emotional selves are supported; holistic care is provided by a team</a:t>
            </a:r>
          </a:p>
          <a:p>
            <a:endParaRPr lang="en-US" dirty="0"/>
          </a:p>
        </p:txBody>
      </p:sp>
      <p:sp>
        <p:nvSpPr>
          <p:cNvPr id="4" name="Slide Number Placeholder 3"/>
          <p:cNvSpPr>
            <a:spLocks noGrp="1"/>
          </p:cNvSpPr>
          <p:nvPr>
            <p:ph type="sldNum" sz="quarter" idx="10"/>
          </p:nvPr>
        </p:nvSpPr>
        <p:spPr/>
        <p:txBody>
          <a:bodyPr/>
          <a:lstStyle/>
          <a:p>
            <a:fld id="{B03E8431-29CF-4CB6-B85E-ADF4AC833532}" type="slidenum">
              <a:rPr lang="en-US" smtClean="0"/>
              <a:t>12</a:t>
            </a:fld>
            <a:endParaRPr lang="en-US" dirty="0"/>
          </a:p>
        </p:txBody>
      </p:sp>
    </p:spTree>
    <p:extLst>
      <p:ext uri="{BB962C8B-B14F-4D97-AF65-F5344CB8AC3E}">
        <p14:creationId xmlns:p14="http://schemas.microsoft.com/office/powerpoint/2010/main" val="3078356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 out triad</a:t>
            </a:r>
            <a:r>
              <a:rPr lang="en-US" baseline="0" dirty="0" smtClean="0"/>
              <a:t> descriptions to 5 volunteers.</a:t>
            </a:r>
            <a:endParaRPr lang="en-US" dirty="0"/>
          </a:p>
        </p:txBody>
      </p:sp>
      <p:sp>
        <p:nvSpPr>
          <p:cNvPr id="4" name="Slide Number Placeholder 3"/>
          <p:cNvSpPr>
            <a:spLocks noGrp="1"/>
          </p:cNvSpPr>
          <p:nvPr>
            <p:ph type="sldNum" sz="quarter" idx="10"/>
          </p:nvPr>
        </p:nvSpPr>
        <p:spPr/>
        <p:txBody>
          <a:bodyPr/>
          <a:lstStyle/>
          <a:p>
            <a:fld id="{B03E8431-29CF-4CB6-B85E-ADF4AC833532}" type="slidenum">
              <a:rPr lang="en-US" smtClean="0"/>
              <a:t>13</a:t>
            </a:fld>
            <a:endParaRPr lang="en-US" dirty="0"/>
          </a:p>
        </p:txBody>
      </p:sp>
    </p:spTree>
    <p:extLst>
      <p:ext uri="{BB962C8B-B14F-4D97-AF65-F5344CB8AC3E}">
        <p14:creationId xmlns:p14="http://schemas.microsoft.com/office/powerpoint/2010/main" val="681685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Among the patients, Rachel and Paul had fears connected to physical health.  Ken talked about hoping his death would not cause him to suffer.  Victor’s fears were primarily related to his family, although he also described a fear related to papers he had written and the fact that no one else would likely use them.  Mark discussed not wanting to burden his sister by not completing household projects.  He also stated he no longer feared dying after a visit from the hospice spiritual care staff.</a:t>
            </a:r>
          </a:p>
          <a:p>
            <a:endParaRPr lang="en-US" dirty="0" smtClean="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B0AAEE9-87B3-4FC6-9DA5-3F56D62D5B44}" type="slidenum">
              <a:rPr lang="en-US" smtClean="0"/>
              <a:t>21</a:t>
            </a:fld>
            <a:endParaRPr lang="en-US" dirty="0"/>
          </a:p>
        </p:txBody>
      </p:sp>
    </p:spTree>
    <p:extLst>
      <p:ext uri="{BB962C8B-B14F-4D97-AF65-F5344CB8AC3E}">
        <p14:creationId xmlns:p14="http://schemas.microsoft.com/office/powerpoint/2010/main" val="4216856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Liza stated she was not afraid because Rachel would be ‘promoted to glory’ when she died.  Lindy feared that Paul would suffer.  Nina and Anya both feared being lonely.  Jenny did not want Mark to die “too soon” because “he helps me fix stuff.”</a:t>
            </a:r>
          </a:p>
          <a:p>
            <a:pPr defTabSz="931774">
              <a:defRPr/>
            </a:pPr>
            <a:endParaRPr lang="en-US" dirty="0" smtClean="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B0AAEE9-87B3-4FC6-9DA5-3F56D62D5B44}" type="slidenum">
              <a:rPr lang="en-US" smtClean="0"/>
              <a:t>22</a:t>
            </a:fld>
            <a:endParaRPr lang="en-US"/>
          </a:p>
        </p:txBody>
      </p:sp>
    </p:spTree>
    <p:extLst>
      <p:ext uri="{BB962C8B-B14F-4D97-AF65-F5344CB8AC3E}">
        <p14:creationId xmlns:p14="http://schemas.microsoft.com/office/powerpoint/2010/main" val="73156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Dr. S wanted Ken to be able to live at home with his family and his loved ones around him.  Dr. G commented on Victor’s struggle with being realistic about his abilities.  Dr. T stated minimal concern because hospice was present for Mark.</a:t>
            </a:r>
          </a:p>
          <a:p>
            <a:endParaRPr lang="en-US" dirty="0"/>
          </a:p>
        </p:txBody>
      </p:sp>
      <p:sp>
        <p:nvSpPr>
          <p:cNvPr id="4" name="Slide Number Placeholder 3"/>
          <p:cNvSpPr>
            <a:spLocks noGrp="1"/>
          </p:cNvSpPr>
          <p:nvPr>
            <p:ph type="sldNum" sz="quarter" idx="10"/>
          </p:nvPr>
        </p:nvSpPr>
        <p:spPr/>
        <p:txBody>
          <a:bodyPr/>
          <a:lstStyle/>
          <a:p>
            <a:fld id="{AB0AAEE9-87B3-4FC6-9DA5-3F56D62D5B44}" type="slidenum">
              <a:rPr lang="en-US" smtClean="0"/>
              <a:t>23</a:t>
            </a:fld>
            <a:endParaRPr lang="en-US"/>
          </a:p>
        </p:txBody>
      </p:sp>
    </p:spTree>
    <p:extLst>
      <p:ext uri="{BB962C8B-B14F-4D97-AF65-F5344CB8AC3E}">
        <p14:creationId xmlns:p14="http://schemas.microsoft.com/office/powerpoint/2010/main" val="3659495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The fears and concerns expressed by patients, caregivers and providers are listed here according to whether they relate to physical, emotional, social or spiritual dimensions of life.  They are further categorized as relating to the period before or after the death of the patient.  </a:t>
            </a:r>
          </a:p>
          <a:p>
            <a:endParaRPr lang="en-US" dirty="0" smtClean="0"/>
          </a:p>
          <a:p>
            <a:pPr defTabSz="931774">
              <a:defRPr/>
            </a:pPr>
            <a:r>
              <a:rPr lang="en-US" dirty="0"/>
              <a:t>Most fears are about the pre-death physical dimension of the patient.  Two fears are emotional and pre-death.  Of the six social fears listed, five are post-death and one is pre-death.  Two of the three spiritual concerns are post-death, and one is pre-death.  Patients and caregivers expressed fears in all four categories; however, no providers expressed emotional or spiritual concerns.  Only one provider expressed a post-death concern.  </a:t>
            </a:r>
          </a:p>
          <a:p>
            <a:endParaRPr lang="en-US" dirty="0"/>
          </a:p>
        </p:txBody>
      </p:sp>
      <p:sp>
        <p:nvSpPr>
          <p:cNvPr id="4" name="Slide Number Placeholder 3"/>
          <p:cNvSpPr>
            <a:spLocks noGrp="1"/>
          </p:cNvSpPr>
          <p:nvPr>
            <p:ph type="sldNum" sz="quarter" idx="10"/>
          </p:nvPr>
        </p:nvSpPr>
        <p:spPr/>
        <p:txBody>
          <a:bodyPr/>
          <a:lstStyle/>
          <a:p>
            <a:fld id="{AB0AAEE9-87B3-4FC6-9DA5-3F56D62D5B44}" type="slidenum">
              <a:rPr lang="en-US" smtClean="0"/>
              <a:t>24</a:t>
            </a:fld>
            <a:endParaRPr lang="en-US"/>
          </a:p>
        </p:txBody>
      </p:sp>
    </p:spTree>
    <p:extLst>
      <p:ext uri="{BB962C8B-B14F-4D97-AF65-F5344CB8AC3E}">
        <p14:creationId xmlns:p14="http://schemas.microsoft.com/office/powerpoint/2010/main" val="3396577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‘Where does your strength or courage come from?’ elicited answers from study participants about faith, family and abilities.  Rachel said “I believe the Lord’s watching over me.”  Lindy said, “My family is…supportive.  They understand.”  NP E stated, “when I’m going to see a patient, usually I pray ‘Lord help me…be a healing influence for this person.”  Dr. G stated, “My strength comes from I know how to do this [work].”</a:t>
            </a:r>
          </a:p>
          <a:p>
            <a:endParaRPr lang="en-US" dirty="0"/>
          </a:p>
          <a:p>
            <a:endParaRPr lang="en-US" dirty="0"/>
          </a:p>
        </p:txBody>
      </p:sp>
      <p:sp>
        <p:nvSpPr>
          <p:cNvPr id="4" name="Slide Number Placeholder 3"/>
          <p:cNvSpPr>
            <a:spLocks noGrp="1"/>
          </p:cNvSpPr>
          <p:nvPr>
            <p:ph type="sldNum" sz="quarter" idx="10"/>
          </p:nvPr>
        </p:nvSpPr>
        <p:spPr/>
        <p:txBody>
          <a:bodyPr/>
          <a:lstStyle/>
          <a:p>
            <a:fld id="{AB0AAEE9-87B3-4FC6-9DA5-3F56D62D5B44}" type="slidenum">
              <a:rPr lang="en-US" smtClean="0"/>
              <a:t>26</a:t>
            </a:fld>
            <a:endParaRPr lang="en-US"/>
          </a:p>
        </p:txBody>
      </p:sp>
    </p:spTree>
    <p:extLst>
      <p:ext uri="{BB962C8B-B14F-4D97-AF65-F5344CB8AC3E}">
        <p14:creationId xmlns:p14="http://schemas.microsoft.com/office/powerpoint/2010/main" val="2031039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Sources of strength are listed in this table and are categorized according to physical, intellectual, social and spiritual dimensions.  All but two entries are categorized as either social or spiritual.  </a:t>
            </a:r>
            <a:endParaRPr lang="en-US" strike="sngStrike" dirty="0"/>
          </a:p>
        </p:txBody>
      </p:sp>
      <p:sp>
        <p:nvSpPr>
          <p:cNvPr id="4" name="Slide Number Placeholder 3"/>
          <p:cNvSpPr>
            <a:spLocks noGrp="1"/>
          </p:cNvSpPr>
          <p:nvPr>
            <p:ph type="sldNum" sz="quarter" idx="10"/>
          </p:nvPr>
        </p:nvSpPr>
        <p:spPr/>
        <p:txBody>
          <a:bodyPr/>
          <a:lstStyle/>
          <a:p>
            <a:fld id="{AB0AAEE9-87B3-4FC6-9DA5-3F56D62D5B44}" type="slidenum">
              <a:rPr lang="en-US" smtClean="0"/>
              <a:t>27</a:t>
            </a:fld>
            <a:endParaRPr lang="en-US"/>
          </a:p>
        </p:txBody>
      </p:sp>
    </p:spTree>
    <p:extLst>
      <p:ext uri="{BB962C8B-B14F-4D97-AF65-F5344CB8AC3E}">
        <p14:creationId xmlns:p14="http://schemas.microsoft.com/office/powerpoint/2010/main" val="90680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15284A-7CFD-4E89-9550-B9B58AD38B1E}" type="datetime1">
              <a:rPr lang="en-US" smtClean="0"/>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3809905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BD769C-F5A3-421B-991C-E45792CF9210}" type="datetime1">
              <a:rPr lang="en-US" smtClean="0"/>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2361717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5EBBE-293E-4A89-BC93-9D75AF7FE651}" type="datetime1">
              <a:rPr lang="en-US" smtClean="0"/>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328754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21537B-44EC-4AB2-A626-D0101CAB313D}" type="datetime1">
              <a:rPr lang="en-US" smtClean="0"/>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66618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5BD27D-04C9-4454-9CC6-52D54D82DD80}" type="datetime1">
              <a:rPr lang="en-US" smtClean="0"/>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169033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C51EB7-3CBE-4E13-95EB-1E6032B7DF6E}" type="datetime1">
              <a:rPr lang="en-US" smtClean="0"/>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240544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AECF41-8A47-4388-B3B0-7DBA227098B4}" type="datetime1">
              <a:rPr lang="en-US" smtClean="0"/>
              <a:t>2/12/2016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3626671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1B04A4-88B7-4024-9123-8E0CBAC54985}" type="datetime1">
              <a:rPr lang="en-US" smtClean="0"/>
              <a:t>2/12/2016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2971495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78C57-0E0D-4F51-865E-1B42814BFFD0}" type="datetime1">
              <a:rPr lang="en-US" smtClean="0"/>
              <a:t>2/12/2016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3963269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3C0A1-CABA-46CD-855E-417F97D41988}" type="datetime1">
              <a:rPr lang="en-US" smtClean="0"/>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130600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74B57-2046-44F0-B8D8-16333D79F5A9}" type="datetime1">
              <a:rPr lang="en-US" smtClean="0"/>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1B8C8-CBF7-4FF2-918B-7A68C8D21036}" type="slidenum">
              <a:rPr lang="en-US" smtClean="0"/>
              <a:t>‹#›</a:t>
            </a:fld>
            <a:endParaRPr lang="en-US"/>
          </a:p>
        </p:txBody>
      </p:sp>
    </p:spTree>
    <p:extLst>
      <p:ext uri="{BB962C8B-B14F-4D97-AF65-F5344CB8AC3E}">
        <p14:creationId xmlns:p14="http://schemas.microsoft.com/office/powerpoint/2010/main" val="778687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3CD38-1518-46F3-A4FF-8608AA80E8BC}" type="datetime1">
              <a:rPr lang="en-US" smtClean="0"/>
              <a:t>2/12/2016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1B8C8-CBF7-4FF2-918B-7A68C8D21036}" type="slidenum">
              <a:rPr lang="en-US" smtClean="0"/>
              <a:t>‹#›</a:t>
            </a:fld>
            <a:endParaRPr lang="en-US"/>
          </a:p>
        </p:txBody>
      </p:sp>
    </p:spTree>
    <p:extLst>
      <p:ext uri="{BB962C8B-B14F-4D97-AF65-F5344CB8AC3E}">
        <p14:creationId xmlns:p14="http://schemas.microsoft.com/office/powerpoint/2010/main" val="301564119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nhpco.org/sites/default/files/public/Statistics_Research/2015_Facts_Figures.pdf"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capc.org/"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merriam-webster.com/dictionary/strength" TargetMode="External"/><Relationship Id="rId2" Type="http://schemas.openxmlformats.org/officeDocument/2006/relationships/hyperlink" Target="http://www.merriam-webster.com/dictionary/fear" TargetMode="External"/><Relationship Id="rId1" Type="http://schemas.openxmlformats.org/officeDocument/2006/relationships/slideLayout" Target="../slideLayouts/slideLayout2.xml"/><Relationship Id="rId4" Type="http://schemas.openxmlformats.org/officeDocument/2006/relationships/hyperlink" Target="http://www.merriam-webstercom/dictinoary/hop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mssm.edu/instituedformedicare/"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470025"/>
          </a:xfrm>
        </p:spPr>
        <p:txBody>
          <a:bodyPr>
            <a:normAutofit/>
          </a:bodyPr>
          <a:lstStyle/>
          <a:p>
            <a:r>
              <a:rPr lang="en-US" dirty="0" smtClean="0"/>
              <a:t>Hope and Strength </a:t>
            </a:r>
            <a:br>
              <a:rPr lang="en-US" dirty="0" smtClean="0"/>
            </a:br>
            <a:r>
              <a:rPr lang="en-US" dirty="0" smtClean="0"/>
              <a:t>Surround Even the Dying</a:t>
            </a:r>
            <a:endParaRPr lang="en-US" dirty="0"/>
          </a:p>
        </p:txBody>
      </p:sp>
      <p:sp>
        <p:nvSpPr>
          <p:cNvPr id="3" name="Subtitle 2"/>
          <p:cNvSpPr>
            <a:spLocks noGrp="1"/>
          </p:cNvSpPr>
          <p:nvPr>
            <p:ph type="subTitle" idx="1"/>
          </p:nvPr>
        </p:nvSpPr>
        <p:spPr/>
        <p:txBody>
          <a:bodyPr>
            <a:normAutofit/>
          </a:bodyPr>
          <a:lstStyle/>
          <a:p>
            <a:r>
              <a:rPr lang="en-US" dirty="0" smtClean="0">
                <a:solidFill>
                  <a:schemeClr val="tx1"/>
                </a:solidFill>
              </a:rPr>
              <a:t>Theresa Lynn, PhD, RN, LMSW, CT</a:t>
            </a:r>
          </a:p>
          <a:p>
            <a:r>
              <a:rPr lang="en-US" dirty="0" smtClean="0">
                <a:solidFill>
                  <a:schemeClr val="tx1"/>
                </a:solidFill>
              </a:rPr>
              <a:t>Wings of Hope Hospice</a:t>
            </a:r>
          </a:p>
          <a:p>
            <a:r>
              <a:rPr lang="en-US" dirty="0" smtClean="0">
                <a:solidFill>
                  <a:schemeClr val="tx1"/>
                </a:solidFill>
              </a:rPr>
              <a:t>Western Michigan University</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5931B8C8-CBF7-4FF2-918B-7A68C8D21036}" type="slidenum">
              <a:rPr lang="en-US" smtClean="0"/>
              <a:t>1</a:t>
            </a:fld>
            <a:endParaRPr lang="en-US" dirty="0"/>
          </a:p>
        </p:txBody>
      </p:sp>
    </p:spTree>
    <p:extLst>
      <p:ext uri="{BB962C8B-B14F-4D97-AF65-F5344CB8AC3E}">
        <p14:creationId xmlns:p14="http://schemas.microsoft.com/office/powerpoint/2010/main" val="1690409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Avoidance (cont.)</a:t>
            </a:r>
            <a:endParaRPr lang="en-US" dirty="0"/>
          </a:p>
        </p:txBody>
      </p:sp>
      <p:sp>
        <p:nvSpPr>
          <p:cNvPr id="3" name="Content Placeholder 2"/>
          <p:cNvSpPr>
            <a:spLocks noGrp="1"/>
          </p:cNvSpPr>
          <p:nvPr>
            <p:ph idx="1"/>
          </p:nvPr>
        </p:nvSpPr>
        <p:spPr/>
        <p:txBody>
          <a:bodyPr>
            <a:normAutofit fontScale="92500"/>
          </a:bodyPr>
          <a:lstStyle/>
          <a:p>
            <a:pPr lvl="1"/>
            <a:r>
              <a:rPr lang="en-US" sz="4000" dirty="0"/>
              <a:t>Lack of knowledge about </a:t>
            </a:r>
            <a:r>
              <a:rPr lang="en-US" sz="4000" dirty="0" smtClean="0"/>
              <a:t>hospice</a:t>
            </a:r>
            <a:r>
              <a:rPr lang="en-US" sz="4000" baseline="30000" dirty="0" smtClean="0"/>
              <a:t>13</a:t>
            </a:r>
            <a:endParaRPr lang="en-US" sz="4000" dirty="0"/>
          </a:p>
          <a:p>
            <a:pPr lvl="1"/>
            <a:r>
              <a:rPr lang="en-US" sz="4000" dirty="0"/>
              <a:t>Avoid perception of giving up </a:t>
            </a:r>
            <a:r>
              <a:rPr lang="en-US" sz="4000" dirty="0" smtClean="0"/>
              <a:t>hope</a:t>
            </a:r>
            <a:r>
              <a:rPr lang="en-US" sz="4000" baseline="30000" dirty="0" smtClean="0"/>
              <a:t>14</a:t>
            </a:r>
            <a:endParaRPr lang="en-US" sz="3900" baseline="30000" dirty="0"/>
          </a:p>
          <a:p>
            <a:pPr lvl="1"/>
            <a:r>
              <a:rPr lang="en-US" sz="4000" dirty="0"/>
              <a:t>Fear of losing control of managing </a:t>
            </a:r>
            <a:r>
              <a:rPr lang="en-US" sz="4000" dirty="0" smtClean="0"/>
              <a:t>illness</a:t>
            </a:r>
            <a:r>
              <a:rPr lang="en-US" sz="4000" baseline="30000" dirty="0" smtClean="0"/>
              <a:t>13,15</a:t>
            </a:r>
            <a:endParaRPr lang="en-US" sz="4000" dirty="0"/>
          </a:p>
          <a:p>
            <a:pPr lvl="1"/>
            <a:r>
              <a:rPr lang="en-US" sz="4000" dirty="0"/>
              <a:t>Ignorance of culture &amp; perception of </a:t>
            </a:r>
            <a:r>
              <a:rPr lang="en-US" sz="4000" dirty="0" smtClean="0"/>
              <a:t>hospice</a:t>
            </a:r>
            <a:r>
              <a:rPr lang="en-US" sz="4000" baseline="30000" dirty="0" smtClean="0"/>
              <a:t>16</a:t>
            </a:r>
            <a:endParaRPr lang="en-US" sz="4000" dirty="0"/>
          </a:p>
          <a:p>
            <a:pPr lvl="1"/>
            <a:r>
              <a:rPr lang="en-US" sz="4000" dirty="0"/>
              <a:t>Perception of financial </a:t>
            </a:r>
            <a:r>
              <a:rPr lang="en-US" sz="4000" dirty="0" smtClean="0"/>
              <a:t>reasons</a:t>
            </a:r>
            <a:r>
              <a:rPr lang="en-US" sz="4000" baseline="30000" dirty="0" smtClean="0"/>
              <a:t>15</a:t>
            </a:r>
            <a:endParaRPr lang="en-US" sz="4000" dirty="0"/>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10</a:t>
            </a:fld>
            <a:endParaRPr lang="en-US" dirty="0"/>
          </a:p>
        </p:txBody>
      </p:sp>
    </p:spTree>
    <p:extLst>
      <p:ext uri="{BB962C8B-B14F-4D97-AF65-F5344CB8AC3E}">
        <p14:creationId xmlns:p14="http://schemas.microsoft.com/office/powerpoint/2010/main" val="2359874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a:t>
            </a:r>
            <a:endParaRPr lang="en-US" dirty="0"/>
          </a:p>
        </p:txBody>
      </p:sp>
      <p:sp>
        <p:nvSpPr>
          <p:cNvPr id="3" name="Content Placeholder 2"/>
          <p:cNvSpPr>
            <a:spLocks noGrp="1"/>
          </p:cNvSpPr>
          <p:nvPr>
            <p:ph idx="1"/>
          </p:nvPr>
        </p:nvSpPr>
        <p:spPr>
          <a:xfrm>
            <a:off x="457200" y="1676400"/>
            <a:ext cx="8229600" cy="4114800"/>
          </a:xfrm>
        </p:spPr>
        <p:txBody>
          <a:bodyPr>
            <a:normAutofit/>
          </a:bodyPr>
          <a:lstStyle/>
          <a:p>
            <a:r>
              <a:rPr lang="en-US" sz="4400" dirty="0" smtClean="0"/>
              <a:t>Providers may perceive no time to have discussions about EOL</a:t>
            </a:r>
          </a:p>
          <a:p>
            <a:r>
              <a:rPr lang="en-US" sz="4400" dirty="0"/>
              <a:t>Clinician is efficient at expense of patient-centered </a:t>
            </a:r>
            <a:r>
              <a:rPr lang="en-US" sz="4400" dirty="0" smtClean="0"/>
              <a:t>care</a:t>
            </a:r>
            <a:r>
              <a:rPr lang="en-US" sz="4400" baseline="30000" dirty="0" smtClean="0"/>
              <a:t>17</a:t>
            </a:r>
            <a:endParaRPr lang="en-US" sz="4400" dirty="0"/>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11</a:t>
            </a:fld>
            <a:endParaRPr lang="en-US" dirty="0"/>
          </a:p>
        </p:txBody>
      </p:sp>
    </p:spTree>
    <p:extLst>
      <p:ext uri="{BB962C8B-B14F-4D97-AF65-F5344CB8AC3E}">
        <p14:creationId xmlns:p14="http://schemas.microsoft.com/office/powerpoint/2010/main" val="3021843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a:t>
            </a:r>
            <a:endParaRPr lang="en-US" dirty="0"/>
          </a:p>
        </p:txBody>
      </p:sp>
      <p:sp>
        <p:nvSpPr>
          <p:cNvPr id="3" name="Content Placeholder 2"/>
          <p:cNvSpPr>
            <a:spLocks noGrp="1"/>
          </p:cNvSpPr>
          <p:nvPr>
            <p:ph idx="1"/>
          </p:nvPr>
        </p:nvSpPr>
        <p:spPr/>
        <p:txBody>
          <a:bodyPr>
            <a:normAutofit/>
          </a:bodyPr>
          <a:lstStyle/>
          <a:p>
            <a:pPr marL="118872" indent="0" algn="ctr">
              <a:buNone/>
            </a:pPr>
            <a:endParaRPr lang="en-US" sz="4400" dirty="0"/>
          </a:p>
          <a:p>
            <a:pPr marL="118872" indent="0" algn="ctr">
              <a:buNone/>
            </a:pPr>
            <a:r>
              <a:rPr lang="en-US" sz="4400" dirty="0" smtClean="0"/>
              <a:t>Becoming a hospice patient </a:t>
            </a:r>
          </a:p>
          <a:p>
            <a:pPr marL="118872" indent="0" algn="ctr">
              <a:buNone/>
            </a:pPr>
            <a:r>
              <a:rPr lang="en-US" sz="4400" dirty="0" smtClean="0"/>
              <a:t>causes one to lose hope</a:t>
            </a:r>
          </a:p>
        </p:txBody>
      </p:sp>
      <p:sp>
        <p:nvSpPr>
          <p:cNvPr id="4" name="Slide Number Placeholder 3"/>
          <p:cNvSpPr>
            <a:spLocks noGrp="1"/>
          </p:cNvSpPr>
          <p:nvPr>
            <p:ph type="sldNum" sz="quarter" idx="12"/>
          </p:nvPr>
        </p:nvSpPr>
        <p:spPr/>
        <p:txBody>
          <a:bodyPr/>
          <a:lstStyle/>
          <a:p>
            <a:fld id="{5931B8C8-CBF7-4FF2-918B-7A68C8D21036}" type="slidenum">
              <a:rPr lang="en-US" smtClean="0"/>
              <a:t>12</a:t>
            </a:fld>
            <a:endParaRPr lang="en-US" dirty="0"/>
          </a:p>
        </p:txBody>
      </p:sp>
    </p:spTree>
    <p:extLst>
      <p:ext uri="{BB962C8B-B14F-4D97-AF65-F5344CB8AC3E}">
        <p14:creationId xmlns:p14="http://schemas.microsoft.com/office/powerpoint/2010/main" val="2793422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rmAutofit/>
          </a:bodyPr>
          <a:lstStyle/>
          <a:p>
            <a:r>
              <a:rPr lang="en-US" sz="4800" b="1" dirty="0" smtClean="0">
                <a:solidFill>
                  <a:srgbClr val="FF0000"/>
                </a:solidFill>
              </a:rPr>
              <a:t>Triad 1 – Rachel, Liza, Dr. N.</a:t>
            </a:r>
          </a:p>
          <a:p>
            <a:r>
              <a:rPr lang="en-US" sz="4800" b="1" dirty="0" smtClean="0">
                <a:solidFill>
                  <a:srgbClr val="FFC000"/>
                </a:solidFill>
              </a:rPr>
              <a:t>Triad 2 – Paul, Lindy, NP E.</a:t>
            </a:r>
          </a:p>
          <a:p>
            <a:r>
              <a:rPr lang="en-US" sz="4800" b="1" dirty="0" smtClean="0">
                <a:solidFill>
                  <a:srgbClr val="00B050"/>
                </a:solidFill>
              </a:rPr>
              <a:t>Triad 3 – Ken, Nina, Dr. S.</a:t>
            </a:r>
          </a:p>
          <a:p>
            <a:r>
              <a:rPr lang="en-US" sz="4800" b="1" dirty="0" smtClean="0">
                <a:solidFill>
                  <a:srgbClr val="0070C0"/>
                </a:solidFill>
              </a:rPr>
              <a:t>Triad 4 – Victor, Anya, Dr. G.</a:t>
            </a:r>
          </a:p>
          <a:p>
            <a:r>
              <a:rPr lang="en-US" sz="4800" b="1" dirty="0" smtClean="0">
                <a:solidFill>
                  <a:srgbClr val="7030A0"/>
                </a:solidFill>
              </a:rPr>
              <a:t>Triad 5 – Mark, Jenny, Dr. T.</a:t>
            </a:r>
            <a:endParaRPr lang="en-US" sz="4800" b="1" dirty="0">
              <a:solidFill>
                <a:srgbClr val="7030A0"/>
              </a:solidFill>
            </a:endParaRPr>
          </a:p>
        </p:txBody>
      </p:sp>
      <p:sp>
        <p:nvSpPr>
          <p:cNvPr id="4" name="Slide Number Placeholder 3"/>
          <p:cNvSpPr>
            <a:spLocks noGrp="1"/>
          </p:cNvSpPr>
          <p:nvPr>
            <p:ph type="sldNum" sz="quarter" idx="12"/>
          </p:nvPr>
        </p:nvSpPr>
        <p:spPr/>
        <p:txBody>
          <a:bodyPr/>
          <a:lstStyle/>
          <a:p>
            <a:fld id="{5931B8C8-CBF7-4FF2-918B-7A68C8D21036}" type="slidenum">
              <a:rPr lang="en-US" smtClean="0"/>
              <a:t>13</a:t>
            </a:fld>
            <a:endParaRPr lang="en-US" dirty="0"/>
          </a:p>
        </p:txBody>
      </p:sp>
    </p:spTree>
    <p:extLst>
      <p:ext uri="{BB962C8B-B14F-4D97-AF65-F5344CB8AC3E}">
        <p14:creationId xmlns:p14="http://schemas.microsoft.com/office/powerpoint/2010/main" val="1405426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Triad 1</a:t>
            </a:r>
            <a:endParaRPr lang="en-US" b="1" dirty="0">
              <a:solidFill>
                <a:srgbClr val="FF0000"/>
              </a:solidFill>
            </a:endParaRPr>
          </a:p>
        </p:txBody>
      </p:sp>
      <p:sp>
        <p:nvSpPr>
          <p:cNvPr id="3" name="Content Placeholder 2"/>
          <p:cNvSpPr>
            <a:spLocks noGrp="1"/>
          </p:cNvSpPr>
          <p:nvPr>
            <p:ph idx="1"/>
          </p:nvPr>
        </p:nvSpPr>
        <p:spPr>
          <a:xfrm>
            <a:off x="457200" y="1905000"/>
            <a:ext cx="8229600" cy="4114800"/>
          </a:xfrm>
        </p:spPr>
        <p:txBody>
          <a:bodyPr>
            <a:normAutofit/>
          </a:bodyPr>
          <a:lstStyle/>
          <a:p>
            <a:r>
              <a:rPr lang="en-US" sz="4400" b="1" dirty="0" smtClean="0">
                <a:solidFill>
                  <a:srgbClr val="FF0000"/>
                </a:solidFill>
              </a:rPr>
              <a:t>Rachel –  patient, age 96 </a:t>
            </a:r>
          </a:p>
          <a:p>
            <a:r>
              <a:rPr lang="en-US" sz="4400" b="1" dirty="0" smtClean="0">
                <a:solidFill>
                  <a:srgbClr val="FF0000"/>
                </a:solidFill>
              </a:rPr>
              <a:t>Liza – daughter, lives in summer home 30 minutes south</a:t>
            </a:r>
          </a:p>
          <a:p>
            <a:r>
              <a:rPr lang="en-US" sz="4400" b="1" dirty="0" smtClean="0">
                <a:solidFill>
                  <a:srgbClr val="FF0000"/>
                </a:solidFill>
              </a:rPr>
              <a:t>Dr. N – oncologist</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14</a:t>
            </a:fld>
            <a:endParaRPr lang="en-US" dirty="0"/>
          </a:p>
        </p:txBody>
      </p:sp>
    </p:spTree>
    <p:extLst>
      <p:ext uri="{BB962C8B-B14F-4D97-AF65-F5344CB8AC3E}">
        <p14:creationId xmlns:p14="http://schemas.microsoft.com/office/powerpoint/2010/main" val="3466820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Triad 2</a:t>
            </a:r>
            <a:endParaRPr lang="en-US" b="1" dirty="0">
              <a:solidFill>
                <a:srgbClr val="FFC000"/>
              </a:solidFill>
            </a:endParaRPr>
          </a:p>
        </p:txBody>
      </p:sp>
      <p:sp>
        <p:nvSpPr>
          <p:cNvPr id="3" name="Content Placeholder 2"/>
          <p:cNvSpPr>
            <a:spLocks noGrp="1"/>
          </p:cNvSpPr>
          <p:nvPr>
            <p:ph idx="1"/>
          </p:nvPr>
        </p:nvSpPr>
        <p:spPr/>
        <p:txBody>
          <a:bodyPr>
            <a:normAutofit lnSpcReduction="10000"/>
          </a:bodyPr>
          <a:lstStyle/>
          <a:p>
            <a:r>
              <a:rPr lang="en-US" sz="4000" b="1" dirty="0" smtClean="0">
                <a:solidFill>
                  <a:srgbClr val="FFC000"/>
                </a:solidFill>
              </a:rPr>
              <a:t>Paul – patient, early 40s, strokes, guarded about AIDS diagnosis, rejected by family</a:t>
            </a:r>
          </a:p>
          <a:p>
            <a:r>
              <a:rPr lang="en-US" sz="4000" b="1" dirty="0" smtClean="0">
                <a:solidFill>
                  <a:srgbClr val="FFC000"/>
                </a:solidFill>
              </a:rPr>
              <a:t>Lindy – girlfriend, home in small west Michigan town</a:t>
            </a:r>
          </a:p>
          <a:p>
            <a:r>
              <a:rPr lang="en-US" sz="4000" b="1" dirty="0" smtClean="0">
                <a:solidFill>
                  <a:srgbClr val="FFC000"/>
                </a:solidFill>
              </a:rPr>
              <a:t>NP E – friendly, part of hospital system</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15</a:t>
            </a:fld>
            <a:endParaRPr lang="en-US" dirty="0"/>
          </a:p>
        </p:txBody>
      </p:sp>
    </p:spTree>
    <p:extLst>
      <p:ext uri="{BB962C8B-B14F-4D97-AF65-F5344CB8AC3E}">
        <p14:creationId xmlns:p14="http://schemas.microsoft.com/office/powerpoint/2010/main" val="1204220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Triad 3</a:t>
            </a:r>
            <a:endParaRPr lang="en-US" b="1" dirty="0">
              <a:solidFill>
                <a:srgbClr val="00B050"/>
              </a:solidFill>
            </a:endParaRPr>
          </a:p>
        </p:txBody>
      </p:sp>
      <p:sp>
        <p:nvSpPr>
          <p:cNvPr id="3" name="Content Placeholder 2"/>
          <p:cNvSpPr>
            <a:spLocks noGrp="1"/>
          </p:cNvSpPr>
          <p:nvPr>
            <p:ph idx="1"/>
          </p:nvPr>
        </p:nvSpPr>
        <p:spPr>
          <a:xfrm>
            <a:off x="457200" y="1905000"/>
            <a:ext cx="8229600" cy="3962400"/>
          </a:xfrm>
        </p:spPr>
        <p:txBody>
          <a:bodyPr>
            <a:normAutofit/>
          </a:bodyPr>
          <a:lstStyle/>
          <a:p>
            <a:r>
              <a:rPr lang="en-US" sz="4800" b="1" dirty="0" smtClean="0">
                <a:solidFill>
                  <a:srgbClr val="00B050"/>
                </a:solidFill>
              </a:rPr>
              <a:t>Ken – patient, age 89 </a:t>
            </a:r>
          </a:p>
          <a:p>
            <a:r>
              <a:rPr lang="en-US" sz="4800" b="1" dirty="0" smtClean="0">
                <a:solidFill>
                  <a:srgbClr val="00B050"/>
                </a:solidFill>
              </a:rPr>
              <a:t>Nina – wife, family-oriented</a:t>
            </a:r>
          </a:p>
          <a:p>
            <a:r>
              <a:rPr lang="en-US" sz="4800" b="1" dirty="0" smtClean="0">
                <a:solidFill>
                  <a:srgbClr val="00B050"/>
                </a:solidFill>
              </a:rPr>
              <a:t>Dr. S – pulmonologist</a:t>
            </a:r>
            <a:endParaRPr lang="en-US" b="1" dirty="0">
              <a:solidFill>
                <a:srgbClr val="00B050"/>
              </a:solidFill>
            </a:endParaRPr>
          </a:p>
        </p:txBody>
      </p:sp>
      <p:sp>
        <p:nvSpPr>
          <p:cNvPr id="4" name="Slide Number Placeholder 3"/>
          <p:cNvSpPr>
            <a:spLocks noGrp="1"/>
          </p:cNvSpPr>
          <p:nvPr>
            <p:ph type="sldNum" sz="quarter" idx="12"/>
          </p:nvPr>
        </p:nvSpPr>
        <p:spPr/>
        <p:txBody>
          <a:bodyPr/>
          <a:lstStyle/>
          <a:p>
            <a:fld id="{5931B8C8-CBF7-4FF2-918B-7A68C8D21036}" type="slidenum">
              <a:rPr lang="en-US" smtClean="0"/>
              <a:t>16</a:t>
            </a:fld>
            <a:endParaRPr lang="en-US" dirty="0"/>
          </a:p>
        </p:txBody>
      </p:sp>
    </p:spTree>
    <p:extLst>
      <p:ext uri="{BB962C8B-B14F-4D97-AF65-F5344CB8AC3E}">
        <p14:creationId xmlns:p14="http://schemas.microsoft.com/office/powerpoint/2010/main" val="1951629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Triad 4</a:t>
            </a:r>
            <a:endParaRPr lang="en-US" b="1" dirty="0">
              <a:solidFill>
                <a:srgbClr val="0070C0"/>
              </a:solidFill>
            </a:endParaRPr>
          </a:p>
        </p:txBody>
      </p:sp>
      <p:sp>
        <p:nvSpPr>
          <p:cNvPr id="3" name="Content Placeholder 2"/>
          <p:cNvSpPr>
            <a:spLocks noGrp="1"/>
          </p:cNvSpPr>
          <p:nvPr>
            <p:ph idx="1"/>
          </p:nvPr>
        </p:nvSpPr>
        <p:spPr>
          <a:xfrm>
            <a:off x="457200" y="1905000"/>
            <a:ext cx="8229600" cy="3962400"/>
          </a:xfrm>
        </p:spPr>
        <p:txBody>
          <a:bodyPr>
            <a:normAutofit/>
          </a:bodyPr>
          <a:lstStyle/>
          <a:p>
            <a:r>
              <a:rPr lang="en-US" sz="4300" b="1" dirty="0" smtClean="0">
                <a:solidFill>
                  <a:srgbClr val="0070C0"/>
                </a:solidFill>
              </a:rPr>
              <a:t>Victor – patient, 70s, retired pastor, cancer with metastases</a:t>
            </a:r>
          </a:p>
          <a:p>
            <a:r>
              <a:rPr lang="en-US" sz="4300" b="1" dirty="0" smtClean="0">
                <a:solidFill>
                  <a:srgbClr val="0070C0"/>
                </a:solidFill>
              </a:rPr>
              <a:t>Anya – wife, champion</a:t>
            </a:r>
          </a:p>
          <a:p>
            <a:r>
              <a:rPr lang="en-US" sz="4300" b="1" dirty="0" smtClean="0">
                <a:solidFill>
                  <a:srgbClr val="0070C0"/>
                </a:solidFill>
              </a:rPr>
              <a:t>Dr. G. – oncologist</a:t>
            </a:r>
            <a:endParaRPr lang="en-US" b="1" dirty="0">
              <a:solidFill>
                <a:srgbClr val="0070C0"/>
              </a:solidFill>
            </a:endParaRPr>
          </a:p>
        </p:txBody>
      </p:sp>
      <p:sp>
        <p:nvSpPr>
          <p:cNvPr id="4" name="Slide Number Placeholder 3"/>
          <p:cNvSpPr>
            <a:spLocks noGrp="1"/>
          </p:cNvSpPr>
          <p:nvPr>
            <p:ph type="sldNum" sz="quarter" idx="12"/>
          </p:nvPr>
        </p:nvSpPr>
        <p:spPr/>
        <p:txBody>
          <a:bodyPr/>
          <a:lstStyle/>
          <a:p>
            <a:fld id="{5931B8C8-CBF7-4FF2-918B-7A68C8D21036}" type="slidenum">
              <a:rPr lang="en-US" smtClean="0"/>
              <a:t>17</a:t>
            </a:fld>
            <a:endParaRPr lang="en-US" dirty="0"/>
          </a:p>
        </p:txBody>
      </p:sp>
    </p:spTree>
    <p:extLst>
      <p:ext uri="{BB962C8B-B14F-4D97-AF65-F5344CB8AC3E}">
        <p14:creationId xmlns:p14="http://schemas.microsoft.com/office/powerpoint/2010/main" val="2710351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Triad 5</a:t>
            </a:r>
            <a:endParaRPr lang="en-US" b="1" dirty="0">
              <a:solidFill>
                <a:srgbClr val="7030A0"/>
              </a:solidFill>
            </a:endParaRPr>
          </a:p>
        </p:txBody>
      </p:sp>
      <p:sp>
        <p:nvSpPr>
          <p:cNvPr id="3" name="Content Placeholder 2"/>
          <p:cNvSpPr>
            <a:spLocks noGrp="1"/>
          </p:cNvSpPr>
          <p:nvPr>
            <p:ph idx="1"/>
          </p:nvPr>
        </p:nvSpPr>
        <p:spPr>
          <a:xfrm>
            <a:off x="457200" y="1981200"/>
            <a:ext cx="8229600" cy="3810000"/>
          </a:xfrm>
        </p:spPr>
        <p:txBody>
          <a:bodyPr>
            <a:normAutofit/>
          </a:bodyPr>
          <a:lstStyle/>
          <a:p>
            <a:r>
              <a:rPr lang="en-US" sz="4300" b="1" dirty="0" smtClean="0">
                <a:solidFill>
                  <a:srgbClr val="7030A0"/>
                </a:solidFill>
              </a:rPr>
              <a:t>Mark – patient, 70+, COPD, CHF</a:t>
            </a:r>
          </a:p>
          <a:p>
            <a:r>
              <a:rPr lang="en-US" sz="4300" b="1" dirty="0" smtClean="0">
                <a:solidFill>
                  <a:srgbClr val="7030A0"/>
                </a:solidFill>
              </a:rPr>
              <a:t>Jenny – sister, caregiver</a:t>
            </a:r>
          </a:p>
          <a:p>
            <a:r>
              <a:rPr lang="en-US" sz="4300" b="1" dirty="0" smtClean="0">
                <a:solidFill>
                  <a:srgbClr val="7030A0"/>
                </a:solidFill>
              </a:rPr>
              <a:t>Dr. T. – general practitioner</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18</a:t>
            </a:fld>
            <a:endParaRPr lang="en-US" dirty="0"/>
          </a:p>
        </p:txBody>
      </p:sp>
    </p:spTree>
    <p:extLst>
      <p:ext uri="{BB962C8B-B14F-4D97-AF65-F5344CB8AC3E}">
        <p14:creationId xmlns:p14="http://schemas.microsoft.com/office/powerpoint/2010/main" val="2064802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1</a:t>
            </a:r>
            <a:endParaRPr lang="en-US" dirty="0"/>
          </a:p>
        </p:txBody>
      </p:sp>
      <p:sp>
        <p:nvSpPr>
          <p:cNvPr id="3" name="Content Placeholder 2"/>
          <p:cNvSpPr>
            <a:spLocks noGrp="1"/>
          </p:cNvSpPr>
          <p:nvPr>
            <p:ph idx="1"/>
          </p:nvPr>
        </p:nvSpPr>
        <p:spPr>
          <a:xfrm>
            <a:off x="457200" y="1905000"/>
            <a:ext cx="8229600" cy="3886200"/>
          </a:xfrm>
        </p:spPr>
        <p:txBody>
          <a:bodyPr>
            <a:normAutofit/>
          </a:bodyPr>
          <a:lstStyle/>
          <a:p>
            <a:pPr marL="0" lvl="0" indent="0">
              <a:buNone/>
            </a:pPr>
            <a:r>
              <a:rPr lang="en-US" sz="4400" dirty="0" smtClean="0"/>
              <a:t>Differentiate between the hopes, strengths and fears of hospice patients, their caregivers and their providers.</a:t>
            </a:r>
          </a:p>
        </p:txBody>
      </p:sp>
      <p:sp>
        <p:nvSpPr>
          <p:cNvPr id="4" name="Slide Number Placeholder 3"/>
          <p:cNvSpPr>
            <a:spLocks noGrp="1"/>
          </p:cNvSpPr>
          <p:nvPr>
            <p:ph type="sldNum" sz="quarter" idx="12"/>
          </p:nvPr>
        </p:nvSpPr>
        <p:spPr/>
        <p:txBody>
          <a:bodyPr/>
          <a:lstStyle/>
          <a:p>
            <a:fld id="{5931B8C8-CBF7-4FF2-918B-7A68C8D21036}" type="slidenum">
              <a:rPr lang="en-US" smtClean="0"/>
              <a:t>19</a:t>
            </a:fld>
            <a:endParaRPr lang="en-US" dirty="0"/>
          </a:p>
        </p:txBody>
      </p:sp>
    </p:spTree>
    <p:extLst>
      <p:ext uri="{BB962C8B-B14F-4D97-AF65-F5344CB8AC3E}">
        <p14:creationId xmlns:p14="http://schemas.microsoft.com/office/powerpoint/2010/main" val="658613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PhD – Interdisciplinary Health Sciences, WMU</a:t>
            </a:r>
          </a:p>
          <a:p>
            <a:r>
              <a:rPr lang="en-US" dirty="0" smtClean="0"/>
              <a:t>LMSW – GVSU</a:t>
            </a:r>
          </a:p>
          <a:p>
            <a:r>
              <a:rPr lang="en-US" dirty="0" smtClean="0"/>
              <a:t>RN, BSN – GVSU</a:t>
            </a:r>
          </a:p>
          <a:p>
            <a:r>
              <a:rPr lang="en-US" dirty="0" smtClean="0"/>
              <a:t>CT – Certified Thanatologist, Association for Death Education and Counseling</a:t>
            </a:r>
          </a:p>
          <a:p>
            <a:r>
              <a:rPr lang="en-US" dirty="0" smtClean="0"/>
              <a:t>Executive Director, Wings of Hope Hospice</a:t>
            </a:r>
          </a:p>
          <a:p>
            <a:r>
              <a:rPr lang="en-US" dirty="0" smtClean="0"/>
              <a:t>Director, Wings Home</a:t>
            </a:r>
          </a:p>
          <a:p>
            <a:r>
              <a:rPr lang="en-US" dirty="0" smtClean="0"/>
              <a:t>Instructor, WMU – online ‘Understanding Grief &amp; Loss’</a:t>
            </a:r>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2</a:t>
            </a:fld>
            <a:endParaRPr lang="en-US" dirty="0"/>
          </a:p>
        </p:txBody>
      </p:sp>
    </p:spTree>
    <p:extLst>
      <p:ext uri="{BB962C8B-B14F-4D97-AF65-F5344CB8AC3E}">
        <p14:creationId xmlns:p14="http://schemas.microsoft.com/office/powerpoint/2010/main" val="23688274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 - Definition</a:t>
            </a:r>
            <a:endParaRPr lang="en-US" dirty="0"/>
          </a:p>
        </p:txBody>
      </p:sp>
      <p:sp>
        <p:nvSpPr>
          <p:cNvPr id="3" name="Content Placeholder 2"/>
          <p:cNvSpPr>
            <a:spLocks noGrp="1"/>
          </p:cNvSpPr>
          <p:nvPr>
            <p:ph idx="1"/>
          </p:nvPr>
        </p:nvSpPr>
        <p:spPr>
          <a:xfrm>
            <a:off x="457200" y="2209800"/>
            <a:ext cx="8229600" cy="3657600"/>
          </a:xfrm>
        </p:spPr>
        <p:txBody>
          <a:bodyPr>
            <a:normAutofit/>
          </a:bodyPr>
          <a:lstStyle/>
          <a:p>
            <a:pPr marL="118872" indent="0" algn="ctr">
              <a:buNone/>
            </a:pPr>
            <a:r>
              <a:rPr lang="en-US" sz="4800" dirty="0" smtClean="0"/>
              <a:t>“To be afraid of” or</a:t>
            </a:r>
          </a:p>
          <a:p>
            <a:pPr marL="118872" indent="0" algn="ctr">
              <a:buNone/>
            </a:pPr>
            <a:r>
              <a:rPr lang="en-US" sz="4800" dirty="0" smtClean="0"/>
              <a:t> “to worry about” </a:t>
            </a:r>
            <a:r>
              <a:rPr lang="en-US" sz="4800" baseline="30000" dirty="0" smtClean="0"/>
              <a:t>18</a:t>
            </a:r>
            <a:endParaRPr lang="en-US" sz="4800" dirty="0"/>
          </a:p>
        </p:txBody>
      </p:sp>
      <p:sp>
        <p:nvSpPr>
          <p:cNvPr id="4" name="Slide Number Placeholder 3"/>
          <p:cNvSpPr>
            <a:spLocks noGrp="1"/>
          </p:cNvSpPr>
          <p:nvPr>
            <p:ph type="sldNum" sz="quarter" idx="12"/>
          </p:nvPr>
        </p:nvSpPr>
        <p:spPr/>
        <p:txBody>
          <a:bodyPr/>
          <a:lstStyle/>
          <a:p>
            <a:fld id="{5931B8C8-CBF7-4FF2-918B-7A68C8D21036}" type="slidenum">
              <a:rPr lang="en-US" smtClean="0"/>
              <a:t>20</a:t>
            </a:fld>
            <a:endParaRPr lang="en-US" dirty="0"/>
          </a:p>
        </p:txBody>
      </p:sp>
    </p:spTree>
    <p:extLst>
      <p:ext uri="{BB962C8B-B14F-4D97-AF65-F5344CB8AC3E}">
        <p14:creationId xmlns:p14="http://schemas.microsoft.com/office/powerpoint/2010/main" val="41080645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620000" cy="792162"/>
          </a:xfrm>
        </p:spPr>
        <p:txBody>
          <a:bodyPr>
            <a:normAutofit/>
          </a:bodyPr>
          <a:lstStyle/>
          <a:p>
            <a:r>
              <a:rPr lang="en-US" dirty="0" smtClean="0"/>
              <a:t>Patients’ Fears</a:t>
            </a:r>
            <a:endParaRPr lang="en-US" dirty="0"/>
          </a:p>
        </p:txBody>
      </p:sp>
      <p:sp>
        <p:nvSpPr>
          <p:cNvPr id="3" name="Content Placeholder 2"/>
          <p:cNvSpPr>
            <a:spLocks noGrp="1"/>
          </p:cNvSpPr>
          <p:nvPr>
            <p:ph idx="1"/>
          </p:nvPr>
        </p:nvSpPr>
        <p:spPr>
          <a:xfrm>
            <a:off x="838200" y="1676400"/>
            <a:ext cx="7620000" cy="4724400"/>
          </a:xfrm>
        </p:spPr>
        <p:txBody>
          <a:bodyPr>
            <a:noAutofit/>
          </a:bodyPr>
          <a:lstStyle/>
          <a:p>
            <a:r>
              <a:rPr lang="en-US" sz="3200" b="1" dirty="0" smtClean="0">
                <a:solidFill>
                  <a:srgbClr val="FF0000"/>
                </a:solidFill>
              </a:rPr>
              <a:t>Rachel – heart attack</a:t>
            </a:r>
          </a:p>
          <a:p>
            <a:r>
              <a:rPr lang="en-US" sz="3200" b="1" dirty="0" smtClean="0">
                <a:solidFill>
                  <a:srgbClr val="FFC000"/>
                </a:solidFill>
              </a:rPr>
              <a:t>Paul – “Not knowing if I’ll get up the next day”</a:t>
            </a:r>
          </a:p>
          <a:p>
            <a:r>
              <a:rPr lang="en-US" sz="3200" b="1" dirty="0" smtClean="0">
                <a:solidFill>
                  <a:srgbClr val="00B050"/>
                </a:solidFill>
              </a:rPr>
              <a:t>Ken – “I </a:t>
            </a:r>
            <a:r>
              <a:rPr lang="en-US" sz="3200" b="1" dirty="0">
                <a:solidFill>
                  <a:srgbClr val="00B050"/>
                </a:solidFill>
              </a:rPr>
              <a:t>just hope that when it’s time to go that I don’t suffer too </a:t>
            </a:r>
            <a:r>
              <a:rPr lang="en-US" sz="3200" b="1" dirty="0" smtClean="0">
                <a:solidFill>
                  <a:srgbClr val="00B050"/>
                </a:solidFill>
              </a:rPr>
              <a:t>bad”</a:t>
            </a:r>
            <a:endParaRPr lang="en-US" sz="3200" b="1" dirty="0">
              <a:solidFill>
                <a:srgbClr val="00B050"/>
              </a:solidFill>
            </a:endParaRPr>
          </a:p>
          <a:p>
            <a:r>
              <a:rPr lang="en-US" sz="3200" b="1" dirty="0" smtClean="0">
                <a:solidFill>
                  <a:srgbClr val="0070C0"/>
                </a:solidFill>
              </a:rPr>
              <a:t>Victor – “her </a:t>
            </a:r>
            <a:r>
              <a:rPr lang="en-US" sz="3200" b="1" dirty="0">
                <a:solidFill>
                  <a:srgbClr val="0070C0"/>
                </a:solidFill>
              </a:rPr>
              <a:t>being without </a:t>
            </a:r>
            <a:r>
              <a:rPr lang="en-US" sz="3200" b="1" dirty="0" smtClean="0">
                <a:solidFill>
                  <a:srgbClr val="0070C0"/>
                </a:solidFill>
              </a:rPr>
              <a:t>me”</a:t>
            </a:r>
            <a:endParaRPr lang="en-US" sz="3200" b="1" dirty="0" smtClean="0">
              <a:solidFill>
                <a:srgbClr val="7030A0"/>
              </a:solidFill>
            </a:endParaRPr>
          </a:p>
          <a:p>
            <a:r>
              <a:rPr lang="en-US" sz="3200" b="1" dirty="0" smtClean="0">
                <a:solidFill>
                  <a:srgbClr val="7030A0"/>
                </a:solidFill>
              </a:rPr>
              <a:t>Mark – not completing house projects, stated no longer afraid of dying</a:t>
            </a:r>
            <a:endParaRPr lang="en-US" sz="3200" b="1" dirty="0">
              <a:solidFill>
                <a:srgbClr val="7030A0"/>
              </a:solidFill>
            </a:endParaRPr>
          </a:p>
        </p:txBody>
      </p:sp>
      <p:sp>
        <p:nvSpPr>
          <p:cNvPr id="4" name="Slide Number Placeholder 3"/>
          <p:cNvSpPr>
            <a:spLocks noGrp="1"/>
          </p:cNvSpPr>
          <p:nvPr>
            <p:ph type="sldNum" sz="quarter" idx="12"/>
          </p:nvPr>
        </p:nvSpPr>
        <p:spPr/>
        <p:txBody>
          <a:bodyPr/>
          <a:lstStyle/>
          <a:p>
            <a:fld id="{5126E6E5-1E5A-41EB-B79E-A604F673E233}" type="slidenum">
              <a:rPr lang="en-US" smtClean="0"/>
              <a:t>21</a:t>
            </a:fld>
            <a:endParaRPr lang="en-US" dirty="0"/>
          </a:p>
        </p:txBody>
      </p:sp>
    </p:spTree>
    <p:extLst>
      <p:ext uri="{BB962C8B-B14F-4D97-AF65-F5344CB8AC3E}">
        <p14:creationId xmlns:p14="http://schemas.microsoft.com/office/powerpoint/2010/main" val="8139984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Caregivers’ Fears</a:t>
            </a:r>
            <a:endParaRPr lang="en-US" dirty="0"/>
          </a:p>
        </p:txBody>
      </p:sp>
      <p:sp>
        <p:nvSpPr>
          <p:cNvPr id="3" name="Content Placeholder 2"/>
          <p:cNvSpPr>
            <a:spLocks noGrp="1"/>
          </p:cNvSpPr>
          <p:nvPr>
            <p:ph idx="1"/>
          </p:nvPr>
        </p:nvSpPr>
        <p:spPr/>
        <p:txBody>
          <a:bodyPr>
            <a:normAutofit fontScale="85000" lnSpcReduction="20000"/>
          </a:bodyPr>
          <a:lstStyle/>
          <a:p>
            <a:r>
              <a:rPr lang="en-US" sz="4800" b="1" dirty="0" smtClean="0">
                <a:solidFill>
                  <a:srgbClr val="FF0000"/>
                </a:solidFill>
              </a:rPr>
              <a:t>Not afraid – “promoted to glory”</a:t>
            </a:r>
            <a:endParaRPr lang="en-US" sz="4800" b="1" dirty="0" smtClean="0">
              <a:solidFill>
                <a:srgbClr val="FFC000"/>
              </a:solidFill>
            </a:endParaRPr>
          </a:p>
          <a:p>
            <a:r>
              <a:rPr lang="en-US" sz="4800" b="1" dirty="0" smtClean="0">
                <a:solidFill>
                  <a:srgbClr val="FFC000"/>
                </a:solidFill>
              </a:rPr>
              <a:t>“I don’t want to see him suffer when it’s his time.”</a:t>
            </a:r>
          </a:p>
          <a:p>
            <a:r>
              <a:rPr lang="en-US" sz="4800" b="1" dirty="0" smtClean="0">
                <a:solidFill>
                  <a:srgbClr val="00B050"/>
                </a:solidFill>
              </a:rPr>
              <a:t>“How lonely I’m </a:t>
            </a:r>
            <a:r>
              <a:rPr lang="en-US" sz="4800" b="1" dirty="0" err="1" smtClean="0">
                <a:solidFill>
                  <a:srgbClr val="00B050"/>
                </a:solidFill>
              </a:rPr>
              <a:t>gonna</a:t>
            </a:r>
            <a:r>
              <a:rPr lang="en-US" sz="4800" b="1" dirty="0" smtClean="0">
                <a:solidFill>
                  <a:srgbClr val="00B050"/>
                </a:solidFill>
              </a:rPr>
              <a:t> be”</a:t>
            </a:r>
            <a:endParaRPr lang="en-US" sz="4800" b="1" dirty="0" smtClean="0">
              <a:solidFill>
                <a:srgbClr val="0070C0"/>
              </a:solidFill>
            </a:endParaRPr>
          </a:p>
          <a:p>
            <a:r>
              <a:rPr lang="en-US" sz="4800" b="1" dirty="0" smtClean="0">
                <a:solidFill>
                  <a:srgbClr val="0070C0"/>
                </a:solidFill>
              </a:rPr>
              <a:t>“I’m so afraid of him not being here”</a:t>
            </a:r>
          </a:p>
          <a:p>
            <a:r>
              <a:rPr lang="en-US" sz="4800" b="1" dirty="0" smtClean="0">
                <a:solidFill>
                  <a:srgbClr val="7030A0"/>
                </a:solidFill>
              </a:rPr>
              <a:t>“He helps me fix stuff.”</a:t>
            </a:r>
          </a:p>
          <a:p>
            <a:endParaRPr lang="en-US" b="1" dirty="0"/>
          </a:p>
        </p:txBody>
      </p:sp>
      <p:sp>
        <p:nvSpPr>
          <p:cNvPr id="4" name="Slide Number Placeholder 3"/>
          <p:cNvSpPr>
            <a:spLocks noGrp="1"/>
          </p:cNvSpPr>
          <p:nvPr>
            <p:ph type="sldNum" sz="quarter" idx="12"/>
          </p:nvPr>
        </p:nvSpPr>
        <p:spPr/>
        <p:txBody>
          <a:bodyPr/>
          <a:lstStyle/>
          <a:p>
            <a:fld id="{5126E6E5-1E5A-41EB-B79E-A604F673E233}" type="slidenum">
              <a:rPr lang="en-US" smtClean="0"/>
              <a:t>22</a:t>
            </a:fld>
            <a:endParaRPr lang="en-US"/>
          </a:p>
        </p:txBody>
      </p:sp>
    </p:spTree>
    <p:extLst>
      <p:ext uri="{BB962C8B-B14F-4D97-AF65-F5344CB8AC3E}">
        <p14:creationId xmlns:p14="http://schemas.microsoft.com/office/powerpoint/2010/main" val="37079513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Providers’ Concerns</a:t>
            </a:r>
            <a:endParaRPr lang="en-US" dirty="0"/>
          </a:p>
        </p:txBody>
      </p:sp>
      <p:sp>
        <p:nvSpPr>
          <p:cNvPr id="3" name="Content Placeholder 2"/>
          <p:cNvSpPr>
            <a:spLocks noGrp="1"/>
          </p:cNvSpPr>
          <p:nvPr>
            <p:ph idx="1"/>
          </p:nvPr>
        </p:nvSpPr>
        <p:spPr/>
        <p:txBody>
          <a:bodyPr>
            <a:normAutofit fontScale="77500" lnSpcReduction="20000"/>
          </a:bodyPr>
          <a:lstStyle/>
          <a:p>
            <a:r>
              <a:rPr lang="en-US" sz="5400" b="1" dirty="0" smtClean="0"/>
              <a:t>“I </a:t>
            </a:r>
            <a:r>
              <a:rPr lang="en-US" sz="5400" b="1" dirty="0"/>
              <a:t>want him to be able to live at </a:t>
            </a:r>
            <a:r>
              <a:rPr lang="en-US" sz="5400" b="1" dirty="0" smtClean="0"/>
              <a:t>home </a:t>
            </a:r>
            <a:r>
              <a:rPr lang="en-US" sz="5400" b="1" dirty="0"/>
              <a:t>with his family and </a:t>
            </a:r>
            <a:r>
              <a:rPr lang="en-US" sz="5400" b="1" dirty="0" smtClean="0"/>
              <a:t>his </a:t>
            </a:r>
            <a:r>
              <a:rPr lang="en-US" sz="5400" b="1" dirty="0"/>
              <a:t>loved ones around him and maintain as good a quality as long as he </a:t>
            </a:r>
            <a:r>
              <a:rPr lang="en-US" sz="5400" b="1" dirty="0" smtClean="0"/>
              <a:t>can.”</a:t>
            </a:r>
            <a:endParaRPr lang="en-US" sz="5400" b="1" dirty="0"/>
          </a:p>
          <a:p>
            <a:r>
              <a:rPr lang="en-US" sz="5400" b="1" dirty="0" smtClean="0">
                <a:solidFill>
                  <a:srgbClr val="0070C0"/>
                </a:solidFill>
              </a:rPr>
              <a:t>Patient not being realistic about abilities</a:t>
            </a:r>
          </a:p>
          <a:p>
            <a:r>
              <a:rPr lang="en-US" sz="5400" b="1" dirty="0" smtClean="0">
                <a:solidFill>
                  <a:srgbClr val="7030A0"/>
                </a:solidFill>
              </a:rPr>
              <a:t>“With </a:t>
            </a:r>
            <a:r>
              <a:rPr lang="en-US" sz="5400" b="1" dirty="0">
                <a:solidFill>
                  <a:srgbClr val="7030A0"/>
                </a:solidFill>
              </a:rPr>
              <a:t>hospice on board I feel the concerns are </a:t>
            </a:r>
            <a:r>
              <a:rPr lang="en-US" sz="5400" b="1" dirty="0" smtClean="0">
                <a:solidFill>
                  <a:srgbClr val="7030A0"/>
                </a:solidFill>
              </a:rPr>
              <a:t>minimal.”</a:t>
            </a:r>
            <a:endParaRPr lang="en-US" sz="5400" b="1" dirty="0">
              <a:solidFill>
                <a:srgbClr val="7030A0"/>
              </a:solidFill>
            </a:endParaRPr>
          </a:p>
          <a:p>
            <a:endParaRPr lang="en-US" sz="4800" dirty="0"/>
          </a:p>
        </p:txBody>
      </p:sp>
      <p:sp>
        <p:nvSpPr>
          <p:cNvPr id="4" name="Slide Number Placeholder 3"/>
          <p:cNvSpPr>
            <a:spLocks noGrp="1"/>
          </p:cNvSpPr>
          <p:nvPr>
            <p:ph type="sldNum" sz="quarter" idx="12"/>
          </p:nvPr>
        </p:nvSpPr>
        <p:spPr/>
        <p:txBody>
          <a:bodyPr/>
          <a:lstStyle/>
          <a:p>
            <a:fld id="{5126E6E5-1E5A-41EB-B79E-A604F673E233}" type="slidenum">
              <a:rPr lang="en-US" smtClean="0"/>
              <a:t>23</a:t>
            </a:fld>
            <a:endParaRPr lang="en-US"/>
          </a:p>
        </p:txBody>
      </p:sp>
    </p:spTree>
    <p:extLst>
      <p:ext uri="{BB962C8B-B14F-4D97-AF65-F5344CB8AC3E}">
        <p14:creationId xmlns:p14="http://schemas.microsoft.com/office/powerpoint/2010/main" val="841665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998" y="457200"/>
            <a:ext cx="7620000" cy="639762"/>
          </a:xfrm>
        </p:spPr>
        <p:txBody>
          <a:bodyPr>
            <a:normAutofit fontScale="90000"/>
          </a:bodyPr>
          <a:lstStyle/>
          <a:p>
            <a:r>
              <a:rPr lang="en-US" sz="3800" dirty="0" smtClean="0"/>
              <a:t>Fears/Concerns of Study Participants</a:t>
            </a:r>
            <a:endParaRPr lang="en-US" sz="3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4593979"/>
              </p:ext>
            </p:extLst>
          </p:nvPr>
        </p:nvGraphicFramePr>
        <p:xfrm>
          <a:off x="609600" y="1600199"/>
          <a:ext cx="8229600" cy="5038771"/>
        </p:xfrm>
        <a:graphic>
          <a:graphicData uri="http://schemas.openxmlformats.org/drawingml/2006/table">
            <a:tbl>
              <a:tblPr firstRow="1" firstCol="1" bandRow="1">
                <a:tableStyleId>{5C22544A-7EE6-4342-B048-85BDC9FD1C3A}</a:tableStyleId>
              </a:tblPr>
              <a:tblGrid>
                <a:gridCol w="2662518"/>
                <a:gridCol w="1452283"/>
                <a:gridCol w="2058258"/>
                <a:gridCol w="2056541"/>
              </a:tblGrid>
              <a:tr h="122511">
                <a:tc>
                  <a:txBody>
                    <a:bodyPr/>
                    <a:lstStyle/>
                    <a:p>
                      <a:pPr marL="0" marR="0" algn="ctr">
                        <a:spcBef>
                          <a:spcPts val="0"/>
                        </a:spcBef>
                        <a:spcAft>
                          <a:spcPts val="0"/>
                        </a:spcAft>
                      </a:pPr>
                      <a:r>
                        <a:rPr lang="en-US" sz="1600" dirty="0">
                          <a:solidFill>
                            <a:schemeClr val="bg2">
                              <a:lumMod val="20000"/>
                              <a:lumOff val="80000"/>
                            </a:schemeClr>
                          </a:solidFill>
                          <a:effectLst/>
                        </a:rPr>
                        <a:t>Physical</a:t>
                      </a:r>
                      <a:endParaRPr lang="en-US" sz="1600" dirty="0">
                        <a:solidFill>
                          <a:schemeClr val="bg2">
                            <a:lumMod val="20000"/>
                            <a:lumOff val="80000"/>
                          </a:schemeClr>
                        </a:solidFill>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solidFill>
                            <a:schemeClr val="bg2">
                              <a:lumMod val="20000"/>
                              <a:lumOff val="80000"/>
                            </a:schemeClr>
                          </a:solidFill>
                          <a:effectLst/>
                        </a:rPr>
                        <a:t>Emotional</a:t>
                      </a:r>
                      <a:endParaRPr lang="en-US" sz="1600" dirty="0">
                        <a:solidFill>
                          <a:schemeClr val="bg2">
                            <a:lumMod val="20000"/>
                            <a:lumOff val="80000"/>
                          </a:schemeClr>
                        </a:solidFill>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a:solidFill>
                            <a:schemeClr val="bg2">
                              <a:lumMod val="20000"/>
                              <a:lumOff val="80000"/>
                            </a:schemeClr>
                          </a:solidFill>
                          <a:effectLst/>
                        </a:rPr>
                        <a:t>Social</a:t>
                      </a:r>
                      <a:endParaRPr lang="en-US" sz="1600" dirty="0">
                        <a:solidFill>
                          <a:schemeClr val="bg2">
                            <a:lumMod val="20000"/>
                            <a:lumOff val="80000"/>
                          </a:schemeClr>
                        </a:solidFill>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bg2">
                              <a:lumMod val="20000"/>
                              <a:lumOff val="80000"/>
                            </a:schemeClr>
                          </a:solidFill>
                          <a:effectLst/>
                        </a:rPr>
                        <a:t>Spiritual</a:t>
                      </a:r>
                      <a:r>
                        <a:rPr lang="en-US" sz="1600" dirty="0">
                          <a:solidFill>
                            <a:schemeClr val="bg2">
                              <a:lumMod val="20000"/>
                              <a:lumOff val="80000"/>
                            </a:schemeClr>
                          </a:solidFill>
                          <a:effectLst/>
                        </a:rPr>
                        <a:t> </a:t>
                      </a:r>
                      <a:endParaRPr lang="en-US" sz="1600" dirty="0">
                        <a:solidFill>
                          <a:schemeClr val="bg2">
                            <a:lumMod val="20000"/>
                            <a:lumOff val="80000"/>
                          </a:schemeClr>
                        </a:solidFill>
                        <a:effectLst/>
                        <a:latin typeface="Times New Roman"/>
                        <a:ea typeface="Calibri"/>
                        <a:cs typeface="Times New Roman"/>
                      </a:endParaRPr>
                    </a:p>
                  </a:txBody>
                  <a:tcPr marL="68580" marR="68580" marT="0" marB="0"/>
                </a:tc>
              </a:tr>
              <a:tr h="685943">
                <a:tc>
                  <a:txBody>
                    <a:bodyPr/>
                    <a:lstStyle/>
                    <a:p>
                      <a:pPr marL="0" marR="0">
                        <a:spcBef>
                          <a:spcPts val="0"/>
                        </a:spcBef>
                        <a:spcAft>
                          <a:spcPts val="0"/>
                        </a:spcAft>
                      </a:pPr>
                      <a:r>
                        <a:rPr lang="en-US" sz="1600" dirty="0">
                          <a:solidFill>
                            <a:srgbClr val="FF0000"/>
                          </a:solidFill>
                          <a:effectLst/>
                        </a:rPr>
                        <a:t>Rachel – heart attack </a:t>
                      </a:r>
                      <a:endParaRPr lang="en-US" sz="1600" dirty="0">
                        <a:solidFill>
                          <a:srgbClr val="FF000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rgbClr val="FFFF00"/>
                          </a:solidFill>
                          <a:effectLst/>
                        </a:rPr>
                        <a:t>Paul – </a:t>
                      </a:r>
                      <a:r>
                        <a:rPr lang="en-US" sz="1600" b="1" dirty="0" smtClean="0">
                          <a:solidFill>
                            <a:srgbClr val="FFFF00"/>
                          </a:solidFill>
                          <a:effectLst/>
                        </a:rPr>
                        <a:t>day to day uncertainty </a:t>
                      </a:r>
                      <a:endParaRPr lang="en-US" sz="1600" b="1" dirty="0">
                        <a:solidFill>
                          <a:srgbClr val="FFFF0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rgbClr val="7030A0"/>
                          </a:solidFill>
                          <a:effectLst/>
                        </a:rPr>
                        <a:t>Mark </a:t>
                      </a:r>
                      <a:r>
                        <a:rPr lang="en-US" sz="1600" b="1" dirty="0" smtClean="0">
                          <a:solidFill>
                            <a:srgbClr val="7030A0"/>
                          </a:solidFill>
                          <a:effectLst/>
                        </a:rPr>
                        <a:t> - unfinished projects </a:t>
                      </a:r>
                      <a:endParaRPr lang="en-US" sz="1600" b="1" dirty="0">
                        <a:solidFill>
                          <a:srgbClr val="7030A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chemeClr val="tx2">
                              <a:lumMod val="60000"/>
                              <a:lumOff val="40000"/>
                            </a:schemeClr>
                          </a:solidFill>
                          <a:effectLst/>
                        </a:rPr>
                        <a:t>Victor – no one will see or use papers he wrote </a:t>
                      </a:r>
                      <a:endParaRPr lang="en-US" sz="1600" b="1" dirty="0">
                        <a:solidFill>
                          <a:schemeClr val="tx2">
                            <a:lumMod val="60000"/>
                            <a:lumOff val="40000"/>
                          </a:schemeClr>
                        </a:solidFill>
                        <a:effectLst/>
                        <a:latin typeface="Times New Roman"/>
                        <a:ea typeface="Calibri"/>
                        <a:cs typeface="Times New Roman"/>
                      </a:endParaRPr>
                    </a:p>
                  </a:txBody>
                  <a:tcPr marL="68580" marR="68580" marT="0" marB="0">
                    <a:solidFill>
                      <a:schemeClr val="bg1">
                        <a:lumMod val="50000"/>
                      </a:schemeClr>
                    </a:solidFill>
                  </a:tcPr>
                </a:tc>
              </a:tr>
              <a:tr h="685943">
                <a:tc>
                  <a:txBody>
                    <a:bodyPr/>
                    <a:lstStyle/>
                    <a:p>
                      <a:pPr marL="0" marR="0">
                        <a:spcBef>
                          <a:spcPts val="0"/>
                        </a:spcBef>
                        <a:spcAft>
                          <a:spcPts val="0"/>
                        </a:spcAft>
                      </a:pPr>
                      <a:r>
                        <a:rPr lang="en-US" sz="1600" dirty="0">
                          <a:solidFill>
                            <a:srgbClr val="FFFF00"/>
                          </a:solidFill>
                          <a:effectLst/>
                        </a:rPr>
                        <a:t>Paul – </a:t>
                      </a:r>
                      <a:r>
                        <a:rPr lang="en-US" sz="1600" dirty="0" smtClean="0">
                          <a:solidFill>
                            <a:srgbClr val="FFFF00"/>
                          </a:solidFill>
                          <a:effectLst/>
                        </a:rPr>
                        <a:t>wheelchair </a:t>
                      </a:r>
                      <a:r>
                        <a:rPr lang="en-US" sz="1600" dirty="0">
                          <a:solidFill>
                            <a:srgbClr val="FFFF00"/>
                          </a:solidFill>
                          <a:effectLst/>
                        </a:rPr>
                        <a:t>bound rest of </a:t>
                      </a:r>
                      <a:r>
                        <a:rPr lang="en-US" sz="1600" dirty="0" smtClean="0">
                          <a:solidFill>
                            <a:srgbClr val="FFFF00"/>
                          </a:solidFill>
                          <a:effectLst/>
                        </a:rPr>
                        <a:t>life</a:t>
                      </a:r>
                      <a:endParaRPr lang="en-US" sz="1600" dirty="0">
                        <a:solidFill>
                          <a:srgbClr val="FFFF0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rgbClr val="00B050"/>
                          </a:solidFill>
                          <a:effectLst/>
                        </a:rPr>
                        <a:t>Nina – </a:t>
                      </a:r>
                      <a:r>
                        <a:rPr lang="en-US" sz="1600" b="1" dirty="0" smtClean="0">
                          <a:solidFill>
                            <a:srgbClr val="00B050"/>
                          </a:solidFill>
                          <a:effectLst/>
                        </a:rPr>
                        <a:t>see</a:t>
                      </a:r>
                      <a:r>
                        <a:rPr lang="en-US" sz="1600" b="1" baseline="0" dirty="0" smtClean="0">
                          <a:solidFill>
                            <a:srgbClr val="00B050"/>
                          </a:solidFill>
                          <a:effectLst/>
                        </a:rPr>
                        <a:t> patient suffer </a:t>
                      </a:r>
                      <a:endParaRPr lang="en-US" sz="1600" b="1" dirty="0">
                        <a:solidFill>
                          <a:srgbClr val="00B05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rgbClr val="00B050"/>
                          </a:solidFill>
                          <a:effectLst/>
                        </a:rPr>
                        <a:t>Nina – </a:t>
                      </a:r>
                      <a:r>
                        <a:rPr lang="en-US" sz="1600" b="1" dirty="0" smtClean="0">
                          <a:solidFill>
                            <a:srgbClr val="00B050"/>
                          </a:solidFill>
                          <a:effectLst/>
                        </a:rPr>
                        <a:t>loneliness</a:t>
                      </a:r>
                      <a:endParaRPr lang="en-US" sz="1600" b="1" dirty="0">
                        <a:solidFill>
                          <a:srgbClr val="00B050"/>
                        </a:solidFill>
                        <a:effectLst/>
                        <a:latin typeface="Times New Roman"/>
                        <a:ea typeface="Calibri"/>
                        <a:cs typeface="Times New Roman"/>
                      </a:endParaRPr>
                    </a:p>
                  </a:txBody>
                  <a:tcPr marL="68580" marR="68580" marT="0" marB="0">
                    <a:solidFill>
                      <a:schemeClr val="bg1">
                        <a:lumMod val="50000"/>
                      </a:schemeClr>
                    </a:solidFill>
                  </a:tcPr>
                </a:tc>
                <a:tc>
                  <a:txBody>
                    <a:bodyPr/>
                    <a:lstStyle/>
                    <a:p>
                      <a:pPr marL="0" marR="0">
                        <a:spcBef>
                          <a:spcPts val="0"/>
                        </a:spcBef>
                        <a:spcAft>
                          <a:spcPts val="0"/>
                        </a:spcAft>
                      </a:pPr>
                      <a:r>
                        <a:rPr lang="en-US" sz="1600" b="1" dirty="0">
                          <a:solidFill>
                            <a:srgbClr val="7030A0"/>
                          </a:solidFill>
                          <a:effectLst/>
                        </a:rPr>
                        <a:t>Mark </a:t>
                      </a:r>
                      <a:r>
                        <a:rPr lang="en-US" sz="1600" b="1" dirty="0" smtClean="0">
                          <a:solidFill>
                            <a:srgbClr val="7030A0"/>
                          </a:solidFill>
                          <a:effectLst/>
                        </a:rPr>
                        <a:t>– dying (prior to minister’s support)</a:t>
                      </a:r>
                      <a:endParaRPr lang="en-US" sz="1600" b="1" dirty="0">
                        <a:solidFill>
                          <a:srgbClr val="7030A0"/>
                        </a:solidFill>
                        <a:effectLst/>
                        <a:latin typeface="Times New Roman"/>
                        <a:ea typeface="Calibri"/>
                        <a:cs typeface="Times New Roman"/>
                      </a:endParaRPr>
                    </a:p>
                  </a:txBody>
                  <a:tcPr marL="68580" marR="68580" marT="0" marB="0">
                    <a:solidFill>
                      <a:schemeClr val="bg1">
                        <a:lumMod val="85000"/>
                      </a:schemeClr>
                    </a:solidFill>
                  </a:tcPr>
                </a:tc>
              </a:tr>
              <a:tr h="685943">
                <a:tc>
                  <a:txBody>
                    <a:bodyPr/>
                    <a:lstStyle/>
                    <a:p>
                      <a:pPr marL="0" marR="0">
                        <a:spcBef>
                          <a:spcPts val="0"/>
                        </a:spcBef>
                        <a:spcAft>
                          <a:spcPts val="0"/>
                        </a:spcAft>
                      </a:pPr>
                      <a:r>
                        <a:rPr lang="en-US" sz="1600" dirty="0">
                          <a:solidFill>
                            <a:srgbClr val="00B050"/>
                          </a:solidFill>
                          <a:effectLst/>
                        </a:rPr>
                        <a:t>Ken – suffering </a:t>
                      </a:r>
                      <a:endParaRPr lang="en-US" sz="1600" dirty="0">
                        <a:solidFill>
                          <a:srgbClr val="00B050"/>
                        </a:solidFill>
                        <a:effectLst/>
                        <a:latin typeface="Times New Roman"/>
                        <a:ea typeface="Calibri"/>
                        <a:cs typeface="Times New Roman"/>
                      </a:endParaRPr>
                    </a:p>
                  </a:txBody>
                  <a:tcPr marL="68580" marR="68580" marT="0" marB="0">
                    <a:solidFill>
                      <a:schemeClr val="bg1">
                        <a:lumMod val="85000"/>
                      </a:schemeClr>
                    </a:solidFill>
                  </a:tcPr>
                </a:tc>
                <a:tc rowSpan="7">
                  <a:txBody>
                    <a:bodyPr/>
                    <a:lstStyle/>
                    <a:p>
                      <a:pPr marL="0" marR="0">
                        <a:spcBef>
                          <a:spcPts val="0"/>
                        </a:spcBef>
                        <a:spcAft>
                          <a:spcPts val="0"/>
                        </a:spcAft>
                      </a:pPr>
                      <a:r>
                        <a:rPr lang="en-US" sz="1600" b="1" dirty="0">
                          <a:solidFill>
                            <a:schemeClr val="bg1"/>
                          </a:solidFill>
                          <a:effectLst/>
                        </a:rPr>
                        <a:t> </a:t>
                      </a:r>
                      <a:endParaRPr lang="en-US" sz="1600" b="1" dirty="0">
                        <a:solidFill>
                          <a:schemeClr val="bg1"/>
                        </a:solidFill>
                        <a:effectLst/>
                        <a:latin typeface="Times New Roman"/>
                        <a:ea typeface="Calibri"/>
                        <a:cs typeface="Times New Roman"/>
                      </a:endParaRPr>
                    </a:p>
                    <a:p>
                      <a:pPr marL="0" marR="0">
                        <a:spcBef>
                          <a:spcPts val="0"/>
                        </a:spcBef>
                        <a:spcAft>
                          <a:spcPts val="0"/>
                        </a:spcAft>
                      </a:pPr>
                      <a:r>
                        <a:rPr lang="en-US" sz="1600" b="1" dirty="0">
                          <a:solidFill>
                            <a:schemeClr val="bg1"/>
                          </a:solidFill>
                          <a:effectLst/>
                        </a:rPr>
                        <a:t> </a:t>
                      </a:r>
                      <a:endParaRPr lang="en-US" sz="1600" b="1" dirty="0">
                        <a:solidFill>
                          <a:schemeClr val="bg1"/>
                        </a:solidFill>
                        <a:effectLst/>
                        <a:latin typeface="Times New Roman"/>
                        <a:ea typeface="Calibri"/>
                        <a:cs typeface="Times New Roman"/>
                      </a:endParaRPr>
                    </a:p>
                    <a:p>
                      <a:pPr marL="0" marR="0">
                        <a:spcBef>
                          <a:spcPts val="0"/>
                        </a:spcBef>
                        <a:spcAft>
                          <a:spcPts val="0"/>
                        </a:spcAft>
                      </a:pPr>
                      <a:r>
                        <a:rPr lang="en-US" sz="1600" dirty="0">
                          <a:solidFill>
                            <a:schemeClr val="bg1"/>
                          </a:solidFill>
                          <a:effectLst/>
                        </a:rPr>
                        <a:t> </a:t>
                      </a:r>
                      <a:endParaRPr lang="en-US" sz="1600" dirty="0">
                        <a:solidFill>
                          <a:schemeClr val="bg1"/>
                        </a:solidFill>
                        <a:effectLst/>
                        <a:latin typeface="Times New Roman"/>
                        <a:ea typeface="Calibri"/>
                        <a:cs typeface="Times New Roman"/>
                      </a:endParaRPr>
                    </a:p>
                    <a:p>
                      <a:pPr marL="0" marR="0">
                        <a:spcBef>
                          <a:spcPts val="0"/>
                        </a:spcBef>
                        <a:spcAft>
                          <a:spcPts val="0"/>
                        </a:spcAft>
                      </a:pPr>
                      <a:r>
                        <a:rPr lang="en-US" sz="1600" dirty="0">
                          <a:solidFill>
                            <a:schemeClr val="bg1"/>
                          </a:solidFill>
                          <a:effectLst/>
                        </a:rPr>
                        <a:t> </a:t>
                      </a:r>
                      <a:endParaRPr lang="en-US" sz="1600" dirty="0">
                        <a:solidFill>
                          <a:schemeClr val="bg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7030A0"/>
                          </a:solidFill>
                          <a:effectLst/>
                        </a:rPr>
                        <a:t>Jenny – </a:t>
                      </a:r>
                      <a:r>
                        <a:rPr lang="en-US" sz="1600" b="1" dirty="0" smtClean="0">
                          <a:solidFill>
                            <a:srgbClr val="7030A0"/>
                          </a:solidFill>
                          <a:effectLst/>
                        </a:rPr>
                        <a:t>managing home with patient</a:t>
                      </a:r>
                      <a:endParaRPr lang="en-US" sz="1600" b="1" dirty="0">
                        <a:solidFill>
                          <a:srgbClr val="7030A0"/>
                        </a:solidFill>
                        <a:effectLst/>
                        <a:latin typeface="Times New Roman"/>
                        <a:ea typeface="Calibri"/>
                        <a:cs typeface="Times New Roman"/>
                      </a:endParaRPr>
                    </a:p>
                  </a:txBody>
                  <a:tcPr marL="68580" marR="68580" marT="0" marB="0">
                    <a:solidFill>
                      <a:schemeClr val="bg1">
                        <a:lumMod val="50000"/>
                      </a:schemeClr>
                    </a:solidFill>
                  </a:tcPr>
                </a:tc>
                <a:tc>
                  <a:txBody>
                    <a:bodyPr/>
                    <a:lstStyle/>
                    <a:p>
                      <a:pPr marL="0" marR="0">
                        <a:spcBef>
                          <a:spcPts val="0"/>
                        </a:spcBef>
                        <a:spcAft>
                          <a:spcPts val="0"/>
                        </a:spcAft>
                      </a:pPr>
                      <a:r>
                        <a:rPr lang="en-US" sz="1600" b="1" dirty="0">
                          <a:solidFill>
                            <a:srgbClr val="FF0000"/>
                          </a:solidFill>
                          <a:effectLst/>
                        </a:rPr>
                        <a:t>Liza </a:t>
                      </a:r>
                      <a:r>
                        <a:rPr lang="en-US" sz="1600" b="1" dirty="0" smtClean="0">
                          <a:solidFill>
                            <a:srgbClr val="FF0000"/>
                          </a:solidFill>
                          <a:effectLst/>
                        </a:rPr>
                        <a:t>– not afraid, patient  ‘promoted to glory’</a:t>
                      </a:r>
                      <a:endParaRPr lang="en-US" sz="1600" b="1" dirty="0">
                        <a:solidFill>
                          <a:srgbClr val="FF0000"/>
                        </a:solidFill>
                        <a:effectLst/>
                        <a:latin typeface="Times New Roman"/>
                        <a:ea typeface="Calibri"/>
                        <a:cs typeface="Times New Roman"/>
                      </a:endParaRPr>
                    </a:p>
                  </a:txBody>
                  <a:tcPr marL="68580" marR="68580" marT="0" marB="0">
                    <a:solidFill>
                      <a:schemeClr val="bg1">
                        <a:lumMod val="50000"/>
                      </a:schemeClr>
                    </a:solidFill>
                  </a:tcPr>
                </a:tc>
              </a:tr>
              <a:tr h="457296">
                <a:tc>
                  <a:txBody>
                    <a:bodyPr/>
                    <a:lstStyle/>
                    <a:p>
                      <a:pPr marL="0" marR="0">
                        <a:spcBef>
                          <a:spcPts val="0"/>
                        </a:spcBef>
                        <a:spcAft>
                          <a:spcPts val="0"/>
                        </a:spcAft>
                      </a:pPr>
                      <a:r>
                        <a:rPr lang="en-US" sz="1600" dirty="0">
                          <a:solidFill>
                            <a:srgbClr val="FF0000"/>
                          </a:solidFill>
                          <a:effectLst/>
                        </a:rPr>
                        <a:t>Liza – </a:t>
                      </a:r>
                      <a:r>
                        <a:rPr lang="en-US" sz="1600" dirty="0" smtClean="0">
                          <a:solidFill>
                            <a:srgbClr val="FF0000"/>
                          </a:solidFill>
                          <a:effectLst/>
                        </a:rPr>
                        <a:t>patient might fall, break hip </a:t>
                      </a:r>
                      <a:endParaRPr lang="en-US" sz="1600" dirty="0">
                        <a:solidFill>
                          <a:srgbClr val="FF0000"/>
                        </a:solidFill>
                        <a:effectLst/>
                        <a:latin typeface="Times New Roman"/>
                        <a:ea typeface="Calibri"/>
                        <a:cs typeface="Times New Roman"/>
                      </a:endParaRPr>
                    </a:p>
                  </a:txBody>
                  <a:tcPr marL="68580" marR="68580" marT="0" marB="0">
                    <a:solidFill>
                      <a:schemeClr val="bg1">
                        <a:lumMod val="85000"/>
                      </a:schemeClr>
                    </a:solidFill>
                  </a:tcPr>
                </a:tc>
                <a:tc vMerge="1">
                  <a:txBody>
                    <a:bodyPr/>
                    <a:lstStyle/>
                    <a:p>
                      <a:pPr marL="0" marR="0">
                        <a:spcBef>
                          <a:spcPts val="0"/>
                        </a:spcBef>
                        <a:spcAft>
                          <a:spcPts val="0"/>
                        </a:spcAft>
                      </a:pPr>
                      <a:endParaRPr lang="en-US" sz="1600" b="1" dirty="0">
                        <a:solidFill>
                          <a:schemeClr val="bg1"/>
                        </a:solidFill>
                        <a:effectLst/>
                        <a:latin typeface="Times New Roman"/>
                        <a:ea typeface="Calibri"/>
                        <a:cs typeface="Times New Roman"/>
                      </a:endParaRPr>
                    </a:p>
                  </a:txBody>
                  <a:tcPr marL="68580" marR="68580" marT="0" marB="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2">
                              <a:lumMod val="60000"/>
                              <a:lumOff val="40000"/>
                            </a:schemeClr>
                          </a:solidFill>
                          <a:effectLst/>
                        </a:rPr>
                        <a:t>Victor – wife being without him</a:t>
                      </a:r>
                      <a:r>
                        <a:rPr lang="en-US" sz="1600" b="1" baseline="0" dirty="0" smtClean="0">
                          <a:solidFill>
                            <a:schemeClr val="tx2">
                              <a:lumMod val="60000"/>
                              <a:lumOff val="40000"/>
                            </a:schemeClr>
                          </a:solidFill>
                          <a:effectLst/>
                        </a:rPr>
                        <a:t> </a:t>
                      </a:r>
                      <a:endParaRPr lang="en-US" sz="1600" b="1" dirty="0">
                        <a:solidFill>
                          <a:schemeClr val="tx2">
                            <a:lumMod val="60000"/>
                            <a:lumOff val="40000"/>
                          </a:schemeClr>
                        </a:solidFill>
                        <a:effectLst/>
                        <a:latin typeface="Times New Roman"/>
                        <a:ea typeface="Calibri"/>
                        <a:cs typeface="Times New Roman"/>
                      </a:endParaRPr>
                    </a:p>
                  </a:txBody>
                  <a:tcPr marL="68580" marR="68580" marT="0" marB="0">
                    <a:solidFill>
                      <a:schemeClr val="bg1">
                        <a:lumMod val="50000"/>
                      </a:schemeClr>
                    </a:solidFill>
                  </a:tcPr>
                </a:tc>
                <a:tc rowSpan="6">
                  <a:txBody>
                    <a:bodyPr/>
                    <a:lstStyle/>
                    <a:p>
                      <a:pPr marL="0" marR="0">
                        <a:spcBef>
                          <a:spcPts val="0"/>
                        </a:spcBef>
                        <a:spcAft>
                          <a:spcPts val="0"/>
                        </a:spcAft>
                      </a:pPr>
                      <a:r>
                        <a:rPr lang="en-US" sz="1600" b="1" dirty="0">
                          <a:solidFill>
                            <a:schemeClr val="bg1"/>
                          </a:solidFill>
                          <a:effectLst/>
                        </a:rPr>
                        <a:t> </a:t>
                      </a:r>
                      <a:endParaRPr lang="en-US" sz="1600" b="1" dirty="0">
                        <a:solidFill>
                          <a:schemeClr val="bg1"/>
                        </a:solidFill>
                        <a:effectLst/>
                        <a:latin typeface="Times New Roman"/>
                        <a:ea typeface="Calibri"/>
                        <a:cs typeface="Times New Roman"/>
                      </a:endParaRPr>
                    </a:p>
                    <a:p>
                      <a:pPr marL="0" marR="0">
                        <a:spcBef>
                          <a:spcPts val="0"/>
                        </a:spcBef>
                        <a:spcAft>
                          <a:spcPts val="0"/>
                        </a:spcAft>
                      </a:pPr>
                      <a:r>
                        <a:rPr lang="en-US" sz="1600" b="1" dirty="0">
                          <a:solidFill>
                            <a:schemeClr val="bg1"/>
                          </a:solidFill>
                          <a:effectLst/>
                        </a:rPr>
                        <a:t> </a:t>
                      </a:r>
                      <a:endParaRPr lang="en-US" sz="1600" b="1" dirty="0">
                        <a:solidFill>
                          <a:schemeClr val="bg1"/>
                        </a:solidFill>
                        <a:effectLst/>
                        <a:latin typeface="Times New Roman"/>
                        <a:ea typeface="Calibri"/>
                        <a:cs typeface="Times New Roman"/>
                      </a:endParaRPr>
                    </a:p>
                    <a:p>
                      <a:pPr marL="0" marR="0">
                        <a:spcBef>
                          <a:spcPts val="0"/>
                        </a:spcBef>
                        <a:spcAft>
                          <a:spcPts val="0"/>
                        </a:spcAft>
                      </a:pPr>
                      <a:r>
                        <a:rPr lang="en-US" sz="1600" b="1" dirty="0">
                          <a:solidFill>
                            <a:schemeClr val="bg1"/>
                          </a:solidFill>
                          <a:effectLst/>
                        </a:rPr>
                        <a:t> </a:t>
                      </a:r>
                      <a:endParaRPr lang="en-US" sz="1600" b="1" dirty="0">
                        <a:solidFill>
                          <a:schemeClr val="bg1"/>
                        </a:solidFill>
                        <a:effectLst/>
                        <a:latin typeface="Times New Roman"/>
                        <a:ea typeface="Calibri"/>
                        <a:cs typeface="Times New Roman"/>
                      </a:endParaRPr>
                    </a:p>
                    <a:p>
                      <a:pPr marL="0" marR="0">
                        <a:spcBef>
                          <a:spcPts val="0"/>
                        </a:spcBef>
                        <a:spcAft>
                          <a:spcPts val="0"/>
                        </a:spcAft>
                      </a:pPr>
                      <a:r>
                        <a:rPr lang="en-US" sz="1600" b="1" dirty="0">
                          <a:solidFill>
                            <a:schemeClr val="bg1"/>
                          </a:solidFill>
                          <a:effectLst/>
                        </a:rPr>
                        <a:t> </a:t>
                      </a:r>
                      <a:endParaRPr lang="en-US" sz="1600" b="1" dirty="0">
                        <a:solidFill>
                          <a:schemeClr val="bg1"/>
                        </a:solidFill>
                        <a:effectLst/>
                        <a:latin typeface="Times New Roman"/>
                        <a:ea typeface="Calibri"/>
                        <a:cs typeface="Times New Roman"/>
                      </a:endParaRPr>
                    </a:p>
                    <a:p>
                      <a:pPr marL="0" marR="0">
                        <a:spcBef>
                          <a:spcPts val="0"/>
                        </a:spcBef>
                        <a:spcAft>
                          <a:spcPts val="0"/>
                        </a:spcAft>
                      </a:pPr>
                      <a:r>
                        <a:rPr lang="en-US" sz="1600" dirty="0">
                          <a:solidFill>
                            <a:schemeClr val="bg1"/>
                          </a:solidFill>
                          <a:effectLst/>
                        </a:rPr>
                        <a:t> </a:t>
                      </a:r>
                      <a:endParaRPr lang="en-US" sz="1600" dirty="0">
                        <a:solidFill>
                          <a:schemeClr val="bg1"/>
                        </a:solidFill>
                        <a:effectLst/>
                        <a:latin typeface="Times New Roman"/>
                        <a:ea typeface="Calibri"/>
                        <a:cs typeface="Times New Roman"/>
                      </a:endParaRPr>
                    </a:p>
                    <a:p>
                      <a:pPr marL="0" marR="0">
                        <a:spcBef>
                          <a:spcPts val="0"/>
                        </a:spcBef>
                        <a:spcAft>
                          <a:spcPts val="0"/>
                        </a:spcAft>
                      </a:pPr>
                      <a:r>
                        <a:rPr lang="en-US" sz="1600" dirty="0">
                          <a:solidFill>
                            <a:schemeClr val="bg1"/>
                          </a:solidFill>
                          <a:effectLst/>
                        </a:rPr>
                        <a:t> </a:t>
                      </a:r>
                      <a:endParaRPr lang="en-US" sz="1600" dirty="0">
                        <a:solidFill>
                          <a:schemeClr val="bg1"/>
                        </a:solidFill>
                        <a:effectLst/>
                        <a:latin typeface="Times New Roman"/>
                        <a:ea typeface="Calibri"/>
                        <a:cs typeface="Times New Roman"/>
                      </a:endParaRPr>
                    </a:p>
                  </a:txBody>
                  <a:tcPr marL="68580" marR="68580" marT="0" marB="0">
                    <a:noFill/>
                  </a:tcPr>
                </a:tc>
              </a:tr>
              <a:tr h="457296">
                <a:tc>
                  <a:txBody>
                    <a:bodyPr/>
                    <a:lstStyle/>
                    <a:p>
                      <a:pPr marL="0" marR="0">
                        <a:spcBef>
                          <a:spcPts val="0"/>
                        </a:spcBef>
                        <a:spcAft>
                          <a:spcPts val="0"/>
                        </a:spcAft>
                      </a:pPr>
                      <a:r>
                        <a:rPr lang="en-US" sz="1600" dirty="0">
                          <a:solidFill>
                            <a:srgbClr val="00B050"/>
                          </a:solidFill>
                          <a:effectLst/>
                        </a:rPr>
                        <a:t>Nina – </a:t>
                      </a:r>
                      <a:r>
                        <a:rPr lang="en-US" sz="1600" dirty="0" smtClean="0">
                          <a:solidFill>
                            <a:srgbClr val="00B050"/>
                          </a:solidFill>
                          <a:effectLst/>
                        </a:rPr>
                        <a:t>patient </a:t>
                      </a:r>
                      <a:r>
                        <a:rPr lang="en-US" sz="1600" dirty="0">
                          <a:solidFill>
                            <a:srgbClr val="00B050"/>
                          </a:solidFill>
                          <a:effectLst/>
                        </a:rPr>
                        <a:t>will suffer  </a:t>
                      </a:r>
                      <a:endParaRPr lang="en-US" sz="1600" dirty="0">
                        <a:solidFill>
                          <a:srgbClr val="00B050"/>
                        </a:solidFill>
                        <a:effectLst/>
                        <a:latin typeface="Times New Roman"/>
                        <a:ea typeface="Calibri"/>
                        <a:cs typeface="Times New Roman"/>
                      </a:endParaRPr>
                    </a:p>
                  </a:txBody>
                  <a:tcPr marL="68580" marR="68580" marT="0" marB="0">
                    <a:solidFill>
                      <a:schemeClr val="bg1">
                        <a:lumMod val="85000"/>
                      </a:schemeClr>
                    </a:solidFill>
                  </a:tcPr>
                </a:tc>
                <a:tc vMerge="1">
                  <a:txBody>
                    <a:bodyPr/>
                    <a:lstStyle/>
                    <a:p>
                      <a:pPr marL="0" marR="0">
                        <a:spcBef>
                          <a:spcPts val="0"/>
                        </a:spcBef>
                        <a:spcAft>
                          <a:spcPts val="0"/>
                        </a:spcAft>
                      </a:pPr>
                      <a:endParaRPr lang="en-US" sz="1600" b="1" dirty="0">
                        <a:solidFill>
                          <a:schemeClr val="bg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smtClean="0">
                          <a:solidFill>
                            <a:schemeClr val="tx2">
                              <a:lumMod val="60000"/>
                              <a:lumOff val="40000"/>
                            </a:schemeClr>
                          </a:solidFill>
                          <a:effectLst/>
                        </a:rPr>
                        <a:t>Anya – of patient not being here </a:t>
                      </a:r>
                      <a:endParaRPr lang="en-US" sz="1600" b="1" dirty="0">
                        <a:solidFill>
                          <a:schemeClr val="tx2">
                            <a:lumMod val="60000"/>
                            <a:lumOff val="40000"/>
                          </a:schemeClr>
                        </a:solidFill>
                        <a:effectLst/>
                        <a:latin typeface="Times New Roman"/>
                        <a:ea typeface="Calibri"/>
                        <a:cs typeface="Times New Roman"/>
                      </a:endParaRPr>
                    </a:p>
                  </a:txBody>
                  <a:tcPr marL="68580" marR="68580" marT="0" marB="0">
                    <a:solidFill>
                      <a:schemeClr val="bg1">
                        <a:lumMod val="50000"/>
                      </a:schemeClr>
                    </a:solidFill>
                  </a:tcPr>
                </a:tc>
                <a:tc vMerge="1">
                  <a:txBody>
                    <a:bodyPr/>
                    <a:lstStyle/>
                    <a:p>
                      <a:pPr marL="0" marR="0">
                        <a:spcBef>
                          <a:spcPts val="0"/>
                        </a:spcBef>
                        <a:spcAft>
                          <a:spcPts val="0"/>
                        </a:spcAft>
                      </a:pPr>
                      <a:endParaRPr lang="en-US" sz="1600" b="1" dirty="0">
                        <a:solidFill>
                          <a:schemeClr val="bg1"/>
                        </a:solidFill>
                        <a:effectLst/>
                        <a:latin typeface="Times New Roman"/>
                        <a:ea typeface="Calibri"/>
                        <a:cs typeface="Times New Roman"/>
                      </a:endParaRPr>
                    </a:p>
                  </a:txBody>
                  <a:tcPr marL="68580" marR="68580" marT="0" marB="0">
                    <a:noFill/>
                  </a:tcPr>
                </a:tc>
              </a:tr>
              <a:tr h="685943">
                <a:tc>
                  <a:txBody>
                    <a:bodyPr/>
                    <a:lstStyle/>
                    <a:p>
                      <a:pPr marL="0" marR="0">
                        <a:spcBef>
                          <a:spcPts val="0"/>
                        </a:spcBef>
                        <a:spcAft>
                          <a:spcPts val="0"/>
                        </a:spcAft>
                      </a:pPr>
                      <a:r>
                        <a:rPr lang="en-US" sz="1600" dirty="0">
                          <a:solidFill>
                            <a:srgbClr val="00B050"/>
                          </a:solidFill>
                          <a:effectLst/>
                        </a:rPr>
                        <a:t>Dr. S – </a:t>
                      </a:r>
                      <a:r>
                        <a:rPr lang="en-US" sz="1600" dirty="0" smtClean="0">
                          <a:solidFill>
                            <a:srgbClr val="00B050"/>
                          </a:solidFill>
                          <a:effectLst/>
                        </a:rPr>
                        <a:t>peaceful death </a:t>
                      </a:r>
                      <a:endParaRPr lang="en-US" sz="1600" dirty="0">
                        <a:solidFill>
                          <a:srgbClr val="00B050"/>
                        </a:solidFill>
                        <a:effectLst/>
                        <a:latin typeface="Times New Roman"/>
                        <a:ea typeface="Calibri"/>
                        <a:cs typeface="Times New Roman"/>
                      </a:endParaRPr>
                    </a:p>
                  </a:txBody>
                  <a:tcPr marL="68580" marR="68580" marT="0" marB="0">
                    <a:solidFill>
                      <a:schemeClr val="bg1">
                        <a:lumMod val="85000"/>
                      </a:schemeClr>
                    </a:solidFill>
                  </a:tcPr>
                </a:tc>
                <a:tc vMerge="1">
                  <a:txBody>
                    <a:bodyPr/>
                    <a:lstStyle/>
                    <a:p>
                      <a:pPr marL="0" marR="0">
                        <a:spcBef>
                          <a:spcPts val="0"/>
                        </a:spcBef>
                        <a:spcAft>
                          <a:spcPts val="0"/>
                        </a:spcAft>
                      </a:pPr>
                      <a:endParaRPr lang="en-US" sz="1600" b="1" dirty="0">
                        <a:solidFill>
                          <a:schemeClr val="bg1"/>
                        </a:solidFill>
                        <a:effectLst/>
                        <a:latin typeface="Times New Roman"/>
                        <a:ea typeface="Calibri"/>
                        <a:cs typeface="Times New Roman"/>
                      </a:endParaRPr>
                    </a:p>
                  </a:txBody>
                  <a:tcPr marL="68580" marR="68580" marT="0" marB="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B050"/>
                          </a:solidFill>
                          <a:effectLst/>
                        </a:rPr>
                        <a:t>Dr. S – presence</a:t>
                      </a:r>
                      <a:r>
                        <a:rPr lang="en-US" sz="1600" b="1" baseline="0" dirty="0" smtClean="0">
                          <a:solidFill>
                            <a:srgbClr val="00B050"/>
                          </a:solidFill>
                          <a:effectLst/>
                        </a:rPr>
                        <a:t> of loved ones for patient</a:t>
                      </a:r>
                      <a:r>
                        <a:rPr lang="en-US" sz="1600" b="1" dirty="0" smtClean="0">
                          <a:solidFill>
                            <a:schemeClr val="tx1"/>
                          </a:solidFill>
                          <a:effectLst/>
                        </a:rPr>
                        <a:t> </a:t>
                      </a:r>
                      <a:endParaRPr lang="en-US" sz="1600" b="1" dirty="0">
                        <a:solidFill>
                          <a:schemeClr val="tx1"/>
                        </a:solidFill>
                        <a:effectLst/>
                        <a:latin typeface="Times New Roman"/>
                        <a:ea typeface="Calibri"/>
                        <a:cs typeface="Times New Roman"/>
                      </a:endParaRPr>
                    </a:p>
                  </a:txBody>
                  <a:tcPr marL="68580" marR="68580" marT="0" marB="0">
                    <a:solidFill>
                      <a:schemeClr val="bg1">
                        <a:lumMod val="50000"/>
                      </a:schemeClr>
                    </a:solidFill>
                  </a:tcPr>
                </a:tc>
                <a:tc vMerge="1">
                  <a:txBody>
                    <a:bodyPr/>
                    <a:lstStyle/>
                    <a:p>
                      <a:pPr marL="0" marR="0">
                        <a:spcBef>
                          <a:spcPts val="0"/>
                        </a:spcBef>
                        <a:spcAft>
                          <a:spcPts val="0"/>
                        </a:spcAft>
                      </a:pPr>
                      <a:endParaRPr lang="en-US" sz="1600" b="1" dirty="0">
                        <a:solidFill>
                          <a:schemeClr val="bg1"/>
                        </a:solidFill>
                        <a:effectLst/>
                        <a:latin typeface="Times New Roman"/>
                        <a:ea typeface="Calibri"/>
                        <a:cs typeface="Times New Roman"/>
                      </a:endParaRPr>
                    </a:p>
                  </a:txBody>
                  <a:tcPr marL="68580" marR="68580" marT="0" marB="0">
                    <a:noFill/>
                  </a:tcPr>
                </a:tc>
              </a:tr>
              <a:tr h="278735">
                <a:tc>
                  <a:txBody>
                    <a:bodyPr/>
                    <a:lstStyle/>
                    <a:p>
                      <a:pPr marL="0" marR="0">
                        <a:spcBef>
                          <a:spcPts val="0"/>
                        </a:spcBef>
                        <a:spcAft>
                          <a:spcPts val="0"/>
                        </a:spcAft>
                      </a:pPr>
                      <a:r>
                        <a:rPr lang="en-US" sz="1600" dirty="0">
                          <a:solidFill>
                            <a:srgbClr val="7030A0"/>
                          </a:solidFill>
                          <a:effectLst/>
                        </a:rPr>
                        <a:t>Dr. T  – minimal </a:t>
                      </a:r>
                      <a:r>
                        <a:rPr lang="en-US" sz="1600" dirty="0" smtClean="0">
                          <a:solidFill>
                            <a:srgbClr val="7030A0"/>
                          </a:solidFill>
                          <a:effectLst/>
                        </a:rPr>
                        <a:t>concern</a:t>
                      </a:r>
                      <a:endParaRPr lang="en-US" sz="1600" dirty="0">
                        <a:solidFill>
                          <a:srgbClr val="7030A0"/>
                        </a:solidFill>
                        <a:effectLst/>
                        <a:latin typeface="Times New Roman"/>
                        <a:ea typeface="Calibri"/>
                        <a:cs typeface="Times New Roman"/>
                      </a:endParaRPr>
                    </a:p>
                  </a:txBody>
                  <a:tcPr marL="68580" marR="68580" marT="0" marB="0">
                    <a:solidFill>
                      <a:schemeClr val="bg1">
                        <a:lumMod val="85000"/>
                      </a:schemeClr>
                    </a:solidFill>
                  </a:tcPr>
                </a:tc>
                <a:tc vMerge="1">
                  <a:txBody>
                    <a:bodyPr/>
                    <a:lstStyle/>
                    <a:p>
                      <a:pPr marL="0" marR="0">
                        <a:spcBef>
                          <a:spcPts val="0"/>
                        </a:spcBef>
                        <a:spcAft>
                          <a:spcPts val="0"/>
                        </a:spcAft>
                      </a:pPr>
                      <a:endParaRPr lang="en-US" sz="1600" b="1" dirty="0">
                        <a:solidFill>
                          <a:schemeClr val="bg1"/>
                        </a:solidFill>
                        <a:effectLst/>
                        <a:latin typeface="Times New Roman"/>
                        <a:ea typeface="Calibri"/>
                        <a:cs typeface="Times New Roman"/>
                      </a:endParaRPr>
                    </a:p>
                  </a:txBody>
                  <a:tcPr marL="68580" marR="68580" marT="0" marB="0">
                    <a:noFill/>
                  </a:tcPr>
                </a:tc>
                <a:tc rowSpan="3">
                  <a:txBody>
                    <a:bodyPr/>
                    <a:lstStyle/>
                    <a:p>
                      <a:pPr marL="0" marR="0">
                        <a:spcBef>
                          <a:spcPts val="0"/>
                        </a:spcBef>
                        <a:spcAft>
                          <a:spcPts val="0"/>
                        </a:spcAft>
                      </a:pPr>
                      <a:r>
                        <a:rPr lang="en-US" sz="1600" dirty="0">
                          <a:solidFill>
                            <a:schemeClr val="bg1"/>
                          </a:solidFill>
                          <a:effectLst/>
                        </a:rPr>
                        <a:t> </a:t>
                      </a:r>
                      <a:endParaRPr lang="en-US" sz="1600" dirty="0">
                        <a:solidFill>
                          <a:schemeClr val="bg1"/>
                        </a:solidFill>
                        <a:effectLst/>
                        <a:latin typeface="Times New Roman"/>
                        <a:ea typeface="Calibri"/>
                        <a:cs typeface="Times New Roman"/>
                      </a:endParaRPr>
                    </a:p>
                    <a:p>
                      <a:pPr marL="0" marR="0">
                        <a:spcBef>
                          <a:spcPts val="0"/>
                        </a:spcBef>
                        <a:spcAft>
                          <a:spcPts val="0"/>
                        </a:spcAft>
                      </a:pPr>
                      <a:r>
                        <a:rPr lang="en-US" sz="1600" dirty="0">
                          <a:solidFill>
                            <a:schemeClr val="bg1"/>
                          </a:solidFill>
                          <a:effectLst/>
                        </a:rPr>
                        <a:t> </a:t>
                      </a:r>
                      <a:endParaRPr lang="en-US" sz="1600" dirty="0">
                        <a:solidFill>
                          <a:schemeClr val="bg1"/>
                        </a:solidFill>
                        <a:effectLst/>
                        <a:latin typeface="Times New Roman"/>
                        <a:ea typeface="Calibri"/>
                        <a:cs typeface="Times New Roman"/>
                      </a:endParaRPr>
                    </a:p>
                  </a:txBody>
                  <a:tcPr marL="68580" marR="68580" marT="0" marB="0">
                    <a:noFill/>
                  </a:tcPr>
                </a:tc>
                <a:tc vMerge="1">
                  <a:txBody>
                    <a:bodyPr/>
                    <a:lstStyle/>
                    <a:p>
                      <a:pPr marL="0" marR="0">
                        <a:spcBef>
                          <a:spcPts val="0"/>
                        </a:spcBef>
                        <a:spcAft>
                          <a:spcPts val="0"/>
                        </a:spcAft>
                      </a:pPr>
                      <a:endParaRPr lang="en-US" sz="1600" b="1" dirty="0">
                        <a:solidFill>
                          <a:schemeClr val="bg1"/>
                        </a:solidFill>
                        <a:effectLst/>
                        <a:latin typeface="Times New Roman"/>
                        <a:ea typeface="Calibri"/>
                        <a:cs typeface="Times New Roman"/>
                      </a:endParaRPr>
                    </a:p>
                  </a:txBody>
                  <a:tcPr marL="68580" marR="68580" marT="0" marB="0">
                    <a:noFill/>
                  </a:tcPr>
                </a:tc>
              </a:tr>
              <a:tr h="457296">
                <a:tc>
                  <a:txBody>
                    <a:bodyPr/>
                    <a:lstStyle/>
                    <a:p>
                      <a:pPr marL="0" marR="0">
                        <a:spcBef>
                          <a:spcPts val="0"/>
                        </a:spcBef>
                        <a:spcAft>
                          <a:spcPts val="0"/>
                        </a:spcAft>
                      </a:pPr>
                      <a:r>
                        <a:rPr lang="en-US" sz="1600" dirty="0">
                          <a:solidFill>
                            <a:schemeClr val="tx2">
                              <a:lumMod val="60000"/>
                              <a:lumOff val="40000"/>
                            </a:schemeClr>
                          </a:solidFill>
                          <a:effectLst/>
                        </a:rPr>
                        <a:t>Dr. G – </a:t>
                      </a:r>
                      <a:r>
                        <a:rPr lang="en-US" sz="1600" dirty="0" smtClean="0">
                          <a:solidFill>
                            <a:schemeClr val="tx2">
                              <a:lumMod val="60000"/>
                              <a:lumOff val="40000"/>
                            </a:schemeClr>
                          </a:solidFill>
                          <a:effectLst/>
                        </a:rPr>
                        <a:t>patient not </a:t>
                      </a:r>
                      <a:r>
                        <a:rPr lang="en-US" sz="1600" dirty="0">
                          <a:solidFill>
                            <a:schemeClr val="tx2">
                              <a:lumMod val="60000"/>
                              <a:lumOff val="40000"/>
                            </a:schemeClr>
                          </a:solidFill>
                          <a:effectLst/>
                        </a:rPr>
                        <a:t>realistic </a:t>
                      </a:r>
                      <a:endParaRPr lang="en-US" sz="1600" dirty="0">
                        <a:solidFill>
                          <a:schemeClr val="tx2">
                            <a:lumMod val="60000"/>
                            <a:lumOff val="40000"/>
                          </a:schemeClr>
                        </a:solidFill>
                        <a:effectLst/>
                        <a:latin typeface="Times New Roman"/>
                        <a:ea typeface="Calibri"/>
                        <a:cs typeface="Times New Roman"/>
                      </a:endParaRPr>
                    </a:p>
                  </a:txBody>
                  <a:tcPr marL="68580" marR="68580" marT="0" marB="0">
                    <a:solidFill>
                      <a:schemeClr val="bg1">
                        <a:lumMod val="85000"/>
                      </a:schemeClr>
                    </a:solidFill>
                  </a:tcPr>
                </a:tc>
                <a:tc vMerge="1">
                  <a:txBody>
                    <a:bodyPr/>
                    <a:lstStyle/>
                    <a:p>
                      <a:pPr marL="0" marR="0">
                        <a:spcBef>
                          <a:spcPts val="0"/>
                        </a:spcBef>
                        <a:spcAft>
                          <a:spcPts val="0"/>
                        </a:spcAft>
                      </a:pPr>
                      <a:endParaRPr lang="en-US" sz="1600" dirty="0">
                        <a:solidFill>
                          <a:schemeClr val="bg1"/>
                        </a:solidFill>
                        <a:effectLst/>
                        <a:latin typeface="Times New Roman"/>
                        <a:ea typeface="Calibri"/>
                        <a:cs typeface="Times New Roman"/>
                      </a:endParaRPr>
                    </a:p>
                  </a:txBody>
                  <a:tcPr marL="68580" marR="68580" marT="0" marB="0">
                    <a:noFill/>
                  </a:tcPr>
                </a:tc>
                <a:tc vMerge="1">
                  <a:txBody>
                    <a:bodyPr/>
                    <a:lstStyle/>
                    <a:p>
                      <a:pPr marL="0" marR="0">
                        <a:spcBef>
                          <a:spcPts val="0"/>
                        </a:spcBef>
                        <a:spcAft>
                          <a:spcPts val="0"/>
                        </a:spcAft>
                      </a:pPr>
                      <a:endParaRPr lang="en-US" sz="1600" dirty="0">
                        <a:solidFill>
                          <a:schemeClr val="bg1"/>
                        </a:solidFill>
                        <a:effectLst/>
                        <a:latin typeface="Times New Roman"/>
                        <a:ea typeface="Calibri"/>
                        <a:cs typeface="Times New Roman"/>
                      </a:endParaRPr>
                    </a:p>
                  </a:txBody>
                  <a:tcPr marL="68580" marR="68580" marT="0" marB="0">
                    <a:noFill/>
                  </a:tcPr>
                </a:tc>
                <a:tc vMerge="1">
                  <a:txBody>
                    <a:bodyPr/>
                    <a:lstStyle/>
                    <a:p>
                      <a:pPr marL="0" marR="0">
                        <a:spcBef>
                          <a:spcPts val="0"/>
                        </a:spcBef>
                        <a:spcAft>
                          <a:spcPts val="0"/>
                        </a:spcAft>
                      </a:pPr>
                      <a:endParaRPr lang="en-US" sz="1600" dirty="0">
                        <a:solidFill>
                          <a:schemeClr val="bg1"/>
                        </a:solidFill>
                        <a:effectLst/>
                        <a:latin typeface="Times New Roman"/>
                        <a:ea typeface="Calibri"/>
                        <a:cs typeface="Times New Roman"/>
                      </a:endParaRPr>
                    </a:p>
                  </a:txBody>
                  <a:tcPr marL="68580" marR="68580" marT="0" marB="0">
                    <a:noFill/>
                  </a:tcPr>
                </a:tc>
              </a:tr>
              <a:tr h="248614">
                <a:tc>
                  <a:txBody>
                    <a:bodyPr/>
                    <a:lstStyle/>
                    <a:p>
                      <a:pPr marL="0" marR="0">
                        <a:spcBef>
                          <a:spcPts val="0"/>
                        </a:spcBef>
                        <a:spcAft>
                          <a:spcPts val="0"/>
                        </a:spcAft>
                      </a:pPr>
                      <a:r>
                        <a:rPr lang="en-US" sz="1600" dirty="0">
                          <a:solidFill>
                            <a:srgbClr val="00B050"/>
                          </a:solidFill>
                          <a:effectLst/>
                        </a:rPr>
                        <a:t>Dr. S – </a:t>
                      </a:r>
                      <a:r>
                        <a:rPr lang="en-US" sz="1600" dirty="0" smtClean="0">
                          <a:solidFill>
                            <a:srgbClr val="00B050"/>
                          </a:solidFill>
                          <a:effectLst/>
                        </a:rPr>
                        <a:t> quality of life </a:t>
                      </a:r>
                      <a:endParaRPr lang="en-US" sz="1600" dirty="0">
                        <a:solidFill>
                          <a:srgbClr val="00B050"/>
                        </a:solidFill>
                        <a:effectLst/>
                        <a:latin typeface="Times New Roman"/>
                        <a:ea typeface="Calibri"/>
                        <a:cs typeface="Times New Roman"/>
                      </a:endParaRPr>
                    </a:p>
                  </a:txBody>
                  <a:tcPr marL="68580" marR="68580" marT="0" marB="0">
                    <a:solidFill>
                      <a:schemeClr val="bg1">
                        <a:lumMod val="85000"/>
                      </a:schemeClr>
                    </a:solidFill>
                  </a:tcPr>
                </a:tc>
                <a:tc vMerge="1">
                  <a:txBody>
                    <a:bodyPr/>
                    <a:lstStyle/>
                    <a:p>
                      <a:pPr marL="0" marR="0">
                        <a:spcBef>
                          <a:spcPts val="0"/>
                        </a:spcBef>
                        <a:spcAft>
                          <a:spcPts val="0"/>
                        </a:spcAft>
                      </a:pPr>
                      <a:endParaRPr lang="en-US" sz="1600" dirty="0">
                        <a:solidFill>
                          <a:schemeClr val="bg1"/>
                        </a:solidFill>
                        <a:effectLst/>
                        <a:latin typeface="Times New Roman"/>
                        <a:ea typeface="Calibri"/>
                        <a:cs typeface="Times New Roman"/>
                      </a:endParaRPr>
                    </a:p>
                  </a:txBody>
                  <a:tcPr marL="68580" marR="68580" marT="0" marB="0">
                    <a:noFill/>
                  </a:tcPr>
                </a:tc>
                <a:tc vMerge="1">
                  <a:txBody>
                    <a:bodyPr/>
                    <a:lstStyle/>
                    <a:p>
                      <a:pPr marL="0" marR="0">
                        <a:spcBef>
                          <a:spcPts val="0"/>
                        </a:spcBef>
                        <a:spcAft>
                          <a:spcPts val="0"/>
                        </a:spcAft>
                      </a:pPr>
                      <a:endParaRPr lang="en-US" sz="1600" dirty="0">
                        <a:solidFill>
                          <a:schemeClr val="bg1"/>
                        </a:solidFill>
                        <a:effectLst/>
                        <a:latin typeface="Times New Roman"/>
                        <a:ea typeface="Calibri"/>
                        <a:cs typeface="Times New Roman"/>
                      </a:endParaRPr>
                    </a:p>
                  </a:txBody>
                  <a:tcPr marL="68580" marR="68580" marT="0" marB="0">
                    <a:noFill/>
                  </a:tcPr>
                </a:tc>
                <a:tc vMerge="1">
                  <a:txBody>
                    <a:bodyPr/>
                    <a:lstStyle/>
                    <a:p>
                      <a:pPr marL="0" marR="0">
                        <a:spcBef>
                          <a:spcPts val="0"/>
                        </a:spcBef>
                        <a:spcAft>
                          <a:spcPts val="0"/>
                        </a:spcAft>
                      </a:pPr>
                      <a:endParaRPr lang="en-US" sz="1600" dirty="0">
                        <a:solidFill>
                          <a:schemeClr val="bg1"/>
                        </a:solidFill>
                        <a:effectLst/>
                        <a:latin typeface="Times New Roman"/>
                        <a:ea typeface="Calibri"/>
                        <a:cs typeface="Times New Roman"/>
                      </a:endParaRPr>
                    </a:p>
                  </a:txBody>
                  <a:tcPr marL="68580" marR="68580" marT="0" marB="0">
                    <a:noFill/>
                  </a:tcPr>
                </a:tc>
              </a:tr>
            </a:tbl>
          </a:graphicData>
        </a:graphic>
      </p:graphicFrame>
      <p:sp>
        <p:nvSpPr>
          <p:cNvPr id="4" name="Slide Number Placeholder 3"/>
          <p:cNvSpPr>
            <a:spLocks noGrp="1"/>
          </p:cNvSpPr>
          <p:nvPr>
            <p:ph type="sldNum" sz="quarter" idx="12"/>
          </p:nvPr>
        </p:nvSpPr>
        <p:spPr/>
        <p:txBody>
          <a:bodyPr/>
          <a:lstStyle/>
          <a:p>
            <a:fld id="{5126E6E5-1E5A-41EB-B79E-A604F673E233}" type="slidenum">
              <a:rPr lang="en-US" smtClean="0"/>
              <a:t>24</a:t>
            </a:fld>
            <a:endParaRPr lang="en-US"/>
          </a:p>
        </p:txBody>
      </p:sp>
      <p:sp>
        <p:nvSpPr>
          <p:cNvPr id="8" name="TextBox 7"/>
          <p:cNvSpPr txBox="1"/>
          <p:nvPr/>
        </p:nvSpPr>
        <p:spPr>
          <a:xfrm>
            <a:off x="7181135" y="5454134"/>
            <a:ext cx="184731" cy="369332"/>
          </a:xfrm>
          <a:prstGeom prst="rect">
            <a:avLst/>
          </a:prstGeom>
          <a:solidFill>
            <a:schemeClr val="bg1">
              <a:lumMod val="85000"/>
            </a:schemeClr>
          </a:solidFill>
          <a:ln>
            <a:solidFill>
              <a:schemeClr val="tx1"/>
            </a:solidFill>
          </a:ln>
        </p:spPr>
        <p:txBody>
          <a:bodyPr wrap="none" rtlCol="0">
            <a:spAutoFit/>
          </a:bodyPr>
          <a:lstStyle/>
          <a:p>
            <a:endParaRPr lang="en-US" dirty="0"/>
          </a:p>
        </p:txBody>
      </p:sp>
      <p:sp>
        <p:nvSpPr>
          <p:cNvPr id="9" name="TextBox 8"/>
          <p:cNvSpPr txBox="1"/>
          <p:nvPr/>
        </p:nvSpPr>
        <p:spPr>
          <a:xfrm>
            <a:off x="7162800" y="5943600"/>
            <a:ext cx="184731" cy="369332"/>
          </a:xfrm>
          <a:prstGeom prst="rect">
            <a:avLst/>
          </a:prstGeom>
          <a:solidFill>
            <a:schemeClr val="bg1">
              <a:lumMod val="50000"/>
            </a:schemeClr>
          </a:solidFill>
          <a:ln>
            <a:solidFill>
              <a:schemeClr val="tx1"/>
            </a:solidFill>
          </a:ln>
        </p:spPr>
        <p:txBody>
          <a:bodyPr wrap="none" rtlCol="0">
            <a:spAutoFit/>
          </a:bodyPr>
          <a:lstStyle/>
          <a:p>
            <a:endParaRPr lang="en-US" dirty="0"/>
          </a:p>
        </p:txBody>
      </p:sp>
      <p:sp>
        <p:nvSpPr>
          <p:cNvPr id="3" name="TextBox 2"/>
          <p:cNvSpPr txBox="1"/>
          <p:nvPr/>
        </p:nvSpPr>
        <p:spPr>
          <a:xfrm>
            <a:off x="7391400" y="5943600"/>
            <a:ext cx="1447800" cy="369332"/>
          </a:xfrm>
          <a:prstGeom prst="rect">
            <a:avLst/>
          </a:prstGeom>
          <a:noFill/>
        </p:spPr>
        <p:txBody>
          <a:bodyPr wrap="square" rtlCol="0">
            <a:spAutoFit/>
          </a:bodyPr>
          <a:lstStyle/>
          <a:p>
            <a:r>
              <a:rPr lang="en-US" dirty="0"/>
              <a:t>after death</a:t>
            </a:r>
            <a:endParaRPr lang="en-US" dirty="0">
              <a:latin typeface="Times New Roman"/>
              <a:ea typeface="Calibri"/>
              <a:cs typeface="Times New Roman"/>
            </a:endParaRPr>
          </a:p>
        </p:txBody>
      </p:sp>
      <p:sp>
        <p:nvSpPr>
          <p:cNvPr id="7" name="TextBox 6"/>
          <p:cNvSpPr txBox="1"/>
          <p:nvPr/>
        </p:nvSpPr>
        <p:spPr>
          <a:xfrm>
            <a:off x="7410061" y="5454134"/>
            <a:ext cx="1584035" cy="369332"/>
          </a:xfrm>
          <a:prstGeom prst="rect">
            <a:avLst/>
          </a:prstGeom>
          <a:noFill/>
        </p:spPr>
        <p:txBody>
          <a:bodyPr wrap="square" rtlCol="0">
            <a:spAutoFit/>
          </a:bodyPr>
          <a:lstStyle/>
          <a:p>
            <a:r>
              <a:rPr lang="en-US" dirty="0"/>
              <a:t>before death</a:t>
            </a:r>
            <a:endParaRPr lang="en-US" dirty="0">
              <a:latin typeface="Times New Roman"/>
              <a:ea typeface="Calibri"/>
              <a:cs typeface="Times New Roman"/>
            </a:endParaRPr>
          </a:p>
        </p:txBody>
      </p:sp>
    </p:spTree>
    <p:extLst>
      <p:ext uri="{BB962C8B-B14F-4D97-AF65-F5344CB8AC3E}">
        <p14:creationId xmlns:p14="http://schemas.microsoft.com/office/powerpoint/2010/main" val="37377569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a:t>
            </a:r>
            <a:endParaRPr lang="en-US" dirty="0"/>
          </a:p>
        </p:txBody>
      </p:sp>
      <p:sp>
        <p:nvSpPr>
          <p:cNvPr id="3" name="Content Placeholder 2"/>
          <p:cNvSpPr>
            <a:spLocks noGrp="1"/>
          </p:cNvSpPr>
          <p:nvPr>
            <p:ph idx="1"/>
          </p:nvPr>
        </p:nvSpPr>
        <p:spPr>
          <a:xfrm>
            <a:off x="457200" y="2895600"/>
            <a:ext cx="8229600" cy="3505200"/>
          </a:xfrm>
        </p:spPr>
        <p:txBody>
          <a:bodyPr>
            <a:normAutofit/>
          </a:bodyPr>
          <a:lstStyle/>
          <a:p>
            <a:pPr marL="118872" indent="0" algn="ctr">
              <a:buNone/>
            </a:pPr>
            <a:r>
              <a:rPr lang="en-US" sz="4800" dirty="0" smtClean="0"/>
              <a:t>“the ability to resist being moved or broken by a force”</a:t>
            </a:r>
            <a:r>
              <a:rPr lang="en-US" sz="4800" baseline="30000" dirty="0" smtClean="0"/>
              <a:t>19</a:t>
            </a:r>
            <a:endParaRPr lang="en-US" sz="4800" dirty="0"/>
          </a:p>
        </p:txBody>
      </p:sp>
      <p:sp>
        <p:nvSpPr>
          <p:cNvPr id="4" name="Slide Number Placeholder 3"/>
          <p:cNvSpPr>
            <a:spLocks noGrp="1"/>
          </p:cNvSpPr>
          <p:nvPr>
            <p:ph type="sldNum" sz="quarter" idx="12"/>
          </p:nvPr>
        </p:nvSpPr>
        <p:spPr/>
        <p:txBody>
          <a:bodyPr/>
          <a:lstStyle/>
          <a:p>
            <a:fld id="{5931B8C8-CBF7-4FF2-918B-7A68C8D21036}" type="slidenum">
              <a:rPr lang="en-US" smtClean="0"/>
              <a:t>25</a:t>
            </a:fld>
            <a:endParaRPr lang="en-US"/>
          </a:p>
        </p:txBody>
      </p:sp>
    </p:spTree>
    <p:extLst>
      <p:ext uri="{BB962C8B-B14F-4D97-AF65-F5344CB8AC3E}">
        <p14:creationId xmlns:p14="http://schemas.microsoft.com/office/powerpoint/2010/main" val="31993798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a:t>
            </a:r>
            <a:endParaRPr lang="en-US" dirty="0"/>
          </a:p>
        </p:txBody>
      </p:sp>
      <p:sp>
        <p:nvSpPr>
          <p:cNvPr id="3" name="Content Placeholder 2"/>
          <p:cNvSpPr>
            <a:spLocks noGrp="1"/>
          </p:cNvSpPr>
          <p:nvPr>
            <p:ph idx="1"/>
          </p:nvPr>
        </p:nvSpPr>
        <p:spPr/>
        <p:txBody>
          <a:bodyPr>
            <a:normAutofit lnSpcReduction="10000"/>
          </a:bodyPr>
          <a:lstStyle/>
          <a:p>
            <a:r>
              <a:rPr lang="en-US" sz="4800" b="1" dirty="0" smtClean="0">
                <a:solidFill>
                  <a:srgbClr val="FF0000"/>
                </a:solidFill>
              </a:rPr>
              <a:t>“I believe the Lord’s watching over me.”</a:t>
            </a:r>
          </a:p>
          <a:p>
            <a:r>
              <a:rPr lang="en-US" sz="4800" b="1" dirty="0" smtClean="0">
                <a:solidFill>
                  <a:srgbClr val="FFC000"/>
                </a:solidFill>
              </a:rPr>
              <a:t>My family is…supportive.”</a:t>
            </a:r>
          </a:p>
          <a:p>
            <a:r>
              <a:rPr lang="en-US" sz="4800" b="1" dirty="0" smtClean="0">
                <a:solidFill>
                  <a:srgbClr val="FFC000"/>
                </a:solidFill>
              </a:rPr>
              <a:t>“Lord, help me be a healing influence for this person.”</a:t>
            </a:r>
            <a:endParaRPr lang="en-US" sz="4800" b="1" dirty="0" smtClean="0">
              <a:solidFill>
                <a:srgbClr val="0070C0"/>
              </a:solidFill>
            </a:endParaRPr>
          </a:p>
          <a:p>
            <a:r>
              <a:rPr lang="en-US" sz="4800" b="1" dirty="0" smtClean="0">
                <a:solidFill>
                  <a:srgbClr val="0070C0"/>
                </a:solidFill>
              </a:rPr>
              <a:t>“I know how to do this work.”</a:t>
            </a:r>
          </a:p>
          <a:p>
            <a:endParaRPr lang="en-US" dirty="0"/>
          </a:p>
        </p:txBody>
      </p:sp>
      <p:sp>
        <p:nvSpPr>
          <p:cNvPr id="4" name="Slide Number Placeholder 3"/>
          <p:cNvSpPr>
            <a:spLocks noGrp="1"/>
          </p:cNvSpPr>
          <p:nvPr>
            <p:ph type="sldNum" sz="quarter" idx="12"/>
          </p:nvPr>
        </p:nvSpPr>
        <p:spPr/>
        <p:txBody>
          <a:bodyPr/>
          <a:lstStyle/>
          <a:p>
            <a:fld id="{5126E6E5-1E5A-41EB-B79E-A604F673E233}" type="slidenum">
              <a:rPr lang="en-US" smtClean="0"/>
              <a:t>26</a:t>
            </a:fld>
            <a:endParaRPr lang="en-US"/>
          </a:p>
        </p:txBody>
      </p:sp>
    </p:spTree>
    <p:extLst>
      <p:ext uri="{BB962C8B-B14F-4D97-AF65-F5344CB8AC3E}">
        <p14:creationId xmlns:p14="http://schemas.microsoft.com/office/powerpoint/2010/main" val="19719497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620000" cy="487362"/>
          </a:xfrm>
        </p:spPr>
        <p:txBody>
          <a:bodyPr>
            <a:normAutofit fontScale="90000"/>
          </a:bodyPr>
          <a:lstStyle/>
          <a:p>
            <a:r>
              <a:rPr lang="en-US" dirty="0" smtClean="0"/>
              <a:t>Sources of Strength</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28395612"/>
              </p:ext>
            </p:extLst>
          </p:nvPr>
        </p:nvGraphicFramePr>
        <p:xfrm>
          <a:off x="838200" y="1144577"/>
          <a:ext cx="7627938" cy="5684520"/>
        </p:xfrm>
        <a:graphic>
          <a:graphicData uri="http://schemas.openxmlformats.org/drawingml/2006/table">
            <a:tbl>
              <a:tblPr firstRow="1" firstCol="1" bandRow="1">
                <a:tableStyleId>{5C22544A-7EE6-4342-B048-85BDC9FD1C3A}</a:tableStyleId>
              </a:tblPr>
              <a:tblGrid>
                <a:gridCol w="1371600"/>
                <a:gridCol w="1590055"/>
                <a:gridCol w="1537179"/>
                <a:gridCol w="3129104"/>
              </a:tblGrid>
              <a:tr h="631613">
                <a:tc>
                  <a:txBody>
                    <a:bodyPr/>
                    <a:lstStyle/>
                    <a:p>
                      <a:pPr marL="0" marR="0" algn="ctr">
                        <a:spcBef>
                          <a:spcPts val="0"/>
                        </a:spcBef>
                        <a:spcAft>
                          <a:spcPts val="0"/>
                        </a:spcAft>
                      </a:pPr>
                      <a:r>
                        <a:rPr lang="en-US" sz="2000" b="1" dirty="0">
                          <a:solidFill>
                            <a:schemeClr val="bg1"/>
                          </a:solidFill>
                          <a:effectLst/>
                        </a:rPr>
                        <a:t>Physical</a:t>
                      </a:r>
                      <a:endParaRPr lang="en-US" sz="2000" b="1" dirty="0">
                        <a:solidFill>
                          <a:schemeClr val="bg1"/>
                        </a:solidFill>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2000" b="1" dirty="0">
                          <a:solidFill>
                            <a:schemeClr val="bg1"/>
                          </a:solidFill>
                          <a:effectLst/>
                        </a:rPr>
                        <a:t>Intellectual</a:t>
                      </a:r>
                      <a:endParaRPr lang="en-US" sz="2000" b="1" dirty="0">
                        <a:solidFill>
                          <a:schemeClr val="bg1"/>
                        </a:solidFill>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2000" b="1" dirty="0">
                          <a:solidFill>
                            <a:schemeClr val="bg1"/>
                          </a:solidFill>
                          <a:effectLst/>
                        </a:rPr>
                        <a:t>Social</a:t>
                      </a:r>
                      <a:endParaRPr lang="en-US" sz="2000" b="1" dirty="0">
                        <a:solidFill>
                          <a:schemeClr val="bg1"/>
                        </a:solidFill>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2000" b="1" dirty="0">
                          <a:solidFill>
                            <a:schemeClr val="bg1"/>
                          </a:solidFill>
                          <a:effectLst/>
                        </a:rPr>
                        <a:t>Spiritual</a:t>
                      </a:r>
                    </a:p>
                    <a:p>
                      <a:pPr marL="0" marR="0" algn="ctr">
                        <a:spcBef>
                          <a:spcPts val="0"/>
                        </a:spcBef>
                        <a:spcAft>
                          <a:spcPts val="0"/>
                        </a:spcAft>
                      </a:pPr>
                      <a:r>
                        <a:rPr lang="en-US" sz="2000" b="1" dirty="0">
                          <a:solidFill>
                            <a:schemeClr val="bg1"/>
                          </a:solidFill>
                          <a:effectLst/>
                        </a:rPr>
                        <a:t> </a:t>
                      </a:r>
                      <a:endParaRPr lang="en-US" sz="2000" b="1" dirty="0">
                        <a:solidFill>
                          <a:schemeClr val="bg1"/>
                        </a:solidFill>
                        <a:effectLst/>
                        <a:latin typeface="Times New Roman"/>
                        <a:ea typeface="Calibri"/>
                        <a:cs typeface="Times New Roman"/>
                      </a:endParaRPr>
                    </a:p>
                  </a:txBody>
                  <a:tcPr marL="68580" marR="68580" marT="0" marB="0"/>
                </a:tc>
              </a:tr>
              <a:tr h="757936">
                <a:tc>
                  <a:txBody>
                    <a:bodyPr/>
                    <a:lstStyle/>
                    <a:p>
                      <a:pPr marL="0" marR="0">
                        <a:spcBef>
                          <a:spcPts val="0"/>
                        </a:spcBef>
                        <a:spcAft>
                          <a:spcPts val="0"/>
                        </a:spcAft>
                      </a:pPr>
                      <a:r>
                        <a:rPr lang="en-US" sz="1600" b="1" dirty="0">
                          <a:solidFill>
                            <a:srgbClr val="7030A0"/>
                          </a:solidFill>
                          <a:effectLst/>
                        </a:rPr>
                        <a:t>Mark </a:t>
                      </a:r>
                      <a:r>
                        <a:rPr lang="en-US" sz="1600" b="1" dirty="0" smtClean="0">
                          <a:solidFill>
                            <a:srgbClr val="7030A0"/>
                          </a:solidFill>
                          <a:effectLst/>
                        </a:rPr>
                        <a:t> </a:t>
                      </a:r>
                      <a:r>
                        <a:rPr lang="en-US" sz="1600" b="1" dirty="0">
                          <a:solidFill>
                            <a:srgbClr val="7030A0"/>
                          </a:solidFill>
                          <a:effectLst/>
                        </a:rPr>
                        <a:t>– </a:t>
                      </a:r>
                      <a:r>
                        <a:rPr lang="en-US" sz="1600" b="1" dirty="0" smtClean="0">
                          <a:solidFill>
                            <a:srgbClr val="7030A0"/>
                          </a:solidFill>
                          <a:effectLst/>
                        </a:rPr>
                        <a:t>working</a:t>
                      </a:r>
                      <a:endParaRPr lang="en-US" sz="1600" b="1" dirty="0">
                        <a:solidFill>
                          <a:srgbClr val="7030A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rgbClr val="0070C0"/>
                          </a:solidFill>
                          <a:effectLst/>
                        </a:rPr>
                        <a:t>Dr. G </a:t>
                      </a:r>
                      <a:r>
                        <a:rPr lang="en-US" sz="1600" b="1" baseline="0" dirty="0" smtClean="0">
                          <a:solidFill>
                            <a:srgbClr val="0070C0"/>
                          </a:solidFill>
                          <a:effectLst/>
                        </a:rPr>
                        <a:t> - </a:t>
                      </a:r>
                      <a:r>
                        <a:rPr lang="en-US" sz="1600" b="1" dirty="0" smtClean="0">
                          <a:solidFill>
                            <a:srgbClr val="0070C0"/>
                          </a:solidFill>
                          <a:effectLst/>
                        </a:rPr>
                        <a:t>I know </a:t>
                      </a:r>
                      <a:r>
                        <a:rPr lang="en-US" sz="1600" b="1" dirty="0">
                          <a:solidFill>
                            <a:srgbClr val="0070C0"/>
                          </a:solidFill>
                          <a:effectLst/>
                        </a:rPr>
                        <a:t>how to do this [work]</a:t>
                      </a:r>
                      <a:endParaRPr lang="en-US" sz="1600" b="1" dirty="0">
                        <a:solidFill>
                          <a:srgbClr val="0070C0"/>
                        </a:solidFill>
                        <a:effectLst/>
                        <a:latin typeface="Times New Roman"/>
                        <a:ea typeface="Calibri"/>
                        <a:cs typeface="Times New Roman"/>
                      </a:endParaRPr>
                    </a:p>
                  </a:txBody>
                  <a:tcPr marL="68580" marR="68580" marT="0" marB="0">
                    <a:solidFill>
                      <a:schemeClr val="accent2">
                        <a:lumMod val="60000"/>
                        <a:lumOff val="40000"/>
                      </a:schemeClr>
                    </a:solidFill>
                  </a:tcPr>
                </a:tc>
                <a:tc>
                  <a:txBody>
                    <a:bodyPr/>
                    <a:lstStyle/>
                    <a:p>
                      <a:pPr marL="0" marR="0">
                        <a:spcBef>
                          <a:spcPts val="0"/>
                        </a:spcBef>
                        <a:spcAft>
                          <a:spcPts val="0"/>
                        </a:spcAft>
                      </a:pPr>
                      <a:r>
                        <a:rPr lang="en-US" sz="1600" b="1" dirty="0">
                          <a:solidFill>
                            <a:srgbClr val="FFFF00"/>
                          </a:solidFill>
                          <a:effectLst/>
                        </a:rPr>
                        <a:t>Paul </a:t>
                      </a:r>
                      <a:r>
                        <a:rPr lang="en-US" sz="1600" b="1" dirty="0" smtClean="0">
                          <a:solidFill>
                            <a:srgbClr val="FFFF00"/>
                          </a:solidFill>
                          <a:effectLst/>
                        </a:rPr>
                        <a:t> </a:t>
                      </a:r>
                      <a:r>
                        <a:rPr lang="en-US" sz="1600" b="1" dirty="0">
                          <a:solidFill>
                            <a:srgbClr val="FFFF00"/>
                          </a:solidFill>
                          <a:effectLst/>
                        </a:rPr>
                        <a:t>- Lindy’s family</a:t>
                      </a:r>
                      <a:endParaRPr lang="en-US" sz="1600" b="1" dirty="0">
                        <a:solidFill>
                          <a:srgbClr val="FFFF0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rgbClr val="FF0000"/>
                          </a:solidFill>
                          <a:effectLst/>
                        </a:rPr>
                        <a:t>Rachel </a:t>
                      </a:r>
                      <a:r>
                        <a:rPr lang="en-US" sz="1600" b="1" dirty="0" smtClean="0">
                          <a:solidFill>
                            <a:srgbClr val="FF0000"/>
                          </a:solidFill>
                          <a:effectLst/>
                        </a:rPr>
                        <a:t> </a:t>
                      </a:r>
                      <a:r>
                        <a:rPr lang="en-US" sz="1600" b="1" dirty="0">
                          <a:solidFill>
                            <a:srgbClr val="FF0000"/>
                          </a:solidFill>
                          <a:effectLst/>
                        </a:rPr>
                        <a:t>– the Lord </a:t>
                      </a: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txBody>
                  <a:tcPr marL="68580" marR="68580" marT="0" marB="0">
                    <a:solidFill>
                      <a:schemeClr val="bg1">
                        <a:lumMod val="85000"/>
                      </a:schemeClr>
                    </a:solidFill>
                  </a:tcPr>
                </a:tc>
              </a:tr>
              <a:tr h="324790">
                <a:tc rowSpan="9" gridSpan="2">
                  <a:txBody>
                    <a:bodyPr/>
                    <a:lstStyle/>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Corbel" panose="020B0503020204020204" pitchFamily="34" charset="0"/>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p>
                      <a:pPr marL="0" marR="0">
                        <a:spcBef>
                          <a:spcPts val="0"/>
                        </a:spcBef>
                        <a:spcAft>
                          <a:spcPts val="0"/>
                        </a:spcAft>
                      </a:pPr>
                      <a:r>
                        <a:rPr lang="en-US" sz="1600" b="1" dirty="0">
                          <a:solidFill>
                            <a:schemeClr val="tx1"/>
                          </a:solidFill>
                          <a:effectLst/>
                        </a:rPr>
                        <a:t> </a:t>
                      </a:r>
                    </a:p>
                    <a:p>
                      <a:pPr marL="0" marR="0">
                        <a:spcBef>
                          <a:spcPts val="0"/>
                        </a:spcBef>
                        <a:spcAft>
                          <a:spcPts val="0"/>
                        </a:spcAft>
                      </a:pPr>
                      <a:r>
                        <a:rPr lang="en-US" sz="1600" b="1" dirty="0" smtClean="0">
                          <a:solidFill>
                            <a:schemeClr val="tx1"/>
                          </a:solidFill>
                          <a:effectLst/>
                        </a:rPr>
                        <a:t> </a:t>
                      </a:r>
                      <a:endParaRPr lang="en-US" sz="1600" b="1" dirty="0" smtClean="0">
                        <a:solidFill>
                          <a:schemeClr val="tx1"/>
                        </a:solidFill>
                        <a:effectLst/>
                        <a:latin typeface="Times New Roman"/>
                        <a:ea typeface="Calibri"/>
                        <a:cs typeface="Times New Roman"/>
                      </a:endParaRPr>
                    </a:p>
                    <a:p>
                      <a:pPr marL="0" marR="0">
                        <a:spcBef>
                          <a:spcPts val="0"/>
                        </a:spcBef>
                        <a:spcAft>
                          <a:spcPts val="0"/>
                        </a:spcAft>
                      </a:pPr>
                      <a:r>
                        <a:rPr lang="en-US" sz="1600" b="1" dirty="0" smtClean="0">
                          <a:solidFill>
                            <a:schemeClr val="tx1"/>
                          </a:solidFill>
                          <a:effectLst/>
                        </a:rPr>
                        <a:t> </a:t>
                      </a:r>
                      <a:endParaRPr lang="en-US" sz="1600" b="1" dirty="0" smtClean="0">
                        <a:solidFill>
                          <a:schemeClr val="tx1"/>
                        </a:solidFill>
                        <a:effectLst/>
                        <a:latin typeface="Times New Roman"/>
                        <a:ea typeface="Calibri"/>
                        <a:cs typeface="Times New Roman"/>
                      </a:endParaRPr>
                    </a:p>
                    <a:p>
                      <a:pPr marL="0" marR="0">
                        <a:spcBef>
                          <a:spcPts val="0"/>
                        </a:spcBef>
                        <a:spcAft>
                          <a:spcPts val="0"/>
                        </a:spcAft>
                      </a:pPr>
                      <a:r>
                        <a:rPr lang="en-US" sz="1600" b="1" dirty="0" smtClean="0">
                          <a:solidFill>
                            <a:schemeClr val="tx1"/>
                          </a:solidFill>
                          <a:effectLst/>
                        </a:rPr>
                        <a:t> </a:t>
                      </a:r>
                      <a:endParaRPr lang="en-US" sz="1600" b="1" dirty="0">
                        <a:solidFill>
                          <a:schemeClr val="tx1"/>
                        </a:solidFill>
                        <a:effectLst/>
                        <a:latin typeface="Times New Roman"/>
                        <a:ea typeface="Calibri"/>
                        <a:cs typeface="Times New Roman"/>
                      </a:endParaRPr>
                    </a:p>
                  </a:txBody>
                  <a:tcPr marL="68580" marR="68580" marT="0" marB="0">
                    <a:noFill/>
                  </a:tcPr>
                </a:tc>
                <a:tc rowSpan="9" h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FFFF00"/>
                          </a:solidFill>
                          <a:effectLst/>
                        </a:rPr>
                        <a:t>Lindy </a:t>
                      </a:r>
                      <a:r>
                        <a:rPr lang="en-US" sz="1600" b="1" dirty="0" smtClean="0">
                          <a:solidFill>
                            <a:srgbClr val="FFFF00"/>
                          </a:solidFill>
                          <a:effectLst/>
                        </a:rPr>
                        <a:t>- </a:t>
                      </a:r>
                      <a:r>
                        <a:rPr lang="en-US" sz="1600" b="1" dirty="0">
                          <a:solidFill>
                            <a:srgbClr val="FFFF00"/>
                          </a:solidFill>
                          <a:effectLst/>
                        </a:rPr>
                        <a:t>family </a:t>
                      </a:r>
                      <a:endParaRPr lang="en-US" sz="1600" b="1" dirty="0">
                        <a:solidFill>
                          <a:srgbClr val="FFFF00"/>
                        </a:solidFill>
                        <a:effectLst/>
                        <a:latin typeface="Times New Roman"/>
                        <a:ea typeface="Calibri"/>
                        <a:cs typeface="Times New Roman"/>
                      </a:endParaRPr>
                    </a:p>
                  </a:txBody>
                  <a:tcPr marL="68580" marR="68580" marT="0" marB="0">
                    <a:solidFill>
                      <a:schemeClr val="bg1">
                        <a:lumMod val="50000"/>
                      </a:schemeClr>
                    </a:solidFill>
                  </a:tcPr>
                </a:tc>
                <a:tc>
                  <a:txBody>
                    <a:bodyPr/>
                    <a:lstStyle/>
                    <a:p>
                      <a:pPr marL="0" marR="0">
                        <a:spcBef>
                          <a:spcPts val="0"/>
                        </a:spcBef>
                        <a:spcAft>
                          <a:spcPts val="0"/>
                        </a:spcAft>
                      </a:pPr>
                      <a:r>
                        <a:rPr lang="en-US" sz="1600" b="1" dirty="0">
                          <a:solidFill>
                            <a:srgbClr val="FF0000"/>
                          </a:solidFill>
                          <a:effectLst/>
                        </a:rPr>
                        <a:t>Liza </a:t>
                      </a:r>
                      <a:r>
                        <a:rPr lang="en-US" sz="1600" b="1" dirty="0" smtClean="0">
                          <a:solidFill>
                            <a:srgbClr val="FF0000"/>
                          </a:solidFill>
                          <a:effectLst/>
                        </a:rPr>
                        <a:t>- </a:t>
                      </a:r>
                      <a:r>
                        <a:rPr lang="en-US" sz="1600" b="1" dirty="0">
                          <a:solidFill>
                            <a:srgbClr val="FF0000"/>
                          </a:solidFill>
                          <a:effectLst/>
                        </a:rPr>
                        <a:t>God</a:t>
                      </a:r>
                      <a:endParaRPr lang="en-US" sz="1600" b="1" dirty="0">
                        <a:solidFill>
                          <a:srgbClr val="FF0000"/>
                        </a:solidFill>
                        <a:effectLst/>
                        <a:latin typeface="Times New Roman"/>
                        <a:ea typeface="Calibri"/>
                        <a:cs typeface="Times New Roman"/>
                      </a:endParaRPr>
                    </a:p>
                  </a:txBody>
                  <a:tcPr marL="68580" marR="68580" marT="0" marB="0">
                    <a:solidFill>
                      <a:schemeClr val="bg1">
                        <a:lumMod val="50000"/>
                      </a:schemeClr>
                    </a:solidFill>
                  </a:tcPr>
                </a:tc>
              </a:tr>
              <a:tr h="505291">
                <a:tc gridSpan="2" vMerge="1">
                  <a:txBody>
                    <a:bodyPr/>
                    <a:lstStyle/>
                    <a:p>
                      <a:pPr marL="0" marR="0">
                        <a:spcBef>
                          <a:spcPts val="0"/>
                        </a:spcBef>
                        <a:spcAft>
                          <a:spcPts val="0"/>
                        </a:spcAft>
                      </a:pPr>
                      <a:endParaRPr lang="en-US" sz="1600" b="1" dirty="0">
                        <a:solidFill>
                          <a:schemeClr val="tx1"/>
                        </a:solidFill>
                        <a:effectLst/>
                        <a:latin typeface="Times New Roman"/>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0070C0"/>
                          </a:solidFill>
                          <a:effectLst/>
                        </a:rPr>
                        <a:t>Victor </a:t>
                      </a:r>
                      <a:r>
                        <a:rPr lang="en-US" sz="1600" b="1" dirty="0" smtClean="0">
                          <a:solidFill>
                            <a:srgbClr val="0070C0"/>
                          </a:solidFill>
                          <a:effectLst/>
                        </a:rPr>
                        <a:t>– </a:t>
                      </a:r>
                      <a:r>
                        <a:rPr lang="en-US" sz="1600" b="1" dirty="0">
                          <a:solidFill>
                            <a:srgbClr val="0070C0"/>
                          </a:solidFill>
                          <a:effectLst/>
                        </a:rPr>
                        <a:t>great marriage</a:t>
                      </a:r>
                      <a:endParaRPr lang="en-US" sz="1600" b="1" dirty="0">
                        <a:solidFill>
                          <a:srgbClr val="0070C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600" b="1" dirty="0">
                          <a:solidFill>
                            <a:srgbClr val="00B050"/>
                          </a:solidFill>
                          <a:effectLst/>
                        </a:rPr>
                        <a:t>Ken </a:t>
                      </a:r>
                      <a:r>
                        <a:rPr lang="en-US" sz="1600" b="1" dirty="0" smtClean="0">
                          <a:solidFill>
                            <a:srgbClr val="00B050"/>
                          </a:solidFill>
                          <a:effectLst/>
                        </a:rPr>
                        <a:t> </a:t>
                      </a:r>
                      <a:r>
                        <a:rPr lang="en-US" sz="1600" b="1" dirty="0">
                          <a:solidFill>
                            <a:srgbClr val="00B050"/>
                          </a:solidFill>
                          <a:effectLst/>
                        </a:rPr>
                        <a:t>– the </a:t>
                      </a:r>
                      <a:r>
                        <a:rPr lang="en-US" sz="1600" b="1" dirty="0" smtClean="0">
                          <a:solidFill>
                            <a:srgbClr val="00B050"/>
                          </a:solidFill>
                          <a:effectLst/>
                        </a:rPr>
                        <a:t>Almighty</a:t>
                      </a:r>
                      <a:endParaRPr lang="en-US" sz="1600" b="1" dirty="0">
                        <a:solidFill>
                          <a:srgbClr val="00B050"/>
                        </a:solidFill>
                        <a:effectLst/>
                        <a:latin typeface="Times New Roman"/>
                        <a:ea typeface="Calibri"/>
                        <a:cs typeface="Times New Roman"/>
                      </a:endParaRPr>
                    </a:p>
                  </a:txBody>
                  <a:tcPr marL="68580" marR="68580" marT="0" marB="0">
                    <a:solidFill>
                      <a:schemeClr val="bg1">
                        <a:lumMod val="85000"/>
                      </a:schemeClr>
                    </a:solidFill>
                  </a:tcPr>
                </a:tc>
              </a:tr>
              <a:tr h="252645">
                <a:tc gridSpan="2" vMerge="1">
                  <a:txBody>
                    <a:bodyPr/>
                    <a:lstStyle/>
                    <a:p>
                      <a:pPr marL="0" marR="0">
                        <a:spcBef>
                          <a:spcPts val="0"/>
                        </a:spcBef>
                        <a:spcAft>
                          <a:spcPts val="0"/>
                        </a:spcAft>
                      </a:pPr>
                      <a:endParaRPr lang="en-US" sz="1600" b="1" dirty="0">
                        <a:solidFill>
                          <a:schemeClr val="tx1"/>
                        </a:solidFill>
                        <a:effectLst/>
                        <a:latin typeface="Times New Roman"/>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0070C0"/>
                          </a:solidFill>
                          <a:effectLst/>
                        </a:rPr>
                        <a:t>Anya </a:t>
                      </a:r>
                      <a:r>
                        <a:rPr lang="en-US" sz="1600" b="1" dirty="0" smtClean="0">
                          <a:solidFill>
                            <a:srgbClr val="0070C0"/>
                          </a:solidFill>
                          <a:effectLst/>
                        </a:rPr>
                        <a:t>- </a:t>
                      </a:r>
                      <a:r>
                        <a:rPr lang="en-US" sz="1600" b="1" dirty="0">
                          <a:solidFill>
                            <a:srgbClr val="0070C0"/>
                          </a:solidFill>
                          <a:effectLst/>
                        </a:rPr>
                        <a:t>Victor</a:t>
                      </a:r>
                      <a:endParaRPr lang="en-US" sz="1600" b="1" dirty="0">
                        <a:solidFill>
                          <a:srgbClr val="0070C0"/>
                        </a:solidFill>
                        <a:effectLst/>
                        <a:latin typeface="Times New Roman"/>
                        <a:ea typeface="Calibri"/>
                        <a:cs typeface="Times New Roman"/>
                      </a:endParaRPr>
                    </a:p>
                  </a:txBody>
                  <a:tcPr marL="68580" marR="68580" marT="0" marB="0">
                    <a:solidFill>
                      <a:schemeClr val="bg1">
                        <a:lumMod val="50000"/>
                      </a:schemeClr>
                    </a:solidFill>
                  </a:tcPr>
                </a:tc>
                <a:tc>
                  <a:txBody>
                    <a:bodyPr/>
                    <a:lstStyle/>
                    <a:p>
                      <a:pPr marL="0" marR="0">
                        <a:spcBef>
                          <a:spcPts val="0"/>
                        </a:spcBef>
                        <a:spcAft>
                          <a:spcPts val="0"/>
                        </a:spcAft>
                      </a:pPr>
                      <a:r>
                        <a:rPr lang="en-US" sz="1600" b="1" dirty="0">
                          <a:solidFill>
                            <a:srgbClr val="00B050"/>
                          </a:solidFill>
                          <a:effectLst/>
                        </a:rPr>
                        <a:t>Nina </a:t>
                      </a:r>
                      <a:r>
                        <a:rPr lang="en-US" sz="1600" b="1" dirty="0" smtClean="0">
                          <a:solidFill>
                            <a:srgbClr val="00B050"/>
                          </a:solidFill>
                          <a:effectLst/>
                        </a:rPr>
                        <a:t> </a:t>
                      </a:r>
                      <a:r>
                        <a:rPr lang="en-US" sz="1600" b="1" dirty="0">
                          <a:solidFill>
                            <a:srgbClr val="00B050"/>
                          </a:solidFill>
                          <a:effectLst/>
                        </a:rPr>
                        <a:t>– faith in God</a:t>
                      </a:r>
                      <a:endParaRPr lang="en-US" sz="1600" b="1" dirty="0">
                        <a:solidFill>
                          <a:srgbClr val="00B050"/>
                        </a:solidFill>
                        <a:effectLst/>
                        <a:latin typeface="Times New Roman"/>
                        <a:ea typeface="Calibri"/>
                        <a:cs typeface="Times New Roman"/>
                      </a:endParaRPr>
                    </a:p>
                  </a:txBody>
                  <a:tcPr marL="68580" marR="68580" marT="0" marB="0">
                    <a:solidFill>
                      <a:schemeClr val="bg1">
                        <a:lumMod val="50000"/>
                      </a:schemeClr>
                    </a:solidFill>
                  </a:tcPr>
                </a:tc>
              </a:tr>
              <a:tr h="324790">
                <a:tc gridSpan="2" vMerge="1">
                  <a:txBody>
                    <a:bodyPr/>
                    <a:lstStyle/>
                    <a:p>
                      <a:pPr marL="0" marR="0">
                        <a:spcBef>
                          <a:spcPts val="0"/>
                        </a:spcBef>
                        <a:spcAft>
                          <a:spcPts val="0"/>
                        </a:spcAft>
                      </a:pPr>
                      <a:endParaRPr lang="en-US" sz="1600" b="1" dirty="0">
                        <a:solidFill>
                          <a:schemeClr val="tx1"/>
                        </a:solidFill>
                        <a:effectLst/>
                        <a:latin typeface="Times New Roman"/>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solidFill>
                          <a:schemeClr val="tx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FF0000"/>
                          </a:solidFill>
                          <a:effectLst/>
                        </a:rPr>
                        <a:t>Dr. </a:t>
                      </a:r>
                      <a:r>
                        <a:rPr lang="en-US" sz="1600" b="1" dirty="0" smtClean="0">
                          <a:solidFill>
                            <a:srgbClr val="FF0000"/>
                          </a:solidFill>
                          <a:effectLst/>
                        </a:rPr>
                        <a:t>N </a:t>
                      </a:r>
                      <a:r>
                        <a:rPr lang="en-US" sz="1600" b="1" dirty="0">
                          <a:solidFill>
                            <a:srgbClr val="FF0000"/>
                          </a:solidFill>
                          <a:effectLst/>
                        </a:rPr>
                        <a:t>- family</a:t>
                      </a:r>
                      <a:endParaRPr lang="en-US" sz="1600" b="1" dirty="0">
                        <a:solidFill>
                          <a:srgbClr val="FF0000"/>
                        </a:solidFill>
                        <a:effectLst/>
                        <a:latin typeface="Times New Roman"/>
                        <a:ea typeface="Calibri"/>
                        <a:cs typeface="Times New Roman"/>
                      </a:endParaRPr>
                    </a:p>
                  </a:txBody>
                  <a:tcPr marL="68580" marR="68580" marT="0" marB="0">
                    <a:solidFill>
                      <a:schemeClr val="accent2">
                        <a:lumMod val="60000"/>
                        <a:lumOff val="40000"/>
                      </a:schemeClr>
                    </a:solidFill>
                  </a:tcPr>
                </a:tc>
                <a:tc>
                  <a:txBody>
                    <a:bodyPr/>
                    <a:lstStyle/>
                    <a:p>
                      <a:pPr marL="0" marR="0">
                        <a:spcBef>
                          <a:spcPts val="0"/>
                        </a:spcBef>
                        <a:spcAft>
                          <a:spcPts val="0"/>
                        </a:spcAft>
                      </a:pPr>
                      <a:r>
                        <a:rPr lang="en-US" sz="1600" b="1" dirty="0">
                          <a:solidFill>
                            <a:srgbClr val="0070C0"/>
                          </a:solidFill>
                          <a:effectLst/>
                        </a:rPr>
                        <a:t>Victor </a:t>
                      </a:r>
                      <a:r>
                        <a:rPr lang="en-US" sz="1600" b="1" dirty="0" smtClean="0">
                          <a:solidFill>
                            <a:srgbClr val="0070C0"/>
                          </a:solidFill>
                          <a:effectLst/>
                        </a:rPr>
                        <a:t> </a:t>
                      </a:r>
                      <a:r>
                        <a:rPr lang="en-US" sz="1600" b="1" dirty="0">
                          <a:solidFill>
                            <a:srgbClr val="0070C0"/>
                          </a:solidFill>
                          <a:effectLst/>
                        </a:rPr>
                        <a:t>– our faith.</a:t>
                      </a:r>
                      <a:endParaRPr lang="en-US" sz="1600" b="1" dirty="0">
                        <a:solidFill>
                          <a:srgbClr val="0070C0"/>
                        </a:solidFill>
                        <a:effectLst/>
                        <a:latin typeface="Times New Roman"/>
                        <a:ea typeface="Calibri"/>
                        <a:cs typeface="Times New Roman"/>
                      </a:endParaRPr>
                    </a:p>
                  </a:txBody>
                  <a:tcPr marL="68580" marR="68580" marT="0" marB="0">
                    <a:solidFill>
                      <a:schemeClr val="bg1">
                        <a:lumMod val="85000"/>
                      </a:schemeClr>
                    </a:solidFill>
                  </a:tcPr>
                </a:tc>
              </a:tr>
              <a:tr h="505291">
                <a:tc gridSpan="2" vMerge="1">
                  <a:txBody>
                    <a:bodyPr/>
                    <a:lstStyle/>
                    <a:p>
                      <a:pPr marL="0" marR="0">
                        <a:spcBef>
                          <a:spcPts val="0"/>
                        </a:spcBef>
                        <a:spcAft>
                          <a:spcPts val="0"/>
                        </a:spcAft>
                      </a:pPr>
                      <a:endParaRPr lang="en-US" sz="1600" b="1" dirty="0">
                        <a:solidFill>
                          <a:schemeClr val="tx1"/>
                        </a:solidFill>
                        <a:effectLst/>
                        <a:latin typeface="Times New Roman"/>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7030A0"/>
                          </a:solidFill>
                          <a:effectLst/>
                        </a:rPr>
                        <a:t>Dr. </a:t>
                      </a:r>
                      <a:r>
                        <a:rPr lang="en-US" sz="1600" b="1" dirty="0" smtClean="0">
                          <a:solidFill>
                            <a:srgbClr val="7030A0"/>
                          </a:solidFill>
                          <a:effectLst/>
                        </a:rPr>
                        <a:t>T </a:t>
                      </a:r>
                      <a:r>
                        <a:rPr lang="en-US" sz="1600" b="1" dirty="0">
                          <a:solidFill>
                            <a:srgbClr val="7030A0"/>
                          </a:solidFill>
                          <a:effectLst/>
                        </a:rPr>
                        <a:t>– faith in people</a:t>
                      </a:r>
                      <a:endParaRPr lang="en-US" sz="1600" b="1" dirty="0">
                        <a:solidFill>
                          <a:srgbClr val="7030A0"/>
                        </a:solidFill>
                        <a:effectLst/>
                        <a:latin typeface="Times New Roman"/>
                        <a:ea typeface="Calibri"/>
                        <a:cs typeface="Times New Roman"/>
                      </a:endParaRPr>
                    </a:p>
                  </a:txBody>
                  <a:tcPr marL="68580" marR="68580" marT="0" marB="0">
                    <a:solidFill>
                      <a:schemeClr val="accent2">
                        <a:lumMod val="60000"/>
                        <a:lumOff val="40000"/>
                      </a:schemeClr>
                    </a:solidFill>
                  </a:tcPr>
                </a:tc>
                <a:tc>
                  <a:txBody>
                    <a:bodyPr/>
                    <a:lstStyle/>
                    <a:p>
                      <a:pPr marL="0" marR="0">
                        <a:spcBef>
                          <a:spcPts val="0"/>
                        </a:spcBef>
                        <a:spcAft>
                          <a:spcPts val="0"/>
                        </a:spcAft>
                      </a:pPr>
                      <a:r>
                        <a:rPr lang="en-US" sz="1600" b="1" dirty="0">
                          <a:solidFill>
                            <a:srgbClr val="0070C0"/>
                          </a:solidFill>
                          <a:effectLst/>
                        </a:rPr>
                        <a:t>Anya </a:t>
                      </a:r>
                      <a:r>
                        <a:rPr lang="en-US" sz="1600" b="1" dirty="0" smtClean="0">
                          <a:solidFill>
                            <a:srgbClr val="0070C0"/>
                          </a:solidFill>
                          <a:effectLst/>
                        </a:rPr>
                        <a:t> </a:t>
                      </a:r>
                      <a:r>
                        <a:rPr lang="en-US" sz="1600" b="1" dirty="0">
                          <a:solidFill>
                            <a:srgbClr val="0070C0"/>
                          </a:solidFill>
                          <a:effectLst/>
                        </a:rPr>
                        <a:t>– God Almighty</a:t>
                      </a:r>
                      <a:endParaRPr lang="en-US" sz="1600" b="1" dirty="0">
                        <a:solidFill>
                          <a:srgbClr val="0070C0"/>
                        </a:solidFill>
                        <a:effectLst/>
                        <a:latin typeface="Times New Roman"/>
                        <a:ea typeface="Calibri"/>
                        <a:cs typeface="Times New Roman"/>
                      </a:endParaRPr>
                    </a:p>
                  </a:txBody>
                  <a:tcPr marL="68580" marR="68580" marT="0" marB="0">
                    <a:solidFill>
                      <a:schemeClr val="bg1">
                        <a:lumMod val="50000"/>
                      </a:schemeClr>
                    </a:solidFill>
                  </a:tcPr>
                </a:tc>
              </a:tr>
              <a:tr h="396821">
                <a:tc gridSpan="2" vMerge="1">
                  <a:txBody>
                    <a:bodyPr/>
                    <a:lstStyle/>
                    <a:p>
                      <a:pPr marL="0" marR="0">
                        <a:spcBef>
                          <a:spcPts val="0"/>
                        </a:spcBef>
                        <a:spcAft>
                          <a:spcPts val="0"/>
                        </a:spcAft>
                      </a:pPr>
                      <a:endParaRPr lang="en-US" sz="1600" b="1" dirty="0">
                        <a:solidFill>
                          <a:schemeClr val="tx1"/>
                        </a:solidFill>
                        <a:effectLst/>
                        <a:latin typeface="Corbel" panose="020B0503020204020204" pitchFamily="34" charset="0"/>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solidFill>
                          <a:schemeClr val="tx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7030A0"/>
                          </a:solidFill>
                          <a:effectLst/>
                        </a:rPr>
                        <a:t>Jenny </a:t>
                      </a:r>
                      <a:r>
                        <a:rPr lang="en-US" sz="1600" b="1" dirty="0" smtClean="0">
                          <a:solidFill>
                            <a:srgbClr val="7030A0"/>
                          </a:solidFill>
                          <a:effectLst/>
                        </a:rPr>
                        <a:t> </a:t>
                      </a:r>
                      <a:r>
                        <a:rPr lang="en-US" sz="1600" b="1" dirty="0">
                          <a:solidFill>
                            <a:srgbClr val="7030A0"/>
                          </a:solidFill>
                          <a:effectLst/>
                        </a:rPr>
                        <a:t>- God</a:t>
                      </a:r>
                      <a:endParaRPr lang="en-US" sz="1600" b="1" dirty="0">
                        <a:solidFill>
                          <a:srgbClr val="7030A0"/>
                        </a:solidFill>
                        <a:effectLst/>
                        <a:latin typeface="Times New Roman"/>
                        <a:ea typeface="Calibri"/>
                        <a:cs typeface="Times New Roman"/>
                      </a:endParaRPr>
                    </a:p>
                  </a:txBody>
                  <a:tcPr marL="68580" marR="68580" marT="0" marB="0">
                    <a:solidFill>
                      <a:schemeClr val="bg1">
                        <a:lumMod val="50000"/>
                      </a:schemeClr>
                    </a:solidFill>
                  </a:tcPr>
                </a:tc>
              </a:tr>
              <a:tr h="253238">
                <a:tc gridSpan="2" vMerge="1">
                  <a:txBody>
                    <a:bodyPr/>
                    <a:lstStyle/>
                    <a:p>
                      <a:pPr marL="0" marR="0">
                        <a:spcBef>
                          <a:spcPts val="0"/>
                        </a:spcBef>
                        <a:spcAft>
                          <a:spcPts val="0"/>
                        </a:spcAft>
                      </a:pPr>
                      <a:endParaRPr lang="en-US" sz="1600" b="1" dirty="0">
                        <a:solidFill>
                          <a:schemeClr val="tx1"/>
                        </a:solidFill>
                        <a:effectLst/>
                        <a:latin typeface="Times New Roman"/>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FFFF00"/>
                          </a:solidFill>
                          <a:effectLst/>
                        </a:rPr>
                        <a:t>NP E </a:t>
                      </a:r>
                      <a:r>
                        <a:rPr lang="en-US" sz="1600" b="1" dirty="0" smtClean="0">
                          <a:solidFill>
                            <a:srgbClr val="FFFF00"/>
                          </a:solidFill>
                          <a:effectLst/>
                        </a:rPr>
                        <a:t> </a:t>
                      </a:r>
                      <a:r>
                        <a:rPr lang="en-US" sz="1600" b="1" dirty="0">
                          <a:solidFill>
                            <a:srgbClr val="FFFF00"/>
                          </a:solidFill>
                          <a:effectLst/>
                        </a:rPr>
                        <a:t>- God</a:t>
                      </a:r>
                      <a:endParaRPr lang="en-US" sz="1600" b="1" dirty="0">
                        <a:solidFill>
                          <a:srgbClr val="FFFF00"/>
                        </a:solidFill>
                        <a:effectLst/>
                        <a:latin typeface="Times New Roman"/>
                        <a:ea typeface="Calibri"/>
                        <a:cs typeface="Times New Roman"/>
                      </a:endParaRPr>
                    </a:p>
                  </a:txBody>
                  <a:tcPr marL="68580" marR="68580" marT="0" marB="0">
                    <a:solidFill>
                      <a:schemeClr val="accent2">
                        <a:lumMod val="60000"/>
                        <a:lumOff val="40000"/>
                      </a:schemeClr>
                    </a:solidFill>
                  </a:tcPr>
                </a:tc>
              </a:tr>
              <a:tr h="261270">
                <a:tc gridSpan="2"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00B050"/>
                          </a:solidFill>
                          <a:effectLst/>
                        </a:rPr>
                        <a:t>Dr. S </a:t>
                      </a:r>
                      <a:r>
                        <a:rPr lang="en-US" sz="1600" b="1" dirty="0" smtClean="0">
                          <a:solidFill>
                            <a:srgbClr val="00B050"/>
                          </a:solidFill>
                          <a:effectLst/>
                        </a:rPr>
                        <a:t> </a:t>
                      </a:r>
                      <a:r>
                        <a:rPr lang="en-US" sz="1600" b="1" dirty="0">
                          <a:solidFill>
                            <a:srgbClr val="00B050"/>
                          </a:solidFill>
                          <a:effectLst/>
                        </a:rPr>
                        <a:t>– Christian faith</a:t>
                      </a:r>
                      <a:endParaRPr lang="en-US" sz="1600" b="1" dirty="0">
                        <a:solidFill>
                          <a:srgbClr val="00B050"/>
                        </a:solidFill>
                        <a:effectLst/>
                        <a:latin typeface="Times New Roman"/>
                        <a:ea typeface="Calibri"/>
                        <a:cs typeface="Times New Roman"/>
                      </a:endParaRPr>
                    </a:p>
                  </a:txBody>
                  <a:tcPr marL="68580" marR="68580" marT="0" marB="0">
                    <a:solidFill>
                      <a:schemeClr val="accent2">
                        <a:lumMod val="60000"/>
                        <a:lumOff val="40000"/>
                      </a:schemeClr>
                    </a:solidFill>
                  </a:tcPr>
                </a:tc>
              </a:tr>
              <a:tr h="1470835">
                <a:tc gridSpan="2"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hMerge="1" vMerge="1">
                  <a:txBody>
                    <a:bodyPr/>
                    <a:lstStyle/>
                    <a:p>
                      <a:pPr marL="0" marR="0">
                        <a:spcBef>
                          <a:spcPts val="0"/>
                        </a:spcBef>
                        <a:spcAft>
                          <a:spcPts val="0"/>
                        </a:spcAft>
                      </a:pPr>
                      <a:endParaRPr lang="en-US" sz="1600" b="1" dirty="0">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chemeClr val="tx1"/>
                          </a:solidFill>
                          <a:effectLst/>
                        </a:rPr>
                        <a:t> </a:t>
                      </a:r>
                      <a:endParaRPr lang="en-US" sz="1600" b="1" dirty="0">
                        <a:solidFill>
                          <a:schemeClr val="tx1"/>
                        </a:solidFill>
                        <a:effectLst/>
                        <a:latin typeface="Times New Roman"/>
                        <a:ea typeface="Calibri"/>
                        <a:cs typeface="Times New Roman"/>
                      </a:endParaRPr>
                    </a:p>
                  </a:txBody>
                  <a:tcPr marL="68580" marR="68580" marT="0" marB="0">
                    <a:noFill/>
                  </a:tcPr>
                </a:tc>
                <a:tc>
                  <a:txBody>
                    <a:bodyPr/>
                    <a:lstStyle/>
                    <a:p>
                      <a:pPr marL="0" marR="0">
                        <a:spcBef>
                          <a:spcPts val="0"/>
                        </a:spcBef>
                        <a:spcAft>
                          <a:spcPts val="0"/>
                        </a:spcAft>
                      </a:pPr>
                      <a:r>
                        <a:rPr lang="en-US" sz="1600" b="1" dirty="0">
                          <a:solidFill>
                            <a:srgbClr val="7030A0"/>
                          </a:solidFill>
                          <a:effectLst/>
                        </a:rPr>
                        <a:t>Dr. T </a:t>
                      </a:r>
                      <a:r>
                        <a:rPr lang="en-US" sz="1600" b="1" dirty="0" smtClean="0">
                          <a:solidFill>
                            <a:srgbClr val="7030A0"/>
                          </a:solidFill>
                          <a:effectLst/>
                        </a:rPr>
                        <a:t> </a:t>
                      </a:r>
                      <a:r>
                        <a:rPr lang="en-US" sz="1600" b="1" dirty="0">
                          <a:solidFill>
                            <a:srgbClr val="7030A0"/>
                          </a:solidFill>
                          <a:effectLst/>
                        </a:rPr>
                        <a:t>–  Christian faith</a:t>
                      </a:r>
                      <a:endParaRPr lang="en-US" sz="1600" b="1" dirty="0">
                        <a:solidFill>
                          <a:srgbClr val="7030A0"/>
                        </a:solidFill>
                        <a:effectLst/>
                        <a:latin typeface="Times New Roman"/>
                        <a:ea typeface="Calibri"/>
                        <a:cs typeface="Times New Roman"/>
                      </a:endParaRPr>
                    </a:p>
                  </a:txBody>
                  <a:tcPr marL="68580" marR="68580" marT="0" marB="0">
                    <a:solidFill>
                      <a:schemeClr val="accent2">
                        <a:lumMod val="60000"/>
                        <a:lumOff val="40000"/>
                      </a:schemeClr>
                    </a:solidFill>
                  </a:tcPr>
                </a:tc>
              </a:tr>
            </a:tbl>
          </a:graphicData>
        </a:graphic>
      </p:graphicFrame>
      <p:sp>
        <p:nvSpPr>
          <p:cNvPr id="4" name="Slide Number Placeholder 3"/>
          <p:cNvSpPr>
            <a:spLocks noGrp="1"/>
          </p:cNvSpPr>
          <p:nvPr>
            <p:ph type="sldNum" sz="quarter" idx="12"/>
          </p:nvPr>
        </p:nvSpPr>
        <p:spPr/>
        <p:txBody>
          <a:bodyPr/>
          <a:lstStyle/>
          <a:p>
            <a:fld id="{5126E6E5-1E5A-41EB-B79E-A604F673E233}" type="slidenum">
              <a:rPr lang="en-US" smtClean="0"/>
              <a:t>27</a:t>
            </a:fld>
            <a:endParaRPr lang="en-US"/>
          </a:p>
        </p:txBody>
      </p:sp>
      <p:sp>
        <p:nvSpPr>
          <p:cNvPr id="7" name="TextBox 6"/>
          <p:cNvSpPr txBox="1"/>
          <p:nvPr/>
        </p:nvSpPr>
        <p:spPr>
          <a:xfrm>
            <a:off x="1300555" y="4427367"/>
            <a:ext cx="184731" cy="369332"/>
          </a:xfrm>
          <a:prstGeom prst="rect">
            <a:avLst/>
          </a:prstGeom>
          <a:solidFill>
            <a:schemeClr val="bg1">
              <a:lumMod val="85000"/>
            </a:schemeClr>
          </a:solidFill>
          <a:ln>
            <a:solidFill>
              <a:schemeClr val="tx1"/>
            </a:solidFill>
          </a:ln>
        </p:spPr>
        <p:txBody>
          <a:bodyPr wrap="none" rtlCol="0">
            <a:spAutoFit/>
          </a:bodyPr>
          <a:lstStyle/>
          <a:p>
            <a:endParaRPr lang="en-US" dirty="0"/>
          </a:p>
        </p:txBody>
      </p:sp>
      <p:sp>
        <p:nvSpPr>
          <p:cNvPr id="8" name="TextBox 7"/>
          <p:cNvSpPr txBox="1"/>
          <p:nvPr/>
        </p:nvSpPr>
        <p:spPr>
          <a:xfrm>
            <a:off x="1295399" y="4826646"/>
            <a:ext cx="184731" cy="369332"/>
          </a:xfrm>
          <a:prstGeom prst="rect">
            <a:avLst/>
          </a:prstGeom>
          <a:solidFill>
            <a:schemeClr val="bg1">
              <a:lumMod val="50000"/>
            </a:schemeClr>
          </a:solidFill>
          <a:ln>
            <a:solidFill>
              <a:schemeClr val="tx1"/>
            </a:solidFill>
          </a:ln>
        </p:spPr>
        <p:txBody>
          <a:bodyPr wrap="none" rtlCol="0">
            <a:spAutoFit/>
          </a:bodyPr>
          <a:lstStyle/>
          <a:p>
            <a:endParaRPr lang="en-US" dirty="0"/>
          </a:p>
        </p:txBody>
      </p:sp>
      <p:sp>
        <p:nvSpPr>
          <p:cNvPr id="9" name="TextBox 8"/>
          <p:cNvSpPr txBox="1"/>
          <p:nvPr/>
        </p:nvSpPr>
        <p:spPr>
          <a:xfrm>
            <a:off x="1295400" y="5218598"/>
            <a:ext cx="184731" cy="369332"/>
          </a:xfrm>
          <a:prstGeom prst="rect">
            <a:avLst/>
          </a:prstGeom>
          <a:solidFill>
            <a:schemeClr val="accent2">
              <a:lumMod val="60000"/>
              <a:lumOff val="40000"/>
            </a:schemeClr>
          </a:solidFill>
          <a:ln>
            <a:solidFill>
              <a:schemeClr val="tx1"/>
            </a:solidFill>
          </a:ln>
        </p:spPr>
        <p:txBody>
          <a:bodyPr wrap="none" rtlCol="0">
            <a:spAutoFit/>
          </a:bodyPr>
          <a:lstStyle/>
          <a:p>
            <a:endParaRPr lang="en-US" dirty="0"/>
          </a:p>
        </p:txBody>
      </p:sp>
      <p:sp>
        <p:nvSpPr>
          <p:cNvPr id="3" name="TextBox 2"/>
          <p:cNvSpPr txBox="1"/>
          <p:nvPr/>
        </p:nvSpPr>
        <p:spPr>
          <a:xfrm>
            <a:off x="1676400" y="5218598"/>
            <a:ext cx="1524000" cy="369332"/>
          </a:xfrm>
          <a:prstGeom prst="rect">
            <a:avLst/>
          </a:prstGeom>
          <a:noFill/>
        </p:spPr>
        <p:txBody>
          <a:bodyPr wrap="square" rtlCol="0">
            <a:spAutoFit/>
          </a:bodyPr>
          <a:lstStyle/>
          <a:p>
            <a:r>
              <a:rPr lang="en-US" b="1" dirty="0" smtClean="0">
                <a:latin typeface="Calibri Light" panose="020F0302020204030204" pitchFamily="34" charset="0"/>
                <a:ea typeface="Calibri"/>
                <a:cs typeface="Times New Roman"/>
              </a:rPr>
              <a:t>provider</a:t>
            </a:r>
            <a:endParaRPr lang="en-US" dirty="0">
              <a:latin typeface="Calibri Light" panose="020F0302020204030204" pitchFamily="34" charset="0"/>
              <a:ea typeface="Calibri"/>
              <a:cs typeface="Times New Roman"/>
            </a:endParaRPr>
          </a:p>
        </p:txBody>
      </p:sp>
      <p:sp>
        <p:nvSpPr>
          <p:cNvPr id="6" name="TextBox 5"/>
          <p:cNvSpPr txBox="1"/>
          <p:nvPr/>
        </p:nvSpPr>
        <p:spPr>
          <a:xfrm>
            <a:off x="1604865" y="4849266"/>
            <a:ext cx="1295400" cy="369332"/>
          </a:xfrm>
          <a:prstGeom prst="rect">
            <a:avLst/>
          </a:prstGeom>
          <a:noFill/>
        </p:spPr>
        <p:txBody>
          <a:bodyPr wrap="square" rtlCol="0">
            <a:spAutoFit/>
          </a:bodyPr>
          <a:lstStyle/>
          <a:p>
            <a:r>
              <a:rPr lang="en-US" b="1" dirty="0"/>
              <a:t>caregiver</a:t>
            </a:r>
            <a:endParaRPr lang="en-US" b="1" dirty="0">
              <a:latin typeface="Times New Roman"/>
              <a:ea typeface="Calibri"/>
              <a:cs typeface="Times New Roman"/>
            </a:endParaRPr>
          </a:p>
        </p:txBody>
      </p:sp>
      <p:sp>
        <p:nvSpPr>
          <p:cNvPr id="10" name="TextBox 9"/>
          <p:cNvSpPr txBox="1"/>
          <p:nvPr/>
        </p:nvSpPr>
        <p:spPr>
          <a:xfrm>
            <a:off x="1604865" y="4539734"/>
            <a:ext cx="1066800" cy="369332"/>
          </a:xfrm>
          <a:prstGeom prst="rect">
            <a:avLst/>
          </a:prstGeom>
          <a:noFill/>
        </p:spPr>
        <p:txBody>
          <a:bodyPr wrap="square" rtlCol="0">
            <a:spAutoFit/>
          </a:bodyPr>
          <a:lstStyle/>
          <a:p>
            <a:r>
              <a:rPr lang="en-US" b="1" dirty="0"/>
              <a:t> patient</a:t>
            </a:r>
            <a:endParaRPr lang="en-US" dirty="0"/>
          </a:p>
        </p:txBody>
      </p:sp>
    </p:spTree>
    <p:extLst>
      <p:ext uri="{BB962C8B-B14F-4D97-AF65-F5344CB8AC3E}">
        <p14:creationId xmlns:p14="http://schemas.microsoft.com/office/powerpoint/2010/main" val="25548335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2</a:t>
            </a:r>
            <a:endParaRPr lang="en-US" dirty="0"/>
          </a:p>
        </p:txBody>
      </p:sp>
      <p:sp>
        <p:nvSpPr>
          <p:cNvPr id="3" name="Content Placeholder 2"/>
          <p:cNvSpPr>
            <a:spLocks noGrp="1"/>
          </p:cNvSpPr>
          <p:nvPr>
            <p:ph idx="1"/>
          </p:nvPr>
        </p:nvSpPr>
        <p:spPr>
          <a:xfrm>
            <a:off x="457200" y="2133600"/>
            <a:ext cx="8229600" cy="3886200"/>
          </a:xfrm>
        </p:spPr>
        <p:txBody>
          <a:bodyPr/>
          <a:lstStyle/>
          <a:p>
            <a:pPr marL="0" lvl="0" indent="0">
              <a:buNone/>
            </a:pPr>
            <a:r>
              <a:rPr lang="en-US" sz="4800" dirty="0" smtClean="0"/>
              <a:t>Define different kinds of hope and how hope changes related to end of life.</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28</a:t>
            </a:fld>
            <a:endParaRPr lang="en-US"/>
          </a:p>
        </p:txBody>
      </p:sp>
    </p:spTree>
    <p:extLst>
      <p:ext uri="{BB962C8B-B14F-4D97-AF65-F5344CB8AC3E}">
        <p14:creationId xmlns:p14="http://schemas.microsoft.com/office/powerpoint/2010/main" val="24163484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Hope</a:t>
            </a:r>
            <a:endParaRPr lang="en-US" dirty="0"/>
          </a:p>
        </p:txBody>
      </p:sp>
      <p:sp>
        <p:nvSpPr>
          <p:cNvPr id="3" name="Content Placeholder 2"/>
          <p:cNvSpPr>
            <a:spLocks noGrp="1"/>
          </p:cNvSpPr>
          <p:nvPr>
            <p:ph idx="1"/>
          </p:nvPr>
        </p:nvSpPr>
        <p:spPr>
          <a:xfrm>
            <a:off x="457200" y="1981200"/>
            <a:ext cx="8229600" cy="3962400"/>
          </a:xfrm>
        </p:spPr>
        <p:txBody>
          <a:bodyPr>
            <a:normAutofit/>
          </a:bodyPr>
          <a:lstStyle/>
          <a:p>
            <a:pPr marL="118872" indent="0" algn="ctr">
              <a:buNone/>
            </a:pPr>
            <a:r>
              <a:rPr lang="en-US" sz="4800" dirty="0" smtClean="0"/>
              <a:t>“to want something to happen or be true and think that it could happen or be true”</a:t>
            </a:r>
            <a:r>
              <a:rPr lang="en-US" sz="4800" b="1" baseline="30000" dirty="0" smtClean="0">
                <a:solidFill>
                  <a:srgbClr val="FF0000"/>
                </a:solidFill>
              </a:rPr>
              <a:t> </a:t>
            </a:r>
            <a:r>
              <a:rPr lang="en-US" sz="4800" baseline="30000" dirty="0" smtClean="0"/>
              <a:t>20</a:t>
            </a:r>
            <a:endParaRPr lang="en-US" sz="4800" dirty="0"/>
          </a:p>
        </p:txBody>
      </p:sp>
      <p:sp>
        <p:nvSpPr>
          <p:cNvPr id="4" name="Slide Number Placeholder 3"/>
          <p:cNvSpPr>
            <a:spLocks noGrp="1"/>
          </p:cNvSpPr>
          <p:nvPr>
            <p:ph type="sldNum" sz="quarter" idx="12"/>
          </p:nvPr>
        </p:nvSpPr>
        <p:spPr/>
        <p:txBody>
          <a:bodyPr/>
          <a:lstStyle/>
          <a:p>
            <a:fld id="{5931B8C8-CBF7-4FF2-918B-7A68C8D21036}" type="slidenum">
              <a:rPr lang="en-US" smtClean="0"/>
              <a:t>29</a:t>
            </a:fld>
            <a:endParaRPr lang="en-US"/>
          </a:p>
        </p:txBody>
      </p:sp>
    </p:spTree>
    <p:extLst>
      <p:ext uri="{BB962C8B-B14F-4D97-AF65-F5344CB8AC3E}">
        <p14:creationId xmlns:p14="http://schemas.microsoft.com/office/powerpoint/2010/main" val="223541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Dissertation</a:t>
            </a:r>
            <a:endParaRPr lang="en-US" dirty="0"/>
          </a:p>
        </p:txBody>
      </p:sp>
      <p:sp>
        <p:nvSpPr>
          <p:cNvPr id="3" name="Content Placeholder 2"/>
          <p:cNvSpPr>
            <a:spLocks noGrp="1"/>
          </p:cNvSpPr>
          <p:nvPr>
            <p:ph idx="1"/>
          </p:nvPr>
        </p:nvSpPr>
        <p:spPr>
          <a:xfrm>
            <a:off x="457200" y="2209800"/>
            <a:ext cx="8229600" cy="3657600"/>
          </a:xfrm>
        </p:spPr>
        <p:txBody>
          <a:bodyPr>
            <a:normAutofit/>
          </a:bodyPr>
          <a:lstStyle/>
          <a:p>
            <a:pPr marL="118872" indent="0" algn="ctr">
              <a:buNone/>
            </a:pPr>
            <a:r>
              <a:rPr lang="en-US" sz="5400" b="1" i="1" dirty="0" smtClean="0"/>
              <a:t>Choices Related to </a:t>
            </a:r>
          </a:p>
          <a:p>
            <a:pPr marL="118872" indent="0" algn="ctr">
              <a:buNone/>
            </a:pPr>
            <a:r>
              <a:rPr lang="en-US" sz="5400" b="1" i="1" dirty="0" smtClean="0"/>
              <a:t>Maximizing Quality of Life </a:t>
            </a:r>
          </a:p>
          <a:p>
            <a:pPr marL="118872" indent="0" algn="ctr">
              <a:buNone/>
            </a:pPr>
            <a:r>
              <a:rPr lang="en-US" sz="5400" b="1" i="1" dirty="0" smtClean="0"/>
              <a:t>at End of Life</a:t>
            </a:r>
            <a:endParaRPr lang="en-US" sz="5400" b="1" i="1" dirty="0"/>
          </a:p>
        </p:txBody>
      </p:sp>
      <p:sp>
        <p:nvSpPr>
          <p:cNvPr id="4" name="Slide Number Placeholder 3"/>
          <p:cNvSpPr>
            <a:spLocks noGrp="1"/>
          </p:cNvSpPr>
          <p:nvPr>
            <p:ph type="sldNum" sz="quarter" idx="12"/>
          </p:nvPr>
        </p:nvSpPr>
        <p:spPr/>
        <p:txBody>
          <a:bodyPr/>
          <a:lstStyle/>
          <a:p>
            <a:fld id="{5931B8C8-CBF7-4FF2-918B-7A68C8D21036}" type="slidenum">
              <a:rPr lang="en-US" smtClean="0"/>
              <a:t>3</a:t>
            </a:fld>
            <a:endParaRPr lang="en-US" dirty="0"/>
          </a:p>
        </p:txBody>
      </p:sp>
    </p:spTree>
    <p:extLst>
      <p:ext uri="{BB962C8B-B14F-4D97-AF65-F5344CB8AC3E}">
        <p14:creationId xmlns:p14="http://schemas.microsoft.com/office/powerpoint/2010/main" val="3058266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1143000"/>
          </a:xfrm>
        </p:spPr>
        <p:txBody>
          <a:bodyPr/>
          <a:lstStyle/>
          <a:p>
            <a:r>
              <a:rPr lang="en-US" dirty="0" smtClean="0"/>
              <a:t>Patients’ Hopes</a:t>
            </a:r>
            <a:endParaRPr lang="en-US" dirty="0"/>
          </a:p>
        </p:txBody>
      </p:sp>
      <p:sp>
        <p:nvSpPr>
          <p:cNvPr id="3" name="Content Placeholder 2"/>
          <p:cNvSpPr>
            <a:spLocks noGrp="1"/>
          </p:cNvSpPr>
          <p:nvPr>
            <p:ph idx="1"/>
          </p:nvPr>
        </p:nvSpPr>
        <p:spPr>
          <a:xfrm>
            <a:off x="762000" y="1752600"/>
            <a:ext cx="7620000" cy="4648200"/>
          </a:xfrm>
        </p:spPr>
        <p:txBody>
          <a:bodyPr>
            <a:noAutofit/>
          </a:bodyPr>
          <a:lstStyle/>
          <a:p>
            <a:r>
              <a:rPr lang="en-US" sz="3200" b="1" dirty="0" smtClean="0">
                <a:solidFill>
                  <a:srgbClr val="FF0000"/>
                </a:solidFill>
              </a:rPr>
              <a:t>“To go to heaven”</a:t>
            </a:r>
          </a:p>
          <a:p>
            <a:r>
              <a:rPr lang="en-US" sz="3200" b="1" dirty="0" smtClean="0">
                <a:solidFill>
                  <a:srgbClr val="FFC000"/>
                </a:solidFill>
              </a:rPr>
              <a:t>“Do what I can from the wheelchair”</a:t>
            </a:r>
          </a:p>
          <a:p>
            <a:r>
              <a:rPr lang="en-US" sz="3200" b="1" dirty="0" smtClean="0">
                <a:solidFill>
                  <a:srgbClr val="00B050"/>
                </a:solidFill>
              </a:rPr>
              <a:t>That wife will do well</a:t>
            </a:r>
          </a:p>
          <a:p>
            <a:r>
              <a:rPr lang="en-US" sz="3200" b="1" dirty="0" smtClean="0">
                <a:solidFill>
                  <a:srgbClr val="00B050"/>
                </a:solidFill>
              </a:rPr>
              <a:t>“Man enough to take the pain”</a:t>
            </a:r>
          </a:p>
          <a:p>
            <a:r>
              <a:rPr lang="en-US" sz="3200" b="1" dirty="0" smtClean="0">
                <a:solidFill>
                  <a:srgbClr val="0070C0"/>
                </a:solidFill>
              </a:rPr>
              <a:t>Magic bullet (cure)</a:t>
            </a:r>
          </a:p>
          <a:p>
            <a:r>
              <a:rPr lang="en-US" sz="3200" b="1" dirty="0" smtClean="0">
                <a:solidFill>
                  <a:srgbClr val="7030A0"/>
                </a:solidFill>
              </a:rPr>
              <a:t>“A longer life”</a:t>
            </a:r>
          </a:p>
          <a:p>
            <a:r>
              <a:rPr lang="en-US" sz="3200" b="1" dirty="0" smtClean="0">
                <a:solidFill>
                  <a:srgbClr val="7030A0"/>
                </a:solidFill>
              </a:rPr>
              <a:t>“To get things done”</a:t>
            </a:r>
          </a:p>
        </p:txBody>
      </p:sp>
      <p:sp>
        <p:nvSpPr>
          <p:cNvPr id="4" name="Slide Number Placeholder 3"/>
          <p:cNvSpPr>
            <a:spLocks noGrp="1"/>
          </p:cNvSpPr>
          <p:nvPr>
            <p:ph type="sldNum" sz="quarter" idx="12"/>
          </p:nvPr>
        </p:nvSpPr>
        <p:spPr/>
        <p:txBody>
          <a:bodyPr/>
          <a:lstStyle/>
          <a:p>
            <a:fld id="{5126E6E5-1E5A-41EB-B79E-A604F673E233}" type="slidenum">
              <a:rPr lang="en-US" smtClean="0"/>
              <a:t>30</a:t>
            </a:fld>
            <a:endParaRPr lang="en-US"/>
          </a:p>
        </p:txBody>
      </p:sp>
    </p:spTree>
    <p:extLst>
      <p:ext uri="{BB962C8B-B14F-4D97-AF65-F5344CB8AC3E}">
        <p14:creationId xmlns:p14="http://schemas.microsoft.com/office/powerpoint/2010/main" val="19921187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620000" cy="792162"/>
          </a:xfrm>
        </p:spPr>
        <p:txBody>
          <a:bodyPr>
            <a:normAutofit/>
          </a:bodyPr>
          <a:lstStyle/>
          <a:p>
            <a:r>
              <a:rPr lang="en-US" dirty="0" smtClean="0"/>
              <a:t>Caregivers’ Hopes</a:t>
            </a:r>
            <a:endParaRPr lang="en-US" dirty="0"/>
          </a:p>
        </p:txBody>
      </p:sp>
      <p:sp>
        <p:nvSpPr>
          <p:cNvPr id="3" name="Content Placeholder 2"/>
          <p:cNvSpPr>
            <a:spLocks noGrp="1"/>
          </p:cNvSpPr>
          <p:nvPr>
            <p:ph idx="1"/>
          </p:nvPr>
        </p:nvSpPr>
        <p:spPr>
          <a:xfrm>
            <a:off x="457200" y="2286000"/>
            <a:ext cx="7620000" cy="3276600"/>
          </a:xfrm>
        </p:spPr>
        <p:txBody>
          <a:bodyPr>
            <a:normAutofit fontScale="85000" lnSpcReduction="20000"/>
          </a:bodyPr>
          <a:lstStyle/>
          <a:p>
            <a:r>
              <a:rPr lang="en-US" sz="4800" b="1" dirty="0" smtClean="0">
                <a:solidFill>
                  <a:srgbClr val="FF0000"/>
                </a:solidFill>
              </a:rPr>
              <a:t>“Passing to be peaceful”</a:t>
            </a:r>
            <a:endParaRPr lang="en-US" sz="4800" b="1" dirty="0" smtClean="0">
              <a:solidFill>
                <a:srgbClr val="00B050"/>
              </a:solidFill>
            </a:endParaRPr>
          </a:p>
          <a:p>
            <a:r>
              <a:rPr lang="en-US" sz="4800" b="1" dirty="0" smtClean="0">
                <a:solidFill>
                  <a:srgbClr val="00B050"/>
                </a:solidFill>
              </a:rPr>
              <a:t>No suffering</a:t>
            </a:r>
          </a:p>
          <a:p>
            <a:r>
              <a:rPr lang="en-US" sz="4800" b="1" dirty="0" smtClean="0">
                <a:solidFill>
                  <a:srgbClr val="0070C0"/>
                </a:solidFill>
              </a:rPr>
              <a:t>“For the magic bullet” (cure)</a:t>
            </a:r>
          </a:p>
          <a:p>
            <a:r>
              <a:rPr lang="en-US" sz="4800" b="1" dirty="0" smtClean="0">
                <a:solidFill>
                  <a:srgbClr val="7030A0"/>
                </a:solidFill>
              </a:rPr>
              <a:t>“Keep him as active as he wants to be”</a:t>
            </a:r>
            <a:endParaRPr lang="en-US" sz="4800" b="1" dirty="0">
              <a:solidFill>
                <a:srgbClr val="7030A0"/>
              </a:solidFill>
            </a:endParaRPr>
          </a:p>
        </p:txBody>
      </p:sp>
      <p:sp>
        <p:nvSpPr>
          <p:cNvPr id="4" name="Slide Number Placeholder 3"/>
          <p:cNvSpPr>
            <a:spLocks noGrp="1"/>
          </p:cNvSpPr>
          <p:nvPr>
            <p:ph type="sldNum" sz="quarter" idx="12"/>
          </p:nvPr>
        </p:nvSpPr>
        <p:spPr/>
        <p:txBody>
          <a:bodyPr/>
          <a:lstStyle/>
          <a:p>
            <a:fld id="{5126E6E5-1E5A-41EB-B79E-A604F673E233}" type="slidenum">
              <a:rPr lang="en-US" smtClean="0"/>
              <a:t>31</a:t>
            </a:fld>
            <a:endParaRPr lang="en-US"/>
          </a:p>
        </p:txBody>
      </p:sp>
    </p:spTree>
    <p:extLst>
      <p:ext uri="{BB962C8B-B14F-4D97-AF65-F5344CB8AC3E}">
        <p14:creationId xmlns:p14="http://schemas.microsoft.com/office/powerpoint/2010/main" val="445995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620000" cy="1143000"/>
          </a:xfrm>
        </p:spPr>
        <p:txBody>
          <a:bodyPr/>
          <a:lstStyle/>
          <a:p>
            <a:r>
              <a:rPr lang="en-US" dirty="0" smtClean="0"/>
              <a:t>Providers’ Hopes</a:t>
            </a:r>
            <a:endParaRPr lang="en-US" dirty="0"/>
          </a:p>
        </p:txBody>
      </p:sp>
      <p:sp>
        <p:nvSpPr>
          <p:cNvPr id="3" name="Content Placeholder 2"/>
          <p:cNvSpPr>
            <a:spLocks noGrp="1"/>
          </p:cNvSpPr>
          <p:nvPr>
            <p:ph idx="1"/>
          </p:nvPr>
        </p:nvSpPr>
        <p:spPr>
          <a:xfrm>
            <a:off x="457200" y="2362200"/>
            <a:ext cx="7620000" cy="3810000"/>
          </a:xfrm>
        </p:spPr>
        <p:txBody>
          <a:bodyPr>
            <a:normAutofit/>
          </a:bodyPr>
          <a:lstStyle/>
          <a:p>
            <a:r>
              <a:rPr lang="en-US" sz="4800" dirty="0" smtClean="0"/>
              <a:t>Patient wishes respected</a:t>
            </a:r>
          </a:p>
          <a:p>
            <a:r>
              <a:rPr lang="en-US" sz="4800" dirty="0" smtClean="0"/>
              <a:t>Symptoms managed</a:t>
            </a:r>
          </a:p>
          <a:p>
            <a:r>
              <a:rPr lang="en-US" sz="4800" dirty="0" smtClean="0"/>
              <a:t>Family receive support</a:t>
            </a:r>
            <a:endParaRPr lang="en-US" sz="4800" dirty="0"/>
          </a:p>
        </p:txBody>
      </p:sp>
      <p:sp>
        <p:nvSpPr>
          <p:cNvPr id="4" name="Slide Number Placeholder 3"/>
          <p:cNvSpPr>
            <a:spLocks noGrp="1"/>
          </p:cNvSpPr>
          <p:nvPr>
            <p:ph type="sldNum" sz="quarter" idx="12"/>
          </p:nvPr>
        </p:nvSpPr>
        <p:spPr/>
        <p:txBody>
          <a:bodyPr/>
          <a:lstStyle/>
          <a:p>
            <a:fld id="{5126E6E5-1E5A-41EB-B79E-A604F673E233}" type="slidenum">
              <a:rPr lang="en-US" smtClean="0"/>
              <a:t>32</a:t>
            </a:fld>
            <a:endParaRPr lang="en-US"/>
          </a:p>
        </p:txBody>
      </p:sp>
    </p:spTree>
    <p:extLst>
      <p:ext uri="{BB962C8B-B14F-4D97-AF65-F5344CB8AC3E}">
        <p14:creationId xmlns:p14="http://schemas.microsoft.com/office/powerpoint/2010/main" val="33910566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dirty="0" smtClean="0"/>
              <a:t>Hope as Trust or Reliance</a:t>
            </a:r>
            <a:r>
              <a:rPr lang="en-US" b="0" baseline="30000" dirty="0" smtClean="0"/>
              <a:t>21</a:t>
            </a:r>
            <a:endParaRPr lang="en-US" b="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12298272"/>
              </p:ext>
            </p:extLst>
          </p:nvPr>
        </p:nvGraphicFramePr>
        <p:xfrm>
          <a:off x="670398" y="1447800"/>
          <a:ext cx="7620000" cy="3505201"/>
        </p:xfrm>
        <a:graphic>
          <a:graphicData uri="http://schemas.openxmlformats.org/drawingml/2006/table">
            <a:tbl>
              <a:tblPr firstRow="1" firstCol="1" bandRow="1">
                <a:tableStyleId>{5C22544A-7EE6-4342-B048-85BDC9FD1C3A}</a:tableStyleId>
              </a:tblPr>
              <a:tblGrid>
                <a:gridCol w="7620000"/>
              </a:tblGrid>
              <a:tr h="439910">
                <a:tc>
                  <a:txBody>
                    <a:bodyPr/>
                    <a:lstStyle/>
                    <a:p>
                      <a:pPr marL="0" marR="0">
                        <a:spcBef>
                          <a:spcPts val="0"/>
                        </a:spcBef>
                        <a:spcAft>
                          <a:spcPts val="0"/>
                        </a:spcAft>
                      </a:pPr>
                      <a:r>
                        <a:rPr lang="en-US" sz="2000" dirty="0" smtClean="0">
                          <a:solidFill>
                            <a:srgbClr val="FF0000"/>
                          </a:solidFill>
                          <a:effectLst/>
                        </a:rPr>
                        <a:t>Rachel (P) </a:t>
                      </a:r>
                      <a:r>
                        <a:rPr lang="en-US" sz="2000" dirty="0">
                          <a:solidFill>
                            <a:srgbClr val="FF0000"/>
                          </a:solidFill>
                          <a:effectLst/>
                        </a:rPr>
                        <a:t>– </a:t>
                      </a:r>
                      <a:r>
                        <a:rPr lang="en-US" sz="2000" dirty="0" smtClean="0">
                          <a:solidFill>
                            <a:srgbClr val="FF0000"/>
                          </a:solidFill>
                          <a:effectLst/>
                        </a:rPr>
                        <a:t>go </a:t>
                      </a:r>
                      <a:r>
                        <a:rPr lang="en-US" sz="2000" dirty="0">
                          <a:solidFill>
                            <a:srgbClr val="FF0000"/>
                          </a:solidFill>
                          <a:effectLst/>
                        </a:rPr>
                        <a:t>to heaven, </a:t>
                      </a:r>
                      <a:r>
                        <a:rPr lang="en-US" sz="2000" dirty="0" smtClean="0">
                          <a:solidFill>
                            <a:srgbClr val="FF0000"/>
                          </a:solidFill>
                          <a:effectLst/>
                        </a:rPr>
                        <a:t>go </a:t>
                      </a:r>
                      <a:r>
                        <a:rPr lang="en-US" sz="2000" dirty="0">
                          <a:solidFill>
                            <a:srgbClr val="FF0000"/>
                          </a:solidFill>
                          <a:effectLst/>
                        </a:rPr>
                        <a:t>home </a:t>
                      </a:r>
                      <a:endParaRPr lang="en-US" sz="2000" dirty="0">
                        <a:solidFill>
                          <a:srgbClr val="FF0000"/>
                        </a:solidFill>
                        <a:effectLst/>
                        <a:latin typeface="Times New Roman"/>
                        <a:ea typeface="Calibri"/>
                        <a:cs typeface="Times New Roman"/>
                      </a:endParaRPr>
                    </a:p>
                  </a:txBody>
                  <a:tcPr marL="68580" marR="68580" marT="0" marB="0">
                    <a:solidFill>
                      <a:schemeClr val="accent2">
                        <a:lumMod val="60000"/>
                        <a:lumOff val="40000"/>
                      </a:schemeClr>
                    </a:solidFill>
                  </a:tcPr>
                </a:tc>
              </a:tr>
              <a:tr h="439910">
                <a:tc>
                  <a:txBody>
                    <a:bodyPr/>
                    <a:lstStyle/>
                    <a:p>
                      <a:pPr marL="0" marR="0">
                        <a:spcBef>
                          <a:spcPts val="0"/>
                        </a:spcBef>
                        <a:spcAft>
                          <a:spcPts val="0"/>
                        </a:spcAft>
                      </a:pPr>
                      <a:r>
                        <a:rPr lang="en-US" sz="2000" dirty="0" smtClean="0">
                          <a:solidFill>
                            <a:srgbClr val="00B050"/>
                          </a:solidFill>
                          <a:effectLst/>
                        </a:rPr>
                        <a:t>Ken (P) </a:t>
                      </a:r>
                      <a:r>
                        <a:rPr lang="en-US" sz="2000" dirty="0">
                          <a:solidFill>
                            <a:srgbClr val="00B050"/>
                          </a:solidFill>
                          <a:effectLst/>
                        </a:rPr>
                        <a:t>– that </a:t>
                      </a:r>
                      <a:r>
                        <a:rPr lang="en-US" sz="2000" dirty="0" smtClean="0">
                          <a:solidFill>
                            <a:srgbClr val="00B050"/>
                          </a:solidFill>
                          <a:effectLst/>
                        </a:rPr>
                        <a:t>wife </a:t>
                      </a:r>
                      <a:r>
                        <a:rPr lang="en-US" sz="2000" dirty="0">
                          <a:solidFill>
                            <a:srgbClr val="00B050"/>
                          </a:solidFill>
                          <a:effectLst/>
                        </a:rPr>
                        <a:t>can exist after I’m gone </a:t>
                      </a:r>
                      <a:endParaRPr lang="en-US" sz="2000" dirty="0">
                        <a:solidFill>
                          <a:srgbClr val="00B050"/>
                        </a:solidFill>
                        <a:effectLst/>
                        <a:latin typeface="Times New Roman"/>
                        <a:ea typeface="Calibri"/>
                        <a:cs typeface="Times New Roman"/>
                      </a:endParaRPr>
                    </a:p>
                  </a:txBody>
                  <a:tcPr marL="68580" marR="68580" marT="0" marB="0">
                    <a:solidFill>
                      <a:schemeClr val="accent2">
                        <a:lumMod val="60000"/>
                        <a:lumOff val="40000"/>
                      </a:schemeClr>
                    </a:solidFill>
                  </a:tcPr>
                </a:tc>
              </a:tr>
              <a:tr h="439910">
                <a:tc>
                  <a:txBody>
                    <a:bodyPr/>
                    <a:lstStyle/>
                    <a:p>
                      <a:pPr marL="0" marR="0">
                        <a:spcBef>
                          <a:spcPts val="0"/>
                        </a:spcBef>
                        <a:spcAft>
                          <a:spcPts val="0"/>
                        </a:spcAft>
                      </a:pPr>
                      <a:r>
                        <a:rPr lang="en-US" sz="2000" dirty="0">
                          <a:solidFill>
                            <a:srgbClr val="00B0F0"/>
                          </a:solidFill>
                          <a:effectLst/>
                        </a:rPr>
                        <a:t>Victor </a:t>
                      </a:r>
                      <a:r>
                        <a:rPr lang="en-US" sz="2000" dirty="0" smtClean="0">
                          <a:solidFill>
                            <a:srgbClr val="00B0F0"/>
                          </a:solidFill>
                          <a:effectLst/>
                        </a:rPr>
                        <a:t>(P) </a:t>
                      </a:r>
                      <a:r>
                        <a:rPr lang="en-US" sz="2000" dirty="0">
                          <a:solidFill>
                            <a:srgbClr val="00B0F0"/>
                          </a:solidFill>
                          <a:effectLst/>
                        </a:rPr>
                        <a:t>– peaceful transition, strength for wife and kids </a:t>
                      </a:r>
                      <a:endParaRPr lang="en-US" sz="2000" dirty="0">
                        <a:solidFill>
                          <a:srgbClr val="00B0F0"/>
                        </a:solidFill>
                        <a:effectLst/>
                        <a:latin typeface="Times New Roman"/>
                        <a:ea typeface="Calibri"/>
                        <a:cs typeface="Times New Roman"/>
                      </a:endParaRPr>
                    </a:p>
                  </a:txBody>
                  <a:tcPr marL="68580" marR="68580" marT="0" marB="0">
                    <a:solidFill>
                      <a:schemeClr val="bg1">
                        <a:lumMod val="50000"/>
                      </a:schemeClr>
                    </a:solidFill>
                  </a:tcPr>
                </a:tc>
              </a:tr>
              <a:tr h="439910">
                <a:tc>
                  <a:txBody>
                    <a:bodyPr/>
                    <a:lstStyle/>
                    <a:p>
                      <a:pPr marL="0" marR="0">
                        <a:spcBef>
                          <a:spcPts val="0"/>
                        </a:spcBef>
                        <a:spcAft>
                          <a:spcPts val="0"/>
                        </a:spcAft>
                      </a:pPr>
                      <a:r>
                        <a:rPr lang="en-US" sz="2000" dirty="0" smtClean="0">
                          <a:solidFill>
                            <a:srgbClr val="FF0000"/>
                          </a:solidFill>
                          <a:effectLst/>
                        </a:rPr>
                        <a:t>Liza (C) – patient’s </a:t>
                      </a:r>
                      <a:r>
                        <a:rPr lang="en-US" sz="2000" dirty="0">
                          <a:solidFill>
                            <a:srgbClr val="FF0000"/>
                          </a:solidFill>
                          <a:effectLst/>
                        </a:rPr>
                        <a:t>passing to be peaceful (D), for </a:t>
                      </a:r>
                      <a:r>
                        <a:rPr lang="en-US" sz="2000" dirty="0" smtClean="0">
                          <a:solidFill>
                            <a:srgbClr val="FF0000"/>
                          </a:solidFill>
                          <a:effectLst/>
                        </a:rPr>
                        <a:t>patient to </a:t>
                      </a:r>
                      <a:r>
                        <a:rPr lang="en-US" sz="2000" dirty="0">
                          <a:solidFill>
                            <a:srgbClr val="FF0000"/>
                          </a:solidFill>
                          <a:effectLst/>
                        </a:rPr>
                        <a:t>be happy </a:t>
                      </a:r>
                      <a:endParaRPr lang="en-US" sz="2000" dirty="0">
                        <a:solidFill>
                          <a:srgbClr val="FF0000"/>
                        </a:solidFill>
                        <a:effectLst/>
                        <a:latin typeface="Times New Roman"/>
                        <a:ea typeface="Calibri"/>
                        <a:cs typeface="Times New Roman"/>
                      </a:endParaRPr>
                    </a:p>
                  </a:txBody>
                  <a:tcPr marL="68580" marR="68580" marT="0" marB="0">
                    <a:solidFill>
                      <a:schemeClr val="bg1">
                        <a:lumMod val="95000"/>
                      </a:schemeClr>
                    </a:solidFill>
                  </a:tcPr>
                </a:tc>
              </a:tr>
              <a:tr h="425831">
                <a:tc>
                  <a:txBody>
                    <a:bodyPr/>
                    <a:lstStyle/>
                    <a:p>
                      <a:pPr marL="0" marR="0">
                        <a:spcBef>
                          <a:spcPts val="0"/>
                        </a:spcBef>
                        <a:spcAft>
                          <a:spcPts val="0"/>
                        </a:spcAft>
                      </a:pPr>
                      <a:r>
                        <a:rPr lang="en-US" sz="2000" dirty="0" smtClean="0">
                          <a:solidFill>
                            <a:srgbClr val="00B050"/>
                          </a:solidFill>
                          <a:effectLst/>
                        </a:rPr>
                        <a:t>Nina (C) – patient </a:t>
                      </a:r>
                      <a:r>
                        <a:rPr lang="en-US" sz="2000" dirty="0">
                          <a:solidFill>
                            <a:srgbClr val="00B050"/>
                          </a:solidFill>
                          <a:effectLst/>
                        </a:rPr>
                        <a:t>doesn’t </a:t>
                      </a:r>
                      <a:r>
                        <a:rPr lang="en-US" sz="2000" dirty="0" smtClean="0">
                          <a:solidFill>
                            <a:srgbClr val="00B050"/>
                          </a:solidFill>
                          <a:effectLst/>
                        </a:rPr>
                        <a:t>suffer</a:t>
                      </a:r>
                      <a:endParaRPr lang="en-US" sz="2000" dirty="0">
                        <a:solidFill>
                          <a:srgbClr val="00B050"/>
                        </a:solidFill>
                        <a:effectLst/>
                        <a:latin typeface="Times New Roman"/>
                        <a:ea typeface="Calibri"/>
                        <a:cs typeface="Times New Roman"/>
                      </a:endParaRPr>
                    </a:p>
                  </a:txBody>
                  <a:tcPr marL="68580" marR="68580" marT="0" marB="0">
                    <a:solidFill>
                      <a:schemeClr val="bg1">
                        <a:lumMod val="95000"/>
                      </a:schemeClr>
                    </a:solidFill>
                  </a:tcPr>
                </a:tc>
              </a:tr>
              <a:tr h="439910">
                <a:tc>
                  <a:txBody>
                    <a:bodyPr/>
                    <a:lstStyle/>
                    <a:p>
                      <a:pPr marL="0" marR="0">
                        <a:spcBef>
                          <a:spcPts val="0"/>
                        </a:spcBef>
                        <a:spcAft>
                          <a:spcPts val="0"/>
                        </a:spcAft>
                      </a:pPr>
                      <a:r>
                        <a:rPr lang="en-US" sz="2000" dirty="0">
                          <a:solidFill>
                            <a:srgbClr val="FF0000"/>
                          </a:solidFill>
                          <a:effectLst/>
                        </a:rPr>
                        <a:t>Dr. N </a:t>
                      </a:r>
                      <a:r>
                        <a:rPr lang="en-US" sz="2000" dirty="0" smtClean="0">
                          <a:solidFill>
                            <a:srgbClr val="FF0000"/>
                          </a:solidFill>
                          <a:effectLst/>
                        </a:rPr>
                        <a:t>(</a:t>
                      </a:r>
                      <a:r>
                        <a:rPr lang="en-US" sz="2000" dirty="0" err="1" smtClean="0">
                          <a:solidFill>
                            <a:srgbClr val="FF0000"/>
                          </a:solidFill>
                          <a:effectLst/>
                        </a:rPr>
                        <a:t>Pr</a:t>
                      </a:r>
                      <a:r>
                        <a:rPr lang="en-US" sz="2000" dirty="0" smtClean="0">
                          <a:solidFill>
                            <a:srgbClr val="FF0000"/>
                          </a:solidFill>
                          <a:effectLst/>
                        </a:rPr>
                        <a:t>) – patient’s </a:t>
                      </a:r>
                      <a:r>
                        <a:rPr lang="en-US" sz="2000" dirty="0">
                          <a:solidFill>
                            <a:srgbClr val="FF0000"/>
                          </a:solidFill>
                          <a:effectLst/>
                        </a:rPr>
                        <a:t>wishes are respected, family receives support </a:t>
                      </a:r>
                      <a:endParaRPr lang="en-US" sz="2000" dirty="0">
                        <a:solidFill>
                          <a:srgbClr val="FF0000"/>
                        </a:solidFill>
                        <a:effectLst/>
                        <a:latin typeface="Times New Roman"/>
                        <a:ea typeface="Calibri"/>
                        <a:cs typeface="Times New Roman"/>
                      </a:endParaRPr>
                    </a:p>
                  </a:txBody>
                  <a:tcPr marL="68580" marR="68580" marT="0" marB="0">
                    <a:solidFill>
                      <a:schemeClr val="bg1">
                        <a:lumMod val="95000"/>
                      </a:schemeClr>
                    </a:solidFill>
                  </a:tcPr>
                </a:tc>
              </a:tr>
              <a:tr h="439910">
                <a:tc>
                  <a:txBody>
                    <a:bodyPr/>
                    <a:lstStyle/>
                    <a:p>
                      <a:pPr marL="0" marR="0">
                        <a:spcBef>
                          <a:spcPts val="0"/>
                        </a:spcBef>
                        <a:spcAft>
                          <a:spcPts val="0"/>
                        </a:spcAft>
                      </a:pPr>
                      <a:r>
                        <a:rPr lang="en-US" sz="2000" dirty="0">
                          <a:solidFill>
                            <a:srgbClr val="00B050"/>
                          </a:solidFill>
                          <a:effectLst/>
                        </a:rPr>
                        <a:t>Dr. </a:t>
                      </a:r>
                      <a:r>
                        <a:rPr lang="en-US" sz="2000" dirty="0" smtClean="0">
                          <a:solidFill>
                            <a:srgbClr val="00B050"/>
                          </a:solidFill>
                          <a:effectLst/>
                        </a:rPr>
                        <a:t>S (</a:t>
                      </a:r>
                      <a:r>
                        <a:rPr lang="en-US" sz="2000" dirty="0" err="1" smtClean="0">
                          <a:solidFill>
                            <a:srgbClr val="00B050"/>
                          </a:solidFill>
                          <a:effectLst/>
                        </a:rPr>
                        <a:t>Pr</a:t>
                      </a:r>
                      <a:r>
                        <a:rPr lang="en-US" sz="2000" dirty="0" smtClean="0">
                          <a:solidFill>
                            <a:srgbClr val="00B050"/>
                          </a:solidFill>
                          <a:effectLst/>
                        </a:rPr>
                        <a:t>) </a:t>
                      </a:r>
                      <a:r>
                        <a:rPr lang="en-US" sz="2000" dirty="0">
                          <a:solidFill>
                            <a:srgbClr val="00B050"/>
                          </a:solidFill>
                          <a:effectLst/>
                        </a:rPr>
                        <a:t>– </a:t>
                      </a:r>
                      <a:r>
                        <a:rPr lang="en-US" sz="2000" dirty="0" smtClean="0">
                          <a:solidFill>
                            <a:srgbClr val="00B050"/>
                          </a:solidFill>
                          <a:effectLst/>
                        </a:rPr>
                        <a:t>patient will </a:t>
                      </a:r>
                      <a:r>
                        <a:rPr lang="en-US" sz="2000" dirty="0">
                          <a:solidFill>
                            <a:srgbClr val="00B050"/>
                          </a:solidFill>
                          <a:effectLst/>
                        </a:rPr>
                        <a:t>be at home with family &amp; loved ones </a:t>
                      </a:r>
                      <a:endParaRPr lang="en-US" sz="2000" dirty="0">
                        <a:solidFill>
                          <a:srgbClr val="00B050"/>
                        </a:solidFill>
                        <a:effectLst/>
                        <a:latin typeface="Times New Roman"/>
                        <a:ea typeface="Calibri"/>
                        <a:cs typeface="Times New Roman"/>
                      </a:endParaRPr>
                    </a:p>
                  </a:txBody>
                  <a:tcPr marL="68580" marR="68580" marT="0" marB="0">
                    <a:solidFill>
                      <a:schemeClr val="bg1">
                        <a:lumMod val="95000"/>
                      </a:schemeClr>
                    </a:solidFill>
                  </a:tcPr>
                </a:tc>
              </a:tr>
              <a:tr h="439910">
                <a:tc>
                  <a:txBody>
                    <a:bodyPr/>
                    <a:lstStyle/>
                    <a:p>
                      <a:pPr marL="0" marR="0">
                        <a:spcBef>
                          <a:spcPts val="0"/>
                        </a:spcBef>
                        <a:spcAft>
                          <a:spcPts val="0"/>
                        </a:spcAft>
                      </a:pPr>
                      <a:r>
                        <a:rPr lang="en-US" sz="2000" dirty="0">
                          <a:solidFill>
                            <a:srgbClr val="7030A0"/>
                          </a:solidFill>
                          <a:effectLst/>
                        </a:rPr>
                        <a:t>Dr. </a:t>
                      </a:r>
                      <a:r>
                        <a:rPr lang="en-US" sz="2000" dirty="0" smtClean="0">
                          <a:solidFill>
                            <a:srgbClr val="7030A0"/>
                          </a:solidFill>
                          <a:effectLst/>
                        </a:rPr>
                        <a:t>T (</a:t>
                      </a:r>
                      <a:r>
                        <a:rPr lang="en-US" sz="2000" dirty="0" err="1" smtClean="0">
                          <a:solidFill>
                            <a:srgbClr val="7030A0"/>
                          </a:solidFill>
                          <a:effectLst/>
                        </a:rPr>
                        <a:t>Pr</a:t>
                      </a:r>
                      <a:r>
                        <a:rPr lang="en-US" sz="2000" dirty="0" smtClean="0">
                          <a:solidFill>
                            <a:srgbClr val="7030A0"/>
                          </a:solidFill>
                          <a:effectLst/>
                        </a:rPr>
                        <a:t>) </a:t>
                      </a:r>
                      <a:r>
                        <a:rPr lang="en-US" sz="2000" dirty="0">
                          <a:solidFill>
                            <a:srgbClr val="7030A0"/>
                          </a:solidFill>
                          <a:effectLst/>
                        </a:rPr>
                        <a:t>– </a:t>
                      </a:r>
                      <a:r>
                        <a:rPr lang="en-US" sz="2000" dirty="0" smtClean="0">
                          <a:solidFill>
                            <a:srgbClr val="7030A0"/>
                          </a:solidFill>
                          <a:effectLst/>
                        </a:rPr>
                        <a:t>patient has sense </a:t>
                      </a:r>
                      <a:r>
                        <a:rPr lang="en-US" sz="2000" dirty="0">
                          <a:solidFill>
                            <a:srgbClr val="7030A0"/>
                          </a:solidFill>
                          <a:effectLst/>
                        </a:rPr>
                        <a:t>of peace with </a:t>
                      </a:r>
                      <a:r>
                        <a:rPr lang="en-US" sz="2000" dirty="0" smtClean="0">
                          <a:solidFill>
                            <a:srgbClr val="7030A0"/>
                          </a:solidFill>
                          <a:effectLst/>
                        </a:rPr>
                        <a:t>remainder </a:t>
                      </a:r>
                      <a:r>
                        <a:rPr lang="en-US" sz="2000" dirty="0">
                          <a:solidFill>
                            <a:srgbClr val="7030A0"/>
                          </a:solidFill>
                          <a:effectLst/>
                        </a:rPr>
                        <a:t>of </a:t>
                      </a:r>
                      <a:r>
                        <a:rPr lang="en-US" sz="2000" dirty="0" smtClean="0">
                          <a:solidFill>
                            <a:srgbClr val="7030A0"/>
                          </a:solidFill>
                          <a:effectLst/>
                        </a:rPr>
                        <a:t>life </a:t>
                      </a:r>
                      <a:endParaRPr lang="en-US" sz="2000" dirty="0">
                        <a:solidFill>
                          <a:srgbClr val="7030A0"/>
                        </a:solidFill>
                        <a:effectLst/>
                        <a:latin typeface="Times New Roman"/>
                        <a:ea typeface="Calibri"/>
                        <a:cs typeface="Times New Roman"/>
                      </a:endParaRPr>
                    </a:p>
                  </a:txBody>
                  <a:tcPr marL="68580" marR="68580" marT="0" marB="0">
                    <a:solidFill>
                      <a:schemeClr val="bg1">
                        <a:lumMod val="95000"/>
                      </a:schemeClr>
                    </a:solidFill>
                  </a:tcPr>
                </a:tc>
              </a:tr>
            </a:tbl>
          </a:graphicData>
        </a:graphic>
      </p:graphicFrame>
      <p:sp>
        <p:nvSpPr>
          <p:cNvPr id="4" name="Slide Number Placeholder 3"/>
          <p:cNvSpPr>
            <a:spLocks noGrp="1"/>
          </p:cNvSpPr>
          <p:nvPr>
            <p:ph type="sldNum" sz="quarter" idx="12"/>
          </p:nvPr>
        </p:nvSpPr>
        <p:spPr/>
        <p:txBody>
          <a:bodyPr/>
          <a:lstStyle/>
          <a:p>
            <a:fld id="{5126E6E5-1E5A-41EB-B79E-A604F673E233}" type="slidenum">
              <a:rPr lang="en-US" smtClean="0"/>
              <a:t>33</a:t>
            </a:fld>
            <a:endParaRPr lang="en-US"/>
          </a:p>
        </p:txBody>
      </p:sp>
      <p:sp>
        <p:nvSpPr>
          <p:cNvPr id="7" name="TextBox 6"/>
          <p:cNvSpPr txBox="1"/>
          <p:nvPr/>
        </p:nvSpPr>
        <p:spPr>
          <a:xfrm>
            <a:off x="670398" y="5440864"/>
            <a:ext cx="176655" cy="211449"/>
          </a:xfrm>
          <a:prstGeom prst="rect">
            <a:avLst/>
          </a:prstGeom>
          <a:solidFill>
            <a:schemeClr val="accent6">
              <a:lumMod val="20000"/>
              <a:lumOff val="80000"/>
            </a:schemeClr>
          </a:solidFill>
          <a:ln>
            <a:solidFill>
              <a:schemeClr val="tx1"/>
            </a:solidFill>
          </a:ln>
        </p:spPr>
        <p:txBody>
          <a:bodyPr wrap="square" rtlCol="0">
            <a:spAutoFit/>
          </a:bodyPr>
          <a:lstStyle/>
          <a:p>
            <a:endParaRPr lang="en-US" dirty="0"/>
          </a:p>
        </p:txBody>
      </p:sp>
      <p:sp>
        <p:nvSpPr>
          <p:cNvPr id="8" name="TextBox 7"/>
          <p:cNvSpPr txBox="1"/>
          <p:nvPr/>
        </p:nvSpPr>
        <p:spPr>
          <a:xfrm>
            <a:off x="654246" y="5825444"/>
            <a:ext cx="192807" cy="196947"/>
          </a:xfrm>
          <a:prstGeom prst="rect">
            <a:avLst/>
          </a:prstGeom>
          <a:solidFill>
            <a:schemeClr val="bg1">
              <a:lumMod val="50000"/>
            </a:schemeClr>
          </a:solidFill>
          <a:ln>
            <a:solidFill>
              <a:schemeClr val="tx1"/>
            </a:solidFill>
          </a:ln>
        </p:spPr>
        <p:txBody>
          <a:bodyPr wrap="square" rtlCol="0">
            <a:spAutoFit/>
          </a:bodyPr>
          <a:lstStyle/>
          <a:p>
            <a:endParaRPr lang="en-US" dirty="0"/>
          </a:p>
        </p:txBody>
      </p:sp>
      <p:sp>
        <p:nvSpPr>
          <p:cNvPr id="9" name="TextBox 8"/>
          <p:cNvSpPr txBox="1"/>
          <p:nvPr/>
        </p:nvSpPr>
        <p:spPr>
          <a:xfrm>
            <a:off x="657105" y="6200917"/>
            <a:ext cx="176655" cy="184666"/>
          </a:xfrm>
          <a:prstGeom prst="rect">
            <a:avLst/>
          </a:prstGeom>
          <a:solidFill>
            <a:schemeClr val="accent2">
              <a:lumMod val="60000"/>
              <a:lumOff val="40000"/>
            </a:schemeClr>
          </a:solidFill>
          <a:ln>
            <a:solidFill>
              <a:schemeClr val="tx1"/>
            </a:solidFill>
          </a:ln>
        </p:spPr>
        <p:txBody>
          <a:bodyPr wrap="square" rtlCol="0">
            <a:spAutoFit/>
          </a:bodyPr>
          <a:lstStyle/>
          <a:p>
            <a:endParaRPr lang="en-US" dirty="0"/>
          </a:p>
        </p:txBody>
      </p:sp>
      <p:sp>
        <p:nvSpPr>
          <p:cNvPr id="10" name="TextBox 9"/>
          <p:cNvSpPr txBox="1"/>
          <p:nvPr/>
        </p:nvSpPr>
        <p:spPr>
          <a:xfrm>
            <a:off x="1110342" y="5361923"/>
            <a:ext cx="1520825" cy="369332"/>
          </a:xfrm>
          <a:prstGeom prst="rect">
            <a:avLst/>
          </a:prstGeom>
          <a:noFill/>
        </p:spPr>
        <p:txBody>
          <a:bodyPr wrap="square" rtlCol="0">
            <a:spAutoFit/>
          </a:bodyPr>
          <a:lstStyle/>
          <a:p>
            <a:r>
              <a:rPr lang="en-US" dirty="0" smtClean="0"/>
              <a:t>Before death</a:t>
            </a:r>
            <a:endParaRPr lang="en-US" dirty="0"/>
          </a:p>
        </p:txBody>
      </p:sp>
      <p:sp>
        <p:nvSpPr>
          <p:cNvPr id="11" name="TextBox 10"/>
          <p:cNvSpPr txBox="1"/>
          <p:nvPr/>
        </p:nvSpPr>
        <p:spPr>
          <a:xfrm>
            <a:off x="1113453" y="5739252"/>
            <a:ext cx="1520825" cy="369332"/>
          </a:xfrm>
          <a:prstGeom prst="rect">
            <a:avLst/>
          </a:prstGeom>
          <a:noFill/>
        </p:spPr>
        <p:txBody>
          <a:bodyPr wrap="square" rtlCol="0">
            <a:spAutoFit/>
          </a:bodyPr>
          <a:lstStyle/>
          <a:p>
            <a:r>
              <a:rPr lang="en-US" dirty="0" smtClean="0"/>
              <a:t>Death</a:t>
            </a:r>
            <a:endParaRPr lang="en-US" dirty="0"/>
          </a:p>
        </p:txBody>
      </p:sp>
      <p:sp>
        <p:nvSpPr>
          <p:cNvPr id="12" name="TextBox 11"/>
          <p:cNvSpPr txBox="1"/>
          <p:nvPr/>
        </p:nvSpPr>
        <p:spPr>
          <a:xfrm>
            <a:off x="1113452" y="6108584"/>
            <a:ext cx="1520825" cy="369332"/>
          </a:xfrm>
          <a:prstGeom prst="rect">
            <a:avLst/>
          </a:prstGeom>
          <a:noFill/>
        </p:spPr>
        <p:txBody>
          <a:bodyPr wrap="square" rtlCol="0">
            <a:spAutoFit/>
          </a:bodyPr>
          <a:lstStyle/>
          <a:p>
            <a:r>
              <a:rPr lang="en-US" dirty="0" smtClean="0"/>
              <a:t>After death</a:t>
            </a:r>
            <a:endParaRPr lang="en-US" dirty="0"/>
          </a:p>
        </p:txBody>
      </p:sp>
      <p:sp>
        <p:nvSpPr>
          <p:cNvPr id="13" name="TextBox 12"/>
          <p:cNvSpPr txBox="1"/>
          <p:nvPr/>
        </p:nvSpPr>
        <p:spPr>
          <a:xfrm>
            <a:off x="4077049" y="5301120"/>
            <a:ext cx="1905000" cy="369332"/>
          </a:xfrm>
          <a:prstGeom prst="rect">
            <a:avLst/>
          </a:prstGeom>
          <a:noFill/>
        </p:spPr>
        <p:txBody>
          <a:bodyPr wrap="square" rtlCol="0">
            <a:spAutoFit/>
          </a:bodyPr>
          <a:lstStyle/>
          <a:p>
            <a:r>
              <a:rPr lang="en-US" dirty="0" smtClean="0"/>
              <a:t>P - patient</a:t>
            </a:r>
            <a:endParaRPr lang="en-US" dirty="0"/>
          </a:p>
        </p:txBody>
      </p:sp>
      <p:sp>
        <p:nvSpPr>
          <p:cNvPr id="14" name="TextBox 13"/>
          <p:cNvSpPr txBox="1"/>
          <p:nvPr/>
        </p:nvSpPr>
        <p:spPr>
          <a:xfrm>
            <a:off x="4077049" y="5677224"/>
            <a:ext cx="1905000" cy="369332"/>
          </a:xfrm>
          <a:prstGeom prst="rect">
            <a:avLst/>
          </a:prstGeom>
          <a:noFill/>
        </p:spPr>
        <p:txBody>
          <a:bodyPr wrap="square" rtlCol="0">
            <a:spAutoFit/>
          </a:bodyPr>
          <a:lstStyle/>
          <a:p>
            <a:r>
              <a:rPr lang="en-US" dirty="0" smtClean="0"/>
              <a:t>C – caregiver</a:t>
            </a:r>
          </a:p>
        </p:txBody>
      </p:sp>
      <p:sp>
        <p:nvSpPr>
          <p:cNvPr id="15" name="TextBox 14"/>
          <p:cNvSpPr txBox="1"/>
          <p:nvPr/>
        </p:nvSpPr>
        <p:spPr>
          <a:xfrm>
            <a:off x="4077049" y="6027734"/>
            <a:ext cx="1905000" cy="369332"/>
          </a:xfrm>
          <a:prstGeom prst="rect">
            <a:avLst/>
          </a:prstGeom>
          <a:noFill/>
        </p:spPr>
        <p:txBody>
          <a:bodyPr wrap="square" rtlCol="0">
            <a:spAutoFit/>
          </a:bodyPr>
          <a:lstStyle/>
          <a:p>
            <a:r>
              <a:rPr lang="en-US" dirty="0" err="1" smtClean="0"/>
              <a:t>Pr</a:t>
            </a:r>
            <a:r>
              <a:rPr lang="en-US" dirty="0" smtClean="0"/>
              <a:t> - provider</a:t>
            </a:r>
            <a:endParaRPr lang="en-US" dirty="0"/>
          </a:p>
        </p:txBody>
      </p:sp>
    </p:spTree>
    <p:extLst>
      <p:ext uri="{BB962C8B-B14F-4D97-AF65-F5344CB8AC3E}">
        <p14:creationId xmlns:p14="http://schemas.microsoft.com/office/powerpoint/2010/main" val="35299623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normAutofit/>
          </a:bodyPr>
          <a:lstStyle/>
          <a:p>
            <a:pPr algn="ctr"/>
            <a:r>
              <a:rPr lang="en-US" sz="4000" dirty="0" smtClean="0"/>
              <a:t>Hope as Expectation of Fulfillment</a:t>
            </a:r>
            <a:r>
              <a:rPr lang="en-US" sz="4000" b="0" baseline="30000" dirty="0" smtClean="0"/>
              <a:t>21</a:t>
            </a:r>
            <a:endParaRPr lang="en-US" sz="4000" b="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4666211"/>
              </p:ext>
            </p:extLst>
          </p:nvPr>
        </p:nvGraphicFramePr>
        <p:xfrm>
          <a:off x="767783" y="1527952"/>
          <a:ext cx="7620000" cy="4747849"/>
        </p:xfrm>
        <a:graphic>
          <a:graphicData uri="http://schemas.openxmlformats.org/drawingml/2006/table">
            <a:tbl>
              <a:tblPr firstRow="1" firstCol="1" bandRow="1">
                <a:tableStyleId>{5C22544A-7EE6-4342-B048-85BDC9FD1C3A}</a:tableStyleId>
              </a:tblPr>
              <a:tblGrid>
                <a:gridCol w="3200400"/>
                <a:gridCol w="4419600"/>
              </a:tblGrid>
              <a:tr h="435867">
                <a:tc>
                  <a:txBody>
                    <a:bodyPr/>
                    <a:lstStyle/>
                    <a:p>
                      <a:pPr marL="0" marR="0" algn="ctr">
                        <a:spcBef>
                          <a:spcPts val="0"/>
                        </a:spcBef>
                        <a:spcAft>
                          <a:spcPts val="0"/>
                        </a:spcAft>
                      </a:pPr>
                      <a:r>
                        <a:rPr lang="en-US" sz="2000" b="1" dirty="0" smtClean="0">
                          <a:solidFill>
                            <a:schemeClr val="bg1"/>
                          </a:solidFill>
                          <a:effectLst/>
                        </a:rPr>
                        <a:t>Rational     </a:t>
                      </a:r>
                      <a:endParaRPr lang="en-US" sz="2000" b="1" dirty="0">
                        <a:solidFill>
                          <a:schemeClr val="bg1"/>
                        </a:solidFill>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2000" b="1" dirty="0" smtClean="0">
                          <a:solidFill>
                            <a:schemeClr val="bg1"/>
                          </a:solidFill>
                          <a:effectLst/>
                        </a:rPr>
                        <a:t>Irrational</a:t>
                      </a:r>
                      <a:r>
                        <a:rPr lang="en-US" sz="2000" b="1" dirty="0">
                          <a:solidFill>
                            <a:schemeClr val="bg1"/>
                          </a:solidFill>
                          <a:effectLst/>
                        </a:rPr>
                        <a:t> </a:t>
                      </a:r>
                      <a:endParaRPr lang="en-US" sz="2000" b="1" dirty="0">
                        <a:solidFill>
                          <a:schemeClr val="bg1"/>
                        </a:solidFill>
                        <a:effectLst/>
                        <a:latin typeface="Times New Roman"/>
                        <a:ea typeface="Calibri"/>
                        <a:cs typeface="Times New Roman"/>
                      </a:endParaRPr>
                    </a:p>
                  </a:txBody>
                  <a:tcPr marL="68580" marR="68580" marT="0" marB="0"/>
                </a:tc>
              </a:tr>
              <a:tr h="523043">
                <a:tc>
                  <a:txBody>
                    <a:bodyPr/>
                    <a:lstStyle/>
                    <a:p>
                      <a:pPr marL="0" marR="0">
                        <a:spcBef>
                          <a:spcPts val="0"/>
                        </a:spcBef>
                        <a:spcAft>
                          <a:spcPts val="0"/>
                        </a:spcAft>
                      </a:pPr>
                      <a:r>
                        <a:rPr lang="en-US" sz="1800" b="1" dirty="0" smtClean="0">
                          <a:solidFill>
                            <a:srgbClr val="FFFF00"/>
                          </a:solidFill>
                          <a:effectLst/>
                        </a:rPr>
                        <a:t>Paul (P) – do </a:t>
                      </a:r>
                      <a:r>
                        <a:rPr lang="en-US" sz="1800" b="1" dirty="0">
                          <a:solidFill>
                            <a:srgbClr val="FFFF00"/>
                          </a:solidFill>
                          <a:effectLst/>
                        </a:rPr>
                        <a:t>what I can from </a:t>
                      </a:r>
                      <a:r>
                        <a:rPr lang="en-US" sz="1800" b="1" dirty="0" smtClean="0">
                          <a:solidFill>
                            <a:srgbClr val="FFFF00"/>
                          </a:solidFill>
                          <a:effectLst/>
                        </a:rPr>
                        <a:t>wheelchair </a:t>
                      </a:r>
                      <a:endParaRPr lang="en-US" sz="1800" b="1" dirty="0">
                        <a:solidFill>
                          <a:srgbClr val="FFFF0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800" b="1" dirty="0">
                          <a:solidFill>
                            <a:srgbClr val="0070C0"/>
                          </a:solidFill>
                          <a:effectLst/>
                        </a:rPr>
                        <a:t>Victor </a:t>
                      </a:r>
                      <a:r>
                        <a:rPr lang="en-US" sz="1800" b="1" dirty="0" smtClean="0">
                          <a:solidFill>
                            <a:srgbClr val="0070C0"/>
                          </a:solidFill>
                          <a:effectLst/>
                        </a:rPr>
                        <a:t>(P) – </a:t>
                      </a:r>
                      <a:r>
                        <a:rPr lang="en-US" sz="1800" b="1" dirty="0">
                          <a:solidFill>
                            <a:srgbClr val="0070C0"/>
                          </a:solidFill>
                          <a:effectLst/>
                        </a:rPr>
                        <a:t>‘magic bullet’ [cure for his cancer</a:t>
                      </a:r>
                      <a:r>
                        <a:rPr lang="en-US" sz="1800" b="1" dirty="0" smtClean="0">
                          <a:solidFill>
                            <a:srgbClr val="0070C0"/>
                          </a:solidFill>
                          <a:effectLst/>
                        </a:rPr>
                        <a:t>]</a:t>
                      </a:r>
                      <a:endParaRPr lang="en-US" sz="1800" b="1" dirty="0">
                        <a:solidFill>
                          <a:srgbClr val="0070C0"/>
                        </a:solidFill>
                        <a:effectLst/>
                        <a:latin typeface="Times New Roman"/>
                        <a:ea typeface="Calibri"/>
                        <a:cs typeface="Times New Roman"/>
                      </a:endParaRPr>
                    </a:p>
                  </a:txBody>
                  <a:tcPr marL="68580" marR="68580" marT="0" marB="0">
                    <a:solidFill>
                      <a:schemeClr val="bg1">
                        <a:lumMod val="85000"/>
                      </a:schemeClr>
                    </a:solidFill>
                  </a:tcPr>
                </a:tc>
              </a:tr>
              <a:tr h="523043">
                <a:tc>
                  <a:txBody>
                    <a:bodyPr/>
                    <a:lstStyle/>
                    <a:p>
                      <a:pPr marL="0" marR="0">
                        <a:spcBef>
                          <a:spcPts val="0"/>
                        </a:spcBef>
                        <a:spcAft>
                          <a:spcPts val="0"/>
                        </a:spcAft>
                      </a:pPr>
                      <a:r>
                        <a:rPr lang="en-US" sz="1800" b="1" dirty="0" smtClean="0">
                          <a:solidFill>
                            <a:srgbClr val="00B050"/>
                          </a:solidFill>
                          <a:effectLst/>
                        </a:rPr>
                        <a:t>Ken (P) – not </a:t>
                      </a:r>
                      <a:r>
                        <a:rPr lang="en-US" sz="1800" b="1" dirty="0">
                          <a:solidFill>
                            <a:srgbClr val="00B050"/>
                          </a:solidFill>
                          <a:effectLst/>
                        </a:rPr>
                        <a:t>in a lot of pain, man enough to take </a:t>
                      </a:r>
                      <a:r>
                        <a:rPr lang="en-US" sz="1800" b="1" dirty="0" smtClean="0">
                          <a:solidFill>
                            <a:srgbClr val="00B050"/>
                          </a:solidFill>
                          <a:effectLst/>
                        </a:rPr>
                        <a:t>it</a:t>
                      </a:r>
                      <a:endParaRPr lang="en-US" sz="1800" b="1" dirty="0">
                        <a:solidFill>
                          <a:srgbClr val="00B050"/>
                        </a:solidFill>
                        <a:effectLst/>
                        <a:latin typeface="Times New Roman"/>
                        <a:ea typeface="Calibri"/>
                        <a:cs typeface="Times New Roman"/>
                      </a:endParaRPr>
                    </a:p>
                  </a:txBody>
                  <a:tcPr marL="68580" marR="68580" marT="0" marB="0">
                    <a:solidFill>
                      <a:schemeClr val="bg1">
                        <a:lumMod val="50000"/>
                      </a:schemeClr>
                    </a:solidFill>
                  </a:tcPr>
                </a:tc>
                <a:tc>
                  <a:txBody>
                    <a:bodyPr/>
                    <a:lstStyle/>
                    <a:p>
                      <a:pPr marL="0" marR="0">
                        <a:spcBef>
                          <a:spcPts val="0"/>
                        </a:spcBef>
                        <a:spcAft>
                          <a:spcPts val="0"/>
                        </a:spcAft>
                      </a:pPr>
                      <a:r>
                        <a:rPr lang="en-US" sz="1800" b="1" dirty="0" smtClean="0">
                          <a:solidFill>
                            <a:srgbClr val="0070C0"/>
                          </a:solidFill>
                          <a:effectLst/>
                        </a:rPr>
                        <a:t>Anya (C) </a:t>
                      </a:r>
                      <a:r>
                        <a:rPr lang="en-US" sz="1800" b="1" dirty="0">
                          <a:solidFill>
                            <a:srgbClr val="0070C0"/>
                          </a:solidFill>
                          <a:effectLst/>
                        </a:rPr>
                        <a:t>– ‘magic bullet’ </a:t>
                      </a:r>
                      <a:endParaRPr lang="en-US" sz="1800" b="1" dirty="0">
                        <a:solidFill>
                          <a:srgbClr val="0070C0"/>
                        </a:solidFill>
                        <a:effectLst/>
                        <a:latin typeface="Times New Roman"/>
                        <a:ea typeface="Calibri"/>
                        <a:cs typeface="Times New Roman"/>
                      </a:endParaRPr>
                    </a:p>
                  </a:txBody>
                  <a:tcPr marL="68580" marR="68580" marT="0" marB="0">
                    <a:solidFill>
                      <a:schemeClr val="bg1">
                        <a:lumMod val="85000"/>
                      </a:schemeClr>
                    </a:solidFill>
                  </a:tcPr>
                </a:tc>
              </a:tr>
              <a:tr h="612292">
                <a:tc>
                  <a:txBody>
                    <a:bodyPr/>
                    <a:lstStyle/>
                    <a:p>
                      <a:pPr marL="0" marR="0">
                        <a:spcBef>
                          <a:spcPts val="0"/>
                        </a:spcBef>
                        <a:spcAft>
                          <a:spcPts val="0"/>
                        </a:spcAft>
                      </a:pPr>
                      <a:r>
                        <a:rPr lang="en-US" sz="1800" b="1" dirty="0" smtClean="0">
                          <a:solidFill>
                            <a:srgbClr val="7030A0"/>
                          </a:solidFill>
                          <a:effectLst/>
                        </a:rPr>
                        <a:t>Jenny (C) </a:t>
                      </a:r>
                      <a:r>
                        <a:rPr lang="en-US" sz="1800" b="1" dirty="0">
                          <a:solidFill>
                            <a:srgbClr val="7030A0"/>
                          </a:solidFill>
                          <a:effectLst/>
                        </a:rPr>
                        <a:t>– keep </a:t>
                      </a:r>
                      <a:r>
                        <a:rPr lang="en-US" sz="1800" b="1" dirty="0" smtClean="0">
                          <a:solidFill>
                            <a:srgbClr val="7030A0"/>
                          </a:solidFill>
                          <a:effectLst/>
                        </a:rPr>
                        <a:t>patient </a:t>
                      </a:r>
                      <a:r>
                        <a:rPr lang="en-US" sz="1800" b="1" dirty="0">
                          <a:solidFill>
                            <a:srgbClr val="7030A0"/>
                          </a:solidFill>
                          <a:effectLst/>
                        </a:rPr>
                        <a:t>comfortable </a:t>
                      </a:r>
                      <a:endParaRPr lang="en-US" sz="1800" b="1" dirty="0">
                        <a:solidFill>
                          <a:srgbClr val="7030A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800" b="1" dirty="0" smtClean="0">
                          <a:solidFill>
                            <a:srgbClr val="7030A0"/>
                          </a:solidFill>
                          <a:effectLst/>
                        </a:rPr>
                        <a:t>Mark (P) </a:t>
                      </a:r>
                      <a:r>
                        <a:rPr lang="en-US" sz="1800" b="1" dirty="0">
                          <a:solidFill>
                            <a:srgbClr val="7030A0"/>
                          </a:solidFill>
                          <a:effectLst/>
                        </a:rPr>
                        <a:t>– longer life </a:t>
                      </a:r>
                      <a:r>
                        <a:rPr lang="en-US" sz="1800" b="1" dirty="0" smtClean="0">
                          <a:solidFill>
                            <a:srgbClr val="7030A0"/>
                          </a:solidFill>
                          <a:effectLst/>
                        </a:rPr>
                        <a:t>(get </a:t>
                      </a:r>
                      <a:r>
                        <a:rPr lang="en-US" sz="1800" b="1" dirty="0">
                          <a:solidFill>
                            <a:srgbClr val="7030A0"/>
                          </a:solidFill>
                          <a:effectLst/>
                        </a:rPr>
                        <a:t>things done so </a:t>
                      </a:r>
                      <a:r>
                        <a:rPr lang="en-US" sz="1800" b="1" dirty="0" smtClean="0">
                          <a:solidFill>
                            <a:srgbClr val="7030A0"/>
                          </a:solidFill>
                          <a:effectLst/>
                        </a:rPr>
                        <a:t>caregiver </a:t>
                      </a:r>
                      <a:r>
                        <a:rPr lang="en-US" sz="1800" b="1" dirty="0">
                          <a:solidFill>
                            <a:srgbClr val="7030A0"/>
                          </a:solidFill>
                          <a:effectLst/>
                        </a:rPr>
                        <a:t>doesn’t have to </a:t>
                      </a:r>
                      <a:r>
                        <a:rPr lang="en-US" sz="1800" b="1" dirty="0" smtClean="0">
                          <a:solidFill>
                            <a:srgbClr val="7030A0"/>
                          </a:solidFill>
                          <a:effectLst/>
                        </a:rPr>
                        <a:t>worry)</a:t>
                      </a:r>
                      <a:endParaRPr lang="en-US" sz="1800" b="1" dirty="0">
                        <a:solidFill>
                          <a:srgbClr val="7030A0"/>
                        </a:solidFill>
                        <a:effectLst/>
                        <a:latin typeface="Times New Roman"/>
                        <a:ea typeface="Calibri"/>
                        <a:cs typeface="Times New Roman"/>
                      </a:endParaRPr>
                    </a:p>
                  </a:txBody>
                  <a:tcPr marL="68580" marR="68580" marT="0" marB="0">
                    <a:solidFill>
                      <a:schemeClr val="bg1">
                        <a:lumMod val="85000"/>
                      </a:schemeClr>
                    </a:solidFill>
                  </a:tcPr>
                </a:tc>
              </a:tr>
              <a:tr h="523043">
                <a:tc>
                  <a:txBody>
                    <a:bodyPr/>
                    <a:lstStyle/>
                    <a:p>
                      <a:pPr marL="0" marR="0">
                        <a:spcBef>
                          <a:spcPts val="0"/>
                        </a:spcBef>
                        <a:spcAft>
                          <a:spcPts val="0"/>
                        </a:spcAft>
                      </a:pPr>
                      <a:r>
                        <a:rPr lang="en-US" sz="1800" b="1" dirty="0">
                          <a:solidFill>
                            <a:srgbClr val="FF0000"/>
                          </a:solidFill>
                          <a:effectLst/>
                        </a:rPr>
                        <a:t>Dr. N </a:t>
                      </a:r>
                      <a:r>
                        <a:rPr lang="en-US" sz="1800" b="1" dirty="0" smtClean="0">
                          <a:solidFill>
                            <a:srgbClr val="FF0000"/>
                          </a:solidFill>
                          <a:effectLst/>
                        </a:rPr>
                        <a:t>(</a:t>
                      </a:r>
                      <a:r>
                        <a:rPr lang="en-US" sz="1800" b="1" dirty="0" err="1" smtClean="0">
                          <a:solidFill>
                            <a:srgbClr val="FF0000"/>
                          </a:solidFill>
                          <a:effectLst/>
                        </a:rPr>
                        <a:t>Pr</a:t>
                      </a:r>
                      <a:r>
                        <a:rPr lang="en-US" sz="1800" b="1" dirty="0" smtClean="0">
                          <a:solidFill>
                            <a:srgbClr val="FF0000"/>
                          </a:solidFill>
                          <a:effectLst/>
                        </a:rPr>
                        <a:t>) – patient’s </a:t>
                      </a:r>
                      <a:r>
                        <a:rPr lang="en-US" sz="1800" b="1" dirty="0">
                          <a:solidFill>
                            <a:srgbClr val="FF0000"/>
                          </a:solidFill>
                          <a:effectLst/>
                        </a:rPr>
                        <a:t>symptoms </a:t>
                      </a:r>
                      <a:r>
                        <a:rPr lang="en-US" sz="1800" b="1" dirty="0" smtClean="0">
                          <a:solidFill>
                            <a:srgbClr val="FF0000"/>
                          </a:solidFill>
                          <a:effectLst/>
                        </a:rPr>
                        <a:t>well-managed </a:t>
                      </a:r>
                      <a:endParaRPr lang="en-US" sz="1800" b="1" dirty="0">
                        <a:solidFill>
                          <a:srgbClr val="FF0000"/>
                        </a:solidFill>
                        <a:effectLst/>
                        <a:latin typeface="Times New Roman"/>
                        <a:ea typeface="Calibri"/>
                        <a:cs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1800" b="1" dirty="0" smtClean="0">
                          <a:solidFill>
                            <a:srgbClr val="FF0000"/>
                          </a:solidFill>
                          <a:effectLst/>
                        </a:rPr>
                        <a:t>Jenny (C)  </a:t>
                      </a:r>
                      <a:r>
                        <a:rPr lang="en-US" sz="1800" b="1" dirty="0">
                          <a:solidFill>
                            <a:srgbClr val="FF0000"/>
                          </a:solidFill>
                          <a:effectLst/>
                        </a:rPr>
                        <a:t>– </a:t>
                      </a:r>
                      <a:r>
                        <a:rPr lang="en-US" sz="1800" b="1" dirty="0" smtClean="0">
                          <a:solidFill>
                            <a:srgbClr val="FF0000"/>
                          </a:solidFill>
                          <a:effectLst/>
                        </a:rPr>
                        <a:t>patient as </a:t>
                      </a:r>
                      <a:r>
                        <a:rPr lang="en-US" sz="1800" b="1" dirty="0">
                          <a:solidFill>
                            <a:srgbClr val="FF0000"/>
                          </a:solidFill>
                          <a:effectLst/>
                        </a:rPr>
                        <a:t>active as he </a:t>
                      </a:r>
                      <a:r>
                        <a:rPr lang="en-US" sz="1800" b="1" dirty="0" smtClean="0">
                          <a:solidFill>
                            <a:srgbClr val="FF0000"/>
                          </a:solidFill>
                          <a:effectLst/>
                        </a:rPr>
                        <a:t>desires</a:t>
                      </a:r>
                      <a:endParaRPr lang="en-US" sz="1800" b="1" dirty="0">
                        <a:solidFill>
                          <a:srgbClr val="FF0000"/>
                        </a:solidFill>
                        <a:effectLst/>
                        <a:latin typeface="Times New Roman"/>
                        <a:ea typeface="Calibri"/>
                        <a:cs typeface="Times New Roman"/>
                      </a:endParaRPr>
                    </a:p>
                  </a:txBody>
                  <a:tcPr marL="68580" marR="68580" marT="0" marB="0">
                    <a:solidFill>
                      <a:schemeClr val="bg1">
                        <a:lumMod val="85000"/>
                      </a:schemeClr>
                    </a:solidFill>
                  </a:tcPr>
                </a:tc>
              </a:tr>
              <a:tr h="612292">
                <a:tc>
                  <a:txBody>
                    <a:bodyPr/>
                    <a:lstStyle/>
                    <a:p>
                      <a:pPr marL="0" marR="0">
                        <a:spcBef>
                          <a:spcPts val="0"/>
                        </a:spcBef>
                        <a:spcAft>
                          <a:spcPts val="0"/>
                        </a:spcAft>
                      </a:pPr>
                      <a:r>
                        <a:rPr lang="en-US" sz="1800" b="1" dirty="0">
                          <a:solidFill>
                            <a:srgbClr val="0070C0"/>
                          </a:solidFill>
                          <a:effectLst/>
                        </a:rPr>
                        <a:t>Dr. G </a:t>
                      </a:r>
                      <a:r>
                        <a:rPr lang="en-US" sz="1800" b="1" dirty="0" smtClean="0">
                          <a:solidFill>
                            <a:srgbClr val="0070C0"/>
                          </a:solidFill>
                          <a:effectLst/>
                        </a:rPr>
                        <a:t>(</a:t>
                      </a:r>
                      <a:r>
                        <a:rPr lang="en-US" sz="1800" b="1" dirty="0" err="1" smtClean="0">
                          <a:solidFill>
                            <a:srgbClr val="0070C0"/>
                          </a:solidFill>
                          <a:effectLst/>
                        </a:rPr>
                        <a:t>Pr</a:t>
                      </a:r>
                      <a:r>
                        <a:rPr lang="en-US" sz="1800" b="1" dirty="0" smtClean="0">
                          <a:solidFill>
                            <a:srgbClr val="0070C0"/>
                          </a:solidFill>
                          <a:effectLst/>
                        </a:rPr>
                        <a:t>) – patient’s </a:t>
                      </a:r>
                      <a:r>
                        <a:rPr lang="en-US" sz="1800" b="1" dirty="0">
                          <a:solidFill>
                            <a:srgbClr val="0070C0"/>
                          </a:solidFill>
                          <a:effectLst/>
                        </a:rPr>
                        <a:t>pain </a:t>
                      </a:r>
                      <a:r>
                        <a:rPr lang="en-US" sz="1800" b="1" dirty="0" smtClean="0">
                          <a:solidFill>
                            <a:srgbClr val="0070C0"/>
                          </a:solidFill>
                          <a:effectLst/>
                        </a:rPr>
                        <a:t>well-controlled </a:t>
                      </a:r>
                      <a:r>
                        <a:rPr lang="en-US" sz="1800" b="1" dirty="0">
                          <a:solidFill>
                            <a:srgbClr val="0070C0"/>
                          </a:solidFill>
                          <a:effectLst/>
                        </a:rPr>
                        <a:t>until </a:t>
                      </a:r>
                      <a:r>
                        <a:rPr lang="en-US" sz="1800" b="1" dirty="0" smtClean="0">
                          <a:solidFill>
                            <a:srgbClr val="0070C0"/>
                          </a:solidFill>
                          <a:effectLst/>
                        </a:rPr>
                        <a:t>end </a:t>
                      </a:r>
                      <a:endParaRPr lang="en-US" sz="1800" b="1" dirty="0">
                        <a:solidFill>
                          <a:srgbClr val="0070C0"/>
                        </a:solidFill>
                        <a:effectLst/>
                        <a:latin typeface="Times New Roman"/>
                        <a:ea typeface="Calibri"/>
                        <a:cs typeface="Times New Roman"/>
                      </a:endParaRPr>
                    </a:p>
                  </a:txBody>
                  <a:tcPr marL="68580" marR="68580" marT="0" marB="0">
                    <a:solidFill>
                      <a:schemeClr val="bg1">
                        <a:lumMod val="85000"/>
                      </a:schemeClr>
                    </a:solidFill>
                  </a:tcPr>
                </a:tc>
                <a:tc rowSpan="3">
                  <a:txBody>
                    <a:bodyPr/>
                    <a:lstStyle/>
                    <a:p>
                      <a:pPr marL="0" marR="0">
                        <a:spcBef>
                          <a:spcPts val="0"/>
                        </a:spcBef>
                        <a:spcAft>
                          <a:spcPts val="0"/>
                        </a:spcAft>
                      </a:pPr>
                      <a:r>
                        <a:rPr lang="en-US" sz="1800" b="1" dirty="0">
                          <a:effectLst/>
                        </a:rPr>
                        <a:t> </a:t>
                      </a:r>
                      <a:endParaRPr lang="en-US" sz="1800" b="1" dirty="0">
                        <a:effectLst/>
                        <a:latin typeface="Times New Roman"/>
                        <a:ea typeface="Calibri"/>
                        <a:cs typeface="Times New Roman"/>
                      </a:endParaRPr>
                    </a:p>
                    <a:p>
                      <a:pPr marL="0" marR="0">
                        <a:spcBef>
                          <a:spcPts val="0"/>
                        </a:spcBef>
                        <a:spcAft>
                          <a:spcPts val="0"/>
                        </a:spcAft>
                      </a:pPr>
                      <a:r>
                        <a:rPr lang="en-US" sz="1800" b="1" dirty="0" smtClean="0">
                          <a:effectLst/>
                          <a:latin typeface="+mn-lt"/>
                          <a:ea typeface="Calibri"/>
                          <a:cs typeface="Times New Roman"/>
                        </a:rPr>
                        <a:t>                  </a:t>
                      </a:r>
                    </a:p>
                    <a:p>
                      <a:pPr marL="0" marR="0">
                        <a:spcBef>
                          <a:spcPts val="0"/>
                        </a:spcBef>
                        <a:spcAft>
                          <a:spcPts val="0"/>
                        </a:spcAft>
                      </a:pPr>
                      <a:r>
                        <a:rPr lang="en-US" sz="1800" b="1" dirty="0" smtClean="0">
                          <a:effectLst/>
                          <a:latin typeface="+mn-lt"/>
                          <a:ea typeface="Calibri"/>
                          <a:cs typeface="Times New Roman"/>
                        </a:rPr>
                        <a:t>              </a:t>
                      </a:r>
                      <a:endParaRPr lang="en-US" sz="1800" b="1" dirty="0">
                        <a:effectLst/>
                        <a:latin typeface="+mn-lt"/>
                        <a:ea typeface="Calibri"/>
                        <a:cs typeface="Times New Roman"/>
                      </a:endParaRPr>
                    </a:p>
                  </a:txBody>
                  <a:tcPr marL="68580" marR="68580" marT="0" marB="0">
                    <a:noFill/>
                  </a:tcPr>
                </a:tc>
              </a:tr>
              <a:tr h="306145">
                <a:tc>
                  <a:txBody>
                    <a:bodyPr/>
                    <a:lstStyle/>
                    <a:p>
                      <a:pPr marL="0" marR="0">
                        <a:spcBef>
                          <a:spcPts val="0"/>
                        </a:spcBef>
                        <a:spcAft>
                          <a:spcPts val="0"/>
                        </a:spcAft>
                      </a:pPr>
                      <a:r>
                        <a:rPr lang="en-US" sz="1800" b="1" dirty="0" smtClean="0">
                          <a:solidFill>
                            <a:srgbClr val="FF0000"/>
                          </a:solidFill>
                          <a:effectLst/>
                        </a:rPr>
                        <a:t>Liza (C) </a:t>
                      </a:r>
                      <a:r>
                        <a:rPr lang="en-US" sz="1800" b="1" dirty="0">
                          <a:solidFill>
                            <a:srgbClr val="FF0000"/>
                          </a:solidFill>
                          <a:effectLst/>
                        </a:rPr>
                        <a:t>– </a:t>
                      </a:r>
                      <a:r>
                        <a:rPr lang="en-US" sz="1800" b="1" dirty="0" smtClean="0">
                          <a:solidFill>
                            <a:srgbClr val="FF0000"/>
                          </a:solidFill>
                          <a:effectLst/>
                        </a:rPr>
                        <a:t>patient comfortable</a:t>
                      </a:r>
                      <a:endParaRPr lang="en-US" sz="1800" b="1" dirty="0">
                        <a:solidFill>
                          <a:srgbClr val="FF0000"/>
                        </a:solidFill>
                        <a:effectLst/>
                        <a:latin typeface="Times New Roman"/>
                        <a:ea typeface="Calibri"/>
                        <a:cs typeface="Times New Roman"/>
                      </a:endParaRPr>
                    </a:p>
                  </a:txBody>
                  <a:tcPr marL="68580" marR="68580" marT="0" marB="0">
                    <a:solidFill>
                      <a:schemeClr val="bg1">
                        <a:lumMod val="85000"/>
                      </a:schemeClr>
                    </a:solidFill>
                  </a:tcPr>
                </a:tc>
                <a:tc vMerge="1">
                  <a:txBody>
                    <a:bodyPr/>
                    <a:lstStyle/>
                    <a:p>
                      <a:pPr marL="0" marR="0">
                        <a:spcBef>
                          <a:spcPts val="0"/>
                        </a:spcBef>
                        <a:spcAft>
                          <a:spcPts val="0"/>
                        </a:spcAft>
                      </a:pPr>
                      <a:endParaRPr lang="en-US" sz="1800" b="1" dirty="0">
                        <a:effectLst/>
                        <a:latin typeface="Times New Roman"/>
                        <a:ea typeface="Calibri"/>
                        <a:cs typeface="Times New Roman"/>
                      </a:endParaRPr>
                    </a:p>
                  </a:txBody>
                  <a:tcPr marL="68580" marR="68580" marT="0" marB="0">
                    <a:noFill/>
                  </a:tcPr>
                </a:tc>
              </a:tr>
              <a:tr h="1135333">
                <a:tc>
                  <a:txBody>
                    <a:bodyPr/>
                    <a:lstStyle/>
                    <a:p>
                      <a:pPr marL="0" marR="0">
                        <a:spcBef>
                          <a:spcPts val="0"/>
                        </a:spcBef>
                        <a:spcAft>
                          <a:spcPts val="0"/>
                        </a:spcAft>
                      </a:pPr>
                      <a:r>
                        <a:rPr lang="en-US" sz="1800" b="1" dirty="0" smtClean="0">
                          <a:solidFill>
                            <a:schemeClr val="tx1"/>
                          </a:solidFill>
                          <a:effectLst/>
                          <a:latin typeface="+mn-lt"/>
                          <a:ea typeface="Calibri"/>
                          <a:cs typeface="Times New Roman"/>
                        </a:rPr>
                        <a:t>       </a:t>
                      </a:r>
                    </a:p>
                    <a:p>
                      <a:pPr marL="0" marR="0">
                        <a:spcBef>
                          <a:spcPts val="0"/>
                        </a:spcBef>
                        <a:spcAft>
                          <a:spcPts val="0"/>
                        </a:spcAft>
                      </a:pPr>
                      <a:r>
                        <a:rPr lang="en-US" sz="1800" b="1" dirty="0" smtClean="0">
                          <a:solidFill>
                            <a:schemeClr val="tx1"/>
                          </a:solidFill>
                          <a:effectLst/>
                          <a:latin typeface="+mn-lt"/>
                          <a:ea typeface="Calibri"/>
                          <a:cs typeface="Times New Roman"/>
                        </a:rPr>
                        <a:t>      </a:t>
                      </a:r>
                      <a:endParaRPr lang="en-US" sz="1800" b="1" dirty="0">
                        <a:solidFill>
                          <a:schemeClr val="tx1"/>
                        </a:solidFill>
                        <a:effectLst/>
                        <a:latin typeface="+mn-lt"/>
                        <a:ea typeface="Calibri"/>
                        <a:cs typeface="Times New Roman"/>
                      </a:endParaRPr>
                    </a:p>
                  </a:txBody>
                  <a:tcPr marL="68580" marR="68580" marT="0" marB="0">
                    <a:noFill/>
                  </a:tcPr>
                </a:tc>
                <a:tc vMerge="1">
                  <a:txBody>
                    <a:bodyPr/>
                    <a:lstStyle/>
                    <a:p>
                      <a:pPr marL="0" marR="0">
                        <a:spcBef>
                          <a:spcPts val="0"/>
                        </a:spcBef>
                        <a:spcAft>
                          <a:spcPts val="0"/>
                        </a:spcAft>
                      </a:pPr>
                      <a:endParaRPr lang="en-US" sz="1800" b="1" dirty="0">
                        <a:effectLst/>
                        <a:latin typeface="+mn-lt"/>
                        <a:ea typeface="Calibri"/>
                        <a:cs typeface="Times New Roman"/>
                      </a:endParaRPr>
                    </a:p>
                  </a:txBody>
                  <a:tcPr marL="68580" marR="68580" marT="0" marB="0">
                    <a:noFill/>
                  </a:tcPr>
                </a:tc>
              </a:tr>
            </a:tbl>
          </a:graphicData>
        </a:graphic>
      </p:graphicFrame>
      <p:sp>
        <p:nvSpPr>
          <p:cNvPr id="4" name="Slide Number Placeholder 3"/>
          <p:cNvSpPr>
            <a:spLocks noGrp="1"/>
          </p:cNvSpPr>
          <p:nvPr>
            <p:ph type="sldNum" sz="quarter" idx="12"/>
          </p:nvPr>
        </p:nvSpPr>
        <p:spPr/>
        <p:txBody>
          <a:bodyPr/>
          <a:lstStyle/>
          <a:p>
            <a:fld id="{5126E6E5-1E5A-41EB-B79E-A604F673E233}" type="slidenum">
              <a:rPr lang="en-US" smtClean="0"/>
              <a:t>34</a:t>
            </a:fld>
            <a:endParaRPr lang="en-US"/>
          </a:p>
        </p:txBody>
      </p:sp>
      <p:sp>
        <p:nvSpPr>
          <p:cNvPr id="6" name="TextBox 5"/>
          <p:cNvSpPr txBox="1"/>
          <p:nvPr/>
        </p:nvSpPr>
        <p:spPr>
          <a:xfrm>
            <a:off x="4577783" y="4495800"/>
            <a:ext cx="184731" cy="369332"/>
          </a:xfrm>
          <a:prstGeom prst="rect">
            <a:avLst/>
          </a:prstGeom>
          <a:solidFill>
            <a:schemeClr val="bg1">
              <a:lumMod val="85000"/>
            </a:schemeClr>
          </a:solidFill>
          <a:ln>
            <a:solidFill>
              <a:schemeClr val="tx1"/>
            </a:solidFill>
          </a:ln>
        </p:spPr>
        <p:txBody>
          <a:bodyPr wrap="none" rtlCol="0">
            <a:spAutoFit/>
          </a:bodyPr>
          <a:lstStyle/>
          <a:p>
            <a:endParaRPr lang="en-US" dirty="0"/>
          </a:p>
        </p:txBody>
      </p:sp>
      <p:sp>
        <p:nvSpPr>
          <p:cNvPr id="7" name="TextBox 6"/>
          <p:cNvSpPr txBox="1"/>
          <p:nvPr/>
        </p:nvSpPr>
        <p:spPr>
          <a:xfrm>
            <a:off x="4577783" y="5378969"/>
            <a:ext cx="184731" cy="369332"/>
          </a:xfrm>
          <a:prstGeom prst="rect">
            <a:avLst/>
          </a:prstGeom>
          <a:solidFill>
            <a:schemeClr val="accent2">
              <a:lumMod val="60000"/>
              <a:lumOff val="40000"/>
            </a:schemeClr>
          </a:solidFill>
          <a:ln>
            <a:solidFill>
              <a:schemeClr val="tx1"/>
            </a:solidFill>
          </a:ln>
        </p:spPr>
        <p:txBody>
          <a:bodyPr wrap="none" rtlCol="0">
            <a:spAutoFit/>
          </a:bodyPr>
          <a:lstStyle/>
          <a:p>
            <a:endParaRPr lang="en-US" dirty="0"/>
          </a:p>
        </p:txBody>
      </p:sp>
      <p:sp>
        <p:nvSpPr>
          <p:cNvPr id="8" name="TextBox 7"/>
          <p:cNvSpPr txBox="1"/>
          <p:nvPr/>
        </p:nvSpPr>
        <p:spPr>
          <a:xfrm>
            <a:off x="4577781" y="4936680"/>
            <a:ext cx="184731" cy="369332"/>
          </a:xfrm>
          <a:prstGeom prst="rect">
            <a:avLst/>
          </a:prstGeom>
          <a:solidFill>
            <a:schemeClr val="bg1">
              <a:lumMod val="50000"/>
            </a:schemeClr>
          </a:solidFill>
          <a:ln>
            <a:solidFill>
              <a:schemeClr val="tx1"/>
            </a:solidFill>
          </a:ln>
        </p:spPr>
        <p:txBody>
          <a:bodyPr wrap="none" rtlCol="0">
            <a:spAutoFit/>
          </a:bodyPr>
          <a:lstStyle/>
          <a:p>
            <a:endParaRPr lang="en-US" dirty="0"/>
          </a:p>
        </p:txBody>
      </p:sp>
      <p:sp>
        <p:nvSpPr>
          <p:cNvPr id="9" name="TextBox 8"/>
          <p:cNvSpPr txBox="1"/>
          <p:nvPr/>
        </p:nvSpPr>
        <p:spPr>
          <a:xfrm>
            <a:off x="6632511" y="4549211"/>
            <a:ext cx="1905000" cy="369332"/>
          </a:xfrm>
          <a:prstGeom prst="rect">
            <a:avLst/>
          </a:prstGeom>
          <a:noFill/>
        </p:spPr>
        <p:txBody>
          <a:bodyPr wrap="square" rtlCol="0">
            <a:spAutoFit/>
          </a:bodyPr>
          <a:lstStyle/>
          <a:p>
            <a:r>
              <a:rPr lang="en-US" b="1" dirty="0" smtClean="0"/>
              <a:t>P - patient</a:t>
            </a:r>
            <a:endParaRPr lang="en-US" b="1" dirty="0"/>
          </a:p>
        </p:txBody>
      </p:sp>
      <p:sp>
        <p:nvSpPr>
          <p:cNvPr id="10" name="TextBox 9"/>
          <p:cNvSpPr txBox="1"/>
          <p:nvPr/>
        </p:nvSpPr>
        <p:spPr>
          <a:xfrm>
            <a:off x="6623180" y="4954181"/>
            <a:ext cx="1905000" cy="369332"/>
          </a:xfrm>
          <a:prstGeom prst="rect">
            <a:avLst/>
          </a:prstGeom>
          <a:noFill/>
        </p:spPr>
        <p:txBody>
          <a:bodyPr wrap="square" rtlCol="0">
            <a:spAutoFit/>
          </a:bodyPr>
          <a:lstStyle/>
          <a:p>
            <a:r>
              <a:rPr lang="en-US" b="1" dirty="0"/>
              <a:t>C</a:t>
            </a:r>
            <a:r>
              <a:rPr lang="en-US" b="1" dirty="0" smtClean="0"/>
              <a:t> - caregiver</a:t>
            </a:r>
            <a:endParaRPr lang="en-US" b="1" dirty="0"/>
          </a:p>
        </p:txBody>
      </p:sp>
      <p:sp>
        <p:nvSpPr>
          <p:cNvPr id="11" name="TextBox 10"/>
          <p:cNvSpPr txBox="1"/>
          <p:nvPr/>
        </p:nvSpPr>
        <p:spPr>
          <a:xfrm>
            <a:off x="6623180" y="5378969"/>
            <a:ext cx="1905000" cy="369332"/>
          </a:xfrm>
          <a:prstGeom prst="rect">
            <a:avLst/>
          </a:prstGeom>
          <a:noFill/>
        </p:spPr>
        <p:txBody>
          <a:bodyPr wrap="square" rtlCol="0">
            <a:spAutoFit/>
          </a:bodyPr>
          <a:lstStyle/>
          <a:p>
            <a:r>
              <a:rPr lang="en-US" b="1" dirty="0" err="1" smtClean="0"/>
              <a:t>Pr</a:t>
            </a:r>
            <a:r>
              <a:rPr lang="en-US" b="1" dirty="0" smtClean="0"/>
              <a:t> - provider</a:t>
            </a:r>
            <a:endParaRPr lang="en-US" b="1" dirty="0"/>
          </a:p>
        </p:txBody>
      </p:sp>
      <p:sp>
        <p:nvSpPr>
          <p:cNvPr id="12" name="TextBox 11"/>
          <p:cNvSpPr txBox="1"/>
          <p:nvPr/>
        </p:nvSpPr>
        <p:spPr>
          <a:xfrm>
            <a:off x="5339279" y="6116732"/>
            <a:ext cx="184731" cy="369332"/>
          </a:xfrm>
          <a:prstGeom prst="rect">
            <a:avLst/>
          </a:prstGeom>
          <a:noFill/>
        </p:spPr>
        <p:txBody>
          <a:bodyPr wrap="none" rtlCol="0">
            <a:spAutoFit/>
          </a:bodyPr>
          <a:lstStyle/>
          <a:p>
            <a:endParaRPr lang="en-US" dirty="0"/>
          </a:p>
        </p:txBody>
      </p:sp>
      <p:sp>
        <p:nvSpPr>
          <p:cNvPr id="13" name="TextBox 12"/>
          <p:cNvSpPr txBox="1"/>
          <p:nvPr/>
        </p:nvSpPr>
        <p:spPr>
          <a:xfrm>
            <a:off x="5334000" y="5748301"/>
            <a:ext cx="184731" cy="369332"/>
          </a:xfrm>
          <a:prstGeom prst="rect">
            <a:avLst/>
          </a:prstGeom>
          <a:noFill/>
        </p:spPr>
        <p:txBody>
          <a:bodyPr wrap="none" rtlCol="0">
            <a:spAutoFit/>
          </a:bodyPr>
          <a:lstStyle/>
          <a:p>
            <a:endParaRPr lang="en-US" dirty="0"/>
          </a:p>
        </p:txBody>
      </p:sp>
      <p:sp>
        <p:nvSpPr>
          <p:cNvPr id="14" name="TextBox 13"/>
          <p:cNvSpPr txBox="1"/>
          <p:nvPr/>
        </p:nvSpPr>
        <p:spPr>
          <a:xfrm>
            <a:off x="4866202" y="5427835"/>
            <a:ext cx="1371600" cy="369332"/>
          </a:xfrm>
          <a:prstGeom prst="rect">
            <a:avLst/>
          </a:prstGeom>
          <a:noFill/>
        </p:spPr>
        <p:txBody>
          <a:bodyPr wrap="square" rtlCol="0">
            <a:spAutoFit/>
          </a:bodyPr>
          <a:lstStyle/>
          <a:p>
            <a:r>
              <a:rPr lang="en-US" b="1" dirty="0">
                <a:ea typeface="Calibri"/>
                <a:cs typeface="Times New Roman"/>
              </a:rPr>
              <a:t>after death</a:t>
            </a:r>
          </a:p>
        </p:txBody>
      </p:sp>
      <p:sp>
        <p:nvSpPr>
          <p:cNvPr id="15" name="TextBox 14"/>
          <p:cNvSpPr txBox="1"/>
          <p:nvPr/>
        </p:nvSpPr>
        <p:spPr>
          <a:xfrm>
            <a:off x="4850651" y="4938364"/>
            <a:ext cx="1371600" cy="369332"/>
          </a:xfrm>
          <a:prstGeom prst="rect">
            <a:avLst/>
          </a:prstGeom>
          <a:noFill/>
        </p:spPr>
        <p:txBody>
          <a:bodyPr wrap="square" rtlCol="0">
            <a:spAutoFit/>
          </a:bodyPr>
          <a:lstStyle/>
          <a:p>
            <a:r>
              <a:rPr lang="en-US" b="1" dirty="0" smtClean="0">
                <a:ea typeface="Calibri"/>
                <a:cs typeface="Times New Roman"/>
              </a:rPr>
              <a:t>death</a:t>
            </a:r>
            <a:endParaRPr lang="en-US" b="1" dirty="0">
              <a:ea typeface="Calibri"/>
              <a:cs typeface="Times New Roman"/>
            </a:endParaRPr>
          </a:p>
        </p:txBody>
      </p:sp>
      <p:sp>
        <p:nvSpPr>
          <p:cNvPr id="16" name="TextBox 15"/>
          <p:cNvSpPr txBox="1"/>
          <p:nvPr/>
        </p:nvSpPr>
        <p:spPr>
          <a:xfrm>
            <a:off x="4838210" y="4495800"/>
            <a:ext cx="1638790" cy="369332"/>
          </a:xfrm>
          <a:prstGeom prst="rect">
            <a:avLst/>
          </a:prstGeom>
          <a:noFill/>
        </p:spPr>
        <p:txBody>
          <a:bodyPr wrap="square" rtlCol="0">
            <a:spAutoFit/>
          </a:bodyPr>
          <a:lstStyle/>
          <a:p>
            <a:r>
              <a:rPr lang="en-US" b="1" dirty="0">
                <a:ea typeface="Calibri"/>
                <a:cs typeface="Times New Roman"/>
              </a:rPr>
              <a:t>b</a:t>
            </a:r>
            <a:r>
              <a:rPr lang="en-US" b="1" dirty="0" smtClean="0">
                <a:ea typeface="Calibri"/>
                <a:cs typeface="Times New Roman"/>
              </a:rPr>
              <a:t>efore death </a:t>
            </a:r>
            <a:endParaRPr lang="en-US" b="1" dirty="0">
              <a:ea typeface="Calibri"/>
              <a:cs typeface="Times New Roman"/>
            </a:endParaRPr>
          </a:p>
        </p:txBody>
      </p:sp>
    </p:spTree>
    <p:extLst>
      <p:ext uri="{BB962C8B-B14F-4D97-AF65-F5344CB8AC3E}">
        <p14:creationId xmlns:p14="http://schemas.microsoft.com/office/powerpoint/2010/main" val="21815097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3</a:t>
            </a:r>
            <a:endParaRPr lang="en-US" dirty="0"/>
          </a:p>
        </p:txBody>
      </p:sp>
      <p:sp>
        <p:nvSpPr>
          <p:cNvPr id="3" name="Content Placeholder 2"/>
          <p:cNvSpPr>
            <a:spLocks noGrp="1"/>
          </p:cNvSpPr>
          <p:nvPr>
            <p:ph idx="1"/>
          </p:nvPr>
        </p:nvSpPr>
        <p:spPr/>
        <p:txBody>
          <a:bodyPr>
            <a:normAutofit/>
          </a:bodyPr>
          <a:lstStyle/>
          <a:p>
            <a:pPr marL="0" lvl="0" indent="0">
              <a:buNone/>
            </a:pPr>
            <a:r>
              <a:rPr lang="en-US" sz="4400" dirty="0" smtClean="0"/>
              <a:t>Assess the value of knowledge about hope, strength and fear and how it might inform the way providers care for individuals with life-limiting illness and their caregivers.</a:t>
            </a:r>
          </a:p>
        </p:txBody>
      </p:sp>
      <p:sp>
        <p:nvSpPr>
          <p:cNvPr id="4" name="Slide Number Placeholder 3"/>
          <p:cNvSpPr>
            <a:spLocks noGrp="1"/>
          </p:cNvSpPr>
          <p:nvPr>
            <p:ph type="sldNum" sz="quarter" idx="12"/>
          </p:nvPr>
        </p:nvSpPr>
        <p:spPr/>
        <p:txBody>
          <a:bodyPr/>
          <a:lstStyle/>
          <a:p>
            <a:fld id="{5931B8C8-CBF7-4FF2-918B-7A68C8D21036}" type="slidenum">
              <a:rPr lang="en-US" smtClean="0"/>
              <a:t>35</a:t>
            </a:fld>
            <a:endParaRPr lang="en-US"/>
          </a:p>
        </p:txBody>
      </p:sp>
    </p:spTree>
    <p:extLst>
      <p:ext uri="{BB962C8B-B14F-4D97-AF65-F5344CB8AC3E}">
        <p14:creationId xmlns:p14="http://schemas.microsoft.com/office/powerpoint/2010/main" val="7227346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74776"/>
          </a:xfrm>
        </p:spPr>
        <p:txBody>
          <a:bodyPr>
            <a:noAutofit/>
          </a:bodyPr>
          <a:lstStyle/>
          <a:p>
            <a:r>
              <a:rPr lang="en-US" dirty="0" smtClean="0"/>
              <a:t>Providers </a:t>
            </a:r>
            <a:r>
              <a:rPr lang="en-US" dirty="0"/>
              <a:t>&amp; Fears</a:t>
            </a:r>
          </a:p>
        </p:txBody>
      </p:sp>
      <p:sp>
        <p:nvSpPr>
          <p:cNvPr id="3" name="Content Placeholder 2"/>
          <p:cNvSpPr>
            <a:spLocks noGrp="1"/>
          </p:cNvSpPr>
          <p:nvPr>
            <p:ph idx="1"/>
          </p:nvPr>
        </p:nvSpPr>
        <p:spPr/>
        <p:txBody>
          <a:bodyPr>
            <a:normAutofit/>
          </a:bodyPr>
          <a:lstStyle/>
          <a:p>
            <a:pPr lvl="1"/>
            <a:r>
              <a:rPr lang="en-US" sz="4400" dirty="0" smtClean="0"/>
              <a:t>Understand to alleviate</a:t>
            </a:r>
          </a:p>
          <a:p>
            <a:pPr lvl="1"/>
            <a:r>
              <a:rPr lang="en-US" sz="4400" dirty="0" smtClean="0"/>
              <a:t>Providers – difficult to anticipate post-death fears</a:t>
            </a:r>
          </a:p>
          <a:p>
            <a:pPr lvl="2"/>
            <a:r>
              <a:rPr lang="en-US" sz="4400" dirty="0" smtClean="0"/>
              <a:t>Recommend services of other disciplines</a:t>
            </a:r>
            <a:endParaRPr lang="en-US" sz="4400" dirty="0"/>
          </a:p>
        </p:txBody>
      </p:sp>
      <p:sp>
        <p:nvSpPr>
          <p:cNvPr id="4" name="Slide Number Placeholder 3"/>
          <p:cNvSpPr>
            <a:spLocks noGrp="1"/>
          </p:cNvSpPr>
          <p:nvPr>
            <p:ph type="sldNum" sz="quarter" idx="12"/>
          </p:nvPr>
        </p:nvSpPr>
        <p:spPr/>
        <p:txBody>
          <a:bodyPr/>
          <a:lstStyle/>
          <a:p>
            <a:fld id="{5126E6E5-1E5A-41EB-B79E-A604F673E233}" type="slidenum">
              <a:rPr lang="en-US" smtClean="0"/>
              <a:t>36</a:t>
            </a:fld>
            <a:endParaRPr lang="en-US"/>
          </a:p>
        </p:txBody>
      </p:sp>
    </p:spTree>
    <p:extLst>
      <p:ext uri="{BB962C8B-B14F-4D97-AF65-F5344CB8AC3E}">
        <p14:creationId xmlns:p14="http://schemas.microsoft.com/office/powerpoint/2010/main" val="18947827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Providers &amp; Strengths</a:t>
            </a:r>
            <a:endParaRPr lang="en-US" dirty="0"/>
          </a:p>
        </p:txBody>
      </p:sp>
      <p:sp>
        <p:nvSpPr>
          <p:cNvPr id="3" name="Content Placeholder 2"/>
          <p:cNvSpPr>
            <a:spLocks noGrp="1"/>
          </p:cNvSpPr>
          <p:nvPr>
            <p:ph idx="1"/>
          </p:nvPr>
        </p:nvSpPr>
        <p:spPr/>
        <p:txBody>
          <a:bodyPr/>
          <a:lstStyle/>
          <a:p>
            <a:r>
              <a:rPr lang="en-US" sz="4800" dirty="0" smtClean="0"/>
              <a:t>Social or spiritual</a:t>
            </a:r>
          </a:p>
          <a:p>
            <a:pPr lvl="1"/>
            <a:r>
              <a:rPr lang="en-US" sz="4800" dirty="0" smtClean="0"/>
              <a:t>Relationships with others/God</a:t>
            </a:r>
            <a:r>
              <a:rPr lang="en-US" sz="4800" baseline="30000" dirty="0" smtClean="0"/>
              <a:t>2</a:t>
            </a:r>
            <a:r>
              <a:rPr lang="en-US" sz="4800" baseline="30000" dirty="0"/>
              <a:t>2</a:t>
            </a:r>
            <a:endParaRPr lang="en-US" sz="4800" dirty="0" smtClean="0"/>
          </a:p>
          <a:p>
            <a:r>
              <a:rPr lang="en-US" sz="4800" dirty="0" smtClean="0"/>
              <a:t>Utilize relationships in care of others</a:t>
            </a:r>
          </a:p>
          <a:p>
            <a:endParaRPr lang="en-US" dirty="0"/>
          </a:p>
        </p:txBody>
      </p:sp>
      <p:sp>
        <p:nvSpPr>
          <p:cNvPr id="4" name="Slide Number Placeholder 3"/>
          <p:cNvSpPr>
            <a:spLocks noGrp="1"/>
          </p:cNvSpPr>
          <p:nvPr>
            <p:ph type="sldNum" sz="quarter" idx="12"/>
          </p:nvPr>
        </p:nvSpPr>
        <p:spPr/>
        <p:txBody>
          <a:bodyPr/>
          <a:lstStyle/>
          <a:p>
            <a:fld id="{5126E6E5-1E5A-41EB-B79E-A604F673E233}" type="slidenum">
              <a:rPr lang="en-US" smtClean="0"/>
              <a:t>37</a:t>
            </a:fld>
            <a:endParaRPr lang="en-US"/>
          </a:p>
        </p:txBody>
      </p:sp>
    </p:spTree>
    <p:extLst>
      <p:ext uri="{BB962C8B-B14F-4D97-AF65-F5344CB8AC3E}">
        <p14:creationId xmlns:p14="http://schemas.microsoft.com/office/powerpoint/2010/main" val="1731045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620000" cy="1143000"/>
          </a:xfrm>
        </p:spPr>
        <p:txBody>
          <a:bodyPr/>
          <a:lstStyle/>
          <a:p>
            <a:r>
              <a:rPr lang="en-US" dirty="0" smtClean="0"/>
              <a:t>Providers &amp; Hope</a:t>
            </a:r>
            <a:endParaRPr lang="en-US" dirty="0"/>
          </a:p>
        </p:txBody>
      </p:sp>
      <p:sp>
        <p:nvSpPr>
          <p:cNvPr id="3" name="Content Placeholder 2"/>
          <p:cNvSpPr>
            <a:spLocks noGrp="1"/>
          </p:cNvSpPr>
          <p:nvPr>
            <p:ph idx="1"/>
          </p:nvPr>
        </p:nvSpPr>
        <p:spPr>
          <a:xfrm>
            <a:off x="533400" y="1752600"/>
            <a:ext cx="7620000" cy="4800600"/>
          </a:xfrm>
        </p:spPr>
        <p:txBody>
          <a:bodyPr>
            <a:noAutofit/>
          </a:bodyPr>
          <a:lstStyle/>
          <a:p>
            <a:r>
              <a:rPr lang="en-US" sz="4800" dirty="0" smtClean="0"/>
              <a:t>Support hopes for peaceful death by discussing care</a:t>
            </a:r>
          </a:p>
          <a:p>
            <a:r>
              <a:rPr lang="en-US" sz="4800" dirty="0" smtClean="0"/>
              <a:t>Irrational hopes not likely to change</a:t>
            </a:r>
          </a:p>
          <a:p>
            <a:r>
              <a:rPr lang="en-US" sz="4800" dirty="0" smtClean="0"/>
              <a:t>Link with resources for post-death period</a:t>
            </a:r>
          </a:p>
        </p:txBody>
      </p:sp>
      <p:sp>
        <p:nvSpPr>
          <p:cNvPr id="4" name="Slide Number Placeholder 3"/>
          <p:cNvSpPr>
            <a:spLocks noGrp="1"/>
          </p:cNvSpPr>
          <p:nvPr>
            <p:ph type="sldNum" sz="quarter" idx="12"/>
          </p:nvPr>
        </p:nvSpPr>
        <p:spPr/>
        <p:txBody>
          <a:bodyPr/>
          <a:lstStyle/>
          <a:p>
            <a:fld id="{5126E6E5-1E5A-41EB-B79E-A604F673E233}" type="slidenum">
              <a:rPr lang="en-US" smtClean="0"/>
              <a:t>38</a:t>
            </a:fld>
            <a:endParaRPr lang="en-US"/>
          </a:p>
        </p:txBody>
      </p:sp>
    </p:spTree>
    <p:extLst>
      <p:ext uri="{BB962C8B-B14F-4D97-AF65-F5344CB8AC3E}">
        <p14:creationId xmlns:p14="http://schemas.microsoft.com/office/powerpoint/2010/main" val="24007509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Much Information to be Gained</a:t>
            </a:r>
            <a:endParaRPr lang="en-US" dirty="0"/>
          </a:p>
        </p:txBody>
      </p:sp>
      <p:sp>
        <p:nvSpPr>
          <p:cNvPr id="3" name="Content Placeholder 2"/>
          <p:cNvSpPr>
            <a:spLocks noGrp="1"/>
          </p:cNvSpPr>
          <p:nvPr>
            <p:ph idx="1"/>
          </p:nvPr>
        </p:nvSpPr>
        <p:spPr/>
        <p:txBody>
          <a:bodyPr>
            <a:noAutofit/>
          </a:bodyPr>
          <a:lstStyle/>
          <a:p>
            <a:r>
              <a:rPr lang="en-US" sz="3600" dirty="0" smtClean="0"/>
              <a:t>What are your fears?</a:t>
            </a:r>
          </a:p>
          <a:p>
            <a:r>
              <a:rPr lang="en-US" sz="3600" dirty="0" smtClean="0"/>
              <a:t>Where does your strength come from?</a:t>
            </a:r>
          </a:p>
          <a:p>
            <a:r>
              <a:rPr lang="en-US" sz="3600" dirty="0" smtClean="0"/>
              <a:t>What are your hopes?</a:t>
            </a:r>
          </a:p>
          <a:p>
            <a:r>
              <a:rPr lang="en-US" sz="3600" dirty="0" smtClean="0"/>
              <a:t>Answers can</a:t>
            </a:r>
          </a:p>
          <a:p>
            <a:pPr lvl="1"/>
            <a:r>
              <a:rPr lang="en-US" sz="3600" dirty="0" smtClean="0"/>
              <a:t>Guide treatment</a:t>
            </a:r>
          </a:p>
          <a:p>
            <a:pPr lvl="1"/>
            <a:r>
              <a:rPr lang="en-US" sz="3600" dirty="0"/>
              <a:t>U</a:t>
            </a:r>
            <a:r>
              <a:rPr lang="en-US" sz="3600" dirty="0" smtClean="0"/>
              <a:t>nderstand and alleviate concerns</a:t>
            </a:r>
          </a:p>
          <a:p>
            <a:pPr lvl="1"/>
            <a:r>
              <a:rPr lang="en-US" sz="3600" dirty="0" smtClean="0"/>
              <a:t>Link with necessary resources </a:t>
            </a:r>
            <a:endParaRPr lang="en-US" sz="3600" dirty="0"/>
          </a:p>
        </p:txBody>
      </p:sp>
      <p:sp>
        <p:nvSpPr>
          <p:cNvPr id="4" name="Slide Number Placeholder 3"/>
          <p:cNvSpPr>
            <a:spLocks noGrp="1"/>
          </p:cNvSpPr>
          <p:nvPr>
            <p:ph type="sldNum" sz="quarter" idx="12"/>
          </p:nvPr>
        </p:nvSpPr>
        <p:spPr/>
        <p:txBody>
          <a:bodyPr/>
          <a:lstStyle/>
          <a:p>
            <a:fld id="{5931B8C8-CBF7-4FF2-918B-7A68C8D21036}" type="slidenum">
              <a:rPr lang="en-US" smtClean="0"/>
              <a:t>39</a:t>
            </a:fld>
            <a:endParaRPr lang="en-US"/>
          </a:p>
        </p:txBody>
      </p:sp>
    </p:spTree>
    <p:extLst>
      <p:ext uri="{BB962C8B-B14F-4D97-AF65-F5344CB8AC3E}">
        <p14:creationId xmlns:p14="http://schemas.microsoft.com/office/powerpoint/2010/main" val="2593234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Dissertation Chapter</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5 triads (hospice patient, family member, provider) were interviewed about experience of hospice referral</a:t>
            </a:r>
          </a:p>
          <a:p>
            <a:r>
              <a:rPr lang="en-US" sz="3600" dirty="0" smtClean="0"/>
              <a:t>Strong themes of hope, strength and fear emerged </a:t>
            </a:r>
          </a:p>
          <a:p>
            <a:r>
              <a:rPr lang="en-US" sz="3600" i="1" dirty="0"/>
              <a:t>Fears, Hopes and Sources of Strength </a:t>
            </a:r>
            <a:r>
              <a:rPr lang="en-US" sz="3600" i="1" dirty="0" smtClean="0"/>
              <a:t>Expressed </a:t>
            </a:r>
            <a:r>
              <a:rPr lang="en-US" sz="3600" i="1" dirty="0"/>
              <a:t>by Hospice Patients, </a:t>
            </a:r>
            <a:r>
              <a:rPr lang="en-US" sz="3600" i="1" dirty="0" smtClean="0"/>
              <a:t>Caregivers </a:t>
            </a:r>
            <a:r>
              <a:rPr lang="en-US" sz="3600" i="1" dirty="0"/>
              <a:t>and Providers </a:t>
            </a:r>
            <a:r>
              <a:rPr lang="en-US" sz="3600" i="1" dirty="0" smtClean="0"/>
              <a:t>and </a:t>
            </a:r>
            <a:r>
              <a:rPr lang="en-US" sz="3600" i="1" dirty="0"/>
              <a:t>How They Inform Care</a:t>
            </a:r>
          </a:p>
          <a:p>
            <a:endParaRPr lang="en-US" dirty="0" smtClean="0"/>
          </a:p>
          <a:p>
            <a:pPr marL="118872" indent="0">
              <a:buNone/>
            </a:pPr>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4</a:t>
            </a:fld>
            <a:endParaRPr lang="en-US" dirty="0"/>
          </a:p>
        </p:txBody>
      </p:sp>
    </p:spTree>
    <p:extLst>
      <p:ext uri="{BB962C8B-B14F-4D97-AF65-F5344CB8AC3E}">
        <p14:creationId xmlns:p14="http://schemas.microsoft.com/office/powerpoint/2010/main" val="38884654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4</a:t>
            </a:r>
            <a:endParaRPr lang="en-US" dirty="0"/>
          </a:p>
        </p:txBody>
      </p:sp>
      <p:sp>
        <p:nvSpPr>
          <p:cNvPr id="3" name="Content Placeholder 2"/>
          <p:cNvSpPr>
            <a:spLocks noGrp="1"/>
          </p:cNvSpPr>
          <p:nvPr>
            <p:ph idx="1"/>
          </p:nvPr>
        </p:nvSpPr>
        <p:spPr>
          <a:xfrm>
            <a:off x="457200" y="2286000"/>
            <a:ext cx="8229600" cy="3810000"/>
          </a:xfrm>
        </p:spPr>
        <p:txBody>
          <a:bodyPr/>
          <a:lstStyle/>
          <a:p>
            <a:pPr marL="0" lvl="0" indent="0">
              <a:buNone/>
            </a:pPr>
            <a:r>
              <a:rPr lang="en-US" sz="4800" dirty="0" smtClean="0"/>
              <a:t>Describe the importance of relationships related to end of life.</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40</a:t>
            </a:fld>
            <a:endParaRPr lang="en-US"/>
          </a:p>
        </p:txBody>
      </p:sp>
    </p:spTree>
    <p:extLst>
      <p:ext uri="{BB962C8B-B14F-4D97-AF65-F5344CB8AC3E}">
        <p14:creationId xmlns:p14="http://schemas.microsoft.com/office/powerpoint/2010/main" val="20918942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56488"/>
          </a:xfrm>
        </p:spPr>
        <p:txBody>
          <a:bodyPr>
            <a:normAutofit/>
          </a:bodyPr>
          <a:lstStyle/>
          <a:p>
            <a:r>
              <a:rPr lang="en-US" dirty="0" smtClean="0"/>
              <a:t>Importance of Relationships 	</a:t>
            </a:r>
            <a:endParaRPr lang="en-US" dirty="0"/>
          </a:p>
        </p:txBody>
      </p:sp>
      <p:sp>
        <p:nvSpPr>
          <p:cNvPr id="3" name="Content Placeholder 2"/>
          <p:cNvSpPr>
            <a:spLocks noGrp="1"/>
          </p:cNvSpPr>
          <p:nvPr>
            <p:ph idx="1"/>
          </p:nvPr>
        </p:nvSpPr>
        <p:spPr>
          <a:xfrm>
            <a:off x="457200" y="1447800"/>
            <a:ext cx="8229600" cy="4625609"/>
          </a:xfrm>
        </p:spPr>
        <p:txBody>
          <a:bodyPr>
            <a:noAutofit/>
          </a:bodyPr>
          <a:lstStyle/>
          <a:p>
            <a:r>
              <a:rPr lang="en-US" sz="3000" dirty="0" smtClean="0"/>
              <a:t>Relationships important to most patients, caregivers and providers</a:t>
            </a:r>
          </a:p>
          <a:p>
            <a:r>
              <a:rPr lang="en-US" sz="3000" dirty="0"/>
              <a:t>Don’t underestimate patient-caregiver </a:t>
            </a:r>
            <a:r>
              <a:rPr lang="en-US" sz="3000" dirty="0" smtClean="0"/>
              <a:t>relationship</a:t>
            </a:r>
          </a:p>
          <a:p>
            <a:r>
              <a:rPr lang="en-US" sz="3000" dirty="0" smtClean="0"/>
              <a:t>Providers – intentionally foster trusting relationships</a:t>
            </a:r>
          </a:p>
          <a:p>
            <a:pPr lvl="1"/>
            <a:r>
              <a:rPr lang="en-US" sz="3000" dirty="0" smtClean="0"/>
              <a:t>Establish foundation for discussions about end of life</a:t>
            </a:r>
          </a:p>
          <a:p>
            <a:pPr lvl="1"/>
            <a:r>
              <a:rPr lang="en-US" sz="3000" dirty="0" smtClean="0"/>
              <a:t>Trust can make conversations more efficient – may seem paradoxical</a:t>
            </a:r>
          </a:p>
        </p:txBody>
      </p:sp>
      <p:sp>
        <p:nvSpPr>
          <p:cNvPr id="4" name="Slide Number Placeholder 3"/>
          <p:cNvSpPr>
            <a:spLocks noGrp="1"/>
          </p:cNvSpPr>
          <p:nvPr>
            <p:ph type="sldNum" sz="quarter" idx="12"/>
          </p:nvPr>
        </p:nvSpPr>
        <p:spPr/>
        <p:txBody>
          <a:bodyPr/>
          <a:lstStyle/>
          <a:p>
            <a:fld id="{5931B8C8-CBF7-4FF2-918B-7A68C8D21036}" type="slidenum">
              <a:rPr lang="en-US" smtClean="0"/>
              <a:t>41</a:t>
            </a:fld>
            <a:endParaRPr lang="en-US"/>
          </a:p>
        </p:txBody>
      </p:sp>
    </p:spTree>
    <p:extLst>
      <p:ext uri="{BB962C8B-B14F-4D97-AF65-F5344CB8AC3E}">
        <p14:creationId xmlns:p14="http://schemas.microsoft.com/office/powerpoint/2010/main" val="18305476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Humanity as Connector</a:t>
            </a:r>
            <a:r>
              <a:rPr lang="en-US" dirty="0" smtClean="0">
                <a:solidFill>
                  <a:schemeClr val="accent1">
                    <a:lumMod val="20000"/>
                    <a:lumOff val="80000"/>
                  </a:schemeClr>
                </a:solidFill>
              </a:rPr>
              <a:t>	</a:t>
            </a:r>
            <a:endParaRPr lang="en-US" dirty="0">
              <a:solidFill>
                <a:schemeClr val="accent1">
                  <a:lumMod val="20000"/>
                  <a:lumOff val="80000"/>
                </a:schemeClr>
              </a:solidFill>
            </a:endParaRPr>
          </a:p>
        </p:txBody>
      </p:sp>
      <p:sp>
        <p:nvSpPr>
          <p:cNvPr id="3" name="Content Placeholder 2"/>
          <p:cNvSpPr>
            <a:spLocks noGrp="1"/>
          </p:cNvSpPr>
          <p:nvPr>
            <p:ph idx="1"/>
          </p:nvPr>
        </p:nvSpPr>
        <p:spPr/>
        <p:txBody>
          <a:bodyPr>
            <a:normAutofit/>
          </a:bodyPr>
          <a:lstStyle/>
          <a:p>
            <a:r>
              <a:rPr lang="en-US" sz="2800" dirty="0" smtClean="0"/>
              <a:t>Patients, caregivers and providers have unique perspectives but have humanity in common</a:t>
            </a:r>
          </a:p>
          <a:p>
            <a:r>
              <a:rPr lang="en-US" sz="2800" dirty="0" smtClean="0"/>
              <a:t>Recognition of humanity may nurture end of life discussions</a:t>
            </a:r>
          </a:p>
          <a:p>
            <a:r>
              <a:rPr lang="en-US" sz="2800" dirty="0" smtClean="0"/>
              <a:t>Still alive – last opportunity to help someone maximize resilience</a:t>
            </a:r>
          </a:p>
          <a:p>
            <a:r>
              <a:rPr lang="en-US" sz="2800" dirty="0" smtClean="0"/>
              <a:t>Continued resilience living with loss</a:t>
            </a:r>
          </a:p>
          <a:p>
            <a:pPr lvl="1"/>
            <a:r>
              <a:rPr lang="en-US" sz="2800" dirty="0" smtClean="0"/>
              <a:t>Results in living more fully</a:t>
            </a:r>
            <a:endParaRPr lang="en-US" sz="2800" dirty="0"/>
          </a:p>
        </p:txBody>
      </p:sp>
      <p:sp>
        <p:nvSpPr>
          <p:cNvPr id="4" name="Slide Number Placeholder 3"/>
          <p:cNvSpPr>
            <a:spLocks noGrp="1"/>
          </p:cNvSpPr>
          <p:nvPr>
            <p:ph type="sldNum" sz="quarter" idx="12"/>
          </p:nvPr>
        </p:nvSpPr>
        <p:spPr/>
        <p:txBody>
          <a:bodyPr/>
          <a:lstStyle/>
          <a:p>
            <a:fld id="{5931B8C8-CBF7-4FF2-918B-7A68C8D21036}" type="slidenum">
              <a:rPr lang="en-US" smtClean="0"/>
              <a:t>42</a:t>
            </a:fld>
            <a:endParaRPr lang="en-US" dirty="0"/>
          </a:p>
        </p:txBody>
      </p:sp>
    </p:spTree>
    <p:extLst>
      <p:ext uri="{BB962C8B-B14F-4D97-AF65-F5344CB8AC3E}">
        <p14:creationId xmlns:p14="http://schemas.microsoft.com/office/powerpoint/2010/main" val="24510769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276600"/>
          </a:xfrm>
        </p:spPr>
        <p:txBody>
          <a:bodyPr>
            <a:normAutofit/>
          </a:bodyPr>
          <a:lstStyle/>
          <a:p>
            <a:pPr marL="118872" indent="0" algn="ctr">
              <a:buNone/>
            </a:pPr>
            <a:r>
              <a:rPr lang="en-US" sz="5400" dirty="0" smtClean="0"/>
              <a:t>Thank you</a:t>
            </a:r>
            <a:endParaRPr lang="en-US" sz="5400" dirty="0"/>
          </a:p>
        </p:txBody>
      </p:sp>
      <p:sp>
        <p:nvSpPr>
          <p:cNvPr id="4" name="Slide Number Placeholder 3"/>
          <p:cNvSpPr>
            <a:spLocks noGrp="1"/>
          </p:cNvSpPr>
          <p:nvPr>
            <p:ph type="sldNum" sz="quarter" idx="12"/>
          </p:nvPr>
        </p:nvSpPr>
        <p:spPr/>
        <p:txBody>
          <a:bodyPr/>
          <a:lstStyle/>
          <a:p>
            <a:fld id="{5931B8C8-CBF7-4FF2-918B-7A68C8D21036}" type="slidenum">
              <a:rPr lang="en-US" smtClean="0"/>
              <a:t>43</a:t>
            </a:fld>
            <a:endParaRPr lang="en-US"/>
          </a:p>
        </p:txBody>
      </p:sp>
    </p:spTree>
    <p:extLst>
      <p:ext uri="{BB962C8B-B14F-4D97-AF65-F5344CB8AC3E}">
        <p14:creationId xmlns:p14="http://schemas.microsoft.com/office/powerpoint/2010/main" val="39134497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5400" dirty="0" smtClean="0"/>
          </a:p>
          <a:p>
            <a:pPr marL="0" indent="0" algn="ctr">
              <a:buNone/>
            </a:pPr>
            <a:r>
              <a:rPr lang="en-US" sz="5400" dirty="0" smtClean="0"/>
              <a:t>References</a:t>
            </a:r>
            <a:endParaRPr lang="en-US" sz="5400" dirty="0"/>
          </a:p>
        </p:txBody>
      </p:sp>
      <p:sp>
        <p:nvSpPr>
          <p:cNvPr id="4" name="Slide Number Placeholder 3"/>
          <p:cNvSpPr>
            <a:spLocks noGrp="1"/>
          </p:cNvSpPr>
          <p:nvPr>
            <p:ph type="sldNum" sz="quarter" idx="12"/>
          </p:nvPr>
        </p:nvSpPr>
        <p:spPr/>
        <p:txBody>
          <a:bodyPr/>
          <a:lstStyle/>
          <a:p>
            <a:fld id="{5931B8C8-CBF7-4FF2-918B-7A68C8D21036}" type="slidenum">
              <a:rPr lang="en-US" smtClean="0"/>
              <a:t>44</a:t>
            </a:fld>
            <a:endParaRPr lang="en-US"/>
          </a:p>
        </p:txBody>
      </p:sp>
    </p:spTree>
    <p:extLst>
      <p:ext uri="{BB962C8B-B14F-4D97-AF65-F5344CB8AC3E}">
        <p14:creationId xmlns:p14="http://schemas.microsoft.com/office/powerpoint/2010/main" val="38365505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953000"/>
          </a:xfrm>
        </p:spPr>
        <p:txBody>
          <a:bodyPr>
            <a:noAutofit/>
          </a:bodyPr>
          <a:lstStyle/>
          <a:p>
            <a:pPr marL="114300" indent="0">
              <a:buNone/>
            </a:pPr>
            <a:r>
              <a:rPr lang="en-US" sz="2500" baseline="30000" dirty="0" smtClean="0"/>
              <a:t>1</a:t>
            </a:r>
            <a:r>
              <a:rPr lang="en-US" sz="2500" dirty="0" smtClean="0"/>
              <a:t>National Hospice and Palliative Care Organization.  (2015).  NHPCO’s </a:t>
            </a:r>
            <a:r>
              <a:rPr lang="en-US" sz="2500" dirty="0"/>
              <a:t>f</a:t>
            </a:r>
            <a:r>
              <a:rPr lang="en-US" sz="2500" dirty="0" smtClean="0"/>
              <a:t>acts &amp; figures:  hospice care in America.  Retrieved from </a:t>
            </a:r>
            <a:r>
              <a:rPr lang="en-US" sz="2500" dirty="0" smtClean="0">
                <a:hlinkClick r:id="rId2"/>
              </a:rPr>
              <a:t>http://www.nhpco.org/sites/default/files/public/Statistics_Research/2015_Facts_Figures.pdf</a:t>
            </a:r>
            <a:endParaRPr lang="en-US" sz="2500" dirty="0" smtClean="0"/>
          </a:p>
          <a:p>
            <a:pPr marL="114300" indent="0">
              <a:buNone/>
            </a:pPr>
            <a:r>
              <a:rPr lang="en-US" sz="2500" baseline="30000" dirty="0" smtClean="0"/>
              <a:t>2</a:t>
            </a:r>
            <a:r>
              <a:rPr lang="en-US" sz="2500" dirty="0" smtClean="0"/>
              <a:t>Brandt</a:t>
            </a:r>
            <a:r>
              <a:rPr lang="en-US" sz="2500" dirty="0"/>
              <a:t>, H. E. (2006). Predicted survival vs. actual survival in terminally ill </a:t>
            </a:r>
            <a:r>
              <a:rPr lang="en-US" sz="2500" dirty="0" err="1"/>
              <a:t>noncancer</a:t>
            </a:r>
            <a:r>
              <a:rPr lang="en-US" sz="2500" dirty="0"/>
              <a:t> patients in </a:t>
            </a:r>
            <a:r>
              <a:rPr lang="en-US" sz="2500" dirty="0" err="1"/>
              <a:t>dutch</a:t>
            </a:r>
            <a:r>
              <a:rPr lang="en-US" sz="2500" dirty="0"/>
              <a:t> nursing homes.</a:t>
            </a:r>
            <a:r>
              <a:rPr lang="en-US" sz="2500" i="1" dirty="0"/>
              <a:t> Journal of Pain and Symptom Management, 32</a:t>
            </a:r>
            <a:r>
              <a:rPr lang="en-US" sz="2500" dirty="0"/>
              <a:t>(6), 560-566. </a:t>
            </a:r>
          </a:p>
          <a:p>
            <a:pPr marL="114300" indent="0">
              <a:buNone/>
            </a:pPr>
            <a:r>
              <a:rPr lang="en-US" sz="2500" baseline="30000" dirty="0" smtClean="0"/>
              <a:t>3</a:t>
            </a:r>
            <a:r>
              <a:rPr lang="en-US" sz="2500" dirty="0" smtClean="0"/>
              <a:t>Brickner</a:t>
            </a:r>
            <a:r>
              <a:rPr lang="en-US" sz="2500" dirty="0"/>
              <a:t>, L., </a:t>
            </a:r>
            <a:r>
              <a:rPr lang="en-US" sz="2500" dirty="0" err="1"/>
              <a:t>Scannell</a:t>
            </a:r>
            <a:r>
              <a:rPr lang="en-US" sz="2500" dirty="0"/>
              <a:t>, K., </a:t>
            </a:r>
            <a:r>
              <a:rPr lang="en-US" sz="2500" dirty="0" err="1"/>
              <a:t>Marquet</a:t>
            </a:r>
            <a:r>
              <a:rPr lang="en-US" sz="2500" dirty="0"/>
              <a:t>, S., &amp; Ackerson, L. (2004). Barriers to hospice care and referrals: Survey of physicians' knowledge, attitudes, and perceptions in a health maintenance organization.</a:t>
            </a:r>
            <a:r>
              <a:rPr lang="en-US" sz="2500" i="1" dirty="0"/>
              <a:t> Journal of Palliative Medicine, 7</a:t>
            </a:r>
            <a:r>
              <a:rPr lang="en-US" sz="2500" dirty="0"/>
              <a:t>(3), 411-418. </a:t>
            </a:r>
            <a:endParaRPr lang="en-US" sz="2500" dirty="0" smtClean="0"/>
          </a:p>
          <a:p>
            <a:pPr marL="114300" indent="0">
              <a:buNone/>
            </a:pPr>
            <a:r>
              <a:rPr lang="en-US" sz="2500" baseline="30000" dirty="0" smtClean="0"/>
              <a:t>4</a:t>
            </a:r>
            <a:r>
              <a:rPr lang="en-US" sz="2500" dirty="0" smtClean="0"/>
              <a:t>Carrion, I. V.  (2010).  Communicating terminal diagnoses to Hispanic patients.  </a:t>
            </a:r>
            <a:r>
              <a:rPr lang="en-US" sz="2500" i="1" dirty="0" smtClean="0"/>
              <a:t>Palliative Supportive Care, 8</a:t>
            </a:r>
            <a:r>
              <a:rPr lang="en-US" sz="2500" dirty="0" smtClean="0"/>
              <a:t>(2), 117-123</a:t>
            </a:r>
            <a:r>
              <a:rPr lang="en-US" sz="2500" dirty="0" smtClean="0"/>
              <a:t>.</a:t>
            </a:r>
            <a:endParaRPr lang="en-US" sz="2500" dirty="0" smtClean="0"/>
          </a:p>
        </p:txBody>
      </p:sp>
      <p:sp>
        <p:nvSpPr>
          <p:cNvPr id="4" name="Slide Number Placeholder 3"/>
          <p:cNvSpPr>
            <a:spLocks noGrp="1"/>
          </p:cNvSpPr>
          <p:nvPr>
            <p:ph type="sldNum" sz="quarter" idx="12"/>
          </p:nvPr>
        </p:nvSpPr>
        <p:spPr/>
        <p:txBody>
          <a:bodyPr/>
          <a:lstStyle/>
          <a:p>
            <a:fld id="{5931B8C8-CBF7-4FF2-918B-7A68C8D21036}" type="slidenum">
              <a:rPr lang="en-US" smtClean="0"/>
              <a:t>45</a:t>
            </a:fld>
            <a:endParaRPr lang="en-US"/>
          </a:p>
        </p:txBody>
      </p:sp>
    </p:spTree>
    <p:extLst>
      <p:ext uri="{BB962C8B-B14F-4D97-AF65-F5344CB8AC3E}">
        <p14:creationId xmlns:p14="http://schemas.microsoft.com/office/powerpoint/2010/main" val="4225553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81600"/>
          </a:xfrm>
        </p:spPr>
        <p:txBody>
          <a:bodyPr>
            <a:normAutofit fontScale="85000" lnSpcReduction="10000"/>
          </a:bodyPr>
          <a:lstStyle/>
          <a:p>
            <a:pPr marL="114300" indent="0">
              <a:buNone/>
            </a:pPr>
            <a:r>
              <a:rPr lang="en-US" baseline="30000" dirty="0"/>
              <a:t>5</a:t>
            </a:r>
            <a:r>
              <a:rPr lang="en-US" dirty="0"/>
              <a:t>Casarett, D. J., Crowley, R. L. &amp; Hirschman, K. B.  (2004)  How should clinicians describe hospice to patients and families?  </a:t>
            </a:r>
            <a:r>
              <a:rPr lang="en-US" i="1" dirty="0"/>
              <a:t>Journal of the American Geriatrics Society 52,</a:t>
            </a:r>
            <a:r>
              <a:rPr lang="en-US" dirty="0"/>
              <a:t>(11), 1923-1928.</a:t>
            </a:r>
            <a:endParaRPr lang="en-US" baseline="30000" dirty="0"/>
          </a:p>
          <a:p>
            <a:pPr marL="118872" indent="0">
              <a:buNone/>
            </a:pPr>
            <a:r>
              <a:rPr lang="en-US" baseline="30000" dirty="0" smtClean="0"/>
              <a:t>6</a:t>
            </a:r>
            <a:r>
              <a:rPr lang="en-US" dirty="0" smtClean="0"/>
              <a:t>Center to Advance Palliative Care (CAPC).  (2014).  Retrieved from </a:t>
            </a:r>
            <a:r>
              <a:rPr lang="en-US" dirty="0" smtClean="0">
                <a:hlinkClick r:id="rId2"/>
              </a:rPr>
              <a:t>http://www.capc.org</a:t>
            </a:r>
            <a:endParaRPr lang="en-US" dirty="0" smtClean="0"/>
          </a:p>
          <a:p>
            <a:pPr marL="118872" indent="0">
              <a:buNone/>
            </a:pPr>
            <a:r>
              <a:rPr lang="en-US" baseline="30000" dirty="0" smtClean="0"/>
              <a:t>7</a:t>
            </a:r>
            <a:r>
              <a:rPr lang="en-US" dirty="0" smtClean="0"/>
              <a:t>Charon</a:t>
            </a:r>
            <a:r>
              <a:rPr lang="en-US" dirty="0" smtClean="0"/>
              <a:t>, R.  (2001).  Narrative medicine:  A model for empathy, reflection, profession, and trust.  </a:t>
            </a:r>
            <a:r>
              <a:rPr lang="en-US" i="1" dirty="0" smtClean="0"/>
              <a:t>Journal of the American Medical Association, 286</a:t>
            </a:r>
            <a:r>
              <a:rPr lang="en-US" dirty="0" smtClean="0"/>
              <a:t>(15), 1897-1902.</a:t>
            </a:r>
          </a:p>
          <a:p>
            <a:pPr marL="118872" indent="0">
              <a:buNone/>
            </a:pPr>
            <a:r>
              <a:rPr lang="en-US" baseline="30000" dirty="0" smtClean="0"/>
              <a:t>8</a:t>
            </a:r>
            <a:r>
              <a:rPr lang="en-US" dirty="0" smtClean="0"/>
              <a:t>Christakis</a:t>
            </a:r>
            <a:r>
              <a:rPr lang="en-US" dirty="0"/>
              <a:t>, N. A., &amp; Lamont, E. B. (2000). Extent and determinants of error in doctors' prognoses in terminally ill patients: Prospective cohort study.</a:t>
            </a:r>
            <a:r>
              <a:rPr lang="en-US" i="1" dirty="0"/>
              <a:t> BMJ: British Medical Journal, 320</a:t>
            </a:r>
            <a:r>
              <a:rPr lang="en-US" dirty="0"/>
              <a:t>(7233), 469-472. </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46</a:t>
            </a:fld>
            <a:endParaRPr lang="en-US"/>
          </a:p>
        </p:txBody>
      </p:sp>
    </p:spTree>
    <p:extLst>
      <p:ext uri="{BB962C8B-B14F-4D97-AF65-F5344CB8AC3E}">
        <p14:creationId xmlns:p14="http://schemas.microsoft.com/office/powerpoint/2010/main" val="31996528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85000" lnSpcReduction="20000"/>
          </a:bodyPr>
          <a:lstStyle/>
          <a:p>
            <a:pPr marL="114300" indent="0">
              <a:buNone/>
            </a:pPr>
            <a:r>
              <a:rPr lang="en-US" baseline="30000" dirty="0" smtClean="0"/>
              <a:t>9</a:t>
            </a:r>
            <a:r>
              <a:rPr lang="en-US" dirty="0" smtClean="0"/>
              <a:t>Wyatt</a:t>
            </a:r>
            <a:r>
              <a:rPr lang="en-US" dirty="0"/>
              <a:t>, G. K., Ogle, K. S., &amp; Given, B. A. (2000). Access to hospice: A perspective from the bereaved.</a:t>
            </a:r>
            <a:r>
              <a:rPr lang="en-US" i="1" dirty="0"/>
              <a:t> Journal of Palliative Medicine, 3</a:t>
            </a:r>
            <a:r>
              <a:rPr lang="en-US" dirty="0"/>
              <a:t>(4), 433-440</a:t>
            </a:r>
            <a:r>
              <a:rPr lang="en-US" dirty="0" smtClean="0"/>
              <a:t>.</a:t>
            </a:r>
          </a:p>
          <a:p>
            <a:pPr marL="114300" indent="0">
              <a:buNone/>
            </a:pPr>
            <a:r>
              <a:rPr lang="en-US" baseline="30000" dirty="0" smtClean="0"/>
              <a:t>10</a:t>
            </a:r>
            <a:r>
              <a:rPr lang="en-US" dirty="0" smtClean="0"/>
              <a:t>Hyman</a:t>
            </a:r>
            <a:r>
              <a:rPr lang="en-US" dirty="0"/>
              <a:t>, R. B. &amp; </a:t>
            </a:r>
            <a:r>
              <a:rPr lang="en-US" dirty="0" err="1"/>
              <a:t>Bulkin</a:t>
            </a:r>
            <a:r>
              <a:rPr lang="en-US" dirty="0"/>
              <a:t>.  (1990).  Physician reported incentives and disincentives for referring patients to hospice.  </a:t>
            </a:r>
            <a:r>
              <a:rPr lang="en-US" i="1" dirty="0"/>
              <a:t>The Hospice Journal, 6</a:t>
            </a:r>
            <a:r>
              <a:rPr lang="en-US" dirty="0"/>
              <a:t>(4), 39-64.</a:t>
            </a:r>
          </a:p>
          <a:p>
            <a:pPr marL="114300" indent="0">
              <a:buNone/>
            </a:pPr>
            <a:r>
              <a:rPr lang="en-US" baseline="30000" dirty="0" smtClean="0"/>
              <a:t>11</a:t>
            </a:r>
            <a:r>
              <a:rPr lang="en-US" dirty="0" smtClean="0"/>
              <a:t>Ogle</a:t>
            </a:r>
            <a:r>
              <a:rPr lang="en-US" dirty="0"/>
              <a:t>, K. (2003). Hospice and primary care physicians: Attitudes, knowledge, and barriers.</a:t>
            </a:r>
            <a:r>
              <a:rPr lang="en-US" i="1" dirty="0"/>
              <a:t> The American Journal of Hospice Palliative Care, 20</a:t>
            </a:r>
            <a:r>
              <a:rPr lang="en-US" dirty="0"/>
              <a:t>(1), 41-51. </a:t>
            </a:r>
          </a:p>
          <a:p>
            <a:pPr marL="114300" indent="0">
              <a:buNone/>
            </a:pPr>
            <a:r>
              <a:rPr lang="en-US" baseline="30000" dirty="0" smtClean="0"/>
              <a:t>12</a:t>
            </a:r>
            <a:r>
              <a:rPr lang="en-US" dirty="0" smtClean="0"/>
              <a:t>Sanders</a:t>
            </a:r>
            <a:r>
              <a:rPr lang="en-US" dirty="0"/>
              <a:t>, B. S. (2004). Hospice referral decisions: The role of physicians.</a:t>
            </a:r>
            <a:r>
              <a:rPr lang="en-US" i="1" dirty="0"/>
              <a:t> The American Journal of Hospice and Palliative Medicine, 21</a:t>
            </a:r>
            <a:r>
              <a:rPr lang="en-US" dirty="0"/>
              <a:t>(3), 196-202. </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47</a:t>
            </a:fld>
            <a:endParaRPr lang="en-US"/>
          </a:p>
        </p:txBody>
      </p:sp>
    </p:spTree>
    <p:extLst>
      <p:ext uri="{BB962C8B-B14F-4D97-AF65-F5344CB8AC3E}">
        <p14:creationId xmlns:p14="http://schemas.microsoft.com/office/powerpoint/2010/main" val="40963219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410200"/>
          </a:xfrm>
        </p:spPr>
        <p:txBody>
          <a:bodyPr>
            <a:normAutofit fontScale="70000" lnSpcReduction="20000"/>
          </a:bodyPr>
          <a:lstStyle/>
          <a:p>
            <a:pPr marL="114300" indent="0">
              <a:buNone/>
            </a:pPr>
            <a:r>
              <a:rPr lang="en-US" sz="3900" baseline="30000" dirty="0" smtClean="0"/>
              <a:t>13</a:t>
            </a:r>
            <a:r>
              <a:rPr lang="en-US" sz="3900" dirty="0" smtClean="0"/>
              <a:t>Weggel</a:t>
            </a:r>
            <a:r>
              <a:rPr lang="en-US" sz="3900" dirty="0"/>
              <a:t>, J. M.  (1999).  Barriers to the physician decision to offer hospice as an option for terminal care.  </a:t>
            </a:r>
            <a:r>
              <a:rPr lang="en-US" sz="3900" i="1" dirty="0"/>
              <a:t>Wisconsin Medical Journal, May/June, </a:t>
            </a:r>
            <a:r>
              <a:rPr lang="en-US" sz="3900" dirty="0"/>
              <a:t>49-53.</a:t>
            </a:r>
          </a:p>
          <a:p>
            <a:pPr marL="114300" indent="0">
              <a:buNone/>
            </a:pPr>
            <a:r>
              <a:rPr lang="en-US" sz="3900" baseline="30000" dirty="0" smtClean="0"/>
              <a:t>14</a:t>
            </a:r>
            <a:r>
              <a:rPr lang="en-US" sz="3900" dirty="0" smtClean="0"/>
              <a:t>Kelly</a:t>
            </a:r>
            <a:r>
              <a:rPr lang="en-US" sz="3900" dirty="0"/>
              <a:t>, K. S. (2006). Improving the way we die: A </a:t>
            </a:r>
            <a:r>
              <a:rPr lang="en-US" sz="3900" dirty="0" err="1"/>
              <a:t>coorientation</a:t>
            </a:r>
            <a:r>
              <a:rPr lang="en-US" sz="3900" dirty="0"/>
              <a:t> study assessing agreement/disagreement in the organization-public relationship of hospices and physicians.</a:t>
            </a:r>
            <a:r>
              <a:rPr lang="en-US" sz="3900" i="1" dirty="0"/>
              <a:t> Journal of Health Communication, 11</a:t>
            </a:r>
            <a:r>
              <a:rPr lang="en-US" sz="3900" dirty="0"/>
              <a:t>(6), 607-627. </a:t>
            </a:r>
            <a:endParaRPr lang="en-US" sz="3900" dirty="0" smtClean="0"/>
          </a:p>
          <a:p>
            <a:pPr marL="114300" indent="0">
              <a:buNone/>
            </a:pPr>
            <a:r>
              <a:rPr lang="en-US" sz="3900" baseline="30000" dirty="0" smtClean="0"/>
              <a:t>15</a:t>
            </a:r>
            <a:r>
              <a:rPr lang="en-US" sz="3900" dirty="0" smtClean="0"/>
              <a:t>Richards</a:t>
            </a:r>
            <a:r>
              <a:rPr lang="en-US" sz="3900" dirty="0"/>
              <a:t>, J., &amp; Takeuchi, L. R. (2006). Factors that influence physicians' recommendation of hospice care: An exploratory study.</a:t>
            </a:r>
            <a:r>
              <a:rPr lang="en-US" sz="3900" i="1" dirty="0"/>
              <a:t> Journal of Hospital Marketing and Public Relations, 17</a:t>
            </a:r>
            <a:r>
              <a:rPr lang="en-US" sz="3900" dirty="0"/>
              <a:t>(1), 3-25. </a:t>
            </a:r>
          </a:p>
          <a:p>
            <a:pPr marL="114300" indent="0">
              <a:buNone/>
            </a:pPr>
            <a:r>
              <a:rPr lang="en-US" sz="3900" baseline="30000" dirty="0" smtClean="0"/>
              <a:t>16</a:t>
            </a:r>
            <a:r>
              <a:rPr lang="en-US" sz="3900" dirty="0" smtClean="0"/>
              <a:t>Carrion</a:t>
            </a:r>
            <a:r>
              <a:rPr lang="en-US" sz="3900" dirty="0"/>
              <a:t>, I. V. (2010). Communicating terminal diagnoses to </a:t>
            </a:r>
            <a:r>
              <a:rPr lang="en-US" sz="3900" dirty="0" err="1"/>
              <a:t>hispanic</a:t>
            </a:r>
            <a:r>
              <a:rPr lang="en-US" sz="3900" dirty="0"/>
              <a:t> patients.</a:t>
            </a:r>
            <a:r>
              <a:rPr lang="en-US" sz="3900" i="1" dirty="0"/>
              <a:t> Palliative Supportive Care, 8</a:t>
            </a:r>
            <a:r>
              <a:rPr lang="en-US" sz="3900" dirty="0"/>
              <a:t>(2), 117-123. </a:t>
            </a:r>
          </a:p>
          <a:p>
            <a:pPr marL="11430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48</a:t>
            </a:fld>
            <a:endParaRPr lang="en-US"/>
          </a:p>
        </p:txBody>
      </p:sp>
    </p:spTree>
    <p:extLst>
      <p:ext uri="{BB962C8B-B14F-4D97-AF65-F5344CB8AC3E}">
        <p14:creationId xmlns:p14="http://schemas.microsoft.com/office/powerpoint/2010/main" val="23640663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92500" lnSpcReduction="20000"/>
          </a:bodyPr>
          <a:lstStyle/>
          <a:p>
            <a:r>
              <a:rPr lang="en-US" baseline="30000" dirty="0" smtClean="0"/>
              <a:t>17</a:t>
            </a:r>
            <a:r>
              <a:rPr lang="en-US" dirty="0" smtClean="0"/>
              <a:t>McCrae</a:t>
            </a:r>
            <a:r>
              <a:rPr lang="en-US" dirty="0"/>
              <a:t>, N.  (2013).  Person-</a:t>
            </a:r>
            <a:r>
              <a:rPr lang="en-US" dirty="0" err="1"/>
              <a:t>centred</a:t>
            </a:r>
            <a:r>
              <a:rPr lang="en-US" dirty="0"/>
              <a:t> care:  rhetoric and reality in a public healthcare system.  </a:t>
            </a:r>
            <a:r>
              <a:rPr lang="en-US" i="1" dirty="0"/>
              <a:t>British Journal of Nursing, 22</a:t>
            </a:r>
            <a:r>
              <a:rPr lang="en-US" dirty="0"/>
              <a:t>(19), 1125-1128</a:t>
            </a:r>
            <a:r>
              <a:rPr lang="en-US" dirty="0" smtClean="0"/>
              <a:t>.</a:t>
            </a:r>
          </a:p>
          <a:p>
            <a:r>
              <a:rPr lang="en-US" baseline="30000" dirty="0" smtClean="0"/>
              <a:t>18</a:t>
            </a:r>
            <a:r>
              <a:rPr lang="en-US" dirty="0" smtClean="0"/>
              <a:t>Merriam-Webster.  (2014a).  Retrieved from </a:t>
            </a:r>
            <a:r>
              <a:rPr lang="en-US" dirty="0" smtClean="0">
                <a:hlinkClick r:id="rId2"/>
              </a:rPr>
              <a:t>http://www.merriam-webster.com/dictionary/fear</a:t>
            </a:r>
            <a:endParaRPr lang="en-US" dirty="0" smtClean="0"/>
          </a:p>
          <a:p>
            <a:r>
              <a:rPr lang="en-US" baseline="30000" dirty="0" smtClean="0"/>
              <a:t>19</a:t>
            </a:r>
            <a:r>
              <a:rPr lang="en-US" dirty="0" smtClean="0"/>
              <a:t>Merriam-Webster.  (2014c).  Retrieved from </a:t>
            </a:r>
            <a:r>
              <a:rPr lang="en-US" dirty="0" smtClean="0">
                <a:hlinkClick r:id="rId3"/>
              </a:rPr>
              <a:t>http://merriam-webster.com/dictionary/strength</a:t>
            </a:r>
            <a:endParaRPr lang="en-US" dirty="0" smtClean="0"/>
          </a:p>
          <a:p>
            <a:r>
              <a:rPr lang="en-US" baseline="30000" dirty="0" smtClean="0"/>
              <a:t>20</a:t>
            </a:r>
            <a:r>
              <a:rPr lang="en-US" dirty="0" smtClean="0"/>
              <a:t>Merriam-Webster.  (2014b).  Retrieved from </a:t>
            </a:r>
            <a:r>
              <a:rPr lang="en-US" dirty="0" smtClean="0">
                <a:hlinkClick r:id="rId4"/>
              </a:rPr>
              <a:t>http://www.merriam-webstercom/dictinoary/hope</a:t>
            </a:r>
            <a:endParaRPr lang="en-US" dirty="0" smtClean="0"/>
          </a:p>
          <a:p>
            <a:endParaRPr lang="en-US" baseline="30000" dirty="0"/>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49</a:t>
            </a:fld>
            <a:endParaRPr lang="en-US" dirty="0"/>
          </a:p>
        </p:txBody>
      </p:sp>
    </p:spTree>
    <p:extLst>
      <p:ext uri="{BB962C8B-B14F-4D97-AF65-F5344CB8AC3E}">
        <p14:creationId xmlns:p14="http://schemas.microsoft.com/office/powerpoint/2010/main" val="4234758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Research Questions</a:t>
            </a:r>
            <a:endParaRPr lang="en-US" dirty="0"/>
          </a:p>
        </p:txBody>
      </p:sp>
      <p:sp>
        <p:nvSpPr>
          <p:cNvPr id="3" name="Content Placeholder 2"/>
          <p:cNvSpPr>
            <a:spLocks noGrp="1"/>
          </p:cNvSpPr>
          <p:nvPr>
            <p:ph idx="1"/>
          </p:nvPr>
        </p:nvSpPr>
        <p:spPr/>
        <p:txBody>
          <a:bodyPr>
            <a:normAutofit/>
          </a:bodyPr>
          <a:lstStyle/>
          <a:p>
            <a:r>
              <a:rPr lang="en-US" sz="3600" dirty="0"/>
              <a:t>What are the fears, hopes, and sources of strength expressed by hospice patients, their caregivers and their referring health care providers</a:t>
            </a:r>
            <a:r>
              <a:rPr lang="en-US" sz="3600" dirty="0" smtClean="0"/>
              <a:t>?</a:t>
            </a:r>
          </a:p>
          <a:p>
            <a:pPr marL="118872" indent="0">
              <a:buNone/>
            </a:pPr>
            <a:endParaRPr lang="en-US" sz="1200" dirty="0"/>
          </a:p>
          <a:p>
            <a:r>
              <a:rPr lang="en-US" sz="3600" dirty="0"/>
              <a:t>What can these responses inform our understanding of and the care provided to patients and their caregivers?</a:t>
            </a:r>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5</a:t>
            </a:fld>
            <a:endParaRPr lang="en-US" dirty="0"/>
          </a:p>
        </p:txBody>
      </p:sp>
    </p:spTree>
    <p:extLst>
      <p:ext uri="{BB962C8B-B14F-4D97-AF65-F5344CB8AC3E}">
        <p14:creationId xmlns:p14="http://schemas.microsoft.com/office/powerpoint/2010/main" val="16198937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baseline="30000" dirty="0"/>
              <a:t>21</a:t>
            </a:r>
            <a:r>
              <a:rPr lang="en-US" dirty="0"/>
              <a:t>Tulsky, J. A.  (2002).  Hope and hubris.  </a:t>
            </a:r>
            <a:r>
              <a:rPr lang="en-US" i="1" dirty="0"/>
              <a:t>Journal of Palliative Medicine, 5</a:t>
            </a:r>
            <a:r>
              <a:rPr lang="en-US" dirty="0"/>
              <a:t>(3), 339-341.</a:t>
            </a:r>
          </a:p>
          <a:p>
            <a:r>
              <a:rPr lang="en-US" baseline="30000" dirty="0"/>
              <a:t>22</a:t>
            </a:r>
            <a:r>
              <a:rPr lang="en-US" dirty="0"/>
              <a:t>Smits, H. L., </a:t>
            </a:r>
            <a:r>
              <a:rPr lang="en-US" dirty="0" err="1"/>
              <a:t>Furletti</a:t>
            </a:r>
            <a:r>
              <a:rPr lang="en-US" dirty="0"/>
              <a:t>, M., &amp; Vladeck, B. C. (</a:t>
            </a:r>
            <a:r>
              <a:rPr lang="en-US" dirty="0" err="1"/>
              <a:t>n.d.</a:t>
            </a:r>
            <a:r>
              <a:rPr lang="en-US" dirty="0"/>
              <a:t>).  Palliative care:  An opportunity for Medicare.  Institute for Medicare Practice, Mount Sinai School of Medicine.  Retrieved from </a:t>
            </a:r>
            <a:r>
              <a:rPr lang="en-US" dirty="0">
                <a:hlinkClick r:id="rId2"/>
              </a:rPr>
              <a:t>http://www.mssm.edu/instituedformedicare/</a:t>
            </a:r>
            <a:endParaRPr lang="en-US" dirty="0"/>
          </a:p>
          <a:p>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50</a:t>
            </a:fld>
            <a:endParaRPr lang="en-US"/>
          </a:p>
        </p:txBody>
      </p:sp>
    </p:spTree>
    <p:extLst>
      <p:ext uri="{BB962C8B-B14F-4D97-AF65-F5344CB8AC3E}">
        <p14:creationId xmlns:p14="http://schemas.microsoft.com/office/powerpoint/2010/main" val="20488182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marL="118872" indent="0" algn="ctr">
              <a:buNone/>
            </a:pPr>
            <a:endParaRPr lang="en-US" dirty="0" smtClean="0"/>
          </a:p>
          <a:p>
            <a:pPr marL="118872" indent="0" algn="ctr">
              <a:buNone/>
            </a:pPr>
            <a:r>
              <a:rPr lang="en-US" sz="5400" dirty="0" smtClean="0"/>
              <a:t>Comments</a:t>
            </a:r>
          </a:p>
          <a:p>
            <a:pPr marL="118872" indent="0" algn="ctr">
              <a:buNone/>
            </a:pPr>
            <a:r>
              <a:rPr lang="en-US" sz="5400" dirty="0" smtClean="0"/>
              <a:t> &amp; </a:t>
            </a:r>
          </a:p>
          <a:p>
            <a:pPr marL="118872" indent="0" algn="ctr">
              <a:buNone/>
            </a:pPr>
            <a:r>
              <a:rPr lang="en-US" sz="5400" dirty="0" smtClean="0"/>
              <a:t>Questions</a:t>
            </a:r>
            <a:endParaRPr lang="en-US" sz="5400" dirty="0"/>
          </a:p>
        </p:txBody>
      </p:sp>
      <p:sp>
        <p:nvSpPr>
          <p:cNvPr id="4" name="Slide Number Placeholder 3"/>
          <p:cNvSpPr>
            <a:spLocks noGrp="1"/>
          </p:cNvSpPr>
          <p:nvPr>
            <p:ph type="sldNum" sz="quarter" idx="12"/>
          </p:nvPr>
        </p:nvSpPr>
        <p:spPr/>
        <p:txBody>
          <a:bodyPr/>
          <a:lstStyle/>
          <a:p>
            <a:fld id="{5931B8C8-CBF7-4FF2-918B-7A68C8D21036}" type="slidenum">
              <a:rPr lang="en-US" smtClean="0"/>
              <a:t>51</a:t>
            </a:fld>
            <a:endParaRPr lang="en-US" dirty="0"/>
          </a:p>
        </p:txBody>
      </p:sp>
    </p:spTree>
    <p:extLst>
      <p:ext uri="{BB962C8B-B14F-4D97-AF65-F5344CB8AC3E}">
        <p14:creationId xmlns:p14="http://schemas.microsoft.com/office/powerpoint/2010/main" val="2394906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Important?</a:t>
            </a:r>
            <a:endParaRPr lang="en-US" dirty="0"/>
          </a:p>
        </p:txBody>
      </p:sp>
      <p:sp>
        <p:nvSpPr>
          <p:cNvPr id="3" name="Content Placeholder 2"/>
          <p:cNvSpPr>
            <a:spLocks noGrp="1"/>
          </p:cNvSpPr>
          <p:nvPr>
            <p:ph idx="1"/>
          </p:nvPr>
        </p:nvSpPr>
        <p:spPr/>
        <p:txBody>
          <a:bodyPr>
            <a:normAutofit lnSpcReduction="10000"/>
          </a:bodyPr>
          <a:lstStyle/>
          <a:p>
            <a:r>
              <a:rPr lang="en-US" sz="4200" dirty="0" smtClean="0"/>
              <a:t>Resilience:  the Bright Side of Aging?</a:t>
            </a:r>
          </a:p>
          <a:p>
            <a:r>
              <a:rPr lang="en-US" sz="4200" dirty="0" smtClean="0"/>
              <a:t>US, 2014</a:t>
            </a:r>
          </a:p>
          <a:p>
            <a:pPr lvl="1"/>
            <a:r>
              <a:rPr lang="en-US" sz="3800" dirty="0" smtClean="0"/>
              <a:t>84% of all patients in hospice care were 65+ years old</a:t>
            </a:r>
          </a:p>
          <a:p>
            <a:pPr lvl="1"/>
            <a:r>
              <a:rPr lang="en-US" sz="3800" dirty="0" smtClean="0"/>
              <a:t>41% were 85+ years old</a:t>
            </a:r>
            <a:r>
              <a:rPr lang="en-US" sz="3800" baseline="30000" dirty="0" smtClean="0"/>
              <a:t>1</a:t>
            </a:r>
            <a:endParaRPr lang="en-US" sz="3800" dirty="0" smtClean="0"/>
          </a:p>
          <a:p>
            <a:r>
              <a:rPr lang="en-US" sz="4200" dirty="0" smtClean="0"/>
              <a:t>Alive until the moment of death</a:t>
            </a:r>
          </a:p>
          <a:p>
            <a:endParaRPr lang="en-US" sz="4000" dirty="0" smtClean="0"/>
          </a:p>
          <a:p>
            <a:pPr marL="118872" indent="0">
              <a:buNone/>
            </a:pPr>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6</a:t>
            </a:fld>
            <a:endParaRPr lang="en-US" dirty="0"/>
          </a:p>
        </p:txBody>
      </p:sp>
    </p:spTree>
    <p:extLst>
      <p:ext uri="{BB962C8B-B14F-4D97-AF65-F5344CB8AC3E}">
        <p14:creationId xmlns:p14="http://schemas.microsoft.com/office/powerpoint/2010/main" val="1507247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normAutofit lnSpcReduction="10000"/>
          </a:bodyPr>
          <a:lstStyle/>
          <a:p>
            <a:pPr marL="571500" indent="-571500"/>
            <a:r>
              <a:rPr lang="en-US" sz="4000" dirty="0" smtClean="0"/>
              <a:t>Differentiate </a:t>
            </a:r>
            <a:r>
              <a:rPr lang="en-US" sz="4000" dirty="0"/>
              <a:t>between the hopes, strengths and fears of hospice patients, their caregivers and their providers</a:t>
            </a:r>
            <a:r>
              <a:rPr lang="en-US" sz="4000" dirty="0" smtClean="0"/>
              <a:t>.</a:t>
            </a:r>
          </a:p>
          <a:p>
            <a:pPr marL="0" indent="0">
              <a:buNone/>
            </a:pPr>
            <a:endParaRPr lang="en-US" sz="1300" dirty="0" smtClean="0"/>
          </a:p>
          <a:p>
            <a:pPr marL="571500" indent="-571500"/>
            <a:r>
              <a:rPr lang="en-US" sz="4000" dirty="0" smtClean="0"/>
              <a:t>Define different kinds of hope and how hope changes related to end of life.</a:t>
            </a:r>
          </a:p>
          <a:p>
            <a:pPr marL="0" indent="0">
              <a:buNone/>
            </a:pPr>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7</a:t>
            </a:fld>
            <a:endParaRPr lang="en-US" dirty="0"/>
          </a:p>
        </p:txBody>
      </p:sp>
    </p:spTree>
    <p:extLst>
      <p:ext uri="{BB962C8B-B14F-4D97-AF65-F5344CB8AC3E}">
        <p14:creationId xmlns:p14="http://schemas.microsoft.com/office/powerpoint/2010/main" val="1558682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(cont.)</a:t>
            </a:r>
            <a:endParaRPr lang="en-US" dirty="0"/>
          </a:p>
        </p:txBody>
      </p:sp>
      <p:sp>
        <p:nvSpPr>
          <p:cNvPr id="3" name="Content Placeholder 2"/>
          <p:cNvSpPr>
            <a:spLocks noGrp="1"/>
          </p:cNvSpPr>
          <p:nvPr>
            <p:ph idx="1"/>
          </p:nvPr>
        </p:nvSpPr>
        <p:spPr/>
        <p:txBody>
          <a:bodyPr>
            <a:normAutofit fontScale="92500"/>
          </a:bodyPr>
          <a:lstStyle/>
          <a:p>
            <a:pPr marL="571500" indent="-571500"/>
            <a:r>
              <a:rPr lang="en-US" sz="4000" dirty="0" smtClean="0"/>
              <a:t>Assess the value of knowledge about hope, strength and fear and how it might inform the way providers care for individuals with life-limiting illness and their caregivers.</a:t>
            </a:r>
          </a:p>
          <a:p>
            <a:pPr marL="0" indent="0">
              <a:buNone/>
            </a:pPr>
            <a:endParaRPr lang="en-US" sz="1300" dirty="0" smtClean="0"/>
          </a:p>
          <a:p>
            <a:pPr marL="571500" indent="-571500"/>
            <a:r>
              <a:rPr lang="en-US" sz="4000" dirty="0" smtClean="0"/>
              <a:t>Describe the importance of relationships related to end of life.</a:t>
            </a:r>
          </a:p>
          <a:p>
            <a:pPr marL="0" lvl="0" indent="0">
              <a:buNone/>
            </a:pPr>
            <a:endParaRPr lang="en-US" dirty="0" smtClean="0"/>
          </a:p>
          <a:p>
            <a:pPr marL="0" lv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5931B8C8-CBF7-4FF2-918B-7A68C8D21036}" type="slidenum">
              <a:rPr lang="en-US" smtClean="0"/>
              <a:t>8</a:t>
            </a:fld>
            <a:endParaRPr lang="en-US" dirty="0"/>
          </a:p>
        </p:txBody>
      </p:sp>
    </p:spTree>
    <p:extLst>
      <p:ext uri="{BB962C8B-B14F-4D97-AF65-F5344CB8AC3E}">
        <p14:creationId xmlns:p14="http://schemas.microsoft.com/office/powerpoint/2010/main" val="1017517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Avoidance</a:t>
            </a:r>
            <a:endParaRPr lang="en-US" dirty="0"/>
          </a:p>
        </p:txBody>
      </p:sp>
      <p:sp>
        <p:nvSpPr>
          <p:cNvPr id="3" name="Content Placeholder 2"/>
          <p:cNvSpPr>
            <a:spLocks noGrp="1"/>
          </p:cNvSpPr>
          <p:nvPr>
            <p:ph idx="1"/>
          </p:nvPr>
        </p:nvSpPr>
        <p:spPr/>
        <p:txBody>
          <a:bodyPr>
            <a:normAutofit/>
          </a:bodyPr>
          <a:lstStyle/>
          <a:p>
            <a:r>
              <a:rPr lang="en-US" sz="3600" dirty="0" smtClean="0"/>
              <a:t>Many providers avoid talking with individuals/families about life expectancy</a:t>
            </a:r>
          </a:p>
          <a:p>
            <a:pPr lvl="1"/>
            <a:r>
              <a:rPr lang="en-US" sz="3600" dirty="0"/>
              <a:t>Inaccurate </a:t>
            </a:r>
            <a:r>
              <a:rPr lang="en-US" sz="3600" dirty="0" smtClean="0"/>
              <a:t>prognostication</a:t>
            </a:r>
            <a:r>
              <a:rPr lang="en-US" sz="3600" baseline="30000" dirty="0" smtClean="0"/>
              <a:t>2-8</a:t>
            </a:r>
            <a:endParaRPr lang="en-US" sz="3600" dirty="0"/>
          </a:p>
          <a:p>
            <a:pPr lvl="1"/>
            <a:r>
              <a:rPr lang="en-US" sz="3600" dirty="0"/>
              <a:t>Discomfort discussing </a:t>
            </a:r>
            <a:r>
              <a:rPr lang="en-US" sz="3600" dirty="0" smtClean="0"/>
              <a:t>death</a:t>
            </a:r>
            <a:r>
              <a:rPr lang="en-US" sz="3600" baseline="30000" dirty="0" smtClean="0"/>
              <a:t>9</a:t>
            </a:r>
            <a:endParaRPr lang="en-US" sz="3600" dirty="0"/>
          </a:p>
          <a:p>
            <a:pPr lvl="1"/>
            <a:r>
              <a:rPr lang="en-US" sz="3600" dirty="0"/>
              <a:t>Believe patient unwilling to acknowledge </a:t>
            </a:r>
            <a:r>
              <a:rPr lang="en-US" sz="3600" dirty="0" smtClean="0"/>
              <a:t>death</a:t>
            </a:r>
            <a:r>
              <a:rPr lang="en-US" sz="3600" baseline="30000" dirty="0" smtClean="0"/>
              <a:t>10,11</a:t>
            </a:r>
            <a:endParaRPr lang="en-US" sz="3600" baseline="30000" dirty="0"/>
          </a:p>
          <a:p>
            <a:pPr lvl="1"/>
            <a:r>
              <a:rPr lang="en-US" sz="3600" dirty="0"/>
              <a:t>Continue curative </a:t>
            </a:r>
            <a:r>
              <a:rPr lang="en-US" sz="3600" dirty="0" smtClean="0"/>
              <a:t>treatment</a:t>
            </a:r>
            <a:r>
              <a:rPr lang="en-US" sz="3600" baseline="30000" dirty="0" smtClean="0"/>
              <a:t>12</a:t>
            </a:r>
            <a:endParaRPr lang="en-US" sz="3600" dirty="0"/>
          </a:p>
          <a:p>
            <a:endParaRPr lang="en-US" dirty="0" smtClean="0"/>
          </a:p>
        </p:txBody>
      </p:sp>
      <p:sp>
        <p:nvSpPr>
          <p:cNvPr id="4" name="Slide Number Placeholder 3"/>
          <p:cNvSpPr>
            <a:spLocks noGrp="1"/>
          </p:cNvSpPr>
          <p:nvPr>
            <p:ph type="sldNum" sz="quarter" idx="12"/>
          </p:nvPr>
        </p:nvSpPr>
        <p:spPr/>
        <p:txBody>
          <a:bodyPr/>
          <a:lstStyle/>
          <a:p>
            <a:fld id="{5931B8C8-CBF7-4FF2-918B-7A68C8D21036}" type="slidenum">
              <a:rPr lang="en-US" smtClean="0"/>
              <a:t>9</a:t>
            </a:fld>
            <a:endParaRPr lang="en-US" dirty="0"/>
          </a:p>
        </p:txBody>
      </p:sp>
    </p:spTree>
    <p:extLst>
      <p:ext uri="{BB962C8B-B14F-4D97-AF65-F5344CB8AC3E}">
        <p14:creationId xmlns:p14="http://schemas.microsoft.com/office/powerpoint/2010/main" val="3970031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1068</TotalTime>
  <Words>3577</Words>
  <Application>Microsoft Office PowerPoint</Application>
  <PresentationFormat>On-screen Show (4:3)</PresentationFormat>
  <Paragraphs>428</Paragraphs>
  <Slides>51</Slides>
  <Notes>17</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Hope and Strength  Surround Even the Dying</vt:lpstr>
      <vt:lpstr>Credentials</vt:lpstr>
      <vt:lpstr>Dissertation</vt:lpstr>
      <vt:lpstr>Dissertation Chapter</vt:lpstr>
      <vt:lpstr>2 Research Questions</vt:lpstr>
      <vt:lpstr>Why Important?</vt:lpstr>
      <vt:lpstr>Objectives </vt:lpstr>
      <vt:lpstr>Objectives (cont.)</vt:lpstr>
      <vt:lpstr>Avoidance</vt:lpstr>
      <vt:lpstr>Avoidance (cont.)</vt:lpstr>
      <vt:lpstr>Time</vt:lpstr>
      <vt:lpstr>Myth</vt:lpstr>
      <vt:lpstr>Context</vt:lpstr>
      <vt:lpstr>Triad 1</vt:lpstr>
      <vt:lpstr>Triad 2</vt:lpstr>
      <vt:lpstr>Triad 3</vt:lpstr>
      <vt:lpstr>Triad 4</vt:lpstr>
      <vt:lpstr>Triad 5</vt:lpstr>
      <vt:lpstr>Objective 1</vt:lpstr>
      <vt:lpstr>Fear - Definition</vt:lpstr>
      <vt:lpstr>Patients’ Fears</vt:lpstr>
      <vt:lpstr>Caregivers’ Fears</vt:lpstr>
      <vt:lpstr>Providers’ Concerns</vt:lpstr>
      <vt:lpstr>Fears/Concerns of Study Participants</vt:lpstr>
      <vt:lpstr>Strength</vt:lpstr>
      <vt:lpstr>Strength</vt:lpstr>
      <vt:lpstr>Sources of Strength</vt:lpstr>
      <vt:lpstr>Objective 2</vt:lpstr>
      <vt:lpstr>Hope</vt:lpstr>
      <vt:lpstr>Patients’ Hopes</vt:lpstr>
      <vt:lpstr>Caregivers’ Hopes</vt:lpstr>
      <vt:lpstr>Providers’ Hopes</vt:lpstr>
      <vt:lpstr>Hope as Trust or Reliance21</vt:lpstr>
      <vt:lpstr>Hope as Expectation of Fulfillment21</vt:lpstr>
      <vt:lpstr>Objective 3</vt:lpstr>
      <vt:lpstr>Providers &amp; Fears</vt:lpstr>
      <vt:lpstr>Providers &amp; Strengths</vt:lpstr>
      <vt:lpstr>Providers &amp; Hope</vt:lpstr>
      <vt:lpstr>Much Information to be Gained</vt:lpstr>
      <vt:lpstr>Objective 4</vt:lpstr>
      <vt:lpstr>Importance of Relationships  </vt:lpstr>
      <vt:lpstr>Humanity as Connector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Theresa Lynn</dc:creator>
  <cp:lastModifiedBy>Wings of Hope</cp:lastModifiedBy>
  <cp:revision>142</cp:revision>
  <cp:lastPrinted>2016-01-28T20:28:58Z</cp:lastPrinted>
  <dcterms:created xsi:type="dcterms:W3CDTF">2015-09-04T13:33:43Z</dcterms:created>
  <dcterms:modified xsi:type="dcterms:W3CDTF">2016-02-12T18:20:01Z</dcterms:modified>
</cp:coreProperties>
</file>