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60" r:id="rId2"/>
    <p:sldId id="257" r:id="rId3"/>
    <p:sldId id="258" r:id="rId4"/>
    <p:sldId id="281" r:id="rId5"/>
    <p:sldId id="282" r:id="rId6"/>
    <p:sldId id="285" r:id="rId7"/>
    <p:sldId id="261" r:id="rId8"/>
    <p:sldId id="284" r:id="rId9"/>
    <p:sldId id="262" r:id="rId10"/>
    <p:sldId id="263" r:id="rId11"/>
    <p:sldId id="286" r:id="rId12"/>
    <p:sldId id="270" r:id="rId13"/>
    <p:sldId id="289" r:id="rId14"/>
    <p:sldId id="291" r:id="rId15"/>
    <p:sldId id="264" r:id="rId16"/>
    <p:sldId id="268" r:id="rId17"/>
    <p:sldId id="267" r:id="rId18"/>
    <p:sldId id="266" r:id="rId19"/>
    <p:sldId id="288" r:id="rId20"/>
    <p:sldId id="272" r:id="rId21"/>
    <p:sldId id="292" r:id="rId22"/>
    <p:sldId id="275" r:id="rId23"/>
    <p:sldId id="296" r:id="rId24"/>
    <p:sldId id="265" r:id="rId25"/>
    <p:sldId id="276" r:id="rId26"/>
    <p:sldId id="298" r:id="rId27"/>
    <p:sldId id="277" r:id="rId28"/>
    <p:sldId id="278" r:id="rId29"/>
    <p:sldId id="279" r:id="rId30"/>
    <p:sldId id="280" r:id="rId3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7" autoAdjust="0"/>
    <p:restoredTop sz="86425" autoAdjust="0"/>
  </p:normalViewPr>
  <p:slideViewPr>
    <p:cSldViewPr>
      <p:cViewPr varScale="1">
        <p:scale>
          <a:sx n="63" d="100"/>
          <a:sy n="63" d="100"/>
        </p:scale>
        <p:origin x="-1836" y="-108"/>
      </p:cViewPr>
      <p:guideLst>
        <p:guide orient="horz" pos="2160"/>
        <p:guide pos="2880"/>
      </p:guideLst>
    </p:cSldViewPr>
  </p:slideViewPr>
  <p:outlineViewPr>
    <p:cViewPr>
      <p:scale>
        <a:sx n="33" d="100"/>
        <a:sy n="33" d="100"/>
      </p:scale>
      <p:origin x="24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dPt>
          <c:dPt>
            <c:idx val="2"/>
            <c:invertIfNegative val="0"/>
            <c:bubble3D val="0"/>
            <c:spPr>
              <a:solidFill>
                <a:schemeClr val="accent4"/>
              </a:solidFill>
            </c:spPr>
          </c:dPt>
          <c:dLbls>
            <c:dLbl>
              <c:idx val="0"/>
              <c:layout>
                <c:manualLayout>
                  <c:x val="3.1446540880502999E-3"/>
                  <c:y val="-1.436781609195407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Senior Straight Couples</c:v>
                </c:pt>
                <c:pt idx="1">
                  <c:v>Senior Gay Couples</c:v>
                </c:pt>
                <c:pt idx="2">
                  <c:v>Senior Lesbian Couples</c:v>
                </c:pt>
              </c:strCache>
            </c:strRef>
          </c:cat>
          <c:val>
            <c:numRef>
              <c:f>Sheet1!$B$2:$B$4</c:f>
              <c:numCache>
                <c:formatCode>0.00%</c:formatCode>
                <c:ptCount val="3"/>
                <c:pt idx="0">
                  <c:v>4.5999999999999999E-2</c:v>
                </c:pt>
                <c:pt idx="1">
                  <c:v>4.9000000000000002E-2</c:v>
                </c:pt>
                <c:pt idx="2">
                  <c:v>9.0999999999999998E-2</c:v>
                </c:pt>
              </c:numCache>
            </c:numRef>
          </c:val>
        </c:ser>
        <c:dLbls>
          <c:showLegendKey val="0"/>
          <c:showVal val="1"/>
          <c:showCatName val="0"/>
          <c:showSerName val="0"/>
          <c:showPercent val="0"/>
          <c:showBubbleSize val="0"/>
        </c:dLbls>
        <c:gapWidth val="150"/>
        <c:axId val="108316544"/>
        <c:axId val="108493056"/>
      </c:barChart>
      <c:catAx>
        <c:axId val="108316544"/>
        <c:scaling>
          <c:orientation val="minMax"/>
        </c:scaling>
        <c:delete val="0"/>
        <c:axPos val="b"/>
        <c:majorTickMark val="out"/>
        <c:minorTickMark val="none"/>
        <c:tickLblPos val="nextTo"/>
        <c:crossAx val="108493056"/>
        <c:crosses val="autoZero"/>
        <c:auto val="1"/>
        <c:lblAlgn val="ctr"/>
        <c:lblOffset val="100"/>
        <c:noMultiLvlLbl val="0"/>
      </c:catAx>
      <c:valAx>
        <c:axId val="108493056"/>
        <c:scaling>
          <c:orientation val="minMax"/>
        </c:scaling>
        <c:delete val="1"/>
        <c:axPos val="l"/>
        <c:majorGridlines/>
        <c:numFmt formatCode="0.0%" sourceLinked="0"/>
        <c:majorTickMark val="out"/>
        <c:minorTickMark val="none"/>
        <c:tickLblPos val="nextTo"/>
        <c:crossAx val="108316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031B7-7CEB-44B0-8FD4-AE98A761EE80}"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720CE4FF-EAC8-48F8-90B8-412CFB1C6E57}">
      <dgm:prSet phldrT="[Text]" custT="1"/>
      <dgm:spPr/>
      <dgm:t>
        <a:bodyPr/>
        <a:lstStyle/>
        <a:p>
          <a:pPr>
            <a:spcAft>
              <a:spcPts val="0"/>
            </a:spcAft>
          </a:pPr>
          <a:r>
            <a:rPr lang="en-US" sz="1800" b="1" u="sng" dirty="0" smtClean="0"/>
            <a:t>1962</a:t>
          </a:r>
          <a:endParaRPr lang="en-US" sz="1800" b="1" u="sng" dirty="0"/>
        </a:p>
      </dgm:t>
    </dgm:pt>
    <dgm:pt modelId="{412A2F1E-E17F-4CF2-8150-D44EC8233BEF}" type="parTrans" cxnId="{2733889B-98D9-4803-8D87-9C189A3D4ECB}">
      <dgm:prSet/>
      <dgm:spPr/>
      <dgm:t>
        <a:bodyPr/>
        <a:lstStyle/>
        <a:p>
          <a:endParaRPr lang="en-US"/>
        </a:p>
      </dgm:t>
    </dgm:pt>
    <dgm:pt modelId="{474B6E93-DBDC-4667-8AD9-6810184AB71D}" type="sibTrans" cxnId="{2733889B-98D9-4803-8D87-9C189A3D4ECB}">
      <dgm:prSet/>
      <dgm:spPr>
        <a:ln w="38100">
          <a:solidFill>
            <a:schemeClr val="accent3"/>
          </a:solidFill>
        </a:ln>
      </dgm:spPr>
      <dgm:t>
        <a:bodyPr/>
        <a:lstStyle/>
        <a:p>
          <a:endParaRPr lang="en-US" dirty="0"/>
        </a:p>
      </dgm:t>
    </dgm:pt>
    <dgm:pt modelId="{4611A805-2757-442E-AEB2-8311FBA21962}">
      <dgm:prSet phldrT="[Text]" custT="1"/>
      <dgm:spPr/>
      <dgm:t>
        <a:bodyPr/>
        <a:lstStyle/>
        <a:p>
          <a:pPr>
            <a:spcAft>
              <a:spcPts val="0"/>
            </a:spcAft>
          </a:pPr>
          <a:r>
            <a:rPr lang="en-US" sz="1800" b="1" u="sng" dirty="0" smtClean="0"/>
            <a:t>1969</a:t>
          </a:r>
          <a:endParaRPr lang="en-US" sz="1800" b="1" u="sng" dirty="0"/>
        </a:p>
      </dgm:t>
    </dgm:pt>
    <dgm:pt modelId="{E9EDB55A-6008-4DFB-8906-F6FF4BF1E427}" type="parTrans" cxnId="{71F989D1-B1B7-4DAA-B5FF-44763C710476}">
      <dgm:prSet/>
      <dgm:spPr/>
      <dgm:t>
        <a:bodyPr/>
        <a:lstStyle/>
        <a:p>
          <a:endParaRPr lang="en-US"/>
        </a:p>
      </dgm:t>
    </dgm:pt>
    <dgm:pt modelId="{EBB7FF31-335D-4319-BE68-60E898DC33B6}" type="sibTrans" cxnId="{71F989D1-B1B7-4DAA-B5FF-44763C710476}">
      <dgm:prSet/>
      <dgm:spPr>
        <a:ln w="38100">
          <a:solidFill>
            <a:schemeClr val="accent4"/>
          </a:solidFill>
        </a:ln>
      </dgm:spPr>
      <dgm:t>
        <a:bodyPr/>
        <a:lstStyle/>
        <a:p>
          <a:endParaRPr lang="en-US" dirty="0"/>
        </a:p>
      </dgm:t>
    </dgm:pt>
    <dgm:pt modelId="{2DFBE342-A55F-492B-8470-37259B9A449B}">
      <dgm:prSet phldrT="[Text]" custT="1"/>
      <dgm:spPr/>
      <dgm:t>
        <a:bodyPr/>
        <a:lstStyle/>
        <a:p>
          <a:pPr>
            <a:spcAft>
              <a:spcPts val="0"/>
            </a:spcAft>
          </a:pPr>
          <a:r>
            <a:rPr lang="en-US" sz="1800" b="1" u="sng" dirty="0" smtClean="0"/>
            <a:t>1980s</a:t>
          </a:r>
          <a:endParaRPr lang="en-US" sz="1800" b="1" u="sng" dirty="0"/>
        </a:p>
      </dgm:t>
    </dgm:pt>
    <dgm:pt modelId="{DD7209DB-A84A-4BA5-907B-4D698E63533A}" type="parTrans" cxnId="{8F2C3C5D-D6B9-4954-83AC-1F5CC525434C}">
      <dgm:prSet/>
      <dgm:spPr/>
      <dgm:t>
        <a:bodyPr/>
        <a:lstStyle/>
        <a:p>
          <a:endParaRPr lang="en-US"/>
        </a:p>
      </dgm:t>
    </dgm:pt>
    <dgm:pt modelId="{547C55AA-CDC1-42EE-B9FD-805C0A9FDA40}" type="sibTrans" cxnId="{8F2C3C5D-D6B9-4954-83AC-1F5CC525434C}">
      <dgm:prSet/>
      <dgm:spPr>
        <a:ln w="38100">
          <a:solidFill>
            <a:schemeClr val="accent5"/>
          </a:solidFill>
        </a:ln>
      </dgm:spPr>
      <dgm:t>
        <a:bodyPr/>
        <a:lstStyle/>
        <a:p>
          <a:endParaRPr lang="en-US" dirty="0"/>
        </a:p>
      </dgm:t>
    </dgm:pt>
    <dgm:pt modelId="{681B582A-1D82-4624-896A-765CEFDAB4C9}">
      <dgm:prSet phldrT="[Text]" custT="1"/>
      <dgm:spPr/>
      <dgm:t>
        <a:bodyPr/>
        <a:lstStyle/>
        <a:p>
          <a:pPr>
            <a:spcAft>
              <a:spcPts val="0"/>
            </a:spcAft>
          </a:pPr>
          <a:r>
            <a:rPr lang="en-US" sz="1800" b="1" u="sng" dirty="0" smtClean="0"/>
            <a:t>1993</a:t>
          </a:r>
          <a:endParaRPr lang="en-US" sz="1800" b="1" u="sng" dirty="0"/>
        </a:p>
      </dgm:t>
    </dgm:pt>
    <dgm:pt modelId="{0BD512D1-B35C-44B0-8D1A-17D2FBBC60D4}" type="parTrans" cxnId="{9B632241-5C65-45DA-B18E-8FE4628AF5DA}">
      <dgm:prSet/>
      <dgm:spPr/>
      <dgm:t>
        <a:bodyPr/>
        <a:lstStyle/>
        <a:p>
          <a:endParaRPr lang="en-US"/>
        </a:p>
      </dgm:t>
    </dgm:pt>
    <dgm:pt modelId="{988FC567-BE5F-43B3-9AFE-65EA91540E25}" type="sibTrans" cxnId="{9B632241-5C65-45DA-B18E-8FE4628AF5DA}">
      <dgm:prSet/>
      <dgm:spPr>
        <a:ln w="38100">
          <a:solidFill>
            <a:schemeClr val="accent6"/>
          </a:solidFill>
        </a:ln>
      </dgm:spPr>
      <dgm:t>
        <a:bodyPr/>
        <a:lstStyle/>
        <a:p>
          <a:endParaRPr lang="en-US" dirty="0"/>
        </a:p>
      </dgm:t>
    </dgm:pt>
    <dgm:pt modelId="{012B7A09-07A5-4F0E-BD7B-F375EBFE0A7D}">
      <dgm:prSet phldrT="[Text]" custT="1"/>
      <dgm:spPr/>
      <dgm:t>
        <a:bodyPr/>
        <a:lstStyle/>
        <a:p>
          <a:pPr>
            <a:spcAft>
              <a:spcPts val="0"/>
            </a:spcAft>
          </a:pPr>
          <a:r>
            <a:rPr lang="en-US" sz="1800" b="1" u="sng" dirty="0" smtClean="0"/>
            <a:t>2008</a:t>
          </a:r>
          <a:endParaRPr lang="en-US" sz="1800" b="1" u="sng" dirty="0"/>
        </a:p>
      </dgm:t>
    </dgm:pt>
    <dgm:pt modelId="{DE38480C-7FB4-4DCA-BC45-D5635C31225C}" type="parTrans" cxnId="{50008A95-0BEC-45F2-9B0D-E95F8F8B3B57}">
      <dgm:prSet/>
      <dgm:spPr/>
      <dgm:t>
        <a:bodyPr/>
        <a:lstStyle/>
        <a:p>
          <a:endParaRPr lang="en-US"/>
        </a:p>
      </dgm:t>
    </dgm:pt>
    <dgm:pt modelId="{C28301F0-164A-4326-B9E7-A5F0B5603CD5}" type="sibTrans" cxnId="{50008A95-0BEC-45F2-9B0D-E95F8F8B3B57}">
      <dgm:prSet/>
      <dgm:spPr/>
      <dgm:t>
        <a:bodyPr/>
        <a:lstStyle/>
        <a:p>
          <a:endParaRPr lang="en-US"/>
        </a:p>
      </dgm:t>
    </dgm:pt>
    <dgm:pt modelId="{E1851DF5-1671-4EDF-887C-199B9358FE25}">
      <dgm:prSet phldrT="[Text]" custT="1"/>
      <dgm:spPr/>
      <dgm:t>
        <a:bodyPr/>
        <a:lstStyle/>
        <a:p>
          <a:pPr>
            <a:spcAft>
              <a:spcPct val="15000"/>
            </a:spcAft>
          </a:pPr>
          <a:r>
            <a:rPr lang="en-US" sz="1200" b="1" dirty="0" smtClean="0"/>
            <a:t>Illinois becomes the first state to decriminalize private, consensual homosexual acts.  Until then, sodomy could be punished by lengthy terms of imprisonment of hard labor</a:t>
          </a:r>
          <a:endParaRPr lang="en-US" sz="1200" b="1" dirty="0"/>
        </a:p>
      </dgm:t>
    </dgm:pt>
    <dgm:pt modelId="{7B61548B-A7D6-43DF-BDD8-4E1D3506D6BB}" type="parTrans" cxnId="{724FCFCC-CAAB-41BE-B0CF-F7670FAC7752}">
      <dgm:prSet/>
      <dgm:spPr/>
      <dgm:t>
        <a:bodyPr/>
        <a:lstStyle/>
        <a:p>
          <a:endParaRPr lang="en-US"/>
        </a:p>
      </dgm:t>
    </dgm:pt>
    <dgm:pt modelId="{295929F4-6A89-47EA-AC31-53DF0B72D458}" type="sibTrans" cxnId="{724FCFCC-CAAB-41BE-B0CF-F7670FAC7752}">
      <dgm:prSet/>
      <dgm:spPr/>
      <dgm:t>
        <a:bodyPr/>
        <a:lstStyle/>
        <a:p>
          <a:endParaRPr lang="en-US"/>
        </a:p>
      </dgm:t>
    </dgm:pt>
    <dgm:pt modelId="{DF1A5AA1-FF33-4D04-BF19-33934EA6926A}">
      <dgm:prSet phldrT="[Text]" custT="1"/>
      <dgm:spPr/>
      <dgm:t>
        <a:bodyPr/>
        <a:lstStyle/>
        <a:p>
          <a:pPr>
            <a:spcAft>
              <a:spcPts val="0"/>
            </a:spcAft>
          </a:pPr>
          <a:r>
            <a:rPr lang="en-US" sz="1800" b="1" u="sng" dirty="0" smtClean="0"/>
            <a:t>1952</a:t>
          </a:r>
          <a:endParaRPr lang="en-US" sz="1800" b="1" u="sng" dirty="0"/>
        </a:p>
      </dgm:t>
    </dgm:pt>
    <dgm:pt modelId="{117FB82D-9FF0-4F8E-AB0F-6E07A1D416D9}" type="parTrans" cxnId="{911F4B52-5FC9-4454-8053-367654C94956}">
      <dgm:prSet/>
      <dgm:spPr/>
      <dgm:t>
        <a:bodyPr/>
        <a:lstStyle/>
        <a:p>
          <a:endParaRPr lang="en-US"/>
        </a:p>
      </dgm:t>
    </dgm:pt>
    <dgm:pt modelId="{4BB893C3-EB71-4EBF-BB99-DBC25D0C1F54}" type="sibTrans" cxnId="{911F4B52-5FC9-4454-8053-367654C94956}">
      <dgm:prSet/>
      <dgm:spPr>
        <a:ln w="38100">
          <a:solidFill>
            <a:schemeClr val="accent2"/>
          </a:solidFill>
        </a:ln>
      </dgm:spPr>
      <dgm:t>
        <a:bodyPr/>
        <a:lstStyle/>
        <a:p>
          <a:endParaRPr lang="en-US" dirty="0"/>
        </a:p>
      </dgm:t>
    </dgm:pt>
    <dgm:pt modelId="{051BE019-F6AE-4245-9F8A-F0F452E2CE34}">
      <dgm:prSet phldrT="[Text]" custT="1"/>
      <dgm:spPr/>
      <dgm:t>
        <a:bodyPr/>
        <a:lstStyle/>
        <a:p>
          <a:pPr>
            <a:spcAft>
              <a:spcPct val="15000"/>
            </a:spcAft>
          </a:pPr>
          <a:r>
            <a:rPr lang="en-US" sz="1200" b="1" dirty="0" smtClean="0"/>
            <a:t>The American Psychiatric Association lists homosexuality as a mental disorder.  It would be removed 20 years later in the DSM IV, 61 years until transgender is removed.</a:t>
          </a:r>
          <a:endParaRPr lang="en-US" sz="1200" b="1" dirty="0"/>
        </a:p>
      </dgm:t>
    </dgm:pt>
    <dgm:pt modelId="{CCE9397D-5783-4EC9-A377-840005112264}" type="parTrans" cxnId="{1AE6A0AA-86EF-4438-BC7E-557C21D56B39}">
      <dgm:prSet/>
      <dgm:spPr/>
      <dgm:t>
        <a:bodyPr/>
        <a:lstStyle/>
        <a:p>
          <a:endParaRPr lang="en-US"/>
        </a:p>
      </dgm:t>
    </dgm:pt>
    <dgm:pt modelId="{9191AD55-4A5A-4F41-8401-4DC5F0CC08A6}" type="sibTrans" cxnId="{1AE6A0AA-86EF-4438-BC7E-557C21D56B39}">
      <dgm:prSet/>
      <dgm:spPr/>
      <dgm:t>
        <a:bodyPr/>
        <a:lstStyle/>
        <a:p>
          <a:endParaRPr lang="en-US"/>
        </a:p>
      </dgm:t>
    </dgm:pt>
    <dgm:pt modelId="{FC3E7658-D848-4835-849C-4F29C6CD66FF}">
      <dgm:prSet phldrT="[Text]" custT="1"/>
      <dgm:spPr/>
      <dgm:t>
        <a:bodyPr/>
        <a:lstStyle/>
        <a:p>
          <a:pPr>
            <a:spcAft>
              <a:spcPct val="15000"/>
            </a:spcAft>
          </a:pPr>
          <a:r>
            <a:rPr lang="en-US" sz="1200" b="1" dirty="0" smtClean="0"/>
            <a:t>Patrons of the Stonewall Inn respond to a police raid with a violent riot, inciting a series of protests and sparking the modern gay civil rights movement.</a:t>
          </a:r>
          <a:endParaRPr lang="en-US" sz="1200" b="1" dirty="0"/>
        </a:p>
      </dgm:t>
    </dgm:pt>
    <dgm:pt modelId="{F079A88C-D745-4778-8908-41ED6EDAE876}" type="parTrans" cxnId="{AA64CDBE-9BBC-4F55-936D-1EB53125C448}">
      <dgm:prSet/>
      <dgm:spPr/>
      <dgm:t>
        <a:bodyPr/>
        <a:lstStyle/>
        <a:p>
          <a:endParaRPr lang="en-US"/>
        </a:p>
      </dgm:t>
    </dgm:pt>
    <dgm:pt modelId="{96EB95DF-023A-498F-8660-FB141DA6F3FF}" type="sibTrans" cxnId="{AA64CDBE-9BBC-4F55-936D-1EB53125C448}">
      <dgm:prSet/>
      <dgm:spPr/>
      <dgm:t>
        <a:bodyPr/>
        <a:lstStyle/>
        <a:p>
          <a:endParaRPr lang="en-US"/>
        </a:p>
      </dgm:t>
    </dgm:pt>
    <dgm:pt modelId="{C366DE03-A229-4831-8639-946F3E233300}">
      <dgm:prSet phldrT="[Text]" custT="1"/>
      <dgm:spPr/>
      <dgm:t>
        <a:bodyPr/>
        <a:lstStyle/>
        <a:p>
          <a:pPr>
            <a:spcAft>
              <a:spcPct val="15000"/>
            </a:spcAft>
          </a:pPr>
          <a:r>
            <a:rPr lang="en-US" sz="1200" b="1" dirty="0" smtClean="0"/>
            <a:t>The AIDS crisis galvanized the LGBT community, but also showed lack of governmental action to protect LGBT individuals health.</a:t>
          </a:r>
          <a:endParaRPr lang="en-US" sz="1200" b="1" dirty="0"/>
        </a:p>
      </dgm:t>
    </dgm:pt>
    <dgm:pt modelId="{598C79E0-9DBB-49C1-BE13-159906BB8858}" type="parTrans" cxnId="{CA8A450C-E3DB-4537-8D70-12A4C70E154A}">
      <dgm:prSet/>
      <dgm:spPr/>
      <dgm:t>
        <a:bodyPr/>
        <a:lstStyle/>
        <a:p>
          <a:endParaRPr lang="en-US"/>
        </a:p>
      </dgm:t>
    </dgm:pt>
    <dgm:pt modelId="{5E310775-C3AD-498C-ABC4-34585B843BC0}" type="sibTrans" cxnId="{CA8A450C-E3DB-4537-8D70-12A4C70E154A}">
      <dgm:prSet/>
      <dgm:spPr/>
      <dgm:t>
        <a:bodyPr/>
        <a:lstStyle/>
        <a:p>
          <a:endParaRPr lang="en-US"/>
        </a:p>
      </dgm:t>
    </dgm:pt>
    <dgm:pt modelId="{FA764703-91AE-4CAF-A393-931D8F830DA2}">
      <dgm:prSet phldrT="[Text]" custT="1"/>
      <dgm:spPr/>
      <dgm:t>
        <a:bodyPr/>
        <a:lstStyle/>
        <a:p>
          <a:pPr>
            <a:spcAft>
              <a:spcPct val="15000"/>
            </a:spcAft>
          </a:pPr>
          <a:r>
            <a:rPr lang="en-US" sz="1200" b="1" dirty="0" smtClean="0"/>
            <a:t>President Clinton implements the “Don’t Ask, Don’t Tell” policy prohibiting LGBT service men and women from serving openly in the military.  The policy was repealed in 2010.</a:t>
          </a:r>
          <a:endParaRPr lang="en-US" sz="1200" b="1" dirty="0"/>
        </a:p>
      </dgm:t>
    </dgm:pt>
    <dgm:pt modelId="{EF4348EC-A64F-41EB-A89E-48344C346B84}" type="parTrans" cxnId="{4937755C-9463-46FB-8D2B-6B3060C6851B}">
      <dgm:prSet/>
      <dgm:spPr/>
      <dgm:t>
        <a:bodyPr/>
        <a:lstStyle/>
        <a:p>
          <a:endParaRPr lang="en-US"/>
        </a:p>
      </dgm:t>
    </dgm:pt>
    <dgm:pt modelId="{8D1E1563-C593-46A5-B4A6-7C4A3BACD8A0}" type="sibTrans" cxnId="{4937755C-9463-46FB-8D2B-6B3060C6851B}">
      <dgm:prSet/>
      <dgm:spPr/>
      <dgm:t>
        <a:bodyPr/>
        <a:lstStyle/>
        <a:p>
          <a:endParaRPr lang="en-US"/>
        </a:p>
      </dgm:t>
    </dgm:pt>
    <dgm:pt modelId="{5D57714C-3945-4EA0-A330-9336578EAF1D}">
      <dgm:prSet phldrT="[Text]" custT="1"/>
      <dgm:spPr/>
      <dgm:t>
        <a:bodyPr/>
        <a:lstStyle/>
        <a:p>
          <a:pPr>
            <a:spcAft>
              <a:spcPct val="15000"/>
            </a:spcAft>
          </a:pPr>
          <a:r>
            <a:rPr lang="en-US" sz="1200" b="1" dirty="0" smtClean="0"/>
            <a:t>Californians pass a state constitutional amendment banning gay marriage after the state supreme court had ruled previous bans as unconstitutional.  The Supreme Court ruled the amendment unconstitutional in 2013.</a:t>
          </a:r>
          <a:endParaRPr lang="en-US" sz="1200" b="1" dirty="0"/>
        </a:p>
      </dgm:t>
    </dgm:pt>
    <dgm:pt modelId="{A47AAA8C-5095-4651-9231-7D7813ED9808}" type="parTrans" cxnId="{7EBFF71A-F114-4AE9-B5D9-509E31A5A136}">
      <dgm:prSet/>
      <dgm:spPr/>
      <dgm:t>
        <a:bodyPr/>
        <a:lstStyle/>
        <a:p>
          <a:endParaRPr lang="en-US"/>
        </a:p>
      </dgm:t>
    </dgm:pt>
    <dgm:pt modelId="{973CD7C3-1C3F-4FFB-9176-BF934B79C187}" type="sibTrans" cxnId="{7EBFF71A-F114-4AE9-B5D9-509E31A5A136}">
      <dgm:prSet/>
      <dgm:spPr/>
      <dgm:t>
        <a:bodyPr/>
        <a:lstStyle/>
        <a:p>
          <a:endParaRPr lang="en-US"/>
        </a:p>
      </dgm:t>
    </dgm:pt>
    <dgm:pt modelId="{065B03DB-E24C-449B-9DD5-41FAD2A36A8F}">
      <dgm:prSet phldrT="[Text]" custT="1"/>
      <dgm:spPr/>
      <dgm:t>
        <a:bodyPr/>
        <a:lstStyle/>
        <a:p>
          <a:pPr>
            <a:spcAft>
              <a:spcPct val="15000"/>
            </a:spcAft>
          </a:pPr>
          <a:r>
            <a:rPr lang="en-US" sz="1200" b="1" dirty="0" smtClean="0"/>
            <a:t>The “Moral Majority”starts crusade against LGBT community.</a:t>
          </a:r>
          <a:endParaRPr lang="en-US" sz="1200" b="1" dirty="0"/>
        </a:p>
      </dgm:t>
    </dgm:pt>
    <dgm:pt modelId="{67D425A9-6D9E-419B-9107-52FAD30FAB38}" type="parTrans" cxnId="{573835DC-D82E-48B0-BE15-F9D7556AAC87}">
      <dgm:prSet/>
      <dgm:spPr/>
      <dgm:t>
        <a:bodyPr/>
        <a:lstStyle/>
        <a:p>
          <a:endParaRPr lang="en-US"/>
        </a:p>
      </dgm:t>
    </dgm:pt>
    <dgm:pt modelId="{BCBD05A9-C921-4EB4-856B-1179A6954C94}" type="sibTrans" cxnId="{573835DC-D82E-48B0-BE15-F9D7556AAC87}">
      <dgm:prSet/>
      <dgm:spPr/>
      <dgm:t>
        <a:bodyPr/>
        <a:lstStyle/>
        <a:p>
          <a:endParaRPr lang="en-US"/>
        </a:p>
      </dgm:t>
    </dgm:pt>
    <dgm:pt modelId="{B828025C-965D-41B2-B243-ADB461EA592B}" type="pres">
      <dgm:prSet presAssocID="{FFD031B7-7CEB-44B0-8FD4-AE98A761EE80}" presName="Name0" presStyleCnt="0">
        <dgm:presLayoutVars>
          <dgm:dir/>
          <dgm:resizeHandles val="exact"/>
        </dgm:presLayoutVars>
      </dgm:prSet>
      <dgm:spPr/>
      <dgm:t>
        <a:bodyPr/>
        <a:lstStyle/>
        <a:p>
          <a:endParaRPr lang="en-US"/>
        </a:p>
      </dgm:t>
    </dgm:pt>
    <dgm:pt modelId="{5C16727D-833B-47BF-8482-DE4E47D183BF}" type="pres">
      <dgm:prSet presAssocID="{DF1A5AA1-FF33-4D04-BF19-33934EA6926A}" presName="node" presStyleLbl="node1" presStyleIdx="0" presStyleCnt="6" custScaleY="115557">
        <dgm:presLayoutVars>
          <dgm:bulletEnabled val="1"/>
        </dgm:presLayoutVars>
      </dgm:prSet>
      <dgm:spPr/>
      <dgm:t>
        <a:bodyPr/>
        <a:lstStyle/>
        <a:p>
          <a:endParaRPr lang="en-US"/>
        </a:p>
      </dgm:t>
    </dgm:pt>
    <dgm:pt modelId="{E7AFFBF4-0E4E-454C-AFCD-7D2E0664E9E7}" type="pres">
      <dgm:prSet presAssocID="{4BB893C3-EB71-4EBF-BB99-DBC25D0C1F54}" presName="sibTrans" presStyleLbl="sibTrans1D1" presStyleIdx="0" presStyleCnt="5"/>
      <dgm:spPr/>
      <dgm:t>
        <a:bodyPr/>
        <a:lstStyle/>
        <a:p>
          <a:endParaRPr lang="en-US"/>
        </a:p>
      </dgm:t>
    </dgm:pt>
    <dgm:pt modelId="{2E4761A2-7E15-4773-B2C5-0B079BD79CE4}" type="pres">
      <dgm:prSet presAssocID="{4BB893C3-EB71-4EBF-BB99-DBC25D0C1F54}" presName="connectorText" presStyleLbl="sibTrans1D1" presStyleIdx="0" presStyleCnt="5"/>
      <dgm:spPr/>
      <dgm:t>
        <a:bodyPr/>
        <a:lstStyle/>
        <a:p>
          <a:endParaRPr lang="en-US"/>
        </a:p>
      </dgm:t>
    </dgm:pt>
    <dgm:pt modelId="{BC6BA59D-5920-4555-9C98-806CC87593A2}" type="pres">
      <dgm:prSet presAssocID="{720CE4FF-EAC8-48F8-90B8-412CFB1C6E57}" presName="node" presStyleLbl="node1" presStyleIdx="1" presStyleCnt="6" custScaleY="115557">
        <dgm:presLayoutVars>
          <dgm:bulletEnabled val="1"/>
        </dgm:presLayoutVars>
      </dgm:prSet>
      <dgm:spPr/>
      <dgm:t>
        <a:bodyPr/>
        <a:lstStyle/>
        <a:p>
          <a:endParaRPr lang="en-US"/>
        </a:p>
      </dgm:t>
    </dgm:pt>
    <dgm:pt modelId="{87388022-C183-4B30-B199-1C7AC0AAEB7D}" type="pres">
      <dgm:prSet presAssocID="{474B6E93-DBDC-4667-8AD9-6810184AB71D}" presName="sibTrans" presStyleLbl="sibTrans1D1" presStyleIdx="1" presStyleCnt="5"/>
      <dgm:spPr/>
      <dgm:t>
        <a:bodyPr/>
        <a:lstStyle/>
        <a:p>
          <a:endParaRPr lang="en-US"/>
        </a:p>
      </dgm:t>
    </dgm:pt>
    <dgm:pt modelId="{2C92C145-BDE3-4636-870D-F2B33969363C}" type="pres">
      <dgm:prSet presAssocID="{474B6E93-DBDC-4667-8AD9-6810184AB71D}" presName="connectorText" presStyleLbl="sibTrans1D1" presStyleIdx="1" presStyleCnt="5"/>
      <dgm:spPr/>
      <dgm:t>
        <a:bodyPr/>
        <a:lstStyle/>
        <a:p>
          <a:endParaRPr lang="en-US"/>
        </a:p>
      </dgm:t>
    </dgm:pt>
    <dgm:pt modelId="{37102C5F-98F2-4742-B61C-C95C883F825B}" type="pres">
      <dgm:prSet presAssocID="{4611A805-2757-442E-AEB2-8311FBA21962}" presName="node" presStyleLbl="node1" presStyleIdx="2" presStyleCnt="6" custScaleY="115557">
        <dgm:presLayoutVars>
          <dgm:bulletEnabled val="1"/>
        </dgm:presLayoutVars>
      </dgm:prSet>
      <dgm:spPr/>
      <dgm:t>
        <a:bodyPr/>
        <a:lstStyle/>
        <a:p>
          <a:endParaRPr lang="en-US"/>
        </a:p>
      </dgm:t>
    </dgm:pt>
    <dgm:pt modelId="{C44D91DB-ABA2-48C5-9E2A-A9C2484178BB}" type="pres">
      <dgm:prSet presAssocID="{EBB7FF31-335D-4319-BE68-60E898DC33B6}" presName="sibTrans" presStyleLbl="sibTrans1D1" presStyleIdx="2" presStyleCnt="5"/>
      <dgm:spPr/>
      <dgm:t>
        <a:bodyPr/>
        <a:lstStyle/>
        <a:p>
          <a:endParaRPr lang="en-US"/>
        </a:p>
      </dgm:t>
    </dgm:pt>
    <dgm:pt modelId="{946D8F42-6EAA-42C6-8EC1-1AA15FE212E8}" type="pres">
      <dgm:prSet presAssocID="{EBB7FF31-335D-4319-BE68-60E898DC33B6}" presName="connectorText" presStyleLbl="sibTrans1D1" presStyleIdx="2" presStyleCnt="5"/>
      <dgm:spPr/>
      <dgm:t>
        <a:bodyPr/>
        <a:lstStyle/>
        <a:p>
          <a:endParaRPr lang="en-US"/>
        </a:p>
      </dgm:t>
    </dgm:pt>
    <dgm:pt modelId="{D4EF167F-6A00-4191-B3AE-DA4B155F1862}" type="pres">
      <dgm:prSet presAssocID="{2DFBE342-A55F-492B-8470-37259B9A449B}" presName="node" presStyleLbl="node1" presStyleIdx="3" presStyleCnt="6" custScaleY="115557">
        <dgm:presLayoutVars>
          <dgm:bulletEnabled val="1"/>
        </dgm:presLayoutVars>
      </dgm:prSet>
      <dgm:spPr/>
      <dgm:t>
        <a:bodyPr/>
        <a:lstStyle/>
        <a:p>
          <a:endParaRPr lang="en-US"/>
        </a:p>
      </dgm:t>
    </dgm:pt>
    <dgm:pt modelId="{EAC2D523-2FB6-4F59-983E-3F53CE87F8EB}" type="pres">
      <dgm:prSet presAssocID="{547C55AA-CDC1-42EE-B9FD-805C0A9FDA40}" presName="sibTrans" presStyleLbl="sibTrans1D1" presStyleIdx="3" presStyleCnt="5"/>
      <dgm:spPr/>
      <dgm:t>
        <a:bodyPr/>
        <a:lstStyle/>
        <a:p>
          <a:endParaRPr lang="en-US"/>
        </a:p>
      </dgm:t>
    </dgm:pt>
    <dgm:pt modelId="{54449CEB-3C2D-42DF-B43F-5E2C9797D108}" type="pres">
      <dgm:prSet presAssocID="{547C55AA-CDC1-42EE-B9FD-805C0A9FDA40}" presName="connectorText" presStyleLbl="sibTrans1D1" presStyleIdx="3" presStyleCnt="5"/>
      <dgm:spPr/>
      <dgm:t>
        <a:bodyPr/>
        <a:lstStyle/>
        <a:p>
          <a:endParaRPr lang="en-US"/>
        </a:p>
      </dgm:t>
    </dgm:pt>
    <dgm:pt modelId="{412F1B1C-2B00-4815-832C-D90176AC697F}" type="pres">
      <dgm:prSet presAssocID="{681B582A-1D82-4624-896A-765CEFDAB4C9}" presName="node" presStyleLbl="node1" presStyleIdx="4" presStyleCnt="6" custScaleY="115557">
        <dgm:presLayoutVars>
          <dgm:bulletEnabled val="1"/>
        </dgm:presLayoutVars>
      </dgm:prSet>
      <dgm:spPr/>
      <dgm:t>
        <a:bodyPr/>
        <a:lstStyle/>
        <a:p>
          <a:endParaRPr lang="en-US"/>
        </a:p>
      </dgm:t>
    </dgm:pt>
    <dgm:pt modelId="{A3B89A27-C932-4881-9B19-C61677265F52}" type="pres">
      <dgm:prSet presAssocID="{988FC567-BE5F-43B3-9AFE-65EA91540E25}" presName="sibTrans" presStyleLbl="sibTrans1D1" presStyleIdx="4" presStyleCnt="5"/>
      <dgm:spPr/>
      <dgm:t>
        <a:bodyPr/>
        <a:lstStyle/>
        <a:p>
          <a:endParaRPr lang="en-US"/>
        </a:p>
      </dgm:t>
    </dgm:pt>
    <dgm:pt modelId="{6458E66D-288A-432C-8F5A-41BD916F8D48}" type="pres">
      <dgm:prSet presAssocID="{988FC567-BE5F-43B3-9AFE-65EA91540E25}" presName="connectorText" presStyleLbl="sibTrans1D1" presStyleIdx="4" presStyleCnt="5"/>
      <dgm:spPr/>
      <dgm:t>
        <a:bodyPr/>
        <a:lstStyle/>
        <a:p>
          <a:endParaRPr lang="en-US"/>
        </a:p>
      </dgm:t>
    </dgm:pt>
    <dgm:pt modelId="{028A49A1-1B14-43B8-8F78-ABDBB74F4E9E}" type="pres">
      <dgm:prSet presAssocID="{012B7A09-07A5-4F0E-BD7B-F375EBFE0A7D}" presName="node" presStyleLbl="node1" presStyleIdx="5" presStyleCnt="6" custScaleY="115557">
        <dgm:presLayoutVars>
          <dgm:bulletEnabled val="1"/>
        </dgm:presLayoutVars>
      </dgm:prSet>
      <dgm:spPr/>
      <dgm:t>
        <a:bodyPr/>
        <a:lstStyle/>
        <a:p>
          <a:endParaRPr lang="en-US"/>
        </a:p>
      </dgm:t>
    </dgm:pt>
  </dgm:ptLst>
  <dgm:cxnLst>
    <dgm:cxn modelId="{07BA8969-843D-42D1-A6C5-F2BE630F700B}" type="presOf" srcId="{E1851DF5-1671-4EDF-887C-199B9358FE25}" destId="{BC6BA59D-5920-4555-9C98-806CC87593A2}" srcOrd="0" destOrd="1" presId="urn:microsoft.com/office/officeart/2005/8/layout/bProcess3"/>
    <dgm:cxn modelId="{50008A95-0BEC-45F2-9B0D-E95F8F8B3B57}" srcId="{FFD031B7-7CEB-44B0-8FD4-AE98A761EE80}" destId="{012B7A09-07A5-4F0E-BD7B-F375EBFE0A7D}" srcOrd="5" destOrd="0" parTransId="{DE38480C-7FB4-4DCA-BC45-D5635C31225C}" sibTransId="{C28301F0-164A-4326-B9E7-A5F0B5603CD5}"/>
    <dgm:cxn modelId="{4937755C-9463-46FB-8D2B-6B3060C6851B}" srcId="{681B582A-1D82-4624-896A-765CEFDAB4C9}" destId="{FA764703-91AE-4CAF-A393-931D8F830DA2}" srcOrd="0" destOrd="0" parTransId="{EF4348EC-A64F-41EB-A89E-48344C346B84}" sibTransId="{8D1E1563-C593-46A5-B4A6-7C4A3BACD8A0}"/>
    <dgm:cxn modelId="{8A7A012E-98E3-4137-AA44-EADE14997080}" type="presOf" srcId="{547C55AA-CDC1-42EE-B9FD-805C0A9FDA40}" destId="{54449CEB-3C2D-42DF-B43F-5E2C9797D108}" srcOrd="1" destOrd="0" presId="urn:microsoft.com/office/officeart/2005/8/layout/bProcess3"/>
    <dgm:cxn modelId="{646A2262-75EB-423B-957B-2D379D1B6A37}" type="presOf" srcId="{EBB7FF31-335D-4319-BE68-60E898DC33B6}" destId="{946D8F42-6EAA-42C6-8EC1-1AA15FE212E8}" srcOrd="1" destOrd="0" presId="urn:microsoft.com/office/officeart/2005/8/layout/bProcess3"/>
    <dgm:cxn modelId="{45F7F283-6D28-44EA-A5B3-F6B96690C1DD}" type="presOf" srcId="{C366DE03-A229-4831-8639-946F3E233300}" destId="{D4EF167F-6A00-4191-B3AE-DA4B155F1862}" srcOrd="0" destOrd="1" presId="urn:microsoft.com/office/officeart/2005/8/layout/bProcess3"/>
    <dgm:cxn modelId="{1AE6A0AA-86EF-4438-BC7E-557C21D56B39}" srcId="{DF1A5AA1-FF33-4D04-BF19-33934EA6926A}" destId="{051BE019-F6AE-4245-9F8A-F0F452E2CE34}" srcOrd="0" destOrd="0" parTransId="{CCE9397D-5783-4EC9-A377-840005112264}" sibTransId="{9191AD55-4A5A-4F41-8401-4DC5F0CC08A6}"/>
    <dgm:cxn modelId="{CCFD0E67-4DE6-47C0-8FF6-04E8FB87A872}" type="presOf" srcId="{5D57714C-3945-4EA0-A330-9336578EAF1D}" destId="{028A49A1-1B14-43B8-8F78-ABDBB74F4E9E}" srcOrd="0" destOrd="1" presId="urn:microsoft.com/office/officeart/2005/8/layout/bProcess3"/>
    <dgm:cxn modelId="{9B632241-5C65-45DA-B18E-8FE4628AF5DA}" srcId="{FFD031B7-7CEB-44B0-8FD4-AE98A761EE80}" destId="{681B582A-1D82-4624-896A-765CEFDAB4C9}" srcOrd="4" destOrd="0" parTransId="{0BD512D1-B35C-44B0-8D1A-17D2FBBC60D4}" sibTransId="{988FC567-BE5F-43B3-9AFE-65EA91540E25}"/>
    <dgm:cxn modelId="{867394EE-1C6C-45C0-96DE-C3B50312E97A}" type="presOf" srcId="{EBB7FF31-335D-4319-BE68-60E898DC33B6}" destId="{C44D91DB-ABA2-48C5-9E2A-A9C2484178BB}" srcOrd="0" destOrd="0" presId="urn:microsoft.com/office/officeart/2005/8/layout/bProcess3"/>
    <dgm:cxn modelId="{8F2C3C5D-D6B9-4954-83AC-1F5CC525434C}" srcId="{FFD031B7-7CEB-44B0-8FD4-AE98A761EE80}" destId="{2DFBE342-A55F-492B-8470-37259B9A449B}" srcOrd="3" destOrd="0" parTransId="{DD7209DB-A84A-4BA5-907B-4D698E63533A}" sibTransId="{547C55AA-CDC1-42EE-B9FD-805C0A9FDA40}"/>
    <dgm:cxn modelId="{911F4B52-5FC9-4454-8053-367654C94956}" srcId="{FFD031B7-7CEB-44B0-8FD4-AE98A761EE80}" destId="{DF1A5AA1-FF33-4D04-BF19-33934EA6926A}" srcOrd="0" destOrd="0" parTransId="{117FB82D-9FF0-4F8E-AB0F-6E07A1D416D9}" sibTransId="{4BB893C3-EB71-4EBF-BB99-DBC25D0C1F54}"/>
    <dgm:cxn modelId="{7BBF614D-00D4-4F5A-AFCF-FFFEE487D0E0}" type="presOf" srcId="{FFD031B7-7CEB-44B0-8FD4-AE98A761EE80}" destId="{B828025C-965D-41B2-B243-ADB461EA592B}" srcOrd="0" destOrd="0" presId="urn:microsoft.com/office/officeart/2005/8/layout/bProcess3"/>
    <dgm:cxn modelId="{6C2068C9-33B3-4176-8EBB-40E1384D831B}" type="presOf" srcId="{2DFBE342-A55F-492B-8470-37259B9A449B}" destId="{D4EF167F-6A00-4191-B3AE-DA4B155F1862}" srcOrd="0" destOrd="0" presId="urn:microsoft.com/office/officeart/2005/8/layout/bProcess3"/>
    <dgm:cxn modelId="{4F6C89A6-0E0F-4AC2-A3E9-2CE2B3E57AA3}" type="presOf" srcId="{988FC567-BE5F-43B3-9AFE-65EA91540E25}" destId="{A3B89A27-C932-4881-9B19-C61677265F52}" srcOrd="0" destOrd="0" presId="urn:microsoft.com/office/officeart/2005/8/layout/bProcess3"/>
    <dgm:cxn modelId="{16F22A38-C33A-4945-BC15-6158A7FAA446}" type="presOf" srcId="{4611A805-2757-442E-AEB2-8311FBA21962}" destId="{37102C5F-98F2-4742-B61C-C95C883F825B}" srcOrd="0" destOrd="0" presId="urn:microsoft.com/office/officeart/2005/8/layout/bProcess3"/>
    <dgm:cxn modelId="{1DDA344D-A1B3-4AAD-9AC4-389C7C968FB4}" type="presOf" srcId="{474B6E93-DBDC-4667-8AD9-6810184AB71D}" destId="{2C92C145-BDE3-4636-870D-F2B33969363C}" srcOrd="1" destOrd="0" presId="urn:microsoft.com/office/officeart/2005/8/layout/bProcess3"/>
    <dgm:cxn modelId="{BEB4FCD9-BA9E-46BD-AD39-BB7CB2B3C773}" type="presOf" srcId="{4BB893C3-EB71-4EBF-BB99-DBC25D0C1F54}" destId="{E7AFFBF4-0E4E-454C-AFCD-7D2E0664E9E7}" srcOrd="0" destOrd="0" presId="urn:microsoft.com/office/officeart/2005/8/layout/bProcess3"/>
    <dgm:cxn modelId="{2733889B-98D9-4803-8D87-9C189A3D4ECB}" srcId="{FFD031B7-7CEB-44B0-8FD4-AE98A761EE80}" destId="{720CE4FF-EAC8-48F8-90B8-412CFB1C6E57}" srcOrd="1" destOrd="0" parTransId="{412A2F1E-E17F-4CF2-8150-D44EC8233BEF}" sibTransId="{474B6E93-DBDC-4667-8AD9-6810184AB71D}"/>
    <dgm:cxn modelId="{1F6D5F09-56DD-4545-AF80-679ABFCF3BAC}" type="presOf" srcId="{012B7A09-07A5-4F0E-BD7B-F375EBFE0A7D}" destId="{028A49A1-1B14-43B8-8F78-ABDBB74F4E9E}" srcOrd="0" destOrd="0" presId="urn:microsoft.com/office/officeart/2005/8/layout/bProcess3"/>
    <dgm:cxn modelId="{573835DC-D82E-48B0-BE15-F9D7556AAC87}" srcId="{2DFBE342-A55F-492B-8470-37259B9A449B}" destId="{065B03DB-E24C-449B-9DD5-41FAD2A36A8F}" srcOrd="1" destOrd="0" parTransId="{67D425A9-6D9E-419B-9107-52FAD30FAB38}" sibTransId="{BCBD05A9-C921-4EB4-856B-1179A6954C94}"/>
    <dgm:cxn modelId="{946649E6-39D3-4D19-80C9-D5DF1C493869}" type="presOf" srcId="{DF1A5AA1-FF33-4D04-BF19-33934EA6926A}" destId="{5C16727D-833B-47BF-8482-DE4E47D183BF}" srcOrd="0" destOrd="0" presId="urn:microsoft.com/office/officeart/2005/8/layout/bProcess3"/>
    <dgm:cxn modelId="{51766798-ADF4-4743-845B-F9368DFC76F5}" type="presOf" srcId="{474B6E93-DBDC-4667-8AD9-6810184AB71D}" destId="{87388022-C183-4B30-B199-1C7AC0AAEB7D}" srcOrd="0" destOrd="0" presId="urn:microsoft.com/office/officeart/2005/8/layout/bProcess3"/>
    <dgm:cxn modelId="{724FCFCC-CAAB-41BE-B0CF-F7670FAC7752}" srcId="{720CE4FF-EAC8-48F8-90B8-412CFB1C6E57}" destId="{E1851DF5-1671-4EDF-887C-199B9358FE25}" srcOrd="0" destOrd="0" parTransId="{7B61548B-A7D6-43DF-BDD8-4E1D3506D6BB}" sibTransId="{295929F4-6A89-47EA-AC31-53DF0B72D458}"/>
    <dgm:cxn modelId="{71F989D1-B1B7-4DAA-B5FF-44763C710476}" srcId="{FFD031B7-7CEB-44B0-8FD4-AE98A761EE80}" destId="{4611A805-2757-442E-AEB2-8311FBA21962}" srcOrd="2" destOrd="0" parTransId="{E9EDB55A-6008-4DFB-8906-F6FF4BF1E427}" sibTransId="{EBB7FF31-335D-4319-BE68-60E898DC33B6}"/>
    <dgm:cxn modelId="{190AF1D1-2C50-4D4E-A441-AD30B9F40801}" type="presOf" srcId="{547C55AA-CDC1-42EE-B9FD-805C0A9FDA40}" destId="{EAC2D523-2FB6-4F59-983E-3F53CE87F8EB}" srcOrd="0" destOrd="0" presId="urn:microsoft.com/office/officeart/2005/8/layout/bProcess3"/>
    <dgm:cxn modelId="{25F96610-D91D-4316-83B8-16A84369C70B}" type="presOf" srcId="{988FC567-BE5F-43B3-9AFE-65EA91540E25}" destId="{6458E66D-288A-432C-8F5A-41BD916F8D48}" srcOrd="1" destOrd="0" presId="urn:microsoft.com/office/officeart/2005/8/layout/bProcess3"/>
    <dgm:cxn modelId="{C8626D11-8014-4B34-9BC5-9F312E0B7AB9}" type="presOf" srcId="{FA764703-91AE-4CAF-A393-931D8F830DA2}" destId="{412F1B1C-2B00-4815-832C-D90176AC697F}" srcOrd="0" destOrd="1" presId="urn:microsoft.com/office/officeart/2005/8/layout/bProcess3"/>
    <dgm:cxn modelId="{7BFCF485-689A-45B1-8EF7-9B2DAEFF4D38}" type="presOf" srcId="{065B03DB-E24C-449B-9DD5-41FAD2A36A8F}" destId="{D4EF167F-6A00-4191-B3AE-DA4B155F1862}" srcOrd="0" destOrd="2" presId="urn:microsoft.com/office/officeart/2005/8/layout/bProcess3"/>
    <dgm:cxn modelId="{5943F659-8DBA-4DC3-BD84-2FA4720043C4}" type="presOf" srcId="{051BE019-F6AE-4245-9F8A-F0F452E2CE34}" destId="{5C16727D-833B-47BF-8482-DE4E47D183BF}" srcOrd="0" destOrd="1" presId="urn:microsoft.com/office/officeart/2005/8/layout/bProcess3"/>
    <dgm:cxn modelId="{CA8A450C-E3DB-4537-8D70-12A4C70E154A}" srcId="{2DFBE342-A55F-492B-8470-37259B9A449B}" destId="{C366DE03-A229-4831-8639-946F3E233300}" srcOrd="0" destOrd="0" parTransId="{598C79E0-9DBB-49C1-BE13-159906BB8858}" sibTransId="{5E310775-C3AD-498C-ABC4-34585B843BC0}"/>
    <dgm:cxn modelId="{B3F78DC6-E51A-4B6F-B73E-3925CB435278}" type="presOf" srcId="{681B582A-1D82-4624-896A-765CEFDAB4C9}" destId="{412F1B1C-2B00-4815-832C-D90176AC697F}" srcOrd="0" destOrd="0" presId="urn:microsoft.com/office/officeart/2005/8/layout/bProcess3"/>
    <dgm:cxn modelId="{722C6C6B-B0E9-4589-8C1D-F176DD32D7BA}" type="presOf" srcId="{FC3E7658-D848-4835-849C-4F29C6CD66FF}" destId="{37102C5F-98F2-4742-B61C-C95C883F825B}" srcOrd="0" destOrd="1" presId="urn:microsoft.com/office/officeart/2005/8/layout/bProcess3"/>
    <dgm:cxn modelId="{AA64CDBE-9BBC-4F55-936D-1EB53125C448}" srcId="{4611A805-2757-442E-AEB2-8311FBA21962}" destId="{FC3E7658-D848-4835-849C-4F29C6CD66FF}" srcOrd="0" destOrd="0" parTransId="{F079A88C-D745-4778-8908-41ED6EDAE876}" sibTransId="{96EB95DF-023A-498F-8660-FB141DA6F3FF}"/>
    <dgm:cxn modelId="{710B7AA2-F534-454E-B29E-5D32175194C1}" type="presOf" srcId="{720CE4FF-EAC8-48F8-90B8-412CFB1C6E57}" destId="{BC6BA59D-5920-4555-9C98-806CC87593A2}" srcOrd="0" destOrd="0" presId="urn:microsoft.com/office/officeart/2005/8/layout/bProcess3"/>
    <dgm:cxn modelId="{7EBFF71A-F114-4AE9-B5D9-509E31A5A136}" srcId="{012B7A09-07A5-4F0E-BD7B-F375EBFE0A7D}" destId="{5D57714C-3945-4EA0-A330-9336578EAF1D}" srcOrd="0" destOrd="0" parTransId="{A47AAA8C-5095-4651-9231-7D7813ED9808}" sibTransId="{973CD7C3-1C3F-4FFB-9176-BF934B79C187}"/>
    <dgm:cxn modelId="{FC2B2E20-98A9-4404-858D-2857ED056170}" type="presOf" srcId="{4BB893C3-EB71-4EBF-BB99-DBC25D0C1F54}" destId="{2E4761A2-7E15-4773-B2C5-0B079BD79CE4}" srcOrd="1" destOrd="0" presId="urn:microsoft.com/office/officeart/2005/8/layout/bProcess3"/>
    <dgm:cxn modelId="{ABB4B1B1-CF4F-481D-999A-84E69A3CB21C}" type="presParOf" srcId="{B828025C-965D-41B2-B243-ADB461EA592B}" destId="{5C16727D-833B-47BF-8482-DE4E47D183BF}" srcOrd="0" destOrd="0" presId="urn:microsoft.com/office/officeart/2005/8/layout/bProcess3"/>
    <dgm:cxn modelId="{D5545683-27B3-407C-8DE5-1DAB589B3795}" type="presParOf" srcId="{B828025C-965D-41B2-B243-ADB461EA592B}" destId="{E7AFFBF4-0E4E-454C-AFCD-7D2E0664E9E7}" srcOrd="1" destOrd="0" presId="urn:microsoft.com/office/officeart/2005/8/layout/bProcess3"/>
    <dgm:cxn modelId="{089D0737-1EB3-417F-AC26-078729370EBB}" type="presParOf" srcId="{E7AFFBF4-0E4E-454C-AFCD-7D2E0664E9E7}" destId="{2E4761A2-7E15-4773-B2C5-0B079BD79CE4}" srcOrd="0" destOrd="0" presId="urn:microsoft.com/office/officeart/2005/8/layout/bProcess3"/>
    <dgm:cxn modelId="{6A8EF66B-63C4-441C-8C5B-7B6B053DFB2D}" type="presParOf" srcId="{B828025C-965D-41B2-B243-ADB461EA592B}" destId="{BC6BA59D-5920-4555-9C98-806CC87593A2}" srcOrd="2" destOrd="0" presId="urn:microsoft.com/office/officeart/2005/8/layout/bProcess3"/>
    <dgm:cxn modelId="{AAF815E6-8A04-4CA8-9480-8A6A866F64B4}" type="presParOf" srcId="{B828025C-965D-41B2-B243-ADB461EA592B}" destId="{87388022-C183-4B30-B199-1C7AC0AAEB7D}" srcOrd="3" destOrd="0" presId="urn:microsoft.com/office/officeart/2005/8/layout/bProcess3"/>
    <dgm:cxn modelId="{A802BE32-F16D-4F51-A44B-ECF9635D745C}" type="presParOf" srcId="{87388022-C183-4B30-B199-1C7AC0AAEB7D}" destId="{2C92C145-BDE3-4636-870D-F2B33969363C}" srcOrd="0" destOrd="0" presId="urn:microsoft.com/office/officeart/2005/8/layout/bProcess3"/>
    <dgm:cxn modelId="{1A5E6524-BF3D-4B69-8C3E-E2ADD32CA235}" type="presParOf" srcId="{B828025C-965D-41B2-B243-ADB461EA592B}" destId="{37102C5F-98F2-4742-B61C-C95C883F825B}" srcOrd="4" destOrd="0" presId="urn:microsoft.com/office/officeart/2005/8/layout/bProcess3"/>
    <dgm:cxn modelId="{EEE7746D-9869-4804-B913-A1F2524848F4}" type="presParOf" srcId="{B828025C-965D-41B2-B243-ADB461EA592B}" destId="{C44D91DB-ABA2-48C5-9E2A-A9C2484178BB}" srcOrd="5" destOrd="0" presId="urn:microsoft.com/office/officeart/2005/8/layout/bProcess3"/>
    <dgm:cxn modelId="{21F130E2-2754-4AE5-BC42-DB54A5D5B0DA}" type="presParOf" srcId="{C44D91DB-ABA2-48C5-9E2A-A9C2484178BB}" destId="{946D8F42-6EAA-42C6-8EC1-1AA15FE212E8}" srcOrd="0" destOrd="0" presId="urn:microsoft.com/office/officeart/2005/8/layout/bProcess3"/>
    <dgm:cxn modelId="{77453157-5E3E-489E-B53C-718AE53E7CDC}" type="presParOf" srcId="{B828025C-965D-41B2-B243-ADB461EA592B}" destId="{D4EF167F-6A00-4191-B3AE-DA4B155F1862}" srcOrd="6" destOrd="0" presId="urn:microsoft.com/office/officeart/2005/8/layout/bProcess3"/>
    <dgm:cxn modelId="{54B870BD-FAA6-4B67-8DAA-C85702745A06}" type="presParOf" srcId="{B828025C-965D-41B2-B243-ADB461EA592B}" destId="{EAC2D523-2FB6-4F59-983E-3F53CE87F8EB}" srcOrd="7" destOrd="0" presId="urn:microsoft.com/office/officeart/2005/8/layout/bProcess3"/>
    <dgm:cxn modelId="{73CAC93C-FACE-411A-9435-B6E1DE66DD87}" type="presParOf" srcId="{EAC2D523-2FB6-4F59-983E-3F53CE87F8EB}" destId="{54449CEB-3C2D-42DF-B43F-5E2C9797D108}" srcOrd="0" destOrd="0" presId="urn:microsoft.com/office/officeart/2005/8/layout/bProcess3"/>
    <dgm:cxn modelId="{D1AB12AF-ACFA-4893-9E09-2DC8A66B2519}" type="presParOf" srcId="{B828025C-965D-41B2-B243-ADB461EA592B}" destId="{412F1B1C-2B00-4815-832C-D90176AC697F}" srcOrd="8" destOrd="0" presId="urn:microsoft.com/office/officeart/2005/8/layout/bProcess3"/>
    <dgm:cxn modelId="{958DEE23-0763-4C58-8353-3D6DE2049890}" type="presParOf" srcId="{B828025C-965D-41B2-B243-ADB461EA592B}" destId="{A3B89A27-C932-4881-9B19-C61677265F52}" srcOrd="9" destOrd="0" presId="urn:microsoft.com/office/officeart/2005/8/layout/bProcess3"/>
    <dgm:cxn modelId="{41542BA6-4E59-48EB-9490-CA58969A7BF9}" type="presParOf" srcId="{A3B89A27-C932-4881-9B19-C61677265F52}" destId="{6458E66D-288A-432C-8F5A-41BD916F8D48}" srcOrd="0" destOrd="0" presId="urn:microsoft.com/office/officeart/2005/8/layout/bProcess3"/>
    <dgm:cxn modelId="{2CC6F460-D608-4FE4-95CE-DDD342C80A6F}" type="presParOf" srcId="{B828025C-965D-41B2-B243-ADB461EA592B}" destId="{028A49A1-1B14-43B8-8F78-ABDBB74F4E9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7C367-89A4-44DC-B870-D39E424675E0}" type="doc">
      <dgm:prSet loTypeId="urn:microsoft.com/office/officeart/2005/8/layout/radial4" loCatId="relationship" qsTypeId="urn:microsoft.com/office/officeart/2005/8/quickstyle/simple2" qsCatId="simple" csTypeId="urn:microsoft.com/office/officeart/2005/8/colors/colorful2" csCatId="colorful" phldr="1"/>
      <dgm:spPr/>
      <dgm:t>
        <a:bodyPr/>
        <a:lstStyle/>
        <a:p>
          <a:endParaRPr lang="en-US"/>
        </a:p>
      </dgm:t>
    </dgm:pt>
    <dgm:pt modelId="{E203D3D7-9861-482E-8650-D783BC8CFEBE}">
      <dgm:prSet phldrT="[Text]" custT="1"/>
      <dgm:spPr/>
      <dgm:t>
        <a:bodyPr/>
        <a:lstStyle/>
        <a:p>
          <a:r>
            <a:rPr lang="en-US" sz="2000" b="0" dirty="0" smtClean="0"/>
            <a:t>Stigma and Discrimination</a:t>
          </a:r>
          <a:endParaRPr lang="en-US" sz="2000" b="0" dirty="0"/>
        </a:p>
      </dgm:t>
    </dgm:pt>
    <dgm:pt modelId="{6A3F788E-87ED-4CAA-8525-E75A2C2D758A}" type="parTrans" cxnId="{07BF8913-DABF-476F-AFA2-5A93D74397A8}">
      <dgm:prSet/>
      <dgm:spPr/>
      <dgm:t>
        <a:bodyPr/>
        <a:lstStyle/>
        <a:p>
          <a:endParaRPr lang="en-US"/>
        </a:p>
      </dgm:t>
    </dgm:pt>
    <dgm:pt modelId="{0EE32B50-5333-4C15-BB4C-45AF68D5D9D5}" type="sibTrans" cxnId="{07BF8913-DABF-476F-AFA2-5A93D74397A8}">
      <dgm:prSet/>
      <dgm:spPr/>
      <dgm:t>
        <a:bodyPr/>
        <a:lstStyle/>
        <a:p>
          <a:endParaRPr lang="en-US"/>
        </a:p>
      </dgm:t>
    </dgm:pt>
    <dgm:pt modelId="{01FE8098-EEC6-426D-A29A-CEC30C0A7451}">
      <dgm:prSet phldrT="[Text]" custT="1"/>
      <dgm:spPr/>
      <dgm:t>
        <a:bodyPr/>
        <a:lstStyle/>
        <a:p>
          <a:r>
            <a:rPr lang="en-US" sz="2000" dirty="0" smtClean="0"/>
            <a:t>Bias in Health Care</a:t>
          </a:r>
          <a:endParaRPr lang="en-US" sz="2000" dirty="0"/>
        </a:p>
      </dgm:t>
    </dgm:pt>
    <dgm:pt modelId="{9B68C853-CE1A-4F54-BC24-6B976800C7B3}" type="parTrans" cxnId="{B5704B77-19FB-4EAC-8B60-3DCF15C29EF3}">
      <dgm:prSet/>
      <dgm:spPr/>
      <dgm:t>
        <a:bodyPr/>
        <a:lstStyle/>
        <a:p>
          <a:endParaRPr lang="en-US"/>
        </a:p>
      </dgm:t>
    </dgm:pt>
    <dgm:pt modelId="{7BB192E3-878B-47B7-9698-442DEC131464}" type="sibTrans" cxnId="{B5704B77-19FB-4EAC-8B60-3DCF15C29EF3}">
      <dgm:prSet/>
      <dgm:spPr/>
      <dgm:t>
        <a:bodyPr/>
        <a:lstStyle/>
        <a:p>
          <a:endParaRPr lang="en-US"/>
        </a:p>
      </dgm:t>
    </dgm:pt>
    <dgm:pt modelId="{ECFB4A6E-A1B9-4BAA-9210-015495872445}">
      <dgm:prSet phldrT="[Text]" custT="1"/>
      <dgm:spPr/>
      <dgm:t>
        <a:bodyPr/>
        <a:lstStyle/>
        <a:p>
          <a:r>
            <a:rPr lang="en-US" sz="2000" b="0" dirty="0" smtClean="0"/>
            <a:t>Health Care Disparities</a:t>
          </a:r>
          <a:endParaRPr lang="en-US" sz="2000" b="0" dirty="0"/>
        </a:p>
      </dgm:t>
    </dgm:pt>
    <dgm:pt modelId="{C9330EE5-501B-40E7-8BF4-C68300999642}" type="parTrans" cxnId="{178658D7-737C-44B7-BB16-26E7C8D33176}">
      <dgm:prSet/>
      <dgm:spPr/>
      <dgm:t>
        <a:bodyPr/>
        <a:lstStyle/>
        <a:p>
          <a:endParaRPr lang="en-US"/>
        </a:p>
      </dgm:t>
    </dgm:pt>
    <dgm:pt modelId="{80312CF3-42F3-407F-B70B-96DB3E5E1105}" type="sibTrans" cxnId="{178658D7-737C-44B7-BB16-26E7C8D33176}">
      <dgm:prSet/>
      <dgm:spPr/>
      <dgm:t>
        <a:bodyPr/>
        <a:lstStyle/>
        <a:p>
          <a:endParaRPr lang="en-US"/>
        </a:p>
      </dgm:t>
    </dgm:pt>
    <dgm:pt modelId="{0FA860D4-5C81-4A9E-81E1-2FABA3A4EFA8}">
      <dgm:prSet phldrT="[Text]" custT="1"/>
      <dgm:spPr/>
      <dgm:t>
        <a:bodyPr/>
        <a:lstStyle/>
        <a:p>
          <a:r>
            <a:rPr lang="en-US" sz="2000" dirty="0" smtClean="0"/>
            <a:t>Social Determinants</a:t>
          </a:r>
          <a:endParaRPr lang="en-US" sz="2000" dirty="0"/>
        </a:p>
      </dgm:t>
    </dgm:pt>
    <dgm:pt modelId="{9113841C-B54C-406D-AA2B-B7B4ADCD0BC3}" type="parTrans" cxnId="{E63E8C00-C0CB-4629-BBBC-B58D0D53BB1D}">
      <dgm:prSet/>
      <dgm:spPr/>
      <dgm:t>
        <a:bodyPr/>
        <a:lstStyle/>
        <a:p>
          <a:endParaRPr lang="en-US"/>
        </a:p>
      </dgm:t>
    </dgm:pt>
    <dgm:pt modelId="{68458515-FBBE-4866-92B0-F34672376424}" type="sibTrans" cxnId="{E63E8C00-C0CB-4629-BBBC-B58D0D53BB1D}">
      <dgm:prSet/>
      <dgm:spPr/>
      <dgm:t>
        <a:bodyPr/>
        <a:lstStyle/>
        <a:p>
          <a:endParaRPr lang="en-US"/>
        </a:p>
      </dgm:t>
    </dgm:pt>
    <dgm:pt modelId="{7BEECC30-3401-4B6E-8497-E59B59F5CB1C}" type="pres">
      <dgm:prSet presAssocID="{5EE7C367-89A4-44DC-B870-D39E424675E0}" presName="cycle" presStyleCnt="0">
        <dgm:presLayoutVars>
          <dgm:chMax val="1"/>
          <dgm:dir/>
          <dgm:animLvl val="ctr"/>
          <dgm:resizeHandles val="exact"/>
        </dgm:presLayoutVars>
      </dgm:prSet>
      <dgm:spPr/>
      <dgm:t>
        <a:bodyPr/>
        <a:lstStyle/>
        <a:p>
          <a:endParaRPr lang="en-US"/>
        </a:p>
      </dgm:t>
    </dgm:pt>
    <dgm:pt modelId="{9B8C5EED-38B7-48BC-8BD7-103285CA4610}" type="pres">
      <dgm:prSet presAssocID="{ECFB4A6E-A1B9-4BAA-9210-015495872445}" presName="centerShape" presStyleLbl="node0" presStyleIdx="0" presStyleCnt="1"/>
      <dgm:spPr/>
      <dgm:t>
        <a:bodyPr/>
        <a:lstStyle/>
        <a:p>
          <a:endParaRPr lang="en-US"/>
        </a:p>
      </dgm:t>
    </dgm:pt>
    <dgm:pt modelId="{C527E46D-C78A-4B11-9F6D-A9556E5C6B9E}" type="pres">
      <dgm:prSet presAssocID="{6A3F788E-87ED-4CAA-8525-E75A2C2D758A}" presName="parTrans" presStyleLbl="bgSibTrans2D1" presStyleIdx="0" presStyleCnt="3"/>
      <dgm:spPr/>
      <dgm:t>
        <a:bodyPr/>
        <a:lstStyle/>
        <a:p>
          <a:endParaRPr lang="en-US"/>
        </a:p>
      </dgm:t>
    </dgm:pt>
    <dgm:pt modelId="{8D9C3333-605B-44C2-8FE5-964A55C4B286}" type="pres">
      <dgm:prSet presAssocID="{E203D3D7-9861-482E-8650-D783BC8CFEBE}" presName="node" presStyleLbl="node1" presStyleIdx="0" presStyleCnt="3">
        <dgm:presLayoutVars>
          <dgm:bulletEnabled val="1"/>
        </dgm:presLayoutVars>
      </dgm:prSet>
      <dgm:spPr/>
      <dgm:t>
        <a:bodyPr/>
        <a:lstStyle/>
        <a:p>
          <a:endParaRPr lang="en-US"/>
        </a:p>
      </dgm:t>
    </dgm:pt>
    <dgm:pt modelId="{4C4CD441-9CDF-4416-92D6-FBAC508A2973}" type="pres">
      <dgm:prSet presAssocID="{9B68C853-CE1A-4F54-BC24-6B976800C7B3}" presName="parTrans" presStyleLbl="bgSibTrans2D1" presStyleIdx="1" presStyleCnt="3"/>
      <dgm:spPr/>
      <dgm:t>
        <a:bodyPr/>
        <a:lstStyle/>
        <a:p>
          <a:endParaRPr lang="en-US"/>
        </a:p>
      </dgm:t>
    </dgm:pt>
    <dgm:pt modelId="{32E552D4-9ED4-4C1A-AD1A-92FF0C566E01}" type="pres">
      <dgm:prSet presAssocID="{01FE8098-EEC6-426D-A29A-CEC30C0A7451}" presName="node" presStyleLbl="node1" presStyleIdx="1" presStyleCnt="3">
        <dgm:presLayoutVars>
          <dgm:bulletEnabled val="1"/>
        </dgm:presLayoutVars>
      </dgm:prSet>
      <dgm:spPr/>
      <dgm:t>
        <a:bodyPr/>
        <a:lstStyle/>
        <a:p>
          <a:endParaRPr lang="en-US"/>
        </a:p>
      </dgm:t>
    </dgm:pt>
    <dgm:pt modelId="{B8B59CBD-221C-4890-B43D-855BC46C2ED0}" type="pres">
      <dgm:prSet presAssocID="{9113841C-B54C-406D-AA2B-B7B4ADCD0BC3}" presName="parTrans" presStyleLbl="bgSibTrans2D1" presStyleIdx="2" presStyleCnt="3"/>
      <dgm:spPr/>
      <dgm:t>
        <a:bodyPr/>
        <a:lstStyle/>
        <a:p>
          <a:endParaRPr lang="en-US"/>
        </a:p>
      </dgm:t>
    </dgm:pt>
    <dgm:pt modelId="{66956897-5F5C-4A54-8912-3FE8871EECB8}" type="pres">
      <dgm:prSet presAssocID="{0FA860D4-5C81-4A9E-81E1-2FABA3A4EFA8}" presName="node" presStyleLbl="node1" presStyleIdx="2" presStyleCnt="3">
        <dgm:presLayoutVars>
          <dgm:bulletEnabled val="1"/>
        </dgm:presLayoutVars>
      </dgm:prSet>
      <dgm:spPr/>
      <dgm:t>
        <a:bodyPr/>
        <a:lstStyle/>
        <a:p>
          <a:endParaRPr lang="en-US"/>
        </a:p>
      </dgm:t>
    </dgm:pt>
  </dgm:ptLst>
  <dgm:cxnLst>
    <dgm:cxn modelId="{B5704B77-19FB-4EAC-8B60-3DCF15C29EF3}" srcId="{ECFB4A6E-A1B9-4BAA-9210-015495872445}" destId="{01FE8098-EEC6-426D-A29A-CEC30C0A7451}" srcOrd="1" destOrd="0" parTransId="{9B68C853-CE1A-4F54-BC24-6B976800C7B3}" sibTransId="{7BB192E3-878B-47B7-9698-442DEC131464}"/>
    <dgm:cxn modelId="{D99B25A0-9963-490E-B36F-55ADD1B414E8}" type="presOf" srcId="{9B68C853-CE1A-4F54-BC24-6B976800C7B3}" destId="{4C4CD441-9CDF-4416-92D6-FBAC508A2973}" srcOrd="0" destOrd="0" presId="urn:microsoft.com/office/officeart/2005/8/layout/radial4"/>
    <dgm:cxn modelId="{DD3B2716-EA1F-4DC3-A252-10EC66E45A7D}" type="presOf" srcId="{01FE8098-EEC6-426D-A29A-CEC30C0A7451}" destId="{32E552D4-9ED4-4C1A-AD1A-92FF0C566E01}" srcOrd="0" destOrd="0" presId="urn:microsoft.com/office/officeart/2005/8/layout/radial4"/>
    <dgm:cxn modelId="{90A98F79-9E00-40F7-A1EF-E75F9C828B39}" type="presOf" srcId="{9113841C-B54C-406D-AA2B-B7B4ADCD0BC3}" destId="{B8B59CBD-221C-4890-B43D-855BC46C2ED0}" srcOrd="0" destOrd="0" presId="urn:microsoft.com/office/officeart/2005/8/layout/radial4"/>
    <dgm:cxn modelId="{CB5865BC-FD4B-4758-9816-3DD75624D629}" type="presOf" srcId="{6A3F788E-87ED-4CAA-8525-E75A2C2D758A}" destId="{C527E46D-C78A-4B11-9F6D-A9556E5C6B9E}" srcOrd="0" destOrd="0" presId="urn:microsoft.com/office/officeart/2005/8/layout/radial4"/>
    <dgm:cxn modelId="{178658D7-737C-44B7-BB16-26E7C8D33176}" srcId="{5EE7C367-89A4-44DC-B870-D39E424675E0}" destId="{ECFB4A6E-A1B9-4BAA-9210-015495872445}" srcOrd="0" destOrd="0" parTransId="{C9330EE5-501B-40E7-8BF4-C68300999642}" sibTransId="{80312CF3-42F3-407F-B70B-96DB3E5E1105}"/>
    <dgm:cxn modelId="{9A387ABC-CA2B-4FE2-BD26-0C8F748C8CCE}" type="presOf" srcId="{E203D3D7-9861-482E-8650-D783BC8CFEBE}" destId="{8D9C3333-605B-44C2-8FE5-964A55C4B286}" srcOrd="0" destOrd="0" presId="urn:microsoft.com/office/officeart/2005/8/layout/radial4"/>
    <dgm:cxn modelId="{592D5195-9BF2-464D-AB32-F1724C824F08}" type="presOf" srcId="{ECFB4A6E-A1B9-4BAA-9210-015495872445}" destId="{9B8C5EED-38B7-48BC-8BD7-103285CA4610}" srcOrd="0" destOrd="0" presId="urn:microsoft.com/office/officeart/2005/8/layout/radial4"/>
    <dgm:cxn modelId="{CCDDA99D-D074-4B6B-B1D4-B238EC26C09E}" type="presOf" srcId="{5EE7C367-89A4-44DC-B870-D39E424675E0}" destId="{7BEECC30-3401-4B6E-8497-E59B59F5CB1C}" srcOrd="0" destOrd="0" presId="urn:microsoft.com/office/officeart/2005/8/layout/radial4"/>
    <dgm:cxn modelId="{E63E8C00-C0CB-4629-BBBC-B58D0D53BB1D}" srcId="{ECFB4A6E-A1B9-4BAA-9210-015495872445}" destId="{0FA860D4-5C81-4A9E-81E1-2FABA3A4EFA8}" srcOrd="2" destOrd="0" parTransId="{9113841C-B54C-406D-AA2B-B7B4ADCD0BC3}" sibTransId="{68458515-FBBE-4866-92B0-F34672376424}"/>
    <dgm:cxn modelId="{49CE9B30-50CA-4A2D-B320-5C4DACDAA49C}" type="presOf" srcId="{0FA860D4-5C81-4A9E-81E1-2FABA3A4EFA8}" destId="{66956897-5F5C-4A54-8912-3FE8871EECB8}" srcOrd="0" destOrd="0" presId="urn:microsoft.com/office/officeart/2005/8/layout/radial4"/>
    <dgm:cxn modelId="{07BF8913-DABF-476F-AFA2-5A93D74397A8}" srcId="{ECFB4A6E-A1B9-4BAA-9210-015495872445}" destId="{E203D3D7-9861-482E-8650-D783BC8CFEBE}" srcOrd="0" destOrd="0" parTransId="{6A3F788E-87ED-4CAA-8525-E75A2C2D758A}" sibTransId="{0EE32B50-5333-4C15-BB4C-45AF68D5D9D5}"/>
    <dgm:cxn modelId="{88D78F01-50EB-4B1E-ABEE-FF4369C92F6F}" type="presParOf" srcId="{7BEECC30-3401-4B6E-8497-E59B59F5CB1C}" destId="{9B8C5EED-38B7-48BC-8BD7-103285CA4610}" srcOrd="0" destOrd="0" presId="urn:microsoft.com/office/officeart/2005/8/layout/radial4"/>
    <dgm:cxn modelId="{BDC58C61-6EA6-4AD4-A1F6-008CAEE384A8}" type="presParOf" srcId="{7BEECC30-3401-4B6E-8497-E59B59F5CB1C}" destId="{C527E46D-C78A-4B11-9F6D-A9556E5C6B9E}" srcOrd="1" destOrd="0" presId="urn:microsoft.com/office/officeart/2005/8/layout/radial4"/>
    <dgm:cxn modelId="{F22EAE17-29DA-4359-8DBC-CACF815BF9DE}" type="presParOf" srcId="{7BEECC30-3401-4B6E-8497-E59B59F5CB1C}" destId="{8D9C3333-605B-44C2-8FE5-964A55C4B286}" srcOrd="2" destOrd="0" presId="urn:microsoft.com/office/officeart/2005/8/layout/radial4"/>
    <dgm:cxn modelId="{4ABD0408-DBF9-4C02-83A9-CCFC8C0E7277}" type="presParOf" srcId="{7BEECC30-3401-4B6E-8497-E59B59F5CB1C}" destId="{4C4CD441-9CDF-4416-92D6-FBAC508A2973}" srcOrd="3" destOrd="0" presId="urn:microsoft.com/office/officeart/2005/8/layout/radial4"/>
    <dgm:cxn modelId="{FD92216A-B7E1-4A7B-B882-E93413CB6ACE}" type="presParOf" srcId="{7BEECC30-3401-4B6E-8497-E59B59F5CB1C}" destId="{32E552D4-9ED4-4C1A-AD1A-92FF0C566E01}" srcOrd="4" destOrd="0" presId="urn:microsoft.com/office/officeart/2005/8/layout/radial4"/>
    <dgm:cxn modelId="{C2184778-E60E-4D9D-AF80-4EBAE5965730}" type="presParOf" srcId="{7BEECC30-3401-4B6E-8497-E59B59F5CB1C}" destId="{B8B59CBD-221C-4890-B43D-855BC46C2ED0}" srcOrd="5" destOrd="0" presId="urn:microsoft.com/office/officeart/2005/8/layout/radial4"/>
    <dgm:cxn modelId="{3439D14F-FDA7-4A2C-BB4A-C2621CBC6C68}" type="presParOf" srcId="{7BEECC30-3401-4B6E-8497-E59B59F5CB1C}" destId="{66956897-5F5C-4A54-8912-3FE8871EECB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B2AACB-7840-C446-A7D5-48C482F1D9F0}" type="doc">
      <dgm:prSet loTypeId="urn:microsoft.com/office/officeart/2005/8/layout/process4" loCatId="list" qsTypeId="urn:microsoft.com/office/officeart/2005/8/quickstyle/simple2" qsCatId="simple" csTypeId="urn:microsoft.com/office/officeart/2005/8/colors/colorful1" csCatId="colorful" phldr="1"/>
      <dgm:spPr/>
      <dgm:t>
        <a:bodyPr/>
        <a:lstStyle/>
        <a:p>
          <a:endParaRPr lang="en-US"/>
        </a:p>
      </dgm:t>
    </dgm:pt>
    <dgm:pt modelId="{A642BEF1-E668-C744-A751-AD79314B6E53}">
      <dgm:prSet phldrT="[Text]"/>
      <dgm:spPr/>
      <dgm:t>
        <a:bodyPr/>
        <a:lstStyle/>
        <a:p>
          <a:r>
            <a:rPr lang="en-US" dirty="0" smtClean="0"/>
            <a:t>Be Open</a:t>
          </a:r>
          <a:endParaRPr lang="en-US" dirty="0"/>
        </a:p>
      </dgm:t>
    </dgm:pt>
    <dgm:pt modelId="{D838B323-8D9A-AD46-A1DB-F7E7B5884B1A}" type="parTrans" cxnId="{61B01702-1655-0849-9C17-CD35F1C1BE14}">
      <dgm:prSet/>
      <dgm:spPr/>
      <dgm:t>
        <a:bodyPr/>
        <a:lstStyle/>
        <a:p>
          <a:endParaRPr lang="en-US"/>
        </a:p>
      </dgm:t>
    </dgm:pt>
    <dgm:pt modelId="{068B2EB9-81A7-034D-B5F4-F63CE93DEA17}" type="sibTrans" cxnId="{61B01702-1655-0849-9C17-CD35F1C1BE14}">
      <dgm:prSet/>
      <dgm:spPr/>
      <dgm:t>
        <a:bodyPr/>
        <a:lstStyle/>
        <a:p>
          <a:endParaRPr lang="en-US"/>
        </a:p>
      </dgm:t>
    </dgm:pt>
    <dgm:pt modelId="{A13C8F99-3044-8640-90FB-456ECA3B2DA5}">
      <dgm:prSet phldrT="[Text]"/>
      <dgm:spPr/>
      <dgm:t>
        <a:bodyPr/>
        <a:lstStyle/>
        <a:p>
          <a:r>
            <a:rPr lang="en-US" dirty="0" smtClean="0"/>
            <a:t>Be Knowledgeable</a:t>
          </a:r>
          <a:endParaRPr lang="en-US" dirty="0"/>
        </a:p>
      </dgm:t>
    </dgm:pt>
    <dgm:pt modelId="{D1DDA933-FD7B-6043-B64D-9A0F3A121C05}" type="parTrans" cxnId="{7C90EA18-60EC-E540-A871-9565A758450B}">
      <dgm:prSet/>
      <dgm:spPr/>
      <dgm:t>
        <a:bodyPr/>
        <a:lstStyle/>
        <a:p>
          <a:endParaRPr lang="en-US"/>
        </a:p>
      </dgm:t>
    </dgm:pt>
    <dgm:pt modelId="{A98376C0-67AF-E248-A49B-0FE495D84B51}" type="sibTrans" cxnId="{7C90EA18-60EC-E540-A871-9565A758450B}">
      <dgm:prSet/>
      <dgm:spPr/>
      <dgm:t>
        <a:bodyPr/>
        <a:lstStyle/>
        <a:p>
          <a:endParaRPr lang="en-US"/>
        </a:p>
      </dgm:t>
    </dgm:pt>
    <dgm:pt modelId="{39C1DB4E-B67C-0140-8AE8-DDFE422791C4}">
      <dgm:prSet phldrT="[Text]"/>
      <dgm:spPr/>
      <dgm:t>
        <a:bodyPr/>
        <a:lstStyle/>
        <a:p>
          <a:r>
            <a:rPr lang="en-US" dirty="0" smtClean="0"/>
            <a:t>Be Aware</a:t>
          </a:r>
          <a:endParaRPr lang="en-US" dirty="0"/>
        </a:p>
      </dgm:t>
    </dgm:pt>
    <dgm:pt modelId="{9F27FF00-4A46-E24D-ABC2-3E592F800251}" type="sibTrans" cxnId="{F2B77FF0-7D25-2B4C-BDA6-B5D941532712}">
      <dgm:prSet/>
      <dgm:spPr/>
      <dgm:t>
        <a:bodyPr/>
        <a:lstStyle/>
        <a:p>
          <a:endParaRPr lang="en-US"/>
        </a:p>
      </dgm:t>
    </dgm:pt>
    <dgm:pt modelId="{EBD3F49F-0FFE-2440-8AB3-F039A7568072}" type="parTrans" cxnId="{F2B77FF0-7D25-2B4C-BDA6-B5D941532712}">
      <dgm:prSet/>
      <dgm:spPr/>
      <dgm:t>
        <a:bodyPr/>
        <a:lstStyle/>
        <a:p>
          <a:endParaRPr lang="en-US"/>
        </a:p>
      </dgm:t>
    </dgm:pt>
    <dgm:pt modelId="{16C7DD9A-667B-4368-9234-D62479464C87}" type="pres">
      <dgm:prSet presAssocID="{B9B2AACB-7840-C446-A7D5-48C482F1D9F0}" presName="Name0" presStyleCnt="0">
        <dgm:presLayoutVars>
          <dgm:dir/>
          <dgm:animLvl val="lvl"/>
          <dgm:resizeHandles val="exact"/>
        </dgm:presLayoutVars>
      </dgm:prSet>
      <dgm:spPr/>
      <dgm:t>
        <a:bodyPr/>
        <a:lstStyle/>
        <a:p>
          <a:endParaRPr lang="en-US"/>
        </a:p>
      </dgm:t>
    </dgm:pt>
    <dgm:pt modelId="{F793F095-6F46-4F44-8698-5DCFB23F778E}" type="pres">
      <dgm:prSet presAssocID="{A13C8F99-3044-8640-90FB-456ECA3B2DA5}" presName="boxAndChildren" presStyleCnt="0"/>
      <dgm:spPr/>
      <dgm:t>
        <a:bodyPr/>
        <a:lstStyle/>
        <a:p>
          <a:endParaRPr lang="en-US"/>
        </a:p>
      </dgm:t>
    </dgm:pt>
    <dgm:pt modelId="{F6C314E0-7B27-42C2-B388-D58D283D6C65}" type="pres">
      <dgm:prSet presAssocID="{A13C8F99-3044-8640-90FB-456ECA3B2DA5}" presName="parentTextBox" presStyleLbl="node1" presStyleIdx="0" presStyleCnt="3"/>
      <dgm:spPr/>
      <dgm:t>
        <a:bodyPr/>
        <a:lstStyle/>
        <a:p>
          <a:endParaRPr lang="en-US"/>
        </a:p>
      </dgm:t>
    </dgm:pt>
    <dgm:pt modelId="{53A22A72-0B62-4BEA-BDA1-4BB512233C65}" type="pres">
      <dgm:prSet presAssocID="{068B2EB9-81A7-034D-B5F4-F63CE93DEA17}" presName="sp" presStyleCnt="0"/>
      <dgm:spPr/>
      <dgm:t>
        <a:bodyPr/>
        <a:lstStyle/>
        <a:p>
          <a:endParaRPr lang="en-US"/>
        </a:p>
      </dgm:t>
    </dgm:pt>
    <dgm:pt modelId="{E7E17485-CD9E-4FCA-87BE-410534BF44C3}" type="pres">
      <dgm:prSet presAssocID="{A642BEF1-E668-C744-A751-AD79314B6E53}" presName="arrowAndChildren" presStyleCnt="0"/>
      <dgm:spPr/>
      <dgm:t>
        <a:bodyPr/>
        <a:lstStyle/>
        <a:p>
          <a:endParaRPr lang="en-US"/>
        </a:p>
      </dgm:t>
    </dgm:pt>
    <dgm:pt modelId="{28A8AC93-1A85-49E6-AD89-8EBBE4F768C9}" type="pres">
      <dgm:prSet presAssocID="{A642BEF1-E668-C744-A751-AD79314B6E53}" presName="parentTextArrow" presStyleLbl="node1" presStyleIdx="1" presStyleCnt="3"/>
      <dgm:spPr/>
      <dgm:t>
        <a:bodyPr/>
        <a:lstStyle/>
        <a:p>
          <a:endParaRPr lang="en-US"/>
        </a:p>
      </dgm:t>
    </dgm:pt>
    <dgm:pt modelId="{4D770E9F-A03C-4E9A-B51C-E1DC136A46C3}" type="pres">
      <dgm:prSet presAssocID="{9F27FF00-4A46-E24D-ABC2-3E592F800251}" presName="sp" presStyleCnt="0"/>
      <dgm:spPr/>
      <dgm:t>
        <a:bodyPr/>
        <a:lstStyle/>
        <a:p>
          <a:endParaRPr lang="en-US"/>
        </a:p>
      </dgm:t>
    </dgm:pt>
    <dgm:pt modelId="{878E759A-A100-4167-9199-4872AC1128AE}" type="pres">
      <dgm:prSet presAssocID="{39C1DB4E-B67C-0140-8AE8-DDFE422791C4}" presName="arrowAndChildren" presStyleCnt="0"/>
      <dgm:spPr/>
      <dgm:t>
        <a:bodyPr/>
        <a:lstStyle/>
        <a:p>
          <a:endParaRPr lang="en-US"/>
        </a:p>
      </dgm:t>
    </dgm:pt>
    <dgm:pt modelId="{CDD5E58E-5BD7-4FE0-8A5A-85B13914E02E}" type="pres">
      <dgm:prSet presAssocID="{39C1DB4E-B67C-0140-8AE8-DDFE422791C4}" presName="parentTextArrow" presStyleLbl="node1" presStyleIdx="2" presStyleCnt="3"/>
      <dgm:spPr/>
      <dgm:t>
        <a:bodyPr/>
        <a:lstStyle/>
        <a:p>
          <a:endParaRPr lang="en-US"/>
        </a:p>
      </dgm:t>
    </dgm:pt>
  </dgm:ptLst>
  <dgm:cxnLst>
    <dgm:cxn modelId="{F2B77FF0-7D25-2B4C-BDA6-B5D941532712}" srcId="{B9B2AACB-7840-C446-A7D5-48C482F1D9F0}" destId="{39C1DB4E-B67C-0140-8AE8-DDFE422791C4}" srcOrd="0" destOrd="0" parTransId="{EBD3F49F-0FFE-2440-8AB3-F039A7568072}" sibTransId="{9F27FF00-4A46-E24D-ABC2-3E592F800251}"/>
    <dgm:cxn modelId="{7C90EA18-60EC-E540-A871-9565A758450B}" srcId="{B9B2AACB-7840-C446-A7D5-48C482F1D9F0}" destId="{A13C8F99-3044-8640-90FB-456ECA3B2DA5}" srcOrd="2" destOrd="0" parTransId="{D1DDA933-FD7B-6043-B64D-9A0F3A121C05}" sibTransId="{A98376C0-67AF-E248-A49B-0FE495D84B51}"/>
    <dgm:cxn modelId="{E4696537-4AC9-41F0-B7A1-5107F871E9C1}" type="presOf" srcId="{A13C8F99-3044-8640-90FB-456ECA3B2DA5}" destId="{F6C314E0-7B27-42C2-B388-D58D283D6C65}" srcOrd="0" destOrd="0" presId="urn:microsoft.com/office/officeart/2005/8/layout/process4"/>
    <dgm:cxn modelId="{837476D4-229D-49F8-B93D-55E4A47FD75F}" type="presOf" srcId="{B9B2AACB-7840-C446-A7D5-48C482F1D9F0}" destId="{16C7DD9A-667B-4368-9234-D62479464C87}" srcOrd="0" destOrd="0" presId="urn:microsoft.com/office/officeart/2005/8/layout/process4"/>
    <dgm:cxn modelId="{63F41253-EB78-4713-9C55-B447C469436C}" type="presOf" srcId="{A642BEF1-E668-C744-A751-AD79314B6E53}" destId="{28A8AC93-1A85-49E6-AD89-8EBBE4F768C9}" srcOrd="0" destOrd="0" presId="urn:microsoft.com/office/officeart/2005/8/layout/process4"/>
    <dgm:cxn modelId="{61B01702-1655-0849-9C17-CD35F1C1BE14}" srcId="{B9B2AACB-7840-C446-A7D5-48C482F1D9F0}" destId="{A642BEF1-E668-C744-A751-AD79314B6E53}" srcOrd="1" destOrd="0" parTransId="{D838B323-8D9A-AD46-A1DB-F7E7B5884B1A}" sibTransId="{068B2EB9-81A7-034D-B5F4-F63CE93DEA17}"/>
    <dgm:cxn modelId="{5EA14916-96DA-48D5-822A-ABFAC8514CD4}" type="presOf" srcId="{39C1DB4E-B67C-0140-8AE8-DDFE422791C4}" destId="{CDD5E58E-5BD7-4FE0-8A5A-85B13914E02E}" srcOrd="0" destOrd="0" presId="urn:microsoft.com/office/officeart/2005/8/layout/process4"/>
    <dgm:cxn modelId="{501025F5-2439-4676-892E-AAC62D9BE9E2}" type="presParOf" srcId="{16C7DD9A-667B-4368-9234-D62479464C87}" destId="{F793F095-6F46-4F44-8698-5DCFB23F778E}" srcOrd="0" destOrd="0" presId="urn:microsoft.com/office/officeart/2005/8/layout/process4"/>
    <dgm:cxn modelId="{EBBA4198-5B5B-4B58-9A5E-E4FFA804162A}" type="presParOf" srcId="{F793F095-6F46-4F44-8698-5DCFB23F778E}" destId="{F6C314E0-7B27-42C2-B388-D58D283D6C65}" srcOrd="0" destOrd="0" presId="urn:microsoft.com/office/officeart/2005/8/layout/process4"/>
    <dgm:cxn modelId="{D0968A6B-B2CE-4D2A-B3B8-4EC56C9FD1E0}" type="presParOf" srcId="{16C7DD9A-667B-4368-9234-D62479464C87}" destId="{53A22A72-0B62-4BEA-BDA1-4BB512233C65}" srcOrd="1" destOrd="0" presId="urn:microsoft.com/office/officeart/2005/8/layout/process4"/>
    <dgm:cxn modelId="{5BA5EF33-036B-480D-B15C-392F2E5EFD24}" type="presParOf" srcId="{16C7DD9A-667B-4368-9234-D62479464C87}" destId="{E7E17485-CD9E-4FCA-87BE-410534BF44C3}" srcOrd="2" destOrd="0" presId="urn:microsoft.com/office/officeart/2005/8/layout/process4"/>
    <dgm:cxn modelId="{1E53BAE0-6F80-49C0-AAAE-106D03F6A85C}" type="presParOf" srcId="{E7E17485-CD9E-4FCA-87BE-410534BF44C3}" destId="{28A8AC93-1A85-49E6-AD89-8EBBE4F768C9}" srcOrd="0" destOrd="0" presId="urn:microsoft.com/office/officeart/2005/8/layout/process4"/>
    <dgm:cxn modelId="{41CE51D3-5B5E-4E6D-BD9B-A602B1DAB751}" type="presParOf" srcId="{16C7DD9A-667B-4368-9234-D62479464C87}" destId="{4D770E9F-A03C-4E9A-B51C-E1DC136A46C3}" srcOrd="3" destOrd="0" presId="urn:microsoft.com/office/officeart/2005/8/layout/process4"/>
    <dgm:cxn modelId="{275B7BBF-9CC2-48E0-BCE1-B8B656480731}" type="presParOf" srcId="{16C7DD9A-667B-4368-9234-D62479464C87}" destId="{878E759A-A100-4167-9199-4872AC1128AE}" srcOrd="4" destOrd="0" presId="urn:microsoft.com/office/officeart/2005/8/layout/process4"/>
    <dgm:cxn modelId="{9F97E93F-B51E-4D25-90CD-1C4897E88178}" type="presParOf" srcId="{878E759A-A100-4167-9199-4872AC1128AE}" destId="{CDD5E58E-5BD7-4FE0-8A5A-85B13914E02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FFBF4-0E4E-454C-AFCD-7D2E0664E9E7}">
      <dsp:nvSpPr>
        <dsp:cNvPr id="0" name=""/>
        <dsp:cNvSpPr/>
      </dsp:nvSpPr>
      <dsp:spPr>
        <a:xfrm>
          <a:off x="2510164" y="1238002"/>
          <a:ext cx="544649" cy="91440"/>
        </a:xfrm>
        <a:custGeom>
          <a:avLst/>
          <a:gdLst/>
          <a:ahLst/>
          <a:cxnLst/>
          <a:rect l="0" t="0" r="0" b="0"/>
          <a:pathLst>
            <a:path>
              <a:moveTo>
                <a:pt x="0" y="45720"/>
              </a:moveTo>
              <a:lnTo>
                <a:pt x="544649" y="45720"/>
              </a:lnTo>
            </a:path>
          </a:pathLst>
        </a:custGeom>
        <a:noFill/>
        <a:ln w="381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68107" y="1280843"/>
        <a:ext cx="28762" cy="5758"/>
      </dsp:txXfrm>
    </dsp:sp>
    <dsp:sp modelId="{5C16727D-833B-47BF-8482-DE4E47D183BF}">
      <dsp:nvSpPr>
        <dsp:cNvPr id="0" name=""/>
        <dsp:cNvSpPr/>
      </dsp:nvSpPr>
      <dsp:spPr>
        <a:xfrm>
          <a:off x="10880" y="416668"/>
          <a:ext cx="2501083" cy="17341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ts val="0"/>
            </a:spcAft>
          </a:pPr>
          <a:r>
            <a:rPr lang="en-US" sz="1800" b="1" u="sng" kern="1200" dirty="0" smtClean="0"/>
            <a:t>1952</a:t>
          </a:r>
          <a:endParaRPr lang="en-US" sz="1800" b="1" u="sng" kern="1200" dirty="0"/>
        </a:p>
        <a:p>
          <a:pPr marL="114300" lvl="1" indent="-114300" algn="l" defTabSz="533400">
            <a:lnSpc>
              <a:spcPct val="90000"/>
            </a:lnSpc>
            <a:spcBef>
              <a:spcPct val="0"/>
            </a:spcBef>
            <a:spcAft>
              <a:spcPct val="15000"/>
            </a:spcAft>
            <a:buChar char="••"/>
          </a:pPr>
          <a:r>
            <a:rPr lang="en-US" sz="1200" b="1" kern="1200" dirty="0" smtClean="0"/>
            <a:t>The American Psychiatric Association lists homosexuality as a mental disorder.  It would be removed 20 years later in the DSM IV, 61 years until transgender is removed.</a:t>
          </a:r>
          <a:endParaRPr lang="en-US" sz="1200" b="1" kern="1200" dirty="0"/>
        </a:p>
      </dsp:txBody>
      <dsp:txXfrm>
        <a:off x="10880" y="416668"/>
        <a:ext cx="2501083" cy="1734106"/>
      </dsp:txXfrm>
    </dsp:sp>
    <dsp:sp modelId="{87388022-C183-4B30-B199-1C7AC0AAEB7D}">
      <dsp:nvSpPr>
        <dsp:cNvPr id="0" name=""/>
        <dsp:cNvSpPr/>
      </dsp:nvSpPr>
      <dsp:spPr>
        <a:xfrm>
          <a:off x="5586497" y="1238002"/>
          <a:ext cx="544649" cy="91440"/>
        </a:xfrm>
        <a:custGeom>
          <a:avLst/>
          <a:gdLst/>
          <a:ahLst/>
          <a:cxnLst/>
          <a:rect l="0" t="0" r="0" b="0"/>
          <a:pathLst>
            <a:path>
              <a:moveTo>
                <a:pt x="0" y="45720"/>
              </a:moveTo>
              <a:lnTo>
                <a:pt x="544649" y="45720"/>
              </a:lnTo>
            </a:path>
          </a:pathLst>
        </a:custGeom>
        <a:noFill/>
        <a:ln w="38100" cap="flat" cmpd="sng" algn="ctr">
          <a:solidFill>
            <a:schemeClr val="accent3"/>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44440" y="1280843"/>
        <a:ext cx="28762" cy="5758"/>
      </dsp:txXfrm>
    </dsp:sp>
    <dsp:sp modelId="{BC6BA59D-5920-4555-9C98-806CC87593A2}">
      <dsp:nvSpPr>
        <dsp:cNvPr id="0" name=""/>
        <dsp:cNvSpPr/>
      </dsp:nvSpPr>
      <dsp:spPr>
        <a:xfrm>
          <a:off x="3087213" y="416668"/>
          <a:ext cx="2501083" cy="173410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ts val="0"/>
            </a:spcAft>
          </a:pPr>
          <a:r>
            <a:rPr lang="en-US" sz="1800" b="1" u="sng" kern="1200" dirty="0" smtClean="0"/>
            <a:t>1962</a:t>
          </a:r>
          <a:endParaRPr lang="en-US" sz="1800" b="1" u="sng" kern="1200" dirty="0"/>
        </a:p>
        <a:p>
          <a:pPr marL="114300" lvl="1" indent="-114300" algn="l" defTabSz="533400">
            <a:lnSpc>
              <a:spcPct val="90000"/>
            </a:lnSpc>
            <a:spcBef>
              <a:spcPct val="0"/>
            </a:spcBef>
            <a:spcAft>
              <a:spcPct val="15000"/>
            </a:spcAft>
            <a:buChar char="••"/>
          </a:pPr>
          <a:r>
            <a:rPr lang="en-US" sz="1200" b="1" kern="1200" dirty="0" smtClean="0"/>
            <a:t>Illinois becomes the first state to decriminalize private, consensual homosexual acts.  Until then, sodomy could be punished by lengthy terms of imprisonment of hard labor</a:t>
          </a:r>
          <a:endParaRPr lang="en-US" sz="1200" b="1" kern="1200" dirty="0"/>
        </a:p>
      </dsp:txBody>
      <dsp:txXfrm>
        <a:off x="3087213" y="416668"/>
        <a:ext cx="2501083" cy="1734106"/>
      </dsp:txXfrm>
    </dsp:sp>
    <dsp:sp modelId="{C44D91DB-ABA2-48C5-9E2A-A9C2484178BB}">
      <dsp:nvSpPr>
        <dsp:cNvPr id="0" name=""/>
        <dsp:cNvSpPr/>
      </dsp:nvSpPr>
      <dsp:spPr>
        <a:xfrm>
          <a:off x="1261422" y="2148975"/>
          <a:ext cx="6152666" cy="544649"/>
        </a:xfrm>
        <a:custGeom>
          <a:avLst/>
          <a:gdLst/>
          <a:ahLst/>
          <a:cxnLst/>
          <a:rect l="0" t="0" r="0" b="0"/>
          <a:pathLst>
            <a:path>
              <a:moveTo>
                <a:pt x="6152666" y="0"/>
              </a:moveTo>
              <a:lnTo>
                <a:pt x="6152666" y="289424"/>
              </a:lnTo>
              <a:lnTo>
                <a:pt x="0" y="289424"/>
              </a:lnTo>
              <a:lnTo>
                <a:pt x="0" y="544649"/>
              </a:lnTo>
            </a:path>
          </a:pathLst>
        </a:custGeom>
        <a:noFill/>
        <a:ln w="38100" cap="flat" cmpd="sng" algn="ctr">
          <a:solidFill>
            <a:schemeClr val="accent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83268" y="2418420"/>
        <a:ext cx="308974" cy="5758"/>
      </dsp:txXfrm>
    </dsp:sp>
    <dsp:sp modelId="{37102C5F-98F2-4742-B61C-C95C883F825B}">
      <dsp:nvSpPr>
        <dsp:cNvPr id="0" name=""/>
        <dsp:cNvSpPr/>
      </dsp:nvSpPr>
      <dsp:spPr>
        <a:xfrm>
          <a:off x="6163546" y="416668"/>
          <a:ext cx="2501083" cy="173410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ts val="0"/>
            </a:spcAft>
          </a:pPr>
          <a:r>
            <a:rPr lang="en-US" sz="1800" b="1" u="sng" kern="1200" dirty="0" smtClean="0"/>
            <a:t>1969</a:t>
          </a:r>
          <a:endParaRPr lang="en-US" sz="1800" b="1" u="sng" kern="1200" dirty="0"/>
        </a:p>
        <a:p>
          <a:pPr marL="114300" lvl="1" indent="-114300" algn="l" defTabSz="533400">
            <a:lnSpc>
              <a:spcPct val="90000"/>
            </a:lnSpc>
            <a:spcBef>
              <a:spcPct val="0"/>
            </a:spcBef>
            <a:spcAft>
              <a:spcPct val="15000"/>
            </a:spcAft>
            <a:buChar char="••"/>
          </a:pPr>
          <a:r>
            <a:rPr lang="en-US" sz="1200" b="1" kern="1200" dirty="0" smtClean="0"/>
            <a:t>Patrons of the Stonewall Inn respond to a police raid with a violent riot, inciting a series of protests and sparking the modern gay civil rights movement.</a:t>
          </a:r>
          <a:endParaRPr lang="en-US" sz="1200" b="1" kern="1200" dirty="0"/>
        </a:p>
      </dsp:txBody>
      <dsp:txXfrm>
        <a:off x="6163546" y="416668"/>
        <a:ext cx="2501083" cy="1734106"/>
      </dsp:txXfrm>
    </dsp:sp>
    <dsp:sp modelId="{EAC2D523-2FB6-4F59-983E-3F53CE87F8EB}">
      <dsp:nvSpPr>
        <dsp:cNvPr id="0" name=""/>
        <dsp:cNvSpPr/>
      </dsp:nvSpPr>
      <dsp:spPr>
        <a:xfrm>
          <a:off x="2510164" y="3547357"/>
          <a:ext cx="544649" cy="91440"/>
        </a:xfrm>
        <a:custGeom>
          <a:avLst/>
          <a:gdLst/>
          <a:ahLst/>
          <a:cxnLst/>
          <a:rect l="0" t="0" r="0" b="0"/>
          <a:pathLst>
            <a:path>
              <a:moveTo>
                <a:pt x="0" y="45720"/>
              </a:moveTo>
              <a:lnTo>
                <a:pt x="544649" y="45720"/>
              </a:lnTo>
            </a:path>
          </a:pathLst>
        </a:custGeom>
        <a:noFill/>
        <a:ln w="38100" cap="flat" cmpd="sng" algn="ctr">
          <a:solidFill>
            <a:schemeClr val="accent5"/>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68107" y="3590198"/>
        <a:ext cx="28762" cy="5758"/>
      </dsp:txXfrm>
    </dsp:sp>
    <dsp:sp modelId="{D4EF167F-6A00-4191-B3AE-DA4B155F1862}">
      <dsp:nvSpPr>
        <dsp:cNvPr id="0" name=""/>
        <dsp:cNvSpPr/>
      </dsp:nvSpPr>
      <dsp:spPr>
        <a:xfrm>
          <a:off x="10880" y="2726024"/>
          <a:ext cx="2501083" cy="173410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ts val="0"/>
            </a:spcAft>
          </a:pPr>
          <a:r>
            <a:rPr lang="en-US" sz="1800" b="1" u="sng" kern="1200" dirty="0" smtClean="0"/>
            <a:t>1980s</a:t>
          </a:r>
          <a:endParaRPr lang="en-US" sz="1800" b="1" u="sng" kern="1200" dirty="0"/>
        </a:p>
        <a:p>
          <a:pPr marL="114300" lvl="1" indent="-114300" algn="l" defTabSz="533400">
            <a:lnSpc>
              <a:spcPct val="90000"/>
            </a:lnSpc>
            <a:spcBef>
              <a:spcPct val="0"/>
            </a:spcBef>
            <a:spcAft>
              <a:spcPct val="15000"/>
            </a:spcAft>
            <a:buChar char="••"/>
          </a:pPr>
          <a:r>
            <a:rPr lang="en-US" sz="1200" b="1" kern="1200" dirty="0" smtClean="0"/>
            <a:t>The AIDS crisis galvanized the LGBT community, but also showed lack of governmental action to protect LGBT individuals health.</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The “Moral Majority”starts crusade against LGBT community.</a:t>
          </a:r>
          <a:endParaRPr lang="en-US" sz="1200" b="1" kern="1200" dirty="0"/>
        </a:p>
      </dsp:txBody>
      <dsp:txXfrm>
        <a:off x="10880" y="2726024"/>
        <a:ext cx="2501083" cy="1734106"/>
      </dsp:txXfrm>
    </dsp:sp>
    <dsp:sp modelId="{A3B89A27-C932-4881-9B19-C61677265F52}">
      <dsp:nvSpPr>
        <dsp:cNvPr id="0" name=""/>
        <dsp:cNvSpPr/>
      </dsp:nvSpPr>
      <dsp:spPr>
        <a:xfrm>
          <a:off x="5586497" y="3547357"/>
          <a:ext cx="544649" cy="91440"/>
        </a:xfrm>
        <a:custGeom>
          <a:avLst/>
          <a:gdLst/>
          <a:ahLst/>
          <a:cxnLst/>
          <a:rect l="0" t="0" r="0" b="0"/>
          <a:pathLst>
            <a:path>
              <a:moveTo>
                <a:pt x="0" y="45720"/>
              </a:moveTo>
              <a:lnTo>
                <a:pt x="544649" y="45720"/>
              </a:lnTo>
            </a:path>
          </a:pathLst>
        </a:custGeom>
        <a:noFill/>
        <a:ln w="38100" cap="flat" cmpd="sng" algn="ctr">
          <a:solidFill>
            <a:schemeClr val="accent6"/>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44440" y="3590198"/>
        <a:ext cx="28762" cy="5758"/>
      </dsp:txXfrm>
    </dsp:sp>
    <dsp:sp modelId="{412F1B1C-2B00-4815-832C-D90176AC697F}">
      <dsp:nvSpPr>
        <dsp:cNvPr id="0" name=""/>
        <dsp:cNvSpPr/>
      </dsp:nvSpPr>
      <dsp:spPr>
        <a:xfrm>
          <a:off x="3087213" y="2726024"/>
          <a:ext cx="2501083" cy="173410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ts val="0"/>
            </a:spcAft>
          </a:pPr>
          <a:r>
            <a:rPr lang="en-US" sz="1800" b="1" u="sng" kern="1200" dirty="0" smtClean="0"/>
            <a:t>1993</a:t>
          </a:r>
          <a:endParaRPr lang="en-US" sz="1800" b="1" u="sng" kern="1200" dirty="0"/>
        </a:p>
        <a:p>
          <a:pPr marL="114300" lvl="1" indent="-114300" algn="l" defTabSz="533400">
            <a:lnSpc>
              <a:spcPct val="90000"/>
            </a:lnSpc>
            <a:spcBef>
              <a:spcPct val="0"/>
            </a:spcBef>
            <a:spcAft>
              <a:spcPct val="15000"/>
            </a:spcAft>
            <a:buChar char="••"/>
          </a:pPr>
          <a:r>
            <a:rPr lang="en-US" sz="1200" b="1" kern="1200" dirty="0" smtClean="0"/>
            <a:t>President Clinton implements the “Don’t Ask, Don’t Tell” policy prohibiting LGBT service men and women from serving openly in the military.  The policy was repealed in 2010.</a:t>
          </a:r>
          <a:endParaRPr lang="en-US" sz="1200" b="1" kern="1200" dirty="0"/>
        </a:p>
      </dsp:txBody>
      <dsp:txXfrm>
        <a:off x="3087213" y="2726024"/>
        <a:ext cx="2501083" cy="1734106"/>
      </dsp:txXfrm>
    </dsp:sp>
    <dsp:sp modelId="{028A49A1-1B14-43B8-8F78-ABDBB74F4E9E}">
      <dsp:nvSpPr>
        <dsp:cNvPr id="0" name=""/>
        <dsp:cNvSpPr/>
      </dsp:nvSpPr>
      <dsp:spPr>
        <a:xfrm>
          <a:off x="6163546" y="2726024"/>
          <a:ext cx="2501083" cy="17341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ts val="0"/>
            </a:spcAft>
          </a:pPr>
          <a:r>
            <a:rPr lang="en-US" sz="1800" b="1" u="sng" kern="1200" dirty="0" smtClean="0"/>
            <a:t>2008</a:t>
          </a:r>
          <a:endParaRPr lang="en-US" sz="1800" b="1" u="sng" kern="1200" dirty="0"/>
        </a:p>
        <a:p>
          <a:pPr marL="114300" lvl="1" indent="-114300" algn="l" defTabSz="533400">
            <a:lnSpc>
              <a:spcPct val="90000"/>
            </a:lnSpc>
            <a:spcBef>
              <a:spcPct val="0"/>
            </a:spcBef>
            <a:spcAft>
              <a:spcPct val="15000"/>
            </a:spcAft>
            <a:buChar char="••"/>
          </a:pPr>
          <a:r>
            <a:rPr lang="en-US" sz="1200" b="1" kern="1200" dirty="0" smtClean="0"/>
            <a:t>Californians pass a state constitutional amendment banning gay marriage after the state supreme court had ruled previous bans as unconstitutional.  The Supreme Court ruled the amendment unconstitutional in 2013.</a:t>
          </a:r>
          <a:endParaRPr lang="en-US" sz="1200" b="1" kern="1200" dirty="0"/>
        </a:p>
      </dsp:txBody>
      <dsp:txXfrm>
        <a:off x="6163546" y="2726024"/>
        <a:ext cx="2501083" cy="1734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C5EED-38B7-48BC-8BD7-103285CA4610}">
      <dsp:nvSpPr>
        <dsp:cNvPr id="0" name=""/>
        <dsp:cNvSpPr/>
      </dsp:nvSpPr>
      <dsp:spPr>
        <a:xfrm>
          <a:off x="3122926" y="2638367"/>
          <a:ext cx="2212347" cy="2212347"/>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t>Health Care Disparities</a:t>
          </a:r>
          <a:endParaRPr lang="en-US" sz="2000" b="0" kern="1200" dirty="0"/>
        </a:p>
      </dsp:txBody>
      <dsp:txXfrm>
        <a:off x="3446917" y="2962358"/>
        <a:ext cx="1564365" cy="1564365"/>
      </dsp:txXfrm>
    </dsp:sp>
    <dsp:sp modelId="{C527E46D-C78A-4B11-9F6D-A9556E5C6B9E}">
      <dsp:nvSpPr>
        <dsp:cNvPr id="0" name=""/>
        <dsp:cNvSpPr/>
      </dsp:nvSpPr>
      <dsp:spPr>
        <a:xfrm rot="12900000">
          <a:off x="1697412" y="2251106"/>
          <a:ext cx="1698155" cy="63051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D9C3333-605B-44C2-8FE5-964A55C4B286}">
      <dsp:nvSpPr>
        <dsp:cNvPr id="0" name=""/>
        <dsp:cNvSpPr/>
      </dsp:nvSpPr>
      <dsp:spPr>
        <a:xfrm>
          <a:off x="800101" y="1238662"/>
          <a:ext cx="2101730" cy="1681384"/>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0" kern="1200" dirty="0" smtClean="0"/>
            <a:t>Stigma and Discrimination</a:t>
          </a:r>
          <a:endParaRPr lang="en-US" sz="2000" b="0" kern="1200" dirty="0"/>
        </a:p>
      </dsp:txBody>
      <dsp:txXfrm>
        <a:off x="849347" y="1287908"/>
        <a:ext cx="2003238" cy="1582892"/>
      </dsp:txXfrm>
    </dsp:sp>
    <dsp:sp modelId="{4C4CD441-9CDF-4416-92D6-FBAC508A2973}">
      <dsp:nvSpPr>
        <dsp:cNvPr id="0" name=""/>
        <dsp:cNvSpPr/>
      </dsp:nvSpPr>
      <dsp:spPr>
        <a:xfrm rot="16200000">
          <a:off x="3380022" y="1375195"/>
          <a:ext cx="1698155" cy="630519"/>
        </a:xfrm>
        <a:prstGeom prst="leftArrow">
          <a:avLst>
            <a:gd name="adj1" fmla="val 60000"/>
            <a:gd name="adj2" fmla="val 50000"/>
          </a:avLst>
        </a:prstGeom>
        <a:solidFill>
          <a:schemeClr val="accent2">
            <a:hueOff val="-368613"/>
            <a:satOff val="44335"/>
            <a:lumOff val="509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2E552D4-9ED4-4C1A-AD1A-92FF0C566E01}">
      <dsp:nvSpPr>
        <dsp:cNvPr id="0" name=""/>
        <dsp:cNvSpPr/>
      </dsp:nvSpPr>
      <dsp:spPr>
        <a:xfrm>
          <a:off x="3178234" y="684"/>
          <a:ext cx="2101730" cy="1681384"/>
        </a:xfrm>
        <a:prstGeom prst="roundRect">
          <a:avLst>
            <a:gd name="adj" fmla="val 10000"/>
          </a:avLst>
        </a:prstGeom>
        <a:solidFill>
          <a:schemeClr val="accent2">
            <a:hueOff val="-368613"/>
            <a:satOff val="44335"/>
            <a:lumOff val="509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Bias in Health Care</a:t>
          </a:r>
          <a:endParaRPr lang="en-US" sz="2000" kern="1200" dirty="0"/>
        </a:p>
      </dsp:txBody>
      <dsp:txXfrm>
        <a:off x="3227480" y="49930"/>
        <a:ext cx="2003238" cy="1582892"/>
      </dsp:txXfrm>
    </dsp:sp>
    <dsp:sp modelId="{B8B59CBD-221C-4890-B43D-855BC46C2ED0}">
      <dsp:nvSpPr>
        <dsp:cNvPr id="0" name=""/>
        <dsp:cNvSpPr/>
      </dsp:nvSpPr>
      <dsp:spPr>
        <a:xfrm rot="19500000">
          <a:off x="5062631" y="2251106"/>
          <a:ext cx="1698155" cy="630519"/>
        </a:xfrm>
        <a:prstGeom prst="leftArrow">
          <a:avLst>
            <a:gd name="adj1" fmla="val 60000"/>
            <a:gd name="adj2" fmla="val 50000"/>
          </a:avLst>
        </a:prstGeom>
        <a:solidFill>
          <a:schemeClr val="accent2">
            <a:hueOff val="-737226"/>
            <a:satOff val="88670"/>
            <a:lumOff val="1019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6956897-5F5C-4A54-8912-3FE8871EECB8}">
      <dsp:nvSpPr>
        <dsp:cNvPr id="0" name=""/>
        <dsp:cNvSpPr/>
      </dsp:nvSpPr>
      <dsp:spPr>
        <a:xfrm>
          <a:off x="5556367" y="1238662"/>
          <a:ext cx="2101730" cy="1681384"/>
        </a:xfrm>
        <a:prstGeom prst="roundRect">
          <a:avLst>
            <a:gd name="adj" fmla="val 10000"/>
          </a:avLst>
        </a:prstGeom>
        <a:solidFill>
          <a:schemeClr val="accent2">
            <a:hueOff val="-737226"/>
            <a:satOff val="88670"/>
            <a:lumOff val="10196"/>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Social Determinants</a:t>
          </a:r>
          <a:endParaRPr lang="en-US" sz="2000" kern="1200" dirty="0"/>
        </a:p>
      </dsp:txBody>
      <dsp:txXfrm>
        <a:off x="5605613" y="1287908"/>
        <a:ext cx="2003238" cy="1582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314E0-7B27-42C2-B388-D58D283D6C65}">
      <dsp:nvSpPr>
        <dsp:cNvPr id="0" name=""/>
        <dsp:cNvSpPr/>
      </dsp:nvSpPr>
      <dsp:spPr>
        <a:xfrm>
          <a:off x="0" y="3059187"/>
          <a:ext cx="6096000" cy="1004093"/>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Be Knowledgeable</a:t>
          </a:r>
          <a:endParaRPr lang="en-US" sz="3500" kern="1200" dirty="0"/>
        </a:p>
      </dsp:txBody>
      <dsp:txXfrm>
        <a:off x="0" y="3059187"/>
        <a:ext cx="6096000" cy="1004093"/>
      </dsp:txXfrm>
    </dsp:sp>
    <dsp:sp modelId="{28A8AC93-1A85-49E6-AD89-8EBBE4F768C9}">
      <dsp:nvSpPr>
        <dsp:cNvPr id="0" name=""/>
        <dsp:cNvSpPr/>
      </dsp:nvSpPr>
      <dsp:spPr>
        <a:xfrm rot="10800000">
          <a:off x="0" y="1529953"/>
          <a:ext cx="6096000" cy="1544296"/>
        </a:xfrm>
        <a:prstGeom prst="upArrowCallou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Be Open</a:t>
          </a:r>
          <a:endParaRPr lang="en-US" sz="3500" kern="1200" dirty="0"/>
        </a:p>
      </dsp:txBody>
      <dsp:txXfrm rot="10800000">
        <a:off x="0" y="1529953"/>
        <a:ext cx="6096000" cy="1003437"/>
      </dsp:txXfrm>
    </dsp:sp>
    <dsp:sp modelId="{CDD5E58E-5BD7-4FE0-8A5A-85B13914E02E}">
      <dsp:nvSpPr>
        <dsp:cNvPr id="0" name=""/>
        <dsp:cNvSpPr/>
      </dsp:nvSpPr>
      <dsp:spPr>
        <a:xfrm rot="10800000">
          <a:off x="0" y="718"/>
          <a:ext cx="6096000" cy="1544296"/>
        </a:xfrm>
        <a:prstGeom prst="upArrowCallou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Be Aware</a:t>
          </a:r>
          <a:endParaRPr lang="en-US" sz="3500" kern="1200" dirty="0"/>
        </a:p>
      </dsp:txBody>
      <dsp:txXfrm rot="10800000">
        <a:off x="0" y="718"/>
        <a:ext cx="6096000" cy="10034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8450325-58FA-4571-ABF3-1F030DF787E0}" type="datetimeFigureOut">
              <a:rPr lang="en-US" smtClean="0"/>
              <a:t>2/18/2016</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F5F00CF-0DE7-47A5-B1FD-A15000EB4568}" type="slidenum">
              <a:rPr lang="en-US" smtClean="0"/>
              <a:t>‹#›</a:t>
            </a:fld>
            <a:endParaRPr lang="en-US" dirty="0"/>
          </a:p>
        </p:txBody>
      </p:sp>
    </p:spTree>
    <p:extLst>
      <p:ext uri="{BB962C8B-B14F-4D97-AF65-F5344CB8AC3E}">
        <p14:creationId xmlns:p14="http://schemas.microsoft.com/office/powerpoint/2010/main" val="259575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36FFD97-E477-4F09-B2F6-19E434919F3A}" type="datetimeFigureOut">
              <a:rPr lang="en-US" smtClean="0"/>
              <a:t>2/18/2016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3F9275A-B2F2-4C06-8E96-5F4A1DB2785C}" type="slidenum">
              <a:rPr lang="en-US" smtClean="0"/>
              <a:t>‹#›</a:t>
            </a:fld>
            <a:endParaRPr lang="en-US" dirty="0"/>
          </a:p>
        </p:txBody>
      </p:sp>
    </p:spTree>
    <p:extLst>
      <p:ext uri="{BB962C8B-B14F-4D97-AF65-F5344CB8AC3E}">
        <p14:creationId xmlns:p14="http://schemas.microsoft.com/office/powerpoint/2010/main" val="260762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The timeline in this slide highlights major events in LGBT history that a 75-year old woman like Marlena would have lived through. As the timeline illustrates, the current older LGBT population grew up in a society that both criminalized and pathologized LGBT people. Prior to 1973, the American Psychiatric Association defined same-sex orientation as a psychiatric disorder; and up until 2003, there were still states that criminalized sex between men. It was not until 1969, with the Stonewall Riots in NYC, that the gay civil rights movement is thought to have begun. Understandably, LGBT people like Marlena who are over 65 and came of age before 1969 are more likely to hide their sexual orientation from peers, family, and health care providers, in order to protect themselves from stigma and discrimination. In comparison, LGBT older adults who are part of the American baby boomer generation, currently in their 50’s and early 60’s, and who took part in or benefited from the gay rights movement, are more likely to live at least part of their lives more openly, and to expect and demand health care services that address their unique needs. However, despite many positive strides, LGBT baby boomers still have had to deal with a great deal of societal rejection and intolerance, as well as great losses of friends and partners during the height of the AIDS crisis.</a:t>
            </a:r>
          </a:p>
          <a:p>
            <a:endParaRPr lang="en-US" dirty="0"/>
          </a:p>
        </p:txBody>
      </p:sp>
      <p:sp>
        <p:nvSpPr>
          <p:cNvPr id="4" name="Slide Number Placeholder 3"/>
          <p:cNvSpPr>
            <a:spLocks noGrp="1"/>
          </p:cNvSpPr>
          <p:nvPr>
            <p:ph type="sldNum" sz="quarter" idx="10"/>
          </p:nvPr>
        </p:nvSpPr>
        <p:spPr/>
        <p:txBody>
          <a:bodyPr/>
          <a:lstStyle/>
          <a:p>
            <a:fld id="{57318C8F-8493-4A5C-A67F-1C60BA2C9C1A}" type="slidenum">
              <a:rPr lang="en-US" smtClean="0"/>
              <a:t>6</a:t>
            </a:fld>
            <a:endParaRPr lang="en-US" dirty="0"/>
          </a:p>
        </p:txBody>
      </p:sp>
    </p:spTree>
    <p:extLst>
      <p:ext uri="{BB962C8B-B14F-4D97-AF65-F5344CB8AC3E}">
        <p14:creationId xmlns:p14="http://schemas.microsoft.com/office/powerpoint/2010/main" val="369951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rules regarding Medicare eligibility and non-discrimination will have a huge impact on many same-sex older adult couples.  </a:t>
            </a:r>
          </a:p>
          <a:p>
            <a:endParaRPr lang="en-US" dirty="0"/>
          </a:p>
        </p:txBody>
      </p:sp>
      <p:sp>
        <p:nvSpPr>
          <p:cNvPr id="4" name="Slide Number Placeholder 3"/>
          <p:cNvSpPr>
            <a:spLocks noGrp="1"/>
          </p:cNvSpPr>
          <p:nvPr>
            <p:ph type="sldNum" sz="quarter" idx="10"/>
          </p:nvPr>
        </p:nvSpPr>
        <p:spPr/>
        <p:txBody>
          <a:bodyPr/>
          <a:lstStyle/>
          <a:p>
            <a:fld id="{57318C8F-8493-4A5C-A67F-1C60BA2C9C1A}" type="slidenum">
              <a:rPr lang="en-US" smtClean="0"/>
              <a:t>8</a:t>
            </a:fld>
            <a:endParaRPr lang="en-US" dirty="0"/>
          </a:p>
        </p:txBody>
      </p:sp>
    </p:spTree>
    <p:extLst>
      <p:ext uri="{BB962C8B-B14F-4D97-AF65-F5344CB8AC3E}">
        <p14:creationId xmlns:p14="http://schemas.microsoft.com/office/powerpoint/2010/main" val="25750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transgender adults may be less likely to receive preventive care. This is particularly true for anatomy that is not consistent with their gender identity.  For example, a transgender man may still need cervical cancer and breast cancer screening, depending on surgical and family history. Transgender adults who have been on hormone therapy for many years should be monitored carefully for side effects (see Module 7).  In addition, transgender women are at very high risk for HIV and should receive testing based on a thorough sexual history.  Finally, providers should be aware that although most transgender people “transition” (begin to live full time in a gender different than their sex at birth) between the ages of 18-44, there are some that transition after age 55.</a:t>
            </a:r>
          </a:p>
        </p:txBody>
      </p:sp>
      <p:sp>
        <p:nvSpPr>
          <p:cNvPr id="4" name="Slide Number Placeholder 3"/>
          <p:cNvSpPr>
            <a:spLocks noGrp="1"/>
          </p:cNvSpPr>
          <p:nvPr>
            <p:ph type="sldNum" sz="quarter" idx="10"/>
          </p:nvPr>
        </p:nvSpPr>
        <p:spPr/>
        <p:txBody>
          <a:bodyPr/>
          <a:lstStyle/>
          <a:p>
            <a:fld id="{57318C8F-8493-4A5C-A67F-1C60BA2C9C1A}" type="slidenum">
              <a:rPr lang="en-US" smtClean="0"/>
              <a:t>13</a:t>
            </a:fld>
            <a:endParaRPr lang="en-US" dirty="0"/>
          </a:p>
        </p:txBody>
      </p:sp>
    </p:spTree>
    <p:extLst>
      <p:ext uri="{BB962C8B-B14F-4D97-AF65-F5344CB8AC3E}">
        <p14:creationId xmlns:p14="http://schemas.microsoft.com/office/powerpoint/2010/main" val="332332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060">
              <a:defRPr/>
            </a:pPr>
            <a:r>
              <a:rPr lang="en-US" dirty="0"/>
              <a:t>LGBT older adults have additional stresses to their finances when living in states without legal marriage for same-sex couples.  For example, they are unable to access benefits that protect spouses from poverty, such as social security, and protections for assets upon death, illness, or going into long-term care.  </a:t>
            </a:r>
          </a:p>
          <a:p>
            <a:endParaRPr lang="en-US" dirty="0"/>
          </a:p>
        </p:txBody>
      </p:sp>
      <p:sp>
        <p:nvSpPr>
          <p:cNvPr id="4" name="Slide Number Placeholder 3"/>
          <p:cNvSpPr>
            <a:spLocks noGrp="1"/>
          </p:cNvSpPr>
          <p:nvPr>
            <p:ph type="sldNum" sz="quarter" idx="10"/>
          </p:nvPr>
        </p:nvSpPr>
        <p:spPr/>
        <p:txBody>
          <a:bodyPr/>
          <a:lstStyle/>
          <a:p>
            <a:fld id="{57318C8F-8493-4A5C-A67F-1C60BA2C9C1A}" type="slidenum">
              <a:rPr lang="en-US" smtClean="0"/>
              <a:t>14</a:t>
            </a:fld>
            <a:endParaRPr lang="en-US" dirty="0"/>
          </a:p>
        </p:txBody>
      </p:sp>
    </p:spTree>
    <p:extLst>
      <p:ext uri="{BB962C8B-B14F-4D97-AF65-F5344CB8AC3E}">
        <p14:creationId xmlns:p14="http://schemas.microsoft.com/office/powerpoint/2010/main" val="213248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look at some of the history of stigma and discrimination, evidence of bias in care and the social determinants of health to better understand the dynamics of health disparities impacting LGBT people.</a:t>
            </a:r>
          </a:p>
        </p:txBody>
      </p:sp>
      <p:sp>
        <p:nvSpPr>
          <p:cNvPr id="4" name="Slide Number Placeholder 3"/>
          <p:cNvSpPr>
            <a:spLocks noGrp="1"/>
          </p:cNvSpPr>
          <p:nvPr>
            <p:ph type="sldNum" sz="quarter" idx="10"/>
          </p:nvPr>
        </p:nvSpPr>
        <p:spPr/>
        <p:txBody>
          <a:bodyPr/>
          <a:lstStyle/>
          <a:p>
            <a:fld id="{57318C8F-8493-4A5C-A67F-1C60BA2C9C1A}" type="slidenum">
              <a:rPr lang="en-US" smtClean="0"/>
              <a:t>19</a:t>
            </a:fld>
            <a:endParaRPr lang="en-US" dirty="0"/>
          </a:p>
        </p:txBody>
      </p:sp>
    </p:spTree>
    <p:extLst>
      <p:ext uri="{BB962C8B-B14F-4D97-AF65-F5344CB8AC3E}">
        <p14:creationId xmlns:p14="http://schemas.microsoft.com/office/powerpoint/2010/main" val="252142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Although many LGBT older adults experience isolation and discrimination, many also exhibit resilience and have positive outlooks. The 2011 Aging and Health report shows that the majority of respondents had friends and/or loved ones in their lives, and engaged in wellness activities. Some theorize that LGBT adults are better able to cope with aging than non-LGBT people because LGBT people have had to develop adaptive skills over time, and have already been through a process of reconstructing their identities when they were coming out. These skills and experiences create internal resilience.  </a:t>
            </a:r>
          </a:p>
          <a:p>
            <a:endParaRPr lang="en-US" dirty="0"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50271" indent="-288566">
              <a:defRPr sz="2500" b="1">
                <a:solidFill>
                  <a:schemeClr val="tx1"/>
                </a:solidFill>
                <a:latin typeface="Arial" pitchFamily="34" charset="0"/>
                <a:ea typeface="ＭＳ Ｐゴシック" pitchFamily="34" charset="-128"/>
              </a:defRPr>
            </a:lvl2pPr>
            <a:lvl3pPr marL="1154264" indent="-230853">
              <a:defRPr sz="2500" b="1">
                <a:solidFill>
                  <a:schemeClr val="tx1"/>
                </a:solidFill>
                <a:latin typeface="Arial" pitchFamily="34" charset="0"/>
                <a:ea typeface="ＭＳ Ｐゴシック" pitchFamily="34" charset="-128"/>
              </a:defRPr>
            </a:lvl3pPr>
            <a:lvl4pPr marL="1615970" indent="-230853">
              <a:defRPr sz="2500" b="1">
                <a:solidFill>
                  <a:schemeClr val="tx1"/>
                </a:solidFill>
                <a:latin typeface="Arial" pitchFamily="34" charset="0"/>
                <a:ea typeface="ＭＳ Ｐゴシック" pitchFamily="34" charset="-128"/>
              </a:defRPr>
            </a:lvl4pPr>
            <a:lvl5pPr marL="2077676" indent="-230853">
              <a:defRPr sz="2500" b="1">
                <a:solidFill>
                  <a:schemeClr val="tx1"/>
                </a:solidFill>
                <a:latin typeface="Arial" pitchFamily="34" charset="0"/>
                <a:ea typeface="ＭＳ Ｐゴシック" pitchFamily="34" charset="-128"/>
              </a:defRPr>
            </a:lvl5pPr>
            <a:lvl6pPr marL="2539382" indent="-2308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01086" indent="-2308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462792" indent="-2308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3924498" indent="-2308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569F9411-B70C-47AB-A67C-A6AF7EFCEE18}" type="slidenum">
              <a:rPr lang="en-US" sz="1200" b="0"/>
              <a:pPr/>
              <a:t>21</a:t>
            </a:fld>
            <a:endParaRPr lang="en-US" sz="1200" b="0" dirty="0"/>
          </a:p>
        </p:txBody>
      </p:sp>
    </p:spTree>
    <p:extLst>
      <p:ext uri="{BB962C8B-B14F-4D97-AF65-F5344CB8AC3E}">
        <p14:creationId xmlns:p14="http://schemas.microsoft.com/office/powerpoint/2010/main" val="147808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58923" indent="-291894" eaLnBrk="0" hangingPunct="0">
              <a:defRPr sz="2500">
                <a:solidFill>
                  <a:schemeClr val="tx1"/>
                </a:solidFill>
                <a:latin typeface="Arial" charset="0"/>
                <a:ea typeface="ＭＳ Ｐゴシック" charset="0"/>
              </a:defRPr>
            </a:lvl2pPr>
            <a:lvl3pPr marL="1167575" indent="-233515" eaLnBrk="0" hangingPunct="0">
              <a:defRPr sz="2500">
                <a:solidFill>
                  <a:schemeClr val="tx1"/>
                </a:solidFill>
                <a:latin typeface="Arial" charset="0"/>
                <a:ea typeface="ＭＳ Ｐゴシック" charset="0"/>
              </a:defRPr>
            </a:lvl3pPr>
            <a:lvl4pPr marL="1634604" indent="-233515" eaLnBrk="0" hangingPunct="0">
              <a:defRPr sz="2500">
                <a:solidFill>
                  <a:schemeClr val="tx1"/>
                </a:solidFill>
                <a:latin typeface="Arial" charset="0"/>
                <a:ea typeface="ＭＳ Ｐゴシック" charset="0"/>
              </a:defRPr>
            </a:lvl4pPr>
            <a:lvl5pPr marL="2101634" indent="-233515" eaLnBrk="0" hangingPunct="0">
              <a:defRPr sz="2500">
                <a:solidFill>
                  <a:schemeClr val="tx1"/>
                </a:solidFill>
                <a:latin typeface="Arial" charset="0"/>
                <a:ea typeface="ＭＳ Ｐゴシック" charset="0"/>
              </a:defRPr>
            </a:lvl5pPr>
            <a:lvl6pPr marL="2568664" indent="-233515" eaLnBrk="0" fontAlgn="base" hangingPunct="0">
              <a:spcBef>
                <a:spcPct val="0"/>
              </a:spcBef>
              <a:spcAft>
                <a:spcPct val="0"/>
              </a:spcAft>
              <a:defRPr sz="2500">
                <a:solidFill>
                  <a:schemeClr val="tx1"/>
                </a:solidFill>
                <a:latin typeface="Arial" charset="0"/>
                <a:ea typeface="ＭＳ Ｐゴシック" charset="0"/>
              </a:defRPr>
            </a:lvl6pPr>
            <a:lvl7pPr marL="3035694" indent="-233515" eaLnBrk="0" fontAlgn="base" hangingPunct="0">
              <a:spcBef>
                <a:spcPct val="0"/>
              </a:spcBef>
              <a:spcAft>
                <a:spcPct val="0"/>
              </a:spcAft>
              <a:defRPr sz="2500">
                <a:solidFill>
                  <a:schemeClr val="tx1"/>
                </a:solidFill>
                <a:latin typeface="Arial" charset="0"/>
                <a:ea typeface="ＭＳ Ｐゴシック" charset="0"/>
              </a:defRPr>
            </a:lvl7pPr>
            <a:lvl8pPr marL="3502724" indent="-233515" eaLnBrk="0" fontAlgn="base" hangingPunct="0">
              <a:spcBef>
                <a:spcPct val="0"/>
              </a:spcBef>
              <a:spcAft>
                <a:spcPct val="0"/>
              </a:spcAft>
              <a:defRPr sz="2500">
                <a:solidFill>
                  <a:schemeClr val="tx1"/>
                </a:solidFill>
                <a:latin typeface="Arial" charset="0"/>
                <a:ea typeface="ＭＳ Ｐゴシック" charset="0"/>
              </a:defRPr>
            </a:lvl8pPr>
            <a:lvl9pPr marL="3969753" indent="-233515" eaLnBrk="0" fontAlgn="base" hangingPunct="0">
              <a:spcBef>
                <a:spcPct val="0"/>
              </a:spcBef>
              <a:spcAft>
                <a:spcPct val="0"/>
              </a:spcAft>
              <a:defRPr sz="2500">
                <a:solidFill>
                  <a:schemeClr val="tx1"/>
                </a:solidFill>
                <a:latin typeface="Arial" charset="0"/>
                <a:ea typeface="ＭＳ Ｐゴシック" charset="0"/>
              </a:defRPr>
            </a:lvl9pPr>
          </a:lstStyle>
          <a:p>
            <a:fld id="{2904FF49-076E-1C46-9A66-EC3055C8DA38}" type="slidenum">
              <a:rPr lang="en-US" sz="1200"/>
              <a:pPr/>
              <a:t>23</a:t>
            </a:fld>
            <a:endParaRPr lang="en-US" sz="1200"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4060">
              <a:defRPr/>
            </a:pPr>
            <a:r>
              <a:rPr lang="en-US" dirty="0"/>
              <a:t>Another way to help LGBT patients is to encourage them to do advance planning, including completing advance directives so that their chosen partner or friend will be designated as the decision maker, rather than a default decision-maker. Other advance planning issues should be encouraged such as wills, living wills, financial planning, and long-term care facility planning.  Without a will, a surviving partner would have no claim on their partner’s assets and might even lose the right to stay in their joint home.</a:t>
            </a:r>
          </a:p>
          <a:p>
            <a:pPr eaLnBrk="1" hangingPunct="1"/>
            <a:endParaRPr lang="en-US" dirty="0">
              <a:ea typeface="ＭＳ Ｐゴシック" charset="0"/>
            </a:endParaRPr>
          </a:p>
        </p:txBody>
      </p:sp>
    </p:spTree>
    <p:extLst>
      <p:ext uri="{BB962C8B-B14F-4D97-AF65-F5344CB8AC3E}">
        <p14:creationId xmlns:p14="http://schemas.microsoft.com/office/powerpoint/2010/main" val="406007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58923" indent="-291894" eaLnBrk="0" hangingPunct="0">
              <a:defRPr sz="2500">
                <a:solidFill>
                  <a:schemeClr val="tx1"/>
                </a:solidFill>
                <a:latin typeface="Arial" charset="0"/>
                <a:ea typeface="ＭＳ Ｐゴシック" charset="0"/>
              </a:defRPr>
            </a:lvl2pPr>
            <a:lvl3pPr marL="1167575" indent="-233515" eaLnBrk="0" hangingPunct="0">
              <a:defRPr sz="2500">
                <a:solidFill>
                  <a:schemeClr val="tx1"/>
                </a:solidFill>
                <a:latin typeface="Arial" charset="0"/>
                <a:ea typeface="ＭＳ Ｐゴシック" charset="0"/>
              </a:defRPr>
            </a:lvl3pPr>
            <a:lvl4pPr marL="1634604" indent="-233515" eaLnBrk="0" hangingPunct="0">
              <a:defRPr sz="2500">
                <a:solidFill>
                  <a:schemeClr val="tx1"/>
                </a:solidFill>
                <a:latin typeface="Arial" charset="0"/>
                <a:ea typeface="ＭＳ Ｐゴシック" charset="0"/>
              </a:defRPr>
            </a:lvl4pPr>
            <a:lvl5pPr marL="2101634" indent="-233515" eaLnBrk="0" hangingPunct="0">
              <a:defRPr sz="2500">
                <a:solidFill>
                  <a:schemeClr val="tx1"/>
                </a:solidFill>
                <a:latin typeface="Arial" charset="0"/>
                <a:ea typeface="ＭＳ Ｐゴシック" charset="0"/>
              </a:defRPr>
            </a:lvl5pPr>
            <a:lvl6pPr marL="2568664" indent="-233515" eaLnBrk="0" fontAlgn="base" hangingPunct="0">
              <a:spcBef>
                <a:spcPct val="0"/>
              </a:spcBef>
              <a:spcAft>
                <a:spcPct val="0"/>
              </a:spcAft>
              <a:defRPr sz="2500">
                <a:solidFill>
                  <a:schemeClr val="tx1"/>
                </a:solidFill>
                <a:latin typeface="Arial" charset="0"/>
                <a:ea typeface="ＭＳ Ｐゴシック" charset="0"/>
              </a:defRPr>
            </a:lvl6pPr>
            <a:lvl7pPr marL="3035694" indent="-233515" eaLnBrk="0" fontAlgn="base" hangingPunct="0">
              <a:spcBef>
                <a:spcPct val="0"/>
              </a:spcBef>
              <a:spcAft>
                <a:spcPct val="0"/>
              </a:spcAft>
              <a:defRPr sz="2500">
                <a:solidFill>
                  <a:schemeClr val="tx1"/>
                </a:solidFill>
                <a:latin typeface="Arial" charset="0"/>
                <a:ea typeface="ＭＳ Ｐゴシック" charset="0"/>
              </a:defRPr>
            </a:lvl7pPr>
            <a:lvl8pPr marL="3502724" indent="-233515" eaLnBrk="0" fontAlgn="base" hangingPunct="0">
              <a:spcBef>
                <a:spcPct val="0"/>
              </a:spcBef>
              <a:spcAft>
                <a:spcPct val="0"/>
              </a:spcAft>
              <a:defRPr sz="2500">
                <a:solidFill>
                  <a:schemeClr val="tx1"/>
                </a:solidFill>
                <a:latin typeface="Arial" charset="0"/>
                <a:ea typeface="ＭＳ Ｐゴシック" charset="0"/>
              </a:defRPr>
            </a:lvl8pPr>
            <a:lvl9pPr marL="3969753" indent="-233515" eaLnBrk="0" fontAlgn="base" hangingPunct="0">
              <a:spcBef>
                <a:spcPct val="0"/>
              </a:spcBef>
              <a:spcAft>
                <a:spcPct val="0"/>
              </a:spcAft>
              <a:defRPr sz="2500">
                <a:solidFill>
                  <a:schemeClr val="tx1"/>
                </a:solidFill>
                <a:latin typeface="Arial" charset="0"/>
                <a:ea typeface="ＭＳ Ｐゴシック" charset="0"/>
              </a:defRPr>
            </a:lvl9pPr>
          </a:lstStyle>
          <a:p>
            <a:fld id="{BD10BAB7-7186-6644-ACFE-A8BDFABF4DC3}" type="slidenum">
              <a:rPr lang="en-US" sz="1200"/>
              <a:pPr/>
              <a:t>26</a:t>
            </a:fld>
            <a:endParaRPr lang="en-US" sz="1200" dirty="0"/>
          </a:p>
        </p:txBody>
      </p:sp>
      <p:sp>
        <p:nvSpPr>
          <p:cNvPr id="86018" name="Rectangle 7"/>
          <p:cNvSpPr txBox="1">
            <a:spLocks noGrp="1" noChangeArrowheads="1"/>
          </p:cNvSpPr>
          <p:nvPr/>
        </p:nvSpPr>
        <p:spPr bwMode="auto">
          <a:xfrm>
            <a:off x="4008705" y="8893296"/>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06" tIns="46703" rIns="93406" bIns="46703"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C90415C-FDE5-BC41-89DE-5807D88B57F0}" type="slidenum">
              <a:rPr lang="en-US" sz="1200"/>
              <a:pPr algn="r"/>
              <a:t>26</a:t>
            </a:fld>
            <a:endParaRPr lang="en-US" sz="12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07708" y="4447461"/>
            <a:ext cx="5661660" cy="4213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summary, patients like Marlena can benefit from health care providers who follow a few basic principles:</a:t>
            </a:r>
          </a:p>
          <a:p>
            <a:r>
              <a:rPr lang="en-US" b="1" dirty="0"/>
              <a:t>Be aware</a:t>
            </a:r>
            <a:r>
              <a:rPr lang="en-US" dirty="0"/>
              <a:t> that your older patients may be LGBT, and that they have specific medical, psychological and social needs.</a:t>
            </a:r>
          </a:p>
          <a:p>
            <a:r>
              <a:rPr lang="en-US" b="1" dirty="0"/>
              <a:t>Be open</a:t>
            </a:r>
            <a:r>
              <a:rPr lang="en-US" dirty="0"/>
              <a:t> in your questioning and attempts to gather patient information, using inclusive language that will facilitate open dialogue, and do so in a nonjudgmental manner. Be honest about your own feelings and biases, and refer your LGBT patients to another provider if you do not feel comfortable taking care of them.</a:t>
            </a:r>
          </a:p>
          <a:p>
            <a:r>
              <a:rPr lang="en-US" b="1" dirty="0"/>
              <a:t>Be knowledgeable</a:t>
            </a:r>
            <a:r>
              <a:rPr lang="en-US" dirty="0"/>
              <a:t> of the agencies and services available, and be sensitive to the specific challenges faced by this group. Training for staff on the unique needs of LGBT older adults should be available to provide the optimal environment to care for older LGBT adults.  </a:t>
            </a:r>
          </a:p>
          <a:p>
            <a:pPr eaLnBrk="1" hangingPunct="1">
              <a:lnSpc>
                <a:spcPct val="90000"/>
              </a:lnSpc>
            </a:pPr>
            <a:endParaRPr lang="en-US" sz="1000" dirty="0">
              <a:ea typeface="ＭＳ Ｐゴシック" charset="0"/>
            </a:endParaRPr>
          </a:p>
        </p:txBody>
      </p:sp>
    </p:spTree>
    <p:extLst>
      <p:ext uri="{BB962C8B-B14F-4D97-AF65-F5344CB8AC3E}">
        <p14:creationId xmlns:p14="http://schemas.microsoft.com/office/powerpoint/2010/main" val="301007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257F935-890E-4ADC-A014-DA6269842C9D}" type="datetimeFigureOut">
              <a:rPr lang="en-US" smtClean="0"/>
              <a:t>2/18/2016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4D8FD6A-D8D7-4763-ADDB-4496E2474EFB}"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FD6A-D8D7-4763-ADDB-4496E2474EF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FD6A-D8D7-4763-ADDB-4496E2474EF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FD6A-D8D7-4763-ADDB-4496E2474EF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FD6A-D8D7-4763-ADDB-4496E2474EF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8FD6A-D8D7-4763-ADDB-4496E2474EFB}"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D8FD6A-D8D7-4763-ADDB-4496E2474EF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D8FD6A-D8D7-4763-ADDB-4496E2474EF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D8FD6A-D8D7-4763-ADDB-4496E2474EF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7" name="Slide Number Placeholder 6"/>
          <p:cNvSpPr>
            <a:spLocks noGrp="1"/>
          </p:cNvSpPr>
          <p:nvPr>
            <p:ph type="sldNum" sz="quarter" idx="12"/>
          </p:nvPr>
        </p:nvSpPr>
        <p:spPr/>
        <p:txBody>
          <a:bodyPr/>
          <a:lstStyle/>
          <a:p>
            <a:fld id="{C4D8FD6A-D8D7-4763-ADDB-4496E2474EFB}"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7F935-890E-4ADC-A014-DA6269842C9D}" type="datetimeFigureOut">
              <a:rPr lang="en-US" smtClean="0"/>
              <a:t>2/18/2016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C4D8FD6A-D8D7-4763-ADDB-4496E2474EF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257F935-890E-4ADC-A014-DA6269842C9D}" type="datetimeFigureOut">
              <a:rPr lang="en-US" smtClean="0"/>
              <a:t>2/18/2016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4D8FD6A-D8D7-4763-ADDB-4496E2474EF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sychclinician.com/video/older_adult_lesbian_gay_bisexual_and_transgender_patients_special_considerations" TargetMode="External"/><Relationship Id="rId2" Type="http://schemas.openxmlformats.org/officeDocument/2006/relationships/hyperlink" Target="https://www.youtube.com/watch?v=JDOdv792rBA"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rc.org/resources/entry/protecting-your-visitation-decision-making-righ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lgbtlongtermcare.org/" TargetMode="External"/><Relationship Id="rId2" Type="http://schemas.openxmlformats.org/officeDocument/2006/relationships/hyperlink" Target="http://sageusa.org/about/"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www.lgbtmap.org/file/improving-the-lives-of-lgbt-older-adults.pdf" TargetMode="External"/><Relationship Id="rId4" Type="http://schemas.openxmlformats.org/officeDocument/2006/relationships/hyperlink" Target="http://www.thetaskforc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eb.ebscohost.com/ehost/resultsadvanced?sid=f8029f21-5b85-40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thetaskforce.org/reports_and_research/outing_age_2010" TargetMode="External"/><Relationship Id="rId2" Type="http://schemas.openxmlformats.org/officeDocument/2006/relationships/hyperlink" Target="http://web.ebscohost.com/ehost/resultsadvanced?sid=f8029f21-5b85-4031-bab5"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 Clip:</a:t>
            </a:r>
            <a:endParaRPr lang="en-US" dirty="0"/>
          </a:p>
        </p:txBody>
      </p:sp>
      <p:sp>
        <p:nvSpPr>
          <p:cNvPr id="6" name="Content Placeholder 5"/>
          <p:cNvSpPr>
            <a:spLocks noGrp="1"/>
          </p:cNvSpPr>
          <p:nvPr>
            <p:ph sz="quarter" idx="13"/>
          </p:nvPr>
        </p:nvSpPr>
        <p:spPr>
          <a:xfrm>
            <a:off x="685800" y="2286000"/>
            <a:ext cx="2819400" cy="1371600"/>
          </a:xfrm>
        </p:spPr>
        <p:txBody>
          <a:bodyPr>
            <a:normAutofit/>
          </a:bodyPr>
          <a:lstStyle/>
          <a:p>
            <a:pPr marL="68580" indent="0" algn="ctr">
              <a:buNone/>
            </a:pPr>
            <a:r>
              <a:rPr lang="en-US" sz="3200" dirty="0">
                <a:hlinkClick r:id="rId2"/>
              </a:rPr>
              <a:t>LGBT Oral History</a:t>
            </a:r>
            <a:endParaRPr lang="en-US" sz="3200" dirty="0"/>
          </a:p>
          <a:p>
            <a:pPr marL="68580" indent="0">
              <a:buNone/>
            </a:pPr>
            <a:endParaRPr lang="en-US" dirty="0" smtClean="0">
              <a:hlinkClick r:id="rId3"/>
            </a:endParaRPr>
          </a:p>
          <a:p>
            <a:pPr marL="68580" indent="0">
              <a:buNone/>
            </a:pPr>
            <a:endParaRPr lang="en-US" b="1" dirty="0" smtClean="0"/>
          </a:p>
          <a:p>
            <a:pPr marL="68580" indent="0">
              <a:buNone/>
            </a:pPr>
            <a:endParaRPr lang="en-US" b="1" dirty="0"/>
          </a:p>
          <a:p>
            <a:pPr marL="68580" indent="0">
              <a:buNone/>
            </a:pPr>
            <a:endParaRPr lang="en-US" sz="1400" dirty="0"/>
          </a:p>
        </p:txBody>
      </p:sp>
      <p:sp>
        <p:nvSpPr>
          <p:cNvPr id="2" name="Content Placeholder 1"/>
          <p:cNvSpPr>
            <a:spLocks noGrp="1"/>
          </p:cNvSpPr>
          <p:nvPr>
            <p:ph sz="quarter" idx="14"/>
          </p:nvPr>
        </p:nvSpPr>
        <p:spPr>
          <a:xfrm>
            <a:off x="3962400" y="2209800"/>
            <a:ext cx="4014788" cy="3493008"/>
          </a:xfrm>
        </p:spPr>
        <p:txBody>
          <a:bodyPr/>
          <a:lstStyle/>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33600"/>
            <a:ext cx="416718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81400"/>
            <a:ext cx="26828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591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5481135" cy="801136"/>
          </a:xfrm>
        </p:spPr>
        <p:txBody>
          <a:bodyPr>
            <a:normAutofit fontScale="90000"/>
          </a:bodyPr>
          <a:lstStyle/>
          <a:p>
            <a:r>
              <a:rPr lang="en-US" sz="2400" b="1" dirty="0"/>
              <a:t>Challenges &amp; </a:t>
            </a:r>
            <a:r>
              <a:rPr lang="en-US" sz="2400" b="1" dirty="0" smtClean="0"/>
              <a:t>Opportunities: Invisibility</a:t>
            </a:r>
            <a:endParaRPr lang="en-US" sz="2400" b="1" dirty="0"/>
          </a:p>
        </p:txBody>
      </p:sp>
      <p:sp>
        <p:nvSpPr>
          <p:cNvPr id="3" name="Content Placeholder 2"/>
          <p:cNvSpPr>
            <a:spLocks noGrp="1"/>
          </p:cNvSpPr>
          <p:nvPr>
            <p:ph idx="1"/>
          </p:nvPr>
        </p:nvSpPr>
        <p:spPr/>
        <p:txBody>
          <a:bodyPr>
            <a:normAutofit fontScale="92500" lnSpcReduction="20000"/>
          </a:bodyPr>
          <a:lstStyle/>
          <a:p>
            <a:r>
              <a:rPr lang="en-US" dirty="0" smtClean="0"/>
              <a:t>LGBT </a:t>
            </a:r>
            <a:r>
              <a:rPr lang="en-US" dirty="0"/>
              <a:t>older adults have been largely invisible within health and aging services research, despite being disproportionately burdened by poor health and aging </a:t>
            </a:r>
            <a:r>
              <a:rPr lang="en-US" dirty="0" smtClean="0"/>
              <a:t>outcomes (Cloyes, 2015).</a:t>
            </a:r>
          </a:p>
          <a:p>
            <a:r>
              <a:rPr lang="en-US" dirty="0" smtClean="0"/>
              <a:t>Psychotherapy with LGBT older adults has not received enough attention in research and literature (Baron &amp; Cramer, 2000)</a:t>
            </a:r>
          </a:p>
          <a:p>
            <a:r>
              <a:rPr lang="en-US" dirty="0" smtClean="0"/>
              <a:t>LGBT seniors are only 20% as likely as heterosexuals elder to access needed services (Haber, 2009)</a:t>
            </a:r>
          </a:p>
          <a:p>
            <a:endParaRPr lang="en-US"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8092"/>
            <a:ext cx="2619375" cy="15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69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1027664"/>
            <a:ext cx="5877484" cy="1143000"/>
          </a:xfrm>
        </p:spPr>
        <p:txBody>
          <a:bodyPr>
            <a:normAutofit/>
          </a:bodyPr>
          <a:lstStyle/>
          <a:p>
            <a:r>
              <a:rPr lang="en-US" sz="2800" b="1" dirty="0"/>
              <a:t>Challenges &amp; </a:t>
            </a:r>
            <a:r>
              <a:rPr lang="en-US" sz="2800" b="1" dirty="0" smtClean="0"/>
              <a:t>Opportunities: Older LGBT Michiganders</a:t>
            </a:r>
            <a:endParaRPr lang="en-US" sz="2800" b="1" dirty="0"/>
          </a:p>
        </p:txBody>
      </p:sp>
      <p:sp>
        <p:nvSpPr>
          <p:cNvPr id="3" name="Content Placeholder 2"/>
          <p:cNvSpPr>
            <a:spLocks noGrp="1"/>
          </p:cNvSpPr>
          <p:nvPr>
            <p:ph idx="1"/>
          </p:nvPr>
        </p:nvSpPr>
        <p:spPr/>
        <p:txBody>
          <a:bodyPr>
            <a:normAutofit/>
          </a:bodyPr>
          <a:lstStyle/>
          <a:p>
            <a:r>
              <a:rPr lang="en-US" dirty="0" smtClean="0"/>
              <a:t>Federal </a:t>
            </a:r>
            <a:r>
              <a:rPr lang="en-US" dirty="0"/>
              <a:t>and state civil rights laws do not include the terms sexual orientation and gender identity, and therefore do not protect these individuals</a:t>
            </a:r>
            <a:r>
              <a:rPr lang="en-US" dirty="0" smtClean="0"/>
              <a:t>.</a:t>
            </a:r>
          </a:p>
          <a:p>
            <a:r>
              <a:rPr lang="en-US" dirty="0"/>
              <a:t>Due to the lack of a concrete policy, aging providers are not required to go through cultural competency training.</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3939"/>
            <a:ext cx="21145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198" y="4876800"/>
            <a:ext cx="18859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446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5514235" cy="533401"/>
          </a:xfrm>
        </p:spPr>
        <p:txBody>
          <a:bodyPr>
            <a:normAutofit fontScale="90000"/>
          </a:bodyPr>
          <a:lstStyle/>
          <a:p>
            <a:r>
              <a:rPr lang="en-US" sz="2400" b="1" dirty="0"/>
              <a:t>Challenges &amp; </a:t>
            </a:r>
            <a:r>
              <a:rPr lang="en-US" sz="2400" b="1" dirty="0" smtClean="0"/>
              <a:t>Opportunities: Housing</a:t>
            </a:r>
            <a:endParaRPr lang="en-US" sz="2400" b="1" dirty="0"/>
          </a:p>
        </p:txBody>
      </p:sp>
      <p:sp>
        <p:nvSpPr>
          <p:cNvPr id="3" name="Content Placeholder 2"/>
          <p:cNvSpPr>
            <a:spLocks noGrp="1"/>
          </p:cNvSpPr>
          <p:nvPr>
            <p:ph idx="1"/>
          </p:nvPr>
        </p:nvSpPr>
        <p:spPr>
          <a:xfrm>
            <a:off x="523784" y="1447800"/>
            <a:ext cx="5353233" cy="4784324"/>
          </a:xfrm>
        </p:spPr>
        <p:txBody>
          <a:bodyPr>
            <a:normAutofit fontScale="92500" lnSpcReduction="10000"/>
          </a:bodyPr>
          <a:lstStyle/>
          <a:p>
            <a:r>
              <a:rPr lang="en-US" dirty="0" smtClean="0"/>
              <a:t>34 % 127 participants said they thought hiding their sexual identity would be necessary if they moved to a retirement </a:t>
            </a:r>
            <a:r>
              <a:rPr lang="en-US" dirty="0"/>
              <a:t>home </a:t>
            </a:r>
            <a:r>
              <a:rPr lang="en-US" dirty="0" smtClean="0"/>
              <a:t>Johnson(2005)</a:t>
            </a:r>
          </a:p>
          <a:p>
            <a:r>
              <a:rPr lang="en-US" dirty="0" smtClean="0"/>
              <a:t>One half of senior centers do not welcome gay men and lesbians who are open about their sexual orientation (Knauer, 2009).</a:t>
            </a:r>
          </a:p>
          <a:p>
            <a:r>
              <a:rPr lang="en-US" dirty="0" smtClean="0"/>
              <a:t>Gay elders are likely to be rejected by retirement communities and nursing homes (Haber, 2009) </a:t>
            </a:r>
          </a:p>
          <a:p>
            <a:r>
              <a:rPr lang="en-US" dirty="0" smtClean="0"/>
              <a:t>Strong initiative for LGBT specific housing</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435" y="762001"/>
            <a:ext cx="248346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434" y="3505201"/>
            <a:ext cx="2524865"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826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sz="2800" b="1" dirty="0"/>
              <a:t>Challenges &amp; </a:t>
            </a:r>
            <a:r>
              <a:rPr lang="en-US" sz="2800" b="1" dirty="0" smtClean="0"/>
              <a:t>Opportunities: Older Transgender Adults Health Concerns</a:t>
            </a:r>
            <a:endParaRPr lang="en-US" sz="2800" b="1" dirty="0"/>
          </a:p>
        </p:txBody>
      </p:sp>
      <p:sp>
        <p:nvSpPr>
          <p:cNvPr id="3" name="Content Placeholder 2"/>
          <p:cNvSpPr>
            <a:spLocks noGrp="1"/>
          </p:cNvSpPr>
          <p:nvPr>
            <p:ph idx="1"/>
          </p:nvPr>
        </p:nvSpPr>
        <p:spPr>
          <a:xfrm>
            <a:off x="1043492" y="1752601"/>
            <a:ext cx="6777317" cy="3276600"/>
          </a:xfrm>
        </p:spPr>
        <p:txBody>
          <a:bodyPr>
            <a:normAutofit fontScale="77500" lnSpcReduction="20000"/>
          </a:bodyPr>
          <a:lstStyle/>
          <a:p>
            <a:r>
              <a:rPr lang="en-US" sz="2400" dirty="0" smtClean="0"/>
              <a:t>Less likely to receive preventive care:</a:t>
            </a:r>
          </a:p>
          <a:p>
            <a:pPr lvl="1"/>
            <a:r>
              <a:rPr lang="en-US" sz="2000" dirty="0" smtClean="0"/>
              <a:t>Examples: Breast cancer screening and cervical cancer screening needed in Trans Men (female to male transgender); prostate screening needed in Trans Women (male to female transgender)</a:t>
            </a:r>
          </a:p>
          <a:p>
            <a:pPr lvl="1"/>
            <a:r>
              <a:rPr lang="en-US" sz="2000" dirty="0" smtClean="0"/>
              <a:t>Underscores why it is important to learn about both gender identity, sex assigned at birth, and current anatomy. </a:t>
            </a:r>
          </a:p>
          <a:p>
            <a:r>
              <a:rPr lang="en-US" sz="2400" dirty="0" smtClean="0"/>
              <a:t>Long-term effects of hormone therapy should be monitored</a:t>
            </a:r>
          </a:p>
          <a:p>
            <a:r>
              <a:rPr lang="en-US" sz="2400" dirty="0" smtClean="0"/>
              <a:t>Higher risk for HIV in trans women, and risk of STI’s based on behavior</a:t>
            </a:r>
          </a:p>
          <a:p>
            <a:r>
              <a:rPr lang="en-US" sz="2400" dirty="0" smtClean="0"/>
              <a:t>12% of trans women and 1% of trans men transition after age 55</a:t>
            </a:r>
            <a:endParaRPr lang="en-US" sz="2400" dirty="0"/>
          </a:p>
        </p:txBody>
      </p:sp>
      <p:sp>
        <p:nvSpPr>
          <p:cNvPr id="4" name="Slide Number Placeholder 3"/>
          <p:cNvSpPr>
            <a:spLocks noGrp="1"/>
          </p:cNvSpPr>
          <p:nvPr>
            <p:ph type="sldNum" sz="quarter" idx="12"/>
          </p:nvPr>
        </p:nvSpPr>
        <p:spPr/>
        <p:txBody>
          <a:bodyPr/>
          <a:lstStyle/>
          <a:p>
            <a:fld id="{6E59A1CA-1235-44A9-ABEF-6083D890C769}" type="slidenum">
              <a:rPr lang="en-US" smtClean="0"/>
              <a:pPr/>
              <a:t>13</a:t>
            </a:fld>
            <a:endParaRPr lang="en-US" dirty="0"/>
          </a:p>
        </p:txBody>
      </p:sp>
      <p:sp>
        <p:nvSpPr>
          <p:cNvPr id="5" name="TextBox 4"/>
          <p:cNvSpPr txBox="1"/>
          <p:nvPr/>
        </p:nvSpPr>
        <p:spPr>
          <a:xfrm>
            <a:off x="4572000" y="6262300"/>
            <a:ext cx="4572000" cy="276999"/>
          </a:xfrm>
          <a:prstGeom prst="rect">
            <a:avLst/>
          </a:prstGeom>
          <a:noFill/>
        </p:spPr>
        <p:txBody>
          <a:bodyPr wrap="square" rtlCol="0">
            <a:spAutoFit/>
          </a:bodyPr>
          <a:lstStyle/>
          <a:p>
            <a:pPr algn="r"/>
            <a:r>
              <a:rPr lang="en-US" sz="1200" dirty="0" smtClean="0">
                <a:latin typeface="Verdana" panose="020B0604030504040204" pitchFamily="34" charset="0"/>
                <a:ea typeface="Verdana" panose="020B0604030504040204" pitchFamily="34" charset="0"/>
                <a:cs typeface="Verdana" panose="020B0604030504040204" pitchFamily="34" charset="0"/>
              </a:rPr>
              <a:t>Cahill et al, 2000</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545" y="4862899"/>
            <a:ext cx="304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179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490" y="1027664"/>
            <a:ext cx="7024744" cy="648736"/>
          </a:xfrm>
        </p:spPr>
        <p:txBody>
          <a:bodyPr>
            <a:normAutofit/>
          </a:bodyPr>
          <a:lstStyle/>
          <a:p>
            <a:r>
              <a:rPr lang="en-US" sz="2800" b="1" dirty="0"/>
              <a:t>Challenges &amp; </a:t>
            </a:r>
            <a:r>
              <a:rPr lang="en-US" sz="2800" b="1" dirty="0" smtClean="0"/>
              <a:t>Opportunities: Financial</a:t>
            </a:r>
            <a:endParaRPr lang="en-US" sz="2800" b="1" dirty="0"/>
          </a:p>
        </p:txBody>
      </p:sp>
      <p:sp>
        <p:nvSpPr>
          <p:cNvPr id="2" name="Slide Number Placeholder 1"/>
          <p:cNvSpPr>
            <a:spLocks noGrp="1"/>
          </p:cNvSpPr>
          <p:nvPr>
            <p:ph type="sldNum" sz="quarter" idx="12"/>
          </p:nvPr>
        </p:nvSpPr>
        <p:spPr/>
        <p:txBody>
          <a:bodyPr/>
          <a:lstStyle/>
          <a:p>
            <a:fld id="{6E59A1CA-1235-44A9-ABEF-6083D890C769}" type="slidenum">
              <a:rPr lang="en-US" smtClean="0"/>
              <a:pPr/>
              <a:t>14</a:t>
            </a:fld>
            <a:endParaRPr lang="en-US" dirty="0"/>
          </a:p>
        </p:txBody>
      </p:sp>
      <p:graphicFrame>
        <p:nvGraphicFramePr>
          <p:cNvPr id="11" name="Content Placeholder 10"/>
          <p:cNvGraphicFramePr>
            <a:graphicFrameLocks noGrp="1"/>
          </p:cNvGraphicFramePr>
          <p:nvPr>
            <p:ph sz="quarter" idx="13"/>
            <p:extLst>
              <p:ext uri="{D42A27DB-BD31-4B8C-83A1-F6EECF244321}">
                <p14:modId xmlns:p14="http://schemas.microsoft.com/office/powerpoint/2010/main" val="3684090412"/>
              </p:ext>
            </p:extLst>
          </p:nvPr>
        </p:nvGraphicFramePr>
        <p:xfrm>
          <a:off x="1042988" y="2312988"/>
          <a:ext cx="3419475" cy="349408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quarter" idx="14"/>
          </p:nvPr>
        </p:nvSpPr>
        <p:spPr>
          <a:prstGeom prst="rect">
            <a:avLst/>
          </a:prstGeom>
        </p:spPr>
        <p:txBody>
          <a:bodyPr/>
          <a:lstStyle/>
          <a:p>
            <a:r>
              <a:rPr lang="en-US" dirty="0" smtClean="0"/>
              <a:t>Higher poverty in lesbian couples</a:t>
            </a:r>
          </a:p>
          <a:p>
            <a:r>
              <a:rPr lang="en-US" dirty="0" smtClean="0"/>
              <a:t>Lack of benefits for spouses in unmarried couples</a:t>
            </a:r>
          </a:p>
          <a:p>
            <a:endParaRPr lang="en-US" dirty="0"/>
          </a:p>
        </p:txBody>
      </p:sp>
      <p:sp>
        <p:nvSpPr>
          <p:cNvPr id="12" name="TextBox 11"/>
          <p:cNvSpPr txBox="1"/>
          <p:nvPr/>
        </p:nvSpPr>
        <p:spPr>
          <a:xfrm>
            <a:off x="5752174" y="6276201"/>
            <a:ext cx="3391826" cy="276999"/>
          </a:xfrm>
          <a:prstGeom prst="rect">
            <a:avLst/>
          </a:prstGeom>
          <a:noFill/>
        </p:spPr>
        <p:txBody>
          <a:bodyPr wrap="none" lIns="0" rIns="0" rtlCol="0">
            <a:spAutoFit/>
          </a:bodyPr>
          <a:lstStyle/>
          <a:p>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Goldberg, NG., The Williams Institute, 2009</a:t>
            </a:r>
          </a:p>
        </p:txBody>
      </p:sp>
    </p:spTree>
    <p:extLst>
      <p:ext uri="{BB962C8B-B14F-4D97-AF65-F5344CB8AC3E}">
        <p14:creationId xmlns:p14="http://schemas.microsoft.com/office/powerpoint/2010/main" val="4021023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5755793" cy="551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12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564" y="700764"/>
            <a:ext cx="8513384" cy="5591515"/>
          </a:xfrm>
          <a:prstGeom prst="rect">
            <a:avLst/>
          </a:prstGeom>
        </p:spPr>
      </p:pic>
    </p:spTree>
    <p:extLst>
      <p:ext uri="{BB962C8B-B14F-4D97-AF65-F5344CB8AC3E}">
        <p14:creationId xmlns:p14="http://schemas.microsoft.com/office/powerpoint/2010/main" val="2226400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88790752"/>
              </p:ext>
            </p:extLst>
          </p:nvPr>
        </p:nvGraphicFramePr>
        <p:xfrm>
          <a:off x="708734" y="705178"/>
          <a:ext cx="7387701" cy="5476240"/>
        </p:xfrm>
        <a:graphic>
          <a:graphicData uri="http://schemas.openxmlformats.org/drawingml/2006/table">
            <a:tbl>
              <a:tblPr firstRow="1" bandRow="1">
                <a:tableStyleId>{5C22544A-7EE6-4342-B048-85BDC9FD1C3A}</a:tableStyleId>
              </a:tblPr>
              <a:tblGrid>
                <a:gridCol w="4600113"/>
                <a:gridCol w="1491448"/>
                <a:gridCol w="1296140"/>
              </a:tblGrid>
              <a:tr h="618231">
                <a:tc>
                  <a:txBody>
                    <a:bodyPr/>
                    <a:lstStyle/>
                    <a:p>
                      <a:r>
                        <a:rPr lang="en-US" sz="1050" dirty="0" smtClean="0"/>
                        <a:t>Gender Identity Experiences Related to Resident’s Real or Perceived Number of Percent of Sexual Orientation and/or  Gender Identity</a:t>
                      </a:r>
                      <a:endParaRPr lang="en-US" sz="1050" dirty="0"/>
                    </a:p>
                  </a:txBody>
                  <a:tcPr/>
                </a:tc>
                <a:tc>
                  <a:txBody>
                    <a:bodyPr/>
                    <a:lstStyle/>
                    <a:p>
                      <a:r>
                        <a:rPr lang="en-US" sz="1400" b="1" dirty="0" smtClean="0"/>
                        <a:t>Number of Instances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Percentages of All Instances </a:t>
                      </a:r>
                      <a:endParaRPr lang="en-US" sz="1400" dirty="0" smtClean="0"/>
                    </a:p>
                    <a:p>
                      <a:endParaRPr lang="en-US" dirty="0"/>
                    </a:p>
                  </a:txBody>
                  <a:tcPr/>
                </a:tc>
              </a:tr>
              <a:tr h="454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Verbal or Physical Harassment From Other Residents</a:t>
                      </a:r>
                      <a:endParaRPr lang="en-US" sz="1100" dirty="0"/>
                    </a:p>
                  </a:txBody>
                  <a:tcPr/>
                </a:tc>
                <a:tc>
                  <a:txBody>
                    <a:bodyPr/>
                    <a:lstStyle/>
                    <a:p>
                      <a:r>
                        <a:rPr lang="en-US" sz="1600" dirty="0" smtClean="0"/>
                        <a:t>200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23% </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Refused Admission or Re-admission, Attempted or Abrupt Discharge </a:t>
                      </a:r>
                    </a:p>
                    <a:p>
                      <a:endParaRPr lang="en-US" sz="1100" dirty="0"/>
                    </a:p>
                  </a:txBody>
                  <a:tcPr/>
                </a:tc>
                <a:tc>
                  <a:txBody>
                    <a:bodyPr/>
                    <a:lstStyle/>
                    <a:p>
                      <a:r>
                        <a:rPr lang="en-US" dirty="0" smtClean="0"/>
                        <a:t>169</a:t>
                      </a:r>
                      <a:endParaRPr lang="en-US" dirty="0"/>
                    </a:p>
                  </a:txBody>
                  <a:tcPr/>
                </a:tc>
                <a:tc>
                  <a:txBody>
                    <a:bodyPr/>
                    <a:lstStyle/>
                    <a:p>
                      <a:r>
                        <a:rPr lang="en-US" dirty="0" smtClean="0"/>
                        <a:t>20%</a:t>
                      </a:r>
                      <a:endParaRPr lang="en-US" dirty="0"/>
                    </a:p>
                  </a:txBody>
                  <a:tcPr/>
                </a:tc>
              </a:tr>
              <a:tr h="350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Verbal or Physical Harassment From Staff </a:t>
                      </a:r>
                    </a:p>
                    <a:p>
                      <a:endParaRPr lang="en-US" sz="1100" dirty="0"/>
                    </a:p>
                  </a:txBody>
                  <a:tcPr/>
                </a:tc>
                <a:tc>
                  <a:txBody>
                    <a:bodyPr/>
                    <a:lstStyle/>
                    <a:p>
                      <a:r>
                        <a:rPr lang="en-US" dirty="0" smtClean="0"/>
                        <a:t>116</a:t>
                      </a:r>
                      <a:endParaRPr lang="en-US" dirty="0"/>
                    </a:p>
                  </a:txBody>
                  <a:tcPr/>
                </a:tc>
                <a:tc>
                  <a:txBody>
                    <a:bodyPr/>
                    <a:lstStyle/>
                    <a:p>
                      <a:r>
                        <a:rPr lang="en-US" dirty="0" smtClean="0"/>
                        <a:t>14%</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Staff Refused to Accept Medical Power of Attorney from Resident’s Spouse or Partner  </a:t>
                      </a:r>
                    </a:p>
                    <a:p>
                      <a:endParaRPr lang="en-US" sz="1100" dirty="0"/>
                    </a:p>
                  </a:txBody>
                  <a:tcPr/>
                </a:tc>
                <a:tc>
                  <a:txBody>
                    <a:bodyPr/>
                    <a:lstStyle/>
                    <a:p>
                      <a:r>
                        <a:rPr lang="en-US" dirty="0" smtClean="0"/>
                        <a:t>97</a:t>
                      </a:r>
                      <a:endParaRPr lang="en-US" dirty="0"/>
                    </a:p>
                  </a:txBody>
                  <a:tcPr/>
                </a:tc>
                <a:tc>
                  <a:txBody>
                    <a:bodyPr/>
                    <a:lstStyle/>
                    <a:p>
                      <a:r>
                        <a:rPr lang="en-US" dirty="0" smtClean="0"/>
                        <a:t>11%</a:t>
                      </a:r>
                      <a:endParaRPr lang="en-US" dirty="0"/>
                    </a:p>
                  </a:txBody>
                  <a:tcPr/>
                </a:tc>
              </a:tr>
              <a:tr h="276100">
                <a:tc>
                  <a:txBody>
                    <a:bodyPr/>
                    <a:lstStyle/>
                    <a:p>
                      <a:r>
                        <a:rPr lang="en-US" sz="1100" dirty="0" smtClean="0"/>
                        <a:t>Restriction of Visitors </a:t>
                      </a:r>
                    </a:p>
                    <a:p>
                      <a:endParaRPr lang="en-US" sz="1100" dirty="0"/>
                    </a:p>
                  </a:txBody>
                  <a:tcPr/>
                </a:tc>
                <a:tc>
                  <a:txBody>
                    <a:bodyPr/>
                    <a:lstStyle/>
                    <a:p>
                      <a:r>
                        <a:rPr lang="en-US" dirty="0" smtClean="0"/>
                        <a:t>93</a:t>
                      </a:r>
                      <a:endParaRPr lang="en-US" dirty="0"/>
                    </a:p>
                  </a:txBody>
                  <a:tcPr/>
                </a:tc>
                <a:tc>
                  <a:txBody>
                    <a:bodyPr/>
                    <a:lstStyle/>
                    <a:p>
                      <a:r>
                        <a:rPr lang="en-US" dirty="0" smtClean="0"/>
                        <a:t>11%</a:t>
                      </a:r>
                      <a:endParaRPr lang="en-US" dirty="0"/>
                    </a:p>
                  </a:txBody>
                  <a:tcPr/>
                </a:tc>
              </a:tr>
              <a:tr h="4251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Staff Refused to Refer to Transgender Resident by Preferred Name or Pronoun  </a:t>
                      </a:r>
                    </a:p>
                    <a:p>
                      <a:endParaRPr lang="en-US" sz="1100" dirty="0"/>
                    </a:p>
                  </a:txBody>
                  <a:tcPr/>
                </a:tc>
                <a:tc>
                  <a:txBody>
                    <a:bodyPr/>
                    <a:lstStyle/>
                    <a:p>
                      <a:r>
                        <a:rPr lang="en-US" dirty="0" smtClean="0"/>
                        <a:t>80</a:t>
                      </a:r>
                      <a:endParaRPr lang="en-US" dirty="0"/>
                    </a:p>
                  </a:txBody>
                  <a:tcPr/>
                </a:tc>
                <a:tc>
                  <a:txBody>
                    <a:bodyPr/>
                    <a:lstStyle/>
                    <a:p>
                      <a:r>
                        <a:rPr lang="en-US" dirty="0" smtClean="0"/>
                        <a:t>9%</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Staff Refused to Provide Basic Services or Care  </a:t>
                      </a:r>
                    </a:p>
                    <a:p>
                      <a:endParaRPr lang="en-US" sz="1100" dirty="0"/>
                    </a:p>
                  </a:txBody>
                  <a:tcPr/>
                </a:tc>
                <a:tc>
                  <a:txBody>
                    <a:bodyPr/>
                    <a:lstStyle/>
                    <a:p>
                      <a:r>
                        <a:rPr lang="en-US" dirty="0" smtClean="0"/>
                        <a:t>51</a:t>
                      </a:r>
                      <a:endParaRPr lang="en-US" dirty="0"/>
                    </a:p>
                  </a:txBody>
                  <a:tcPr/>
                </a:tc>
                <a:tc>
                  <a:txBody>
                    <a:bodyPr/>
                    <a:lstStyle/>
                    <a:p>
                      <a:r>
                        <a:rPr lang="en-US" dirty="0" smtClean="0"/>
                        <a:t>6%</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Staff Denied Medical Treatment  </a:t>
                      </a:r>
                    </a:p>
                    <a:p>
                      <a:endParaRPr lang="en-US" sz="1100" dirty="0"/>
                    </a:p>
                  </a:txBody>
                  <a:tcPr/>
                </a:tc>
                <a:tc>
                  <a:txBody>
                    <a:bodyPr/>
                    <a:lstStyle/>
                    <a:p>
                      <a:r>
                        <a:rPr lang="en-US" dirty="0" smtClean="0"/>
                        <a:t>47</a:t>
                      </a:r>
                      <a:endParaRPr lang="en-US" dirty="0"/>
                    </a:p>
                  </a:txBody>
                  <a:tcPr/>
                </a:tc>
                <a:tc>
                  <a:txBody>
                    <a:bodyPr/>
                    <a:lstStyle/>
                    <a:p>
                      <a:r>
                        <a:rPr lang="en-US" dirty="0" smtClean="0"/>
                        <a:t>6%</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Total</a:t>
                      </a:r>
                      <a:endParaRPr lang="en-US" sz="1100" dirty="0"/>
                    </a:p>
                  </a:txBody>
                  <a:tcPr/>
                </a:tc>
                <a:tc>
                  <a:txBody>
                    <a:bodyPr/>
                    <a:lstStyle/>
                    <a:p>
                      <a:r>
                        <a:rPr lang="en-US" dirty="0" smtClean="0"/>
                        <a:t>853</a:t>
                      </a:r>
                      <a:endParaRPr lang="en-US" dirty="0"/>
                    </a:p>
                  </a:txBody>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1881902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52256"/>
            <a:ext cx="4851283" cy="559294"/>
          </a:xfrm>
        </p:spPr>
        <p:txBody>
          <a:bodyPr>
            <a:normAutofit fontScale="90000"/>
          </a:bodyPr>
          <a:lstStyle/>
          <a:p>
            <a:r>
              <a:rPr lang="en-US" dirty="0" smtClean="0"/>
              <a:t>Quotes</a:t>
            </a:r>
            <a:endParaRPr lang="en-US" dirty="0"/>
          </a:p>
        </p:txBody>
      </p:sp>
      <p:sp>
        <p:nvSpPr>
          <p:cNvPr id="3" name="Content Placeholder 2"/>
          <p:cNvSpPr>
            <a:spLocks noGrp="1"/>
          </p:cNvSpPr>
          <p:nvPr>
            <p:ph idx="1"/>
          </p:nvPr>
        </p:nvSpPr>
        <p:spPr>
          <a:xfrm>
            <a:off x="1043492" y="1411550"/>
            <a:ext cx="6777317" cy="4802819"/>
          </a:xfrm>
        </p:spPr>
        <p:txBody>
          <a:bodyPr>
            <a:noAutofit/>
          </a:bodyPr>
          <a:lstStyle/>
          <a:p>
            <a:r>
              <a:rPr lang="en-US" sz="1600" dirty="0"/>
              <a:t>I’ve not known anyone in a facility who has stated their alternative sexual orientation, which says a lot in itself. </a:t>
            </a:r>
            <a:endParaRPr lang="en-US" sz="1600" dirty="0" smtClean="0"/>
          </a:p>
          <a:p>
            <a:r>
              <a:rPr lang="en-US" sz="1600" dirty="0" smtClean="0"/>
              <a:t>Most </a:t>
            </a:r>
            <a:r>
              <a:rPr lang="en-US" sz="1600" dirty="0"/>
              <a:t>feel that there are no LGBT residents in their facilities. </a:t>
            </a:r>
            <a:endParaRPr lang="en-US" sz="1600" dirty="0" smtClean="0"/>
          </a:p>
          <a:p>
            <a:r>
              <a:rPr lang="en-US" sz="1600" dirty="0"/>
              <a:t>A gay couple moved into my mother’s facility. The residents kept talking about: “Which one is the man and which one is the woman?” They moved out in a couple of months.” </a:t>
            </a:r>
            <a:endParaRPr lang="en-US" sz="1600" dirty="0" smtClean="0"/>
          </a:p>
          <a:p>
            <a:r>
              <a:rPr lang="en-US" sz="1600" dirty="0"/>
              <a:t>Several residents’ offhand comments about gays and fags make me (and any gays) uncomfortable. </a:t>
            </a:r>
            <a:endParaRPr lang="en-US" sz="1600" dirty="0" smtClean="0"/>
          </a:p>
          <a:p>
            <a:r>
              <a:rPr lang="en-US" sz="1600" dirty="0"/>
              <a:t>My partner was in the long-term skilled nursing facility for 30 days— it was a difficult time for both of us, but particularly because of some staff who seemed to “resent” our relationship and my advocacy on his behalf</a:t>
            </a:r>
            <a:r>
              <a:rPr lang="en-US" sz="1600" dirty="0" smtClean="0"/>
              <a:t>.</a:t>
            </a:r>
          </a:p>
          <a:p>
            <a:r>
              <a:rPr lang="en-US" sz="1600" dirty="0"/>
              <a:t>I have been haunted for years by what happened to two lesbian friends of mine. They had been “married” for more than 50 years, when they both fell ill. Their families sent them to separate nursing facilities despite all protests. They each shortly passed away. It was heartbreaking</a:t>
            </a:r>
            <a:endParaRPr lang="en-US" sz="1600" dirty="0"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434" y="1"/>
            <a:ext cx="2183566"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877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itle 1"/>
          <p:cNvSpPr>
            <a:spLocks noGrp="1"/>
          </p:cNvSpPr>
          <p:nvPr>
            <p:ph type="title"/>
          </p:nvPr>
        </p:nvSpPr>
        <p:spPr>
          <a:xfrm>
            <a:off x="1143000" y="914400"/>
            <a:ext cx="7024744" cy="381000"/>
          </a:xfrm>
        </p:spPr>
        <p:txBody>
          <a:bodyPr>
            <a:normAutofit fontScale="90000"/>
          </a:bodyPr>
          <a:lstStyle/>
          <a:p>
            <a:r>
              <a:rPr lang="en-US" b="1" dirty="0" smtClean="0"/>
              <a:t>Health Disparities &amp; LGBT Elders</a:t>
            </a:r>
          </a:p>
        </p:txBody>
      </p:sp>
      <p:sp>
        <p:nvSpPr>
          <p:cNvPr id="4" name="Slide Number Placeholder 3"/>
          <p:cNvSpPr>
            <a:spLocks noGrp="1"/>
          </p:cNvSpPr>
          <p:nvPr>
            <p:ph type="sldNum" sz="quarter" idx="10"/>
          </p:nvPr>
        </p:nvSpPr>
        <p:spPr/>
        <p:txBody>
          <a:bodyPr/>
          <a:lstStyle/>
          <a:p>
            <a:fld id="{6E59A1CA-1235-44A9-ABEF-6083D890C769}" type="slidenum">
              <a:rPr lang="en-US" smtClean="0"/>
              <a:pPr/>
              <a:t>19</a:t>
            </a:fld>
            <a:endParaRPr lang="en-US" dirty="0"/>
          </a:p>
        </p:txBody>
      </p:sp>
      <p:graphicFrame>
        <p:nvGraphicFramePr>
          <p:cNvPr id="2" name="Diagram 1"/>
          <p:cNvGraphicFramePr/>
          <p:nvPr>
            <p:extLst>
              <p:ext uri="{D42A27DB-BD31-4B8C-83A1-F6EECF244321}">
                <p14:modId xmlns:p14="http://schemas.microsoft.com/office/powerpoint/2010/main" val="3859270563"/>
              </p:ext>
            </p:extLst>
          </p:nvPr>
        </p:nvGraphicFramePr>
        <p:xfrm>
          <a:off x="342900" y="1397000"/>
          <a:ext cx="84582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562600" y="6091535"/>
            <a:ext cx="3124200" cy="400110"/>
          </a:xfrm>
          <a:prstGeom prst="rect">
            <a:avLst/>
          </a:prstGeom>
          <a:noFill/>
        </p:spPr>
        <p:txBody>
          <a:bodyPr wrap="square" rtlCol="0">
            <a:spAutoFit/>
          </a:bodyPr>
          <a:lstStyle/>
          <a:p>
            <a:pPr algn="r"/>
            <a:r>
              <a:rPr lang="en-US" sz="1000" dirty="0" smtClean="0">
                <a:latin typeface="+mn-lt"/>
              </a:rPr>
              <a:t>Adapted from IOM 2011:The Health of Lesbian, Gay, Bisexual and Transgender People</a:t>
            </a:r>
            <a:endParaRPr lang="en-US" sz="1000" dirty="0">
              <a:latin typeface="+mn-lt"/>
            </a:endParaRPr>
          </a:p>
        </p:txBody>
      </p:sp>
    </p:spTree>
    <p:extLst>
      <p:ext uri="{BB962C8B-B14F-4D97-AF65-F5344CB8AC3E}">
        <p14:creationId xmlns:p14="http://schemas.microsoft.com/office/powerpoint/2010/main" val="377840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9B8C5EED-38B7-48BC-8BD7-103285CA4610}"/>
                                            </p:graphicEl>
                                          </p:spTgt>
                                        </p:tgtEl>
                                        <p:attrNameLst>
                                          <p:attrName>style.visibility</p:attrName>
                                        </p:attrNameLst>
                                      </p:cBhvr>
                                      <p:to>
                                        <p:strVal val="visible"/>
                                      </p:to>
                                    </p:set>
                                    <p:animEffect transition="in" filter="wipe(down)">
                                      <p:cBhvr>
                                        <p:cTn id="7" dur="500"/>
                                        <p:tgtEl>
                                          <p:spTgt spid="2">
                                            <p:graphicEl>
                                              <a:dgm id="{9B8C5EED-38B7-48BC-8BD7-103285CA46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C527E46D-C78A-4B11-9F6D-A9556E5C6B9E}"/>
                                            </p:graphicEl>
                                          </p:spTgt>
                                        </p:tgtEl>
                                        <p:attrNameLst>
                                          <p:attrName>style.visibility</p:attrName>
                                        </p:attrNameLst>
                                      </p:cBhvr>
                                      <p:to>
                                        <p:strVal val="visible"/>
                                      </p:to>
                                    </p:set>
                                    <p:animEffect transition="in" filter="wipe(down)">
                                      <p:cBhvr>
                                        <p:cTn id="12" dur="500"/>
                                        <p:tgtEl>
                                          <p:spTgt spid="2">
                                            <p:graphicEl>
                                              <a:dgm id="{C527E46D-C78A-4B11-9F6D-A9556E5C6B9E}"/>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8D9C3333-605B-44C2-8FE5-964A55C4B286}"/>
                                            </p:graphicEl>
                                          </p:spTgt>
                                        </p:tgtEl>
                                        <p:attrNameLst>
                                          <p:attrName>style.visibility</p:attrName>
                                        </p:attrNameLst>
                                      </p:cBhvr>
                                      <p:to>
                                        <p:strVal val="visible"/>
                                      </p:to>
                                    </p:set>
                                    <p:animEffect transition="in" filter="wipe(down)">
                                      <p:cBhvr>
                                        <p:cTn id="15" dur="500"/>
                                        <p:tgtEl>
                                          <p:spTgt spid="2">
                                            <p:graphicEl>
                                              <a:dgm id="{8D9C3333-605B-44C2-8FE5-964A55C4B286}"/>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graphicEl>
                                              <a:dgm id="{4C4CD441-9CDF-4416-92D6-FBAC508A2973}"/>
                                            </p:graphicEl>
                                          </p:spTgt>
                                        </p:tgtEl>
                                        <p:attrNameLst>
                                          <p:attrName>style.visibility</p:attrName>
                                        </p:attrNameLst>
                                      </p:cBhvr>
                                      <p:to>
                                        <p:strVal val="visible"/>
                                      </p:to>
                                    </p:set>
                                    <p:animEffect transition="in" filter="wipe(down)">
                                      <p:cBhvr>
                                        <p:cTn id="18" dur="500"/>
                                        <p:tgtEl>
                                          <p:spTgt spid="2">
                                            <p:graphicEl>
                                              <a:dgm id="{4C4CD441-9CDF-4416-92D6-FBAC508A2973}"/>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graphicEl>
                                              <a:dgm id="{32E552D4-9ED4-4C1A-AD1A-92FF0C566E01}"/>
                                            </p:graphicEl>
                                          </p:spTgt>
                                        </p:tgtEl>
                                        <p:attrNameLst>
                                          <p:attrName>style.visibility</p:attrName>
                                        </p:attrNameLst>
                                      </p:cBhvr>
                                      <p:to>
                                        <p:strVal val="visible"/>
                                      </p:to>
                                    </p:set>
                                    <p:animEffect transition="in" filter="wipe(down)">
                                      <p:cBhvr>
                                        <p:cTn id="21" dur="500"/>
                                        <p:tgtEl>
                                          <p:spTgt spid="2">
                                            <p:graphicEl>
                                              <a:dgm id="{32E552D4-9ED4-4C1A-AD1A-92FF0C566E01}"/>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graphicEl>
                                              <a:dgm id="{B8B59CBD-221C-4890-B43D-855BC46C2ED0}"/>
                                            </p:graphicEl>
                                          </p:spTgt>
                                        </p:tgtEl>
                                        <p:attrNameLst>
                                          <p:attrName>style.visibility</p:attrName>
                                        </p:attrNameLst>
                                      </p:cBhvr>
                                      <p:to>
                                        <p:strVal val="visible"/>
                                      </p:to>
                                    </p:set>
                                    <p:animEffect transition="in" filter="wipe(down)">
                                      <p:cBhvr>
                                        <p:cTn id="24" dur="500"/>
                                        <p:tgtEl>
                                          <p:spTgt spid="2">
                                            <p:graphicEl>
                                              <a:dgm id="{B8B59CBD-221C-4890-B43D-855BC46C2ED0}"/>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graphicEl>
                                              <a:dgm id="{66956897-5F5C-4A54-8912-3FE8871EECB8}"/>
                                            </p:graphicEl>
                                          </p:spTgt>
                                        </p:tgtEl>
                                        <p:attrNameLst>
                                          <p:attrName>style.visibility</p:attrName>
                                        </p:attrNameLst>
                                      </p:cBhvr>
                                      <p:to>
                                        <p:strVal val="visible"/>
                                      </p:to>
                                    </p:set>
                                    <p:animEffect transition="in" filter="wipe(down)">
                                      <p:cBhvr>
                                        <p:cTn id="27" dur="500"/>
                                        <p:tgtEl>
                                          <p:spTgt spid="2">
                                            <p:graphicEl>
                                              <a:dgm id="{66956897-5F5C-4A54-8912-3FE8871EEC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16" y="621437"/>
            <a:ext cx="4349318" cy="2607099"/>
          </a:xfrm>
        </p:spPr>
        <p:txBody>
          <a:bodyPr>
            <a:normAutofit/>
          </a:bodyPr>
          <a:lstStyle/>
          <a:p>
            <a:pPr algn="ctr"/>
            <a:r>
              <a:rPr lang="en-US" dirty="0" smtClean="0">
                <a:solidFill>
                  <a:schemeClr val="tx1"/>
                </a:solidFill>
              </a:rPr>
              <a:t>Sunrise and Sunset of the LGBT Aging Community</a:t>
            </a:r>
            <a:endParaRPr lang="en-US" dirty="0">
              <a:solidFill>
                <a:schemeClr val="tx1"/>
              </a:solidFill>
            </a:endParaRPr>
          </a:p>
        </p:txBody>
      </p:sp>
      <p:sp>
        <p:nvSpPr>
          <p:cNvPr id="3" name="Subtitle 2"/>
          <p:cNvSpPr>
            <a:spLocks noGrp="1"/>
          </p:cNvSpPr>
          <p:nvPr>
            <p:ph type="subTitle" idx="1"/>
          </p:nvPr>
        </p:nvSpPr>
        <p:spPr/>
        <p:txBody>
          <a:bodyPr>
            <a:normAutofit fontScale="92500" lnSpcReduction="10000"/>
          </a:bodyPr>
          <a:lstStyle/>
          <a:p>
            <a:r>
              <a:rPr lang="en-US" dirty="0" smtClean="0"/>
              <a:t>Grace Hoyer, EdD, MSN, RN</a:t>
            </a:r>
          </a:p>
          <a:p>
            <a:r>
              <a:rPr lang="en-US" dirty="0" smtClean="0"/>
              <a:t>Assistant Professor</a:t>
            </a:r>
          </a:p>
          <a:p>
            <a:r>
              <a:rPr lang="en-US" dirty="0" smtClean="0"/>
              <a:t>Grand Valley State University</a:t>
            </a:r>
          </a:p>
          <a:p>
            <a:r>
              <a:rPr lang="en-US" dirty="0" smtClean="0"/>
              <a:t>Kirkhof College of Nursing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80" y="3586579"/>
            <a:ext cx="3062796" cy="209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49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3886201" cy="613326"/>
          </a:xfrm>
        </p:spPr>
        <p:txBody>
          <a:bodyPr>
            <a:normAutofit/>
          </a:bodyPr>
          <a:lstStyle/>
          <a:p>
            <a:pPr algn="ctr"/>
            <a:r>
              <a:rPr lang="en-US" sz="2800" b="1" dirty="0" smtClean="0"/>
              <a:t>Enhancing </a:t>
            </a:r>
            <a:r>
              <a:rPr lang="en-US" sz="2800" b="1" dirty="0" smtClean="0"/>
              <a:t>Resilience</a:t>
            </a:r>
            <a:endParaRPr lang="en-US" sz="2800" b="1" dirty="0"/>
          </a:p>
        </p:txBody>
      </p:sp>
      <p:sp>
        <p:nvSpPr>
          <p:cNvPr id="3" name="Content Placeholder 2"/>
          <p:cNvSpPr>
            <a:spLocks noGrp="1"/>
          </p:cNvSpPr>
          <p:nvPr>
            <p:ph idx="1"/>
          </p:nvPr>
        </p:nvSpPr>
        <p:spPr/>
        <p:txBody>
          <a:bodyPr/>
          <a:lstStyle/>
          <a:p>
            <a:r>
              <a:rPr lang="en-US" dirty="0" smtClean="0"/>
              <a:t>Learn to cope with stigma from an early age</a:t>
            </a:r>
          </a:p>
          <a:p>
            <a:r>
              <a:rPr lang="en-US" dirty="0" smtClean="0"/>
              <a:t>Role flexibility</a:t>
            </a:r>
          </a:p>
          <a:p>
            <a:r>
              <a:rPr lang="en-US" dirty="0" smtClean="0"/>
              <a:t>Ability to cope with crises</a:t>
            </a:r>
          </a:p>
          <a:p>
            <a:r>
              <a:rPr lang="en-US" dirty="0" smtClean="0"/>
              <a:t>Importance of social support in successful aging: social support from other LGBT members is crucial in healthy aging</a:t>
            </a:r>
          </a:p>
        </p:txBody>
      </p:sp>
      <p:sp>
        <p:nvSpPr>
          <p:cNvPr id="4" name="Footer Placeholder 3"/>
          <p:cNvSpPr>
            <a:spLocks noGrp="1"/>
          </p:cNvSpPr>
          <p:nvPr>
            <p:ph type="ftr" sz="quarter" idx="11"/>
          </p:nvPr>
        </p:nvSpPr>
        <p:spPr>
          <a:xfrm>
            <a:off x="2667000" y="6356350"/>
            <a:ext cx="6019800" cy="501650"/>
          </a:xfrm>
        </p:spPr>
        <p:txBody>
          <a:bodyPr/>
          <a:lstStyle/>
          <a:p>
            <a:r>
              <a:rPr lang="en-US" dirty="0" smtClean="0"/>
              <a:t>                                                                                                                                      Berger, 1982</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04" y="42758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90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043490" y="838200"/>
            <a:ext cx="7024744" cy="762000"/>
          </a:xfrm>
        </p:spPr>
        <p:txBody>
          <a:bodyPr>
            <a:normAutofit/>
          </a:bodyPr>
          <a:lstStyle/>
          <a:p>
            <a:r>
              <a:rPr lang="en-US" sz="2800" b="1" dirty="0" smtClean="0"/>
              <a:t>Enhancing Resilience  </a:t>
            </a:r>
            <a:endParaRPr lang="en-US" sz="2800" b="1" dirty="0"/>
          </a:p>
        </p:txBody>
      </p:sp>
      <p:sp>
        <p:nvSpPr>
          <p:cNvPr id="3" name="Content Placeholder 2"/>
          <p:cNvSpPr>
            <a:spLocks noGrp="1"/>
          </p:cNvSpPr>
          <p:nvPr>
            <p:ph idx="1"/>
          </p:nvPr>
        </p:nvSpPr>
        <p:spPr>
          <a:xfrm>
            <a:off x="1043492" y="1752601"/>
            <a:ext cx="6777317" cy="2133600"/>
          </a:xfrm>
        </p:spPr>
        <p:txBody>
          <a:bodyPr>
            <a:normAutofit fontScale="85000" lnSpcReduction="20000"/>
          </a:bodyPr>
          <a:lstStyle/>
          <a:p>
            <a:r>
              <a:rPr lang="en-US" sz="2400" dirty="0" smtClean="0"/>
              <a:t>91% engage in wellness activities </a:t>
            </a:r>
          </a:p>
          <a:p>
            <a:r>
              <a:rPr lang="en-US" sz="2400" dirty="0" smtClean="0"/>
              <a:t>89% feel good about belonging to the LGBT community</a:t>
            </a:r>
          </a:p>
          <a:p>
            <a:r>
              <a:rPr lang="en-US" sz="2400" dirty="0" smtClean="0"/>
              <a:t>71% percent reported having a person in their life to love and make them feel wanted</a:t>
            </a:r>
          </a:p>
          <a:p>
            <a:r>
              <a:rPr lang="en-US" sz="2400" dirty="0" smtClean="0"/>
              <a:t>83% have people with whom to do something enjoyable</a:t>
            </a:r>
          </a:p>
        </p:txBody>
      </p:sp>
      <p:sp>
        <p:nvSpPr>
          <p:cNvPr id="2" name="Slide Number Placeholder 1"/>
          <p:cNvSpPr>
            <a:spLocks noGrp="1"/>
          </p:cNvSpPr>
          <p:nvPr>
            <p:ph type="sldNum" sz="quarter" idx="12"/>
          </p:nvPr>
        </p:nvSpPr>
        <p:spPr/>
        <p:txBody>
          <a:bodyPr/>
          <a:lstStyle/>
          <a:p>
            <a:fld id="{6E59A1CA-1235-44A9-ABEF-6083D890C769}" type="slidenum">
              <a:rPr lang="en-US" smtClean="0"/>
              <a:pPr/>
              <a:t>21</a:t>
            </a:fld>
            <a:endParaRPr lang="en-US" dirty="0"/>
          </a:p>
        </p:txBody>
      </p:sp>
      <p:sp>
        <p:nvSpPr>
          <p:cNvPr id="7" name="TextBox 9"/>
          <p:cNvSpPr txBox="1">
            <a:spLocks noChangeArrowheads="1"/>
          </p:cNvSpPr>
          <p:nvPr/>
        </p:nvSpPr>
        <p:spPr bwMode="auto">
          <a:xfrm>
            <a:off x="6934200" y="6172200"/>
            <a:ext cx="1752600" cy="461665"/>
          </a:xfrm>
          <a:prstGeom prst="rect">
            <a:avLst/>
          </a:prstGeom>
          <a:noFill/>
          <a:ln w="9525">
            <a:noFill/>
            <a:miter lim="800000"/>
            <a:headEnd/>
            <a:tailEnd/>
          </a:ln>
        </p:spPr>
        <p:txBody>
          <a:bodyPr wrap="square">
            <a:spAutoFit/>
          </a:bodyPr>
          <a:lstStyle/>
          <a:p>
            <a:pPr marL="0" lvl="1" algn="r"/>
            <a:r>
              <a:rPr lang="en-US" sz="1200" dirty="0" smtClean="0">
                <a:latin typeface="Verdana" pitchFamily="34" charset="0"/>
              </a:rPr>
              <a:t>The Aging and Health Report</a:t>
            </a:r>
            <a:endParaRPr lang="en-US" sz="1200" b="0" dirty="0">
              <a:latin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405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96646"/>
            <a:ext cx="7024744" cy="523782"/>
          </a:xfrm>
        </p:spPr>
        <p:txBody>
          <a:bodyPr>
            <a:normAutofit fontScale="90000"/>
          </a:bodyPr>
          <a:lstStyle/>
          <a:p>
            <a:r>
              <a:rPr lang="en-US" sz="3600" dirty="0" smtClean="0"/>
              <a:t>Role </a:t>
            </a:r>
            <a:r>
              <a:rPr lang="en-US" sz="3600" dirty="0"/>
              <a:t>of </a:t>
            </a:r>
            <a:r>
              <a:rPr lang="en-US" sz="3600" dirty="0" smtClean="0"/>
              <a:t>Sex &amp; Sexuality</a:t>
            </a:r>
            <a:endParaRPr lang="en-US" sz="3600" dirty="0"/>
          </a:p>
        </p:txBody>
      </p:sp>
      <p:sp>
        <p:nvSpPr>
          <p:cNvPr id="3" name="Content Placeholder 2"/>
          <p:cNvSpPr>
            <a:spLocks noGrp="1"/>
          </p:cNvSpPr>
          <p:nvPr>
            <p:ph idx="1"/>
          </p:nvPr>
        </p:nvSpPr>
        <p:spPr>
          <a:xfrm>
            <a:off x="1043492" y="1420427"/>
            <a:ext cx="6777317" cy="4142173"/>
          </a:xfrm>
        </p:spPr>
        <p:txBody>
          <a:bodyPr>
            <a:normAutofit fontScale="85000" lnSpcReduction="10000"/>
          </a:bodyPr>
          <a:lstStyle/>
          <a:p>
            <a:r>
              <a:rPr lang="en-US" dirty="0" smtClean="0"/>
              <a:t>Sexuality </a:t>
            </a:r>
            <a:endParaRPr lang="en-US" dirty="0" smtClean="0"/>
          </a:p>
          <a:p>
            <a:pPr lvl="1"/>
            <a:r>
              <a:rPr lang="en-US" dirty="0" smtClean="0"/>
              <a:t>How </a:t>
            </a:r>
            <a:r>
              <a:rPr lang="en-US" dirty="0"/>
              <a:t>we view ourselves as sexual </a:t>
            </a:r>
            <a:r>
              <a:rPr lang="en-US" dirty="0" smtClean="0"/>
              <a:t>beings</a:t>
            </a:r>
          </a:p>
          <a:p>
            <a:pPr lvl="1"/>
            <a:r>
              <a:rPr lang="en-US" dirty="0" smtClean="0"/>
              <a:t>Ways </a:t>
            </a:r>
            <a:r>
              <a:rPr lang="en-US" dirty="0"/>
              <a:t>we reveal ourselves physically, emotionally, and psychologically.</a:t>
            </a:r>
            <a:endParaRPr lang="en-US" dirty="0" smtClean="0"/>
          </a:p>
          <a:p>
            <a:r>
              <a:rPr lang="en-US" dirty="0" smtClean="0"/>
              <a:t>Gendered </a:t>
            </a:r>
            <a:r>
              <a:rPr lang="en-US" dirty="0"/>
              <a:t>stereotypes focus on asexuality or an overdeveloped interest in </a:t>
            </a:r>
            <a:r>
              <a:rPr lang="en-US" dirty="0" smtClean="0"/>
              <a:t>sex</a:t>
            </a:r>
          </a:p>
          <a:p>
            <a:pPr lvl="1"/>
            <a:r>
              <a:rPr lang="en-US" dirty="0" smtClean="0"/>
              <a:t>postmenopausal </a:t>
            </a:r>
            <a:r>
              <a:rPr lang="en-US" dirty="0"/>
              <a:t>woman may be seen as frigid </a:t>
            </a:r>
            <a:endParaRPr lang="en-US" dirty="0" smtClean="0"/>
          </a:p>
          <a:p>
            <a:pPr lvl="1"/>
            <a:r>
              <a:rPr lang="en-US" dirty="0" smtClean="0"/>
              <a:t>“dirty </a:t>
            </a:r>
            <a:r>
              <a:rPr lang="en-US" dirty="0"/>
              <a:t>old </a:t>
            </a:r>
            <a:r>
              <a:rPr lang="en-US" dirty="0" smtClean="0"/>
              <a:t>man” </a:t>
            </a:r>
          </a:p>
          <a:p>
            <a:r>
              <a:rPr lang="en-US" dirty="0" smtClean="0"/>
              <a:t>“Greater </a:t>
            </a:r>
            <a:r>
              <a:rPr lang="en-US" dirty="0"/>
              <a:t>sexual freedom" </a:t>
            </a:r>
            <a:r>
              <a:rPr lang="en-US" dirty="0" smtClean="0"/>
              <a:t>among </a:t>
            </a:r>
            <a:r>
              <a:rPr lang="en-US" dirty="0"/>
              <a:t>baby </a:t>
            </a:r>
            <a:r>
              <a:rPr lang="en-US" dirty="0" smtClean="0"/>
              <a:t>boomers</a:t>
            </a:r>
            <a:r>
              <a:rPr lang="en-US" dirty="0"/>
              <a:t> </a:t>
            </a:r>
            <a:r>
              <a:rPr lang="en-US" dirty="0" smtClean="0"/>
              <a:t>(Jacoby 2005). </a:t>
            </a:r>
          </a:p>
          <a:p>
            <a:pPr lvl="1"/>
            <a:r>
              <a:rPr lang="en-US" dirty="0" smtClean="0"/>
              <a:t>maintaining </a:t>
            </a:r>
            <a:r>
              <a:rPr lang="en-US" dirty="0"/>
              <a:t>sexual activity throughout the </a:t>
            </a:r>
            <a:r>
              <a:rPr lang="en-US" dirty="0" smtClean="0"/>
              <a:t>lifespan</a:t>
            </a:r>
          </a:p>
          <a:p>
            <a:pPr lvl="1"/>
            <a:r>
              <a:rPr lang="en-US" dirty="0" smtClean="0"/>
              <a:t>overcoming </a:t>
            </a:r>
            <a:r>
              <a:rPr lang="en-US" dirty="0"/>
              <a:t>the physical limitations </a:t>
            </a:r>
            <a:endParaRPr lang="en-US" dirty="0" smtClean="0"/>
          </a:p>
          <a:p>
            <a:pPr marL="342900" lvl="1"/>
            <a:r>
              <a:rPr lang="en-US" dirty="0"/>
              <a:t>Culturally sensitive counseling </a:t>
            </a:r>
            <a:r>
              <a:rPr lang="en-US" dirty="0" smtClean="0"/>
              <a:t> </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562600"/>
            <a:ext cx="38290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066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Rot="1" noChangeArrowheads="1"/>
          </p:cNvSpPr>
          <p:nvPr>
            <p:ph type="title"/>
          </p:nvPr>
        </p:nvSpPr>
        <p:spPr>
          <a:xfrm>
            <a:off x="1043490" y="1027664"/>
            <a:ext cx="7024744" cy="572536"/>
          </a:xfrm>
        </p:spPr>
        <p:txBody>
          <a:bodyPr>
            <a:normAutofit fontScale="90000"/>
          </a:bodyPr>
          <a:lstStyle/>
          <a:p>
            <a:r>
              <a:rPr lang="en-US" dirty="0" smtClean="0"/>
              <a:t>Encourage Advance Planning</a:t>
            </a:r>
            <a:endParaRPr lang="en-US" dirty="0"/>
          </a:p>
        </p:txBody>
      </p:sp>
      <p:sp>
        <p:nvSpPr>
          <p:cNvPr id="112643" name="Rectangle 3"/>
          <p:cNvSpPr>
            <a:spLocks noGrp="1" noChangeArrowheads="1"/>
          </p:cNvSpPr>
          <p:nvPr>
            <p:ph idx="1"/>
          </p:nvPr>
        </p:nvSpPr>
        <p:spPr>
          <a:xfrm>
            <a:off x="1043492" y="1676400"/>
            <a:ext cx="6777317" cy="4156229"/>
          </a:xfrm>
        </p:spPr>
        <p:txBody>
          <a:bodyPr>
            <a:normAutofit fontScale="92500"/>
          </a:bodyPr>
          <a:lstStyle/>
          <a:p>
            <a:r>
              <a:rPr lang="en-US" sz="2400" dirty="0" smtClean="0"/>
              <a:t>Living will</a:t>
            </a:r>
          </a:p>
          <a:p>
            <a:pPr lvl="1"/>
            <a:r>
              <a:rPr lang="en-US" sz="2000" dirty="0" smtClean="0"/>
              <a:t>Provides instruction if person is incapacitated</a:t>
            </a:r>
          </a:p>
          <a:p>
            <a:r>
              <a:rPr lang="en-US" sz="2400" dirty="0" smtClean="0"/>
              <a:t>Health care power of attorney/proxy</a:t>
            </a:r>
          </a:p>
          <a:p>
            <a:pPr lvl="1"/>
            <a:r>
              <a:rPr lang="en-US" sz="2000" dirty="0" smtClean="0"/>
              <a:t>Allows the individual to designate a surrogate decision maker</a:t>
            </a:r>
          </a:p>
          <a:p>
            <a:r>
              <a:rPr lang="en-US" sz="2400" dirty="0" smtClean="0"/>
              <a:t>Often combined into an “Advance Directive”</a:t>
            </a:r>
          </a:p>
          <a:p>
            <a:r>
              <a:rPr lang="en-US" sz="2400" dirty="0" smtClean="0"/>
              <a:t>Very important for same-sex couples, especially those who are unable to marry</a:t>
            </a:r>
          </a:p>
          <a:p>
            <a:r>
              <a:rPr lang="en-US" sz="2400" dirty="0" smtClean="0"/>
              <a:t>Advance Directives Resources: </a:t>
            </a:r>
            <a:r>
              <a:rPr lang="en-US" sz="2000" dirty="0" smtClean="0">
                <a:hlinkClick r:id="rId3"/>
              </a:rPr>
              <a:t>http://www.hrc.org/resources/entry/protecting-your-visitation-decision-making-rights</a:t>
            </a:r>
            <a:endParaRPr lang="en-US" sz="2000" dirty="0"/>
          </a:p>
        </p:txBody>
      </p:sp>
      <p:sp>
        <p:nvSpPr>
          <p:cNvPr id="2" name="Slide Number Placeholder 1"/>
          <p:cNvSpPr>
            <a:spLocks noGrp="1"/>
          </p:cNvSpPr>
          <p:nvPr>
            <p:ph type="sldNum" sz="quarter" idx="12"/>
          </p:nvPr>
        </p:nvSpPr>
        <p:spPr/>
        <p:txBody>
          <a:bodyPr/>
          <a:lstStyle/>
          <a:p>
            <a:fld id="{6E59A1CA-1235-44A9-ABEF-6083D890C769}" type="slidenum">
              <a:rPr lang="en-US" smtClean="0"/>
              <a:pPr/>
              <a:t>23</a:t>
            </a:fld>
            <a:endParaRPr lang="en-US" dirty="0"/>
          </a:p>
        </p:txBody>
      </p:sp>
    </p:spTree>
    <p:extLst>
      <p:ext uri="{BB962C8B-B14F-4D97-AF65-F5344CB8AC3E}">
        <p14:creationId xmlns:p14="http://schemas.microsoft.com/office/powerpoint/2010/main" val="3787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2157"/>
          </a:xfrm>
        </p:spPr>
        <p:txBody>
          <a:bodyPr>
            <a:normAutofit fontScale="90000"/>
          </a:bodyPr>
          <a:lstStyle/>
          <a:p>
            <a:r>
              <a:rPr lang="en-US" sz="2800" b="1" dirty="0" smtClean="0"/>
              <a:t>LGBT Older Adults in Long-Term Care Facilities, Supportive Organizations</a:t>
            </a:r>
            <a:endParaRPr lang="en-US" sz="2800" b="1" dirty="0"/>
          </a:p>
        </p:txBody>
      </p:sp>
      <p:sp>
        <p:nvSpPr>
          <p:cNvPr id="3" name="Content Placeholder 2"/>
          <p:cNvSpPr>
            <a:spLocks noGrp="1"/>
          </p:cNvSpPr>
          <p:nvPr>
            <p:ph idx="1"/>
          </p:nvPr>
        </p:nvSpPr>
        <p:spPr>
          <a:xfrm>
            <a:off x="1043492" y="2323652"/>
            <a:ext cx="6777317" cy="3819696"/>
          </a:xfrm>
        </p:spPr>
        <p:txBody>
          <a:bodyPr>
            <a:normAutofit fontScale="92500" lnSpcReduction="10000"/>
          </a:bodyPr>
          <a:lstStyle/>
          <a:p>
            <a:r>
              <a:rPr lang="en-US" dirty="0" smtClean="0"/>
              <a:t>National </a:t>
            </a:r>
            <a:r>
              <a:rPr lang="en-US" dirty="0"/>
              <a:t>Senior Citizens Law Center </a:t>
            </a:r>
          </a:p>
          <a:p>
            <a:r>
              <a:rPr lang="en-US" dirty="0" smtClean="0"/>
              <a:t>National </a:t>
            </a:r>
            <a:r>
              <a:rPr lang="en-US" dirty="0"/>
              <a:t>Gay and Lesbian Task Force </a:t>
            </a:r>
          </a:p>
          <a:p>
            <a:r>
              <a:rPr lang="en-US" dirty="0" smtClean="0"/>
              <a:t>Services </a:t>
            </a:r>
            <a:r>
              <a:rPr lang="en-US" dirty="0"/>
              <a:t>&amp; Advocacy for GLBT Elders (SAGE) </a:t>
            </a:r>
          </a:p>
          <a:p>
            <a:r>
              <a:rPr lang="en-US" dirty="0" smtClean="0"/>
              <a:t>Lambda </a:t>
            </a:r>
            <a:r>
              <a:rPr lang="en-US" dirty="0"/>
              <a:t>Legal </a:t>
            </a:r>
          </a:p>
          <a:p>
            <a:r>
              <a:rPr lang="en-US" dirty="0" smtClean="0"/>
              <a:t>National </a:t>
            </a:r>
            <a:r>
              <a:rPr lang="en-US" dirty="0"/>
              <a:t>Center for Lesbian Rights </a:t>
            </a:r>
          </a:p>
          <a:p>
            <a:r>
              <a:rPr lang="en-US" dirty="0" smtClean="0"/>
              <a:t>National </a:t>
            </a:r>
            <a:r>
              <a:rPr lang="en-US" dirty="0"/>
              <a:t>Center for Transgender </a:t>
            </a:r>
            <a:r>
              <a:rPr lang="en-US" dirty="0" smtClean="0"/>
              <a:t>Equality</a:t>
            </a:r>
          </a:p>
          <a:p>
            <a:r>
              <a:rPr lang="en-US" dirty="0" smtClean="0"/>
              <a:t>National Council on Aging</a:t>
            </a:r>
          </a:p>
          <a:p>
            <a:r>
              <a:rPr lang="en-US" dirty="0" smtClean="0"/>
              <a:t>AARP</a:t>
            </a:r>
          </a:p>
          <a:p>
            <a:r>
              <a:rPr lang="en-US" dirty="0" smtClean="0"/>
              <a:t>Family Caregivers Alliance</a:t>
            </a:r>
          </a:p>
          <a:p>
            <a:r>
              <a:rPr lang="en-US" dirty="0" smtClean="0"/>
              <a:t>Old Lesbians Organizing for Change</a:t>
            </a:r>
            <a:endParaRPr lang="en-US" dirty="0"/>
          </a:p>
        </p:txBody>
      </p:sp>
    </p:spTree>
    <p:extLst>
      <p:ext uri="{BB962C8B-B14F-4D97-AF65-F5344CB8AC3E}">
        <p14:creationId xmlns:p14="http://schemas.microsoft.com/office/powerpoint/2010/main" val="1379775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0317"/>
          </a:xfrm>
        </p:spPr>
        <p:txBody>
          <a:bodyPr>
            <a:normAutofit fontScale="90000"/>
          </a:bodyPr>
          <a:lstStyle/>
          <a:p>
            <a:r>
              <a:rPr lang="en-US" dirty="0" smtClean="0"/>
              <a:t>Organizations</a:t>
            </a:r>
            <a:endParaRPr lang="en-US" dirty="0"/>
          </a:p>
        </p:txBody>
      </p:sp>
      <p:sp>
        <p:nvSpPr>
          <p:cNvPr id="3" name="Content Placeholder 2"/>
          <p:cNvSpPr>
            <a:spLocks noGrp="1"/>
          </p:cNvSpPr>
          <p:nvPr>
            <p:ph idx="1"/>
          </p:nvPr>
        </p:nvSpPr>
        <p:spPr>
          <a:xfrm>
            <a:off x="1043492" y="1597982"/>
            <a:ext cx="6777317" cy="472292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816" y="2773718"/>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25" y="3346882"/>
            <a:ext cx="1628775" cy="114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874" y="2959224"/>
            <a:ext cx="165124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919" y="4852572"/>
            <a:ext cx="373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1394" y="4957254"/>
            <a:ext cx="2627791" cy="116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487519"/>
            <a:ext cx="50292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508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0588569"/>
              </p:ext>
            </p:extLst>
          </p:nvPr>
        </p:nvGraphicFramePr>
        <p:xfrm>
          <a:off x="1524000" y="1295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fld id="{6E59A1CA-1235-44A9-ABEF-6083D890C769}" type="slidenum">
              <a:rPr lang="en-US" smtClean="0"/>
              <a:pPr/>
              <a:t>26</a:t>
            </a:fld>
            <a:endParaRPr lang="en-US" dirty="0"/>
          </a:p>
        </p:txBody>
      </p:sp>
    </p:spTree>
    <p:extLst>
      <p:ext uri="{BB962C8B-B14F-4D97-AF65-F5344CB8AC3E}">
        <p14:creationId xmlns:p14="http://schemas.microsoft.com/office/powerpoint/2010/main" val="370513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3306568" cy="1143000"/>
          </a:xfrm>
        </p:spPr>
        <p:txBody>
          <a:bodyPr>
            <a:normAutofit fontScale="90000"/>
          </a:bodyPr>
          <a:lstStyle/>
          <a:p>
            <a:pPr algn="ctr"/>
            <a:r>
              <a:rPr lang="en-US" dirty="0" smtClean="0"/>
              <a:t>Poem: Piecing the Quilt</a:t>
            </a:r>
            <a:endParaRPr lang="en-US" dirty="0"/>
          </a:p>
        </p:txBody>
      </p:sp>
      <p:sp>
        <p:nvSpPr>
          <p:cNvPr id="3" name="Content Placeholder 2"/>
          <p:cNvSpPr>
            <a:spLocks noGrp="1"/>
          </p:cNvSpPr>
          <p:nvPr>
            <p:ph sz="quarter" idx="13"/>
          </p:nvPr>
        </p:nvSpPr>
        <p:spPr>
          <a:xfrm>
            <a:off x="479394" y="2313432"/>
            <a:ext cx="3409025" cy="3493008"/>
          </a:xfrm>
          <a:prstGeom prst="rect">
            <a:avLst/>
          </a:prstGeom>
        </p:spPr>
        <p:txBody>
          <a:bodyPr/>
          <a:lstStyle/>
          <a:p>
            <a:r>
              <a:rPr lang="en-US" dirty="0" smtClean="0"/>
              <a:t>Lawrence Johnson</a:t>
            </a:r>
          </a:p>
          <a:p>
            <a:r>
              <a:rPr lang="en-US" dirty="0" smtClean="0"/>
              <a:t>Gay</a:t>
            </a:r>
          </a:p>
          <a:p>
            <a:r>
              <a:rPr lang="en-US" dirty="0" smtClean="0"/>
              <a:t>African American</a:t>
            </a:r>
          </a:p>
          <a:p>
            <a:r>
              <a:rPr lang="en-US" dirty="0" smtClean="0"/>
              <a:t>Poet</a:t>
            </a:r>
          </a:p>
          <a:p>
            <a:pPr marL="68580" indent="0">
              <a:buNone/>
            </a:pPr>
            <a:endParaRPr lang="en-US" dirty="0" smtClean="0"/>
          </a:p>
        </p:txBody>
      </p:sp>
      <p:pic>
        <p:nvPicPr>
          <p:cNvPr id="921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3400" y="4191000"/>
            <a:ext cx="3648075" cy="223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3434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599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457200"/>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1043492" y="1676400"/>
            <a:ext cx="7262308" cy="4724400"/>
          </a:xfrm>
        </p:spPr>
        <p:txBody>
          <a:bodyPr>
            <a:normAutofit fontScale="85000" lnSpcReduction="20000"/>
          </a:bodyPr>
          <a:lstStyle/>
          <a:p>
            <a:r>
              <a:rPr lang="en-US" dirty="0" smtClean="0"/>
              <a:t>Services and Advocacy for Gay Elders (SAGE):</a:t>
            </a:r>
            <a:r>
              <a:rPr lang="en-US" u="sng" dirty="0" smtClean="0">
                <a:hlinkClick r:id="rId2"/>
              </a:rPr>
              <a:t>http://sageusa.org/about/</a:t>
            </a:r>
            <a:endParaRPr lang="en-US" dirty="0" smtClean="0"/>
          </a:p>
          <a:p>
            <a:r>
              <a:rPr lang="en-US" dirty="0" smtClean="0"/>
              <a:t>American Society on Aging (ASA)</a:t>
            </a:r>
          </a:p>
          <a:p>
            <a:r>
              <a:rPr lang="en-US" dirty="0" smtClean="0"/>
              <a:t>The LGBT Aging Issues Network (LAIN)</a:t>
            </a:r>
          </a:p>
          <a:p>
            <a:r>
              <a:rPr lang="en-US" dirty="0" smtClean="0"/>
              <a:t>LGBT older adults in Long term care facilities: </a:t>
            </a:r>
            <a:r>
              <a:rPr lang="en-US" dirty="0" smtClean="0">
                <a:hlinkClick r:id="rId3"/>
              </a:rPr>
              <a:t>http://www.lgbtlongtermcare.org</a:t>
            </a:r>
            <a:endParaRPr lang="en-US" dirty="0" smtClean="0"/>
          </a:p>
          <a:p>
            <a:r>
              <a:rPr lang="en-US" dirty="0"/>
              <a:t>Gay and Lesbian Medical Association</a:t>
            </a:r>
          </a:p>
          <a:p>
            <a:pPr lvl="1"/>
            <a:r>
              <a:rPr lang="en-US" dirty="0"/>
              <a:t>www.glma.org</a:t>
            </a:r>
          </a:p>
          <a:p>
            <a:r>
              <a:rPr lang="en-US" dirty="0"/>
              <a:t>American Society on Aging</a:t>
            </a:r>
          </a:p>
          <a:p>
            <a:pPr lvl="1"/>
            <a:r>
              <a:rPr lang="en-US" dirty="0"/>
              <a:t>www.asaging.org</a:t>
            </a:r>
          </a:p>
          <a:p>
            <a:r>
              <a:rPr lang="en-US" dirty="0"/>
              <a:t>National Gay and Lesbian Task Force</a:t>
            </a:r>
          </a:p>
          <a:p>
            <a:pPr lvl="1"/>
            <a:r>
              <a:rPr lang="en-US" dirty="0">
                <a:hlinkClick r:id="rId4"/>
              </a:rPr>
              <a:t>www.thetaskforce.org</a:t>
            </a:r>
            <a:endParaRPr lang="en-US" dirty="0"/>
          </a:p>
          <a:p>
            <a:r>
              <a:rPr lang="en-US" dirty="0"/>
              <a:t>Improving the Lives of LGBT Older Adults, March 2010</a:t>
            </a:r>
          </a:p>
          <a:p>
            <a:pPr lvl="1"/>
            <a:r>
              <a:rPr lang="en-US" dirty="0">
                <a:hlinkClick r:id="rId5"/>
              </a:rPr>
              <a:t>http://www.lgbtmap.org/file/improving-the-lives-of-lgbt-older-adults.pdf</a:t>
            </a:r>
            <a:r>
              <a:rPr lang="en-US" dirty="0"/>
              <a:t> </a:t>
            </a:r>
          </a:p>
          <a:p>
            <a:endParaRPr lang="en-US" dirty="0" smtClean="0"/>
          </a:p>
          <a:p>
            <a:endParaRPr lang="en-US" dirty="0"/>
          </a:p>
        </p:txBody>
      </p:sp>
      <p:sp>
        <p:nvSpPr>
          <p:cNvPr id="5" name="Footer Placeholder 4"/>
          <p:cNvSpPr>
            <a:spLocks noGrp="1"/>
          </p:cNvSpPr>
          <p:nvPr>
            <p:ph type="ftr" sz="quarter" idx="11"/>
          </p:nvPr>
        </p:nvSpPr>
        <p:spPr>
          <a:xfrm>
            <a:off x="2631720" y="6356350"/>
            <a:ext cx="6019800" cy="365125"/>
          </a:xfrm>
        </p:spPr>
        <p:txBody>
          <a:bodyPr/>
          <a:lstStyle/>
          <a:p>
            <a:r>
              <a:rPr lang="en-US" dirty="0" smtClean="0"/>
              <a:t>                                                                                                                                        Haber, 2009</a:t>
            </a:r>
            <a:endParaRPr lang="en-US"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210317" y="2668549"/>
            <a:ext cx="4796397" cy="10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868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39193"/>
            <a:ext cx="7024744" cy="435006"/>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630315" y="1074199"/>
            <a:ext cx="8158578" cy="5250401"/>
          </a:xfrm>
        </p:spPr>
        <p:txBody>
          <a:bodyPr>
            <a:noAutofit/>
          </a:bodyPr>
          <a:lstStyle/>
          <a:p>
            <a:pPr marL="91440" indent="-182880">
              <a:spcBef>
                <a:spcPts val="0"/>
              </a:spcBef>
              <a:buNone/>
            </a:pPr>
            <a:r>
              <a:rPr lang="en-US" sz="1100" dirty="0">
                <a:solidFill>
                  <a:schemeClr val="tx1"/>
                </a:solidFill>
              </a:rPr>
              <a:t>Addis S, Davies M, Greene G, Macbride-Stewart S, Shepherd M. The health, social care and housing needs of lesbian, gay, bisexual and transgender older people: a review of the literature</a:t>
            </a:r>
            <a:r>
              <a:rPr lang="en-US" sz="1100" i="1" dirty="0">
                <a:solidFill>
                  <a:schemeClr val="tx1"/>
                </a:solidFill>
              </a:rPr>
              <a:t>. Health Soc Care Community</a:t>
            </a:r>
            <a:r>
              <a:rPr lang="en-US" sz="1100" dirty="0">
                <a:solidFill>
                  <a:schemeClr val="tx1"/>
                </a:solidFill>
              </a:rPr>
              <a:t>. 2009;17(6):647-658</a:t>
            </a:r>
            <a:r>
              <a:rPr lang="en-US" sz="1100" dirty="0" smtClean="0">
                <a:solidFill>
                  <a:schemeClr val="tx1"/>
                </a:solidFill>
              </a:rPr>
              <a:t>.</a:t>
            </a:r>
          </a:p>
          <a:p>
            <a:pPr marL="68580" indent="-457200">
              <a:buNone/>
            </a:pPr>
            <a:r>
              <a:rPr lang="en-US" sz="1100" dirty="0" smtClean="0"/>
              <a:t>Arien</a:t>
            </a:r>
            <a:r>
              <a:rPr lang="en-US" sz="1100" dirty="0"/>
              <a:t>, K. M., &amp; Adeyinka, M. A. (2013). Older adults and sexuality: Implications for counseling ethnic and sexual minority clients.</a:t>
            </a:r>
            <a:r>
              <a:rPr lang="en-US" sz="1100" i="1" dirty="0"/>
              <a:t> Journal of Mental Health Counseling, 35</a:t>
            </a:r>
            <a:r>
              <a:rPr lang="en-US" sz="1100" dirty="0"/>
              <a:t>(1), 1-14. Retrieved from http://search.proquest.com.ezproxy.gvsu.edu/docview/1269701620?accountid=39473 </a:t>
            </a:r>
          </a:p>
          <a:p>
            <a:pPr marL="91440" indent="-182880">
              <a:spcBef>
                <a:spcPts val="0"/>
              </a:spcBef>
              <a:buNone/>
            </a:pPr>
            <a:endParaRPr lang="en-US" sz="1100" dirty="0">
              <a:solidFill>
                <a:schemeClr val="tx1"/>
              </a:solidFill>
            </a:endParaRPr>
          </a:p>
          <a:p>
            <a:pPr marL="91440" indent="-182880">
              <a:spcBef>
                <a:spcPts val="0"/>
              </a:spcBef>
              <a:buNone/>
            </a:pPr>
            <a:r>
              <a:rPr lang="en-US" sz="1100" dirty="0" smtClean="0">
                <a:solidFill>
                  <a:schemeClr val="tx1"/>
                </a:solidFill>
              </a:rPr>
              <a:t>Baron, A., &amp; Cramer, D. (2000). Potential Counseling Concerns Of Aging Lesbian, Gay, And Bisexual Clients. In R. M. Perez., K. A. Debord., K. J. Bieschke (Eds.), Handbook of counseling and psychotherapy with lesbian, gay, and bisexual clients (pp. 207-223). Washington, DC: American Psychological Association, 2000.</a:t>
            </a:r>
          </a:p>
          <a:p>
            <a:pPr marL="91440" indent="-182880">
              <a:spcBef>
                <a:spcPts val="0"/>
              </a:spcBef>
              <a:buNone/>
            </a:pPr>
            <a:endParaRPr lang="en-US" sz="1100" dirty="0" smtClean="0">
              <a:solidFill>
                <a:schemeClr val="tx1"/>
              </a:solidFill>
            </a:endParaRPr>
          </a:p>
          <a:p>
            <a:pPr marL="91440" indent="-182880">
              <a:spcBef>
                <a:spcPts val="0"/>
              </a:spcBef>
              <a:buNone/>
            </a:pPr>
            <a:r>
              <a:rPr lang="en-US" sz="1100" dirty="0" smtClean="0">
                <a:solidFill>
                  <a:schemeClr val="tx1"/>
                </a:solidFill>
              </a:rPr>
              <a:t>Berger, R. M. (1982)."The Unseen Minority: Older Gays and Lesbians. </a:t>
            </a:r>
            <a:r>
              <a:rPr lang="en-US" sz="1100" i="1" dirty="0" smtClean="0">
                <a:solidFill>
                  <a:schemeClr val="tx1"/>
                </a:solidFill>
              </a:rPr>
              <a:t>Social Work</a:t>
            </a:r>
            <a:r>
              <a:rPr lang="en-US" sz="1100" dirty="0" smtClean="0">
                <a:solidFill>
                  <a:schemeClr val="tx1"/>
                </a:solidFill>
              </a:rPr>
              <a:t>,</a:t>
            </a:r>
            <a:r>
              <a:rPr lang="en-US" sz="1100" i="1" dirty="0" smtClean="0">
                <a:solidFill>
                  <a:schemeClr val="tx1"/>
                </a:solidFill>
              </a:rPr>
              <a:t>27</a:t>
            </a:r>
            <a:r>
              <a:rPr lang="en-US" sz="1100" dirty="0" smtClean="0">
                <a:solidFill>
                  <a:schemeClr val="tx1"/>
                </a:solidFill>
              </a:rPr>
              <a:t>(3),236-242. Retrieved from </a:t>
            </a:r>
            <a:r>
              <a:rPr lang="en-US" sz="1100" dirty="0" smtClean="0">
                <a:solidFill>
                  <a:schemeClr val="tx1"/>
                </a:solidFill>
                <a:hlinkClick r:id="rId2"/>
              </a:rPr>
              <a:t>http://web.ebscohost.com/ehost/resultsadvanced?sid=f8029f21-5b85-4031-</a:t>
            </a:r>
            <a:endParaRPr lang="en-US" sz="1100" dirty="0" smtClean="0">
              <a:solidFill>
                <a:schemeClr val="tx1"/>
              </a:solidFill>
            </a:endParaRPr>
          </a:p>
          <a:p>
            <a:pPr marL="91440" indent="-182880">
              <a:spcBef>
                <a:spcPts val="0"/>
              </a:spcBef>
              <a:buNone/>
            </a:pPr>
            <a:endParaRPr lang="en-US" sz="1100" dirty="0">
              <a:solidFill>
                <a:schemeClr val="tx1"/>
              </a:solidFill>
            </a:endParaRPr>
          </a:p>
          <a:p>
            <a:pPr marL="91440" indent="-182880">
              <a:spcBef>
                <a:spcPts val="0"/>
              </a:spcBef>
              <a:buNone/>
            </a:pPr>
            <a:r>
              <a:rPr lang="en-US" sz="1100" dirty="0"/>
              <a:t>Brennan-Ing, M., Seidel, L., Larson, B., &amp; Karpiak, S. E. (2014). Social care networks and older LGBT adults: Challenges for the future.</a:t>
            </a:r>
            <a:r>
              <a:rPr lang="en-US" sz="1100" i="1" dirty="0"/>
              <a:t> Journal of Homosexuality, 61</a:t>
            </a:r>
            <a:r>
              <a:rPr lang="en-US" sz="1100" dirty="0"/>
              <a:t>(1), 21-52. </a:t>
            </a:r>
            <a:r>
              <a:rPr lang="en-US" sz="1100" dirty="0" smtClean="0"/>
              <a:t>doi:10.1080/00918369.2013.835235</a:t>
            </a:r>
            <a:endParaRPr lang="en-US" sz="1100" dirty="0">
              <a:solidFill>
                <a:schemeClr val="tx1"/>
              </a:solidFill>
            </a:endParaRPr>
          </a:p>
          <a:p>
            <a:pPr marL="91440" indent="-182880">
              <a:spcBef>
                <a:spcPts val="0"/>
              </a:spcBef>
              <a:buNone/>
            </a:pPr>
            <a:endParaRPr lang="en-US" sz="1100" dirty="0" smtClean="0">
              <a:solidFill>
                <a:schemeClr val="tx1"/>
              </a:solidFill>
            </a:endParaRPr>
          </a:p>
          <a:p>
            <a:pPr marL="91440" indent="-182880">
              <a:spcBef>
                <a:spcPts val="0"/>
              </a:spcBef>
              <a:buNone/>
            </a:pPr>
            <a:r>
              <a:rPr lang="en-US" sz="1100" dirty="0" smtClean="0">
                <a:solidFill>
                  <a:schemeClr val="tx1"/>
                </a:solidFill>
              </a:rPr>
              <a:t>Claes </a:t>
            </a:r>
            <a:r>
              <a:rPr lang="en-US" sz="1100" dirty="0">
                <a:solidFill>
                  <a:schemeClr val="tx1"/>
                </a:solidFill>
              </a:rPr>
              <a:t>JA, Moore W. Issues confronting lesbian and gay elders: the challenge for health and human services providers. </a:t>
            </a:r>
            <a:r>
              <a:rPr lang="en-US" sz="1100" i="1" dirty="0">
                <a:solidFill>
                  <a:schemeClr val="tx1"/>
                </a:solidFill>
              </a:rPr>
              <a:t>J Health Hum Serv Adm</a:t>
            </a:r>
            <a:r>
              <a:rPr lang="en-US" sz="1100" dirty="0">
                <a:solidFill>
                  <a:schemeClr val="tx1"/>
                </a:solidFill>
              </a:rPr>
              <a:t>. </a:t>
            </a:r>
            <a:r>
              <a:rPr lang="en-US" sz="1100" dirty="0" smtClean="0">
                <a:solidFill>
                  <a:schemeClr val="tx1"/>
                </a:solidFill>
              </a:rPr>
              <a:t>2000;23:181-202</a:t>
            </a:r>
          </a:p>
          <a:p>
            <a:pPr marL="91440" indent="-182880">
              <a:spcBef>
                <a:spcPts val="0"/>
              </a:spcBef>
              <a:buNone/>
            </a:pPr>
            <a:endParaRPr lang="en-US" sz="1100" dirty="0">
              <a:solidFill>
                <a:schemeClr val="tx1"/>
              </a:solidFill>
            </a:endParaRPr>
          </a:p>
          <a:p>
            <a:pPr>
              <a:spcBef>
                <a:spcPts val="0"/>
              </a:spcBef>
              <a:buNone/>
            </a:pPr>
            <a:r>
              <a:rPr lang="en-US" sz="1100" dirty="0" smtClean="0">
                <a:solidFill>
                  <a:schemeClr val="tx1"/>
                </a:solidFill>
              </a:rPr>
              <a:t>Haber</a:t>
            </a:r>
            <a:r>
              <a:rPr lang="en-US" sz="1100" dirty="0">
                <a:solidFill>
                  <a:schemeClr val="tx1"/>
                </a:solidFill>
              </a:rPr>
              <a:t>, D. (2009) Gay Aging. Gerontology &amp; Geriatrics Education 30 (3) 267-80. </a:t>
            </a:r>
            <a:r>
              <a:rPr lang="en-US" sz="1100" dirty="0" smtClean="0">
                <a:solidFill>
                  <a:schemeClr val="tx1"/>
                </a:solidFill>
              </a:rPr>
              <a:t>doi:10.1080/02701960903133554</a:t>
            </a:r>
          </a:p>
          <a:p>
            <a:pPr>
              <a:spcBef>
                <a:spcPts val="0"/>
              </a:spcBef>
              <a:buNone/>
            </a:pPr>
            <a:endParaRPr lang="en-US" sz="1100" dirty="0" smtClean="0"/>
          </a:p>
          <a:p>
            <a:pPr>
              <a:spcBef>
                <a:spcPts val="0"/>
              </a:spcBef>
              <a:buNone/>
            </a:pPr>
            <a:endParaRPr lang="en-US" sz="1100" dirty="0"/>
          </a:p>
          <a:p>
            <a:pPr>
              <a:spcBef>
                <a:spcPts val="0"/>
              </a:spcBef>
              <a:buNone/>
            </a:pPr>
            <a:endParaRPr lang="en-US" sz="1100" dirty="0">
              <a:solidFill>
                <a:schemeClr val="tx1"/>
              </a:solidFill>
            </a:endParaRPr>
          </a:p>
          <a:p>
            <a:pPr>
              <a:spcBef>
                <a:spcPts val="0"/>
              </a:spcBef>
              <a:buNone/>
            </a:pPr>
            <a:endParaRPr lang="en-US" sz="1100" dirty="0" smtClean="0">
              <a:solidFill>
                <a:schemeClr val="tx1"/>
              </a:solidFill>
            </a:endParaRPr>
          </a:p>
          <a:p>
            <a:endParaRPr lang="en-US" sz="1100"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800600"/>
            <a:ext cx="23757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92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533400"/>
          </a:xfrm>
        </p:spPr>
        <p:txBody>
          <a:bodyPr>
            <a:normAutofit fontScale="90000"/>
          </a:bodyPr>
          <a:lstStyle/>
          <a:p>
            <a:r>
              <a:rPr lang="en-US" dirty="0" smtClean="0"/>
              <a:t>Objectives</a:t>
            </a:r>
            <a:endParaRPr lang="en-US" dirty="0"/>
          </a:p>
        </p:txBody>
      </p:sp>
      <p:sp>
        <p:nvSpPr>
          <p:cNvPr id="3" name="Content Placeholder 2"/>
          <p:cNvSpPr>
            <a:spLocks noGrp="1"/>
          </p:cNvSpPr>
          <p:nvPr>
            <p:ph sz="quarter" idx="13"/>
          </p:nvPr>
        </p:nvSpPr>
        <p:spPr>
          <a:xfrm>
            <a:off x="609600" y="1295401"/>
            <a:ext cx="3852672" cy="4785804"/>
          </a:xfrm>
          <a:prstGeom prst="rect">
            <a:avLst/>
          </a:prstGeom>
        </p:spPr>
        <p:txBody>
          <a:bodyPr>
            <a:normAutofit fontScale="62500" lnSpcReduction="20000"/>
          </a:bodyPr>
          <a:lstStyle/>
          <a:p>
            <a:pPr lvl="0"/>
            <a:r>
              <a:rPr lang="en-US" sz="2900" dirty="0"/>
              <a:t>To raise awareness of potential discrimination against LGBT </a:t>
            </a:r>
            <a:r>
              <a:rPr lang="en-US" sz="2900" dirty="0" smtClean="0"/>
              <a:t>seniors</a:t>
            </a:r>
          </a:p>
          <a:p>
            <a:pPr lvl="0"/>
            <a:endParaRPr lang="en-US" sz="2900" dirty="0" smtClean="0"/>
          </a:p>
          <a:p>
            <a:pPr lvl="0"/>
            <a:r>
              <a:rPr lang="en-US" sz="2900" dirty="0" smtClean="0"/>
              <a:t>To </a:t>
            </a:r>
            <a:r>
              <a:rPr lang="en-US" sz="2900" dirty="0"/>
              <a:t>stimulate greater cultural competence in senior care institutions through </a:t>
            </a:r>
            <a:r>
              <a:rPr lang="en-US" sz="2900" dirty="0" smtClean="0"/>
              <a:t>education</a:t>
            </a:r>
          </a:p>
          <a:p>
            <a:pPr marL="68580" lvl="0" indent="0">
              <a:buNone/>
            </a:pPr>
            <a:endParaRPr lang="en-US" sz="2900" dirty="0"/>
          </a:p>
          <a:p>
            <a:pPr lvl="0"/>
            <a:r>
              <a:rPr lang="en-US" sz="2900" dirty="0"/>
              <a:t>To facilitate the awareness of history and resilience of individuals within the older LGBT community</a:t>
            </a:r>
            <a:r>
              <a:rPr lang="en-US" sz="2900" dirty="0" smtClean="0"/>
              <a:t>.</a:t>
            </a:r>
          </a:p>
          <a:p>
            <a:pPr marL="68580" lvl="0" indent="0">
              <a:buNone/>
            </a:pPr>
            <a:endParaRPr lang="en-US" sz="2900" dirty="0"/>
          </a:p>
          <a:p>
            <a:pPr lvl="0"/>
            <a:r>
              <a:rPr lang="en-US" sz="2900" dirty="0"/>
              <a:t>To promote discussion related to strategies to bridge gaps for LGBT older adults in the West Michigan environment</a:t>
            </a:r>
          </a:p>
          <a:p>
            <a:pPr marL="68580" lvl="0" indent="0">
              <a:buNone/>
            </a:pPr>
            <a:endParaRPr lang="en-US" dirty="0"/>
          </a:p>
        </p:txBody>
      </p:sp>
      <p:sp>
        <p:nvSpPr>
          <p:cNvPr id="4" name="Content Placeholder 3"/>
          <p:cNvSpPr>
            <a:spLocks noGrp="1"/>
          </p:cNvSpPr>
          <p:nvPr>
            <p:ph sz="quarter" idx="14"/>
          </p:nvPr>
        </p:nvSpPr>
        <p:spPr>
          <a:xfrm>
            <a:off x="4645152" y="2313430"/>
            <a:ext cx="3419856" cy="3705629"/>
          </a:xfrm>
          <a:prstGeom prst="rect">
            <a:avLst/>
          </a:prstGeo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14400"/>
            <a:ext cx="40386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847" y="3585932"/>
            <a:ext cx="400450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774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457200"/>
          </a:xfrm>
        </p:spPr>
        <p:txBody>
          <a:bodyPr>
            <a:noAutofit/>
          </a:bodyPr>
          <a:lstStyle/>
          <a:p>
            <a:r>
              <a:rPr lang="en-US" sz="3200" dirty="0" smtClean="0"/>
              <a:t>References</a:t>
            </a:r>
            <a:endParaRPr lang="en-US" sz="3200" dirty="0"/>
          </a:p>
        </p:txBody>
      </p:sp>
      <p:sp>
        <p:nvSpPr>
          <p:cNvPr id="3" name="Content Placeholder 2"/>
          <p:cNvSpPr>
            <a:spLocks noGrp="1"/>
          </p:cNvSpPr>
          <p:nvPr>
            <p:ph idx="1"/>
          </p:nvPr>
        </p:nvSpPr>
        <p:spPr>
          <a:xfrm>
            <a:off x="1043492" y="1143000"/>
            <a:ext cx="6777317" cy="3505201"/>
          </a:xfrm>
        </p:spPr>
        <p:txBody>
          <a:bodyPr>
            <a:normAutofit fontScale="92500"/>
          </a:bodyPr>
          <a:lstStyle/>
          <a:p>
            <a:pPr marL="91440" indent="-182880">
              <a:spcBef>
                <a:spcPts val="0"/>
              </a:spcBef>
              <a:buNone/>
            </a:pPr>
            <a:r>
              <a:rPr lang="en-US" sz="1200" dirty="0"/>
              <a:t>Cloyes, K. G. (2015). The silence of our science: Nursing research on LGBT older adult health.</a:t>
            </a:r>
            <a:r>
              <a:rPr lang="en-US" sz="1200" i="1" dirty="0"/>
              <a:t> Research in Gerontological Nursing, </a:t>
            </a:r>
            <a:r>
              <a:rPr lang="en-US" sz="1200" dirty="0"/>
              <a:t>, 1-13. doi:http://dx.doi.org/10.3928/19404921-20151218-02</a:t>
            </a:r>
            <a:endParaRPr lang="en-US" sz="1200" dirty="0">
              <a:solidFill>
                <a:schemeClr val="tx1"/>
              </a:solidFill>
            </a:endParaRPr>
          </a:p>
          <a:p>
            <a:pPr marL="91440" indent="-182880">
              <a:spcBef>
                <a:spcPts val="0"/>
              </a:spcBef>
              <a:buNone/>
            </a:pPr>
            <a:endParaRPr lang="en-US" sz="1200" dirty="0">
              <a:solidFill>
                <a:schemeClr val="tx1"/>
              </a:solidFill>
            </a:endParaRPr>
          </a:p>
          <a:p>
            <a:pPr marL="91440" indent="-182880">
              <a:spcBef>
                <a:spcPts val="0"/>
              </a:spcBef>
              <a:buNone/>
            </a:pPr>
            <a:r>
              <a:rPr lang="en-US" sz="1200" dirty="0">
                <a:solidFill>
                  <a:schemeClr val="tx1"/>
                </a:solidFill>
              </a:rPr>
              <a:t>David, S., &amp; Cernin, P.A. (2008) Psychotherapy with Lesbian, Gay, Bisexual, and Transgender Older Adults. Journal of Gay &amp; Lesbian Social Services 20(1),  31-49. doi:10.1080/10538720802178908</a:t>
            </a:r>
          </a:p>
          <a:p>
            <a:pPr marL="91440" indent="-182880">
              <a:spcBef>
                <a:spcPts val="0"/>
              </a:spcBef>
              <a:buNone/>
            </a:pPr>
            <a:endParaRPr lang="en-US" sz="1200" dirty="0">
              <a:solidFill>
                <a:schemeClr val="tx1"/>
              </a:solidFill>
            </a:endParaRPr>
          </a:p>
          <a:p>
            <a:pPr marL="91440" indent="-182880">
              <a:spcBef>
                <a:spcPts val="0"/>
              </a:spcBef>
              <a:buNone/>
            </a:pPr>
            <a:r>
              <a:rPr lang="en-US" sz="1200" dirty="0">
                <a:solidFill>
                  <a:schemeClr val="tx1"/>
                </a:solidFill>
              </a:rPr>
              <a:t>Fredriksen-Goldsen, K.I.,  Kim, H., Murac,,A., &amp; Mincer, S. (2009). Chronically Ill Midlife and Older Lesbians, Gay Men, and Bisexuals and Their Informal Caregivers: The Impact of the Social Context." </a:t>
            </a:r>
            <a:r>
              <a:rPr lang="en-US" sz="1200" i="1" dirty="0">
                <a:solidFill>
                  <a:schemeClr val="tx1"/>
                </a:solidFill>
              </a:rPr>
              <a:t>Sexuality Research and Social Policy: Journal of NSRC 6 (4),  52-64. Retrieved from </a:t>
            </a:r>
            <a:r>
              <a:rPr lang="en-US" sz="1200" i="1" dirty="0">
                <a:solidFill>
                  <a:schemeClr val="tx1"/>
                </a:solidFill>
                <a:hlinkClick r:id="rId2"/>
              </a:rPr>
              <a:t>http://web.ebscohost.com/ehost/resultsadvanced?sid=f8029f21-5b85-4031-bab5</a:t>
            </a:r>
            <a:endParaRPr lang="en-US" sz="1200" dirty="0">
              <a:solidFill>
                <a:schemeClr val="tx1"/>
              </a:solidFill>
            </a:endParaRPr>
          </a:p>
          <a:p>
            <a:pPr marL="68580" indent="-457200">
              <a:buNone/>
            </a:pPr>
            <a:endParaRPr lang="en-US" sz="1200" dirty="0" smtClean="0">
              <a:solidFill>
                <a:schemeClr val="tx1"/>
              </a:solidFill>
            </a:endParaRPr>
          </a:p>
          <a:p>
            <a:pPr marL="68580" indent="-457200">
              <a:buNone/>
            </a:pPr>
            <a:r>
              <a:rPr lang="en-US" sz="1200" dirty="0" smtClean="0">
                <a:solidFill>
                  <a:schemeClr val="tx1"/>
                </a:solidFill>
              </a:rPr>
              <a:t>Grant</a:t>
            </a:r>
            <a:r>
              <a:rPr lang="en-US" sz="1200" dirty="0">
                <a:solidFill>
                  <a:schemeClr val="tx1"/>
                </a:solidFill>
              </a:rPr>
              <a:t>, J.M. (2010). Outing Age 2010: Public Policy Issues Affecting Lesbian, Gay, Bisexual and Transgender Elders. Retrieved from National Gay and Lesbian Task Force website: </a:t>
            </a:r>
            <a:r>
              <a:rPr lang="en-US" sz="1200" dirty="0">
                <a:solidFill>
                  <a:schemeClr val="tx1"/>
                </a:solidFill>
                <a:hlinkClick r:id="rId3"/>
              </a:rPr>
              <a:t>http://www.thetaskforce.org/reports_and_research/outing_age_2010</a:t>
            </a:r>
            <a:endParaRPr lang="en-US" sz="1200" dirty="0">
              <a:solidFill>
                <a:schemeClr val="tx1"/>
              </a:solidFill>
            </a:endParaRPr>
          </a:p>
          <a:p>
            <a:pPr marL="68580" indent="-457200">
              <a:buNone/>
            </a:pPr>
            <a:endParaRPr lang="en-US" sz="1200" dirty="0" smtClean="0"/>
          </a:p>
          <a:p>
            <a:pPr marL="68580" indent="-457200">
              <a:buNone/>
            </a:pPr>
            <a:r>
              <a:rPr lang="en-US" sz="1200" dirty="0" smtClean="0"/>
              <a:t>Jacoby</a:t>
            </a:r>
            <a:r>
              <a:rPr lang="en-US" sz="1200" dirty="0"/>
              <a:t>, S. (2005, July &amp; August). Sex in America. AARP: The Magazine. Retrieved from http://www.aarpmagazine.org/lifestyle/relationships/sex_in_america.html/ </a:t>
            </a:r>
          </a:p>
          <a:p>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724400"/>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542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01000" cy="1143000"/>
          </a:xfrm>
        </p:spPr>
        <p:txBody>
          <a:bodyPr>
            <a:normAutofit/>
          </a:bodyPr>
          <a:lstStyle/>
          <a:p>
            <a:r>
              <a:rPr lang="en-US" sz="3200" dirty="0"/>
              <a:t>How Many Americans Identify as </a:t>
            </a:r>
            <a:r>
              <a:rPr lang="en-US" sz="3200" dirty="0" smtClean="0"/>
              <a:t>LGBT?</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167" y="4419600"/>
            <a:ext cx="32861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r>
              <a:rPr lang="en-US" dirty="0"/>
              <a:t>It is estimated that more than 2.4 million adults ages 50 and older in the US identify as lesbian, gay, bisexual, or transgender (LGBT), accounting for 2.4% of the </a:t>
            </a:r>
            <a:r>
              <a:rPr lang="en-US" dirty="0" smtClean="0"/>
              <a:t>population (Fredriksen-Goldsen,2015). </a:t>
            </a:r>
            <a:endParaRPr lang="en-US" dirty="0"/>
          </a:p>
        </p:txBody>
      </p:sp>
    </p:spTree>
    <p:extLst>
      <p:ext uri="{BB962C8B-B14F-4D97-AF65-F5344CB8AC3E}">
        <p14:creationId xmlns:p14="http://schemas.microsoft.com/office/powerpoint/2010/main" val="1038960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914400"/>
          </a:xfrm>
        </p:spPr>
        <p:txBody>
          <a:bodyPr>
            <a:noAutofit/>
          </a:bodyPr>
          <a:lstStyle/>
          <a:p>
            <a:r>
              <a:rPr lang="en-US" sz="2000" b="1" dirty="0"/>
              <a:t>As Baby </a:t>
            </a:r>
            <a:r>
              <a:rPr lang="en-US" sz="2000" b="1" dirty="0" smtClean="0"/>
              <a:t>Boomers age (1946-1964) increasing numbers </a:t>
            </a:r>
            <a:r>
              <a:rPr lang="en-US" sz="2000" b="1" dirty="0"/>
              <a:t>of </a:t>
            </a:r>
            <a:r>
              <a:rPr lang="en-US" sz="2000" b="1" dirty="0" smtClean="0"/>
              <a:t>older adults </a:t>
            </a:r>
            <a:r>
              <a:rPr lang="en-US" sz="2000" b="1" dirty="0"/>
              <a:t>will </a:t>
            </a:r>
            <a:r>
              <a:rPr lang="en-US" sz="2000" b="1" dirty="0" smtClean="0"/>
              <a:t>openly identify </a:t>
            </a:r>
            <a:r>
              <a:rPr lang="en-US" sz="2000" b="1" dirty="0"/>
              <a:t>as LGBT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7733619"/>
              </p:ext>
            </p:extLst>
          </p:nvPr>
        </p:nvGraphicFramePr>
        <p:xfrm>
          <a:off x="1066800" y="1752600"/>
          <a:ext cx="6777038" cy="3017520"/>
        </p:xfrm>
        <a:graphic>
          <a:graphicData uri="http://schemas.openxmlformats.org/drawingml/2006/table">
            <a:tbl>
              <a:tblPr firstRow="1" bandRow="1">
                <a:tableStyleId>{5C22544A-7EE6-4342-B048-85BDC9FD1C3A}</a:tableStyleId>
              </a:tblPr>
              <a:tblGrid>
                <a:gridCol w="3388519"/>
                <a:gridCol w="3388519"/>
              </a:tblGrid>
              <a:tr h="370840">
                <a:tc gridSpan="2">
                  <a:txBody>
                    <a:bodyPr/>
                    <a:lstStyle/>
                    <a:p>
                      <a:pPr algn="ctr"/>
                      <a:r>
                        <a:rPr lang="en-US" sz="2400" dirty="0" smtClean="0"/>
                        <a:t>The MetLife</a:t>
                      </a:r>
                      <a:r>
                        <a:rPr lang="en-US" sz="2400" baseline="0" dirty="0" smtClean="0"/>
                        <a:t> Study of LGBT Baby Boomers, </a:t>
                      </a:r>
                      <a:r>
                        <a:rPr lang="en-US" sz="2400" dirty="0" smtClean="0"/>
                        <a:t>Percentage of respondents who</a:t>
                      </a:r>
                      <a:r>
                        <a:rPr lang="en-US" sz="2400" baseline="0" dirty="0" smtClean="0"/>
                        <a:t> are completely or mostly “out”</a:t>
                      </a:r>
                      <a:endParaRPr lang="en-US" sz="2400" dirty="0">
                        <a:solidFill>
                          <a:schemeClr val="bg1"/>
                        </a:solidFill>
                      </a:endParaRPr>
                    </a:p>
                  </a:txBody>
                  <a:tcPr marL="123444" marR="123444" anchor="ctr"/>
                </a:tc>
                <a:tc hMerge="1">
                  <a:txBody>
                    <a:bodyPr/>
                    <a:lstStyle/>
                    <a:p>
                      <a:endParaRPr lang="en-US" dirty="0"/>
                    </a:p>
                  </a:txBody>
                  <a:tcPr/>
                </a:tc>
              </a:tr>
              <a:tr h="370840">
                <a:tc>
                  <a:txBody>
                    <a:bodyPr/>
                    <a:lstStyle/>
                    <a:p>
                      <a:pPr algn="ctr"/>
                      <a:r>
                        <a:rPr lang="en-US" sz="2400" dirty="0" smtClean="0"/>
                        <a:t>Lesbian</a:t>
                      </a:r>
                      <a:endParaRPr lang="en-US" sz="2400" dirty="0"/>
                    </a:p>
                  </a:txBody>
                  <a:tcPr marL="123444" marR="123444"/>
                </a:tc>
                <a:tc>
                  <a:txBody>
                    <a:bodyPr/>
                    <a:lstStyle/>
                    <a:p>
                      <a:pPr algn="ctr"/>
                      <a:r>
                        <a:rPr lang="en-US" sz="2400" dirty="0" smtClean="0"/>
                        <a:t>76%</a:t>
                      </a:r>
                      <a:endParaRPr lang="en-US" sz="2400" dirty="0"/>
                    </a:p>
                  </a:txBody>
                  <a:tcPr marL="123444" marR="123444"/>
                </a:tc>
              </a:tr>
              <a:tr h="370840">
                <a:tc>
                  <a:txBody>
                    <a:bodyPr/>
                    <a:lstStyle/>
                    <a:p>
                      <a:pPr algn="ctr"/>
                      <a:r>
                        <a:rPr lang="en-US" sz="2400" dirty="0" smtClean="0"/>
                        <a:t>Gay</a:t>
                      </a:r>
                      <a:endParaRPr lang="en-US" sz="2400" dirty="0"/>
                    </a:p>
                  </a:txBody>
                  <a:tcPr marL="123444" marR="123444"/>
                </a:tc>
                <a:tc>
                  <a:txBody>
                    <a:bodyPr/>
                    <a:lstStyle/>
                    <a:p>
                      <a:pPr algn="ctr"/>
                      <a:r>
                        <a:rPr lang="en-US" sz="2400" dirty="0" smtClean="0"/>
                        <a:t>74%</a:t>
                      </a:r>
                      <a:endParaRPr lang="en-US" sz="2400" dirty="0"/>
                    </a:p>
                  </a:txBody>
                  <a:tcPr marL="123444" marR="123444"/>
                </a:tc>
              </a:tr>
              <a:tr h="370840">
                <a:tc>
                  <a:txBody>
                    <a:bodyPr/>
                    <a:lstStyle/>
                    <a:p>
                      <a:pPr algn="ctr"/>
                      <a:r>
                        <a:rPr lang="en-US" sz="2400" dirty="0" smtClean="0"/>
                        <a:t>Bisexual</a:t>
                      </a:r>
                      <a:endParaRPr lang="en-US" sz="2400" dirty="0"/>
                    </a:p>
                  </a:txBody>
                  <a:tcPr marL="123444" marR="123444"/>
                </a:tc>
                <a:tc>
                  <a:txBody>
                    <a:bodyPr/>
                    <a:lstStyle/>
                    <a:p>
                      <a:pPr algn="ctr"/>
                      <a:r>
                        <a:rPr lang="en-US" sz="2400" dirty="0" smtClean="0"/>
                        <a:t>16%</a:t>
                      </a:r>
                      <a:endParaRPr lang="en-US" sz="2400" dirty="0"/>
                    </a:p>
                  </a:txBody>
                  <a:tcPr marL="123444" marR="123444"/>
                </a:tc>
              </a:tr>
              <a:tr h="370840">
                <a:tc>
                  <a:txBody>
                    <a:bodyPr/>
                    <a:lstStyle/>
                    <a:p>
                      <a:pPr algn="ctr"/>
                      <a:r>
                        <a:rPr lang="en-US" sz="2400" dirty="0" smtClean="0"/>
                        <a:t>Transgender</a:t>
                      </a:r>
                      <a:endParaRPr lang="en-US" sz="2400" dirty="0"/>
                    </a:p>
                  </a:txBody>
                  <a:tcPr marL="123444" marR="123444"/>
                </a:tc>
                <a:tc>
                  <a:txBody>
                    <a:bodyPr/>
                    <a:lstStyle/>
                    <a:p>
                      <a:pPr algn="ctr"/>
                      <a:r>
                        <a:rPr lang="en-US" sz="2400" dirty="0" smtClean="0"/>
                        <a:t>39%</a:t>
                      </a:r>
                      <a:endParaRPr lang="en-US" sz="2400" dirty="0"/>
                    </a:p>
                  </a:txBody>
                  <a:tcPr marL="123444" marR="123444"/>
                </a:tc>
              </a:tr>
            </a:tbl>
          </a:graphicData>
        </a:graphic>
      </p:graphicFrame>
      <p:pic>
        <p:nvPicPr>
          <p:cNvPr id="3074" name="Picture 2" descr="https://s-media-cache-ak0.pinimg.com/236x/6e/3e/5e/6e3e5e68a3f487539fd7398f8cd2a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061" y="4837175"/>
            <a:ext cx="2247900"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975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7664"/>
            <a:ext cx="7458634" cy="648736"/>
          </a:xfrm>
        </p:spPr>
        <p:txBody>
          <a:bodyPr>
            <a:noAutofit/>
          </a:bodyPr>
          <a:lstStyle/>
          <a:p>
            <a:r>
              <a:rPr lang="en-US" sz="2600" b="1" dirty="0" smtClean="0"/>
              <a:t>Experiences of Discrimination Over a Lifetime</a:t>
            </a:r>
            <a:endParaRPr lang="en-US" sz="2600" b="1" dirty="0">
              <a:solidFill>
                <a:srgbClr val="FF0000"/>
              </a:solidFill>
            </a:endParaRPr>
          </a:p>
        </p:txBody>
      </p:sp>
      <p:sp>
        <p:nvSpPr>
          <p:cNvPr id="3" name="Slide Number Placeholder 2"/>
          <p:cNvSpPr>
            <a:spLocks noGrp="1"/>
          </p:cNvSpPr>
          <p:nvPr>
            <p:ph type="sldNum" sz="quarter" idx="10"/>
          </p:nvPr>
        </p:nvSpPr>
        <p:spPr/>
        <p:txBody>
          <a:bodyPr/>
          <a:lstStyle/>
          <a:p>
            <a:fld id="{6E59A1CA-1235-44A9-ABEF-6083D890C769}" type="slidenum">
              <a:rPr lang="en-US" smtClean="0"/>
              <a:pPr/>
              <a:t>6</a:t>
            </a:fld>
            <a:endParaRPr lang="en-US" dirty="0"/>
          </a:p>
        </p:txBody>
      </p:sp>
      <p:graphicFrame>
        <p:nvGraphicFramePr>
          <p:cNvPr id="4" name="Diagram 3"/>
          <p:cNvGraphicFramePr/>
          <p:nvPr>
            <p:extLst>
              <p:ext uri="{D42A27DB-BD31-4B8C-83A1-F6EECF244321}">
                <p14:modId xmlns:p14="http://schemas.microsoft.com/office/powerpoint/2010/main" val="2920439437"/>
              </p:ext>
            </p:extLst>
          </p:nvPr>
        </p:nvGraphicFramePr>
        <p:xfrm>
          <a:off x="228600" y="1371600"/>
          <a:ext cx="8675511"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564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5C16727D-833B-47BF-8482-DE4E47D183BF}"/>
                                            </p:graphicEl>
                                          </p:spTgt>
                                        </p:tgtEl>
                                        <p:attrNameLst>
                                          <p:attrName>style.visibility</p:attrName>
                                        </p:attrNameLst>
                                      </p:cBhvr>
                                      <p:to>
                                        <p:strVal val="visible"/>
                                      </p:to>
                                    </p:set>
                                    <p:anim calcmode="lin" valueType="num">
                                      <p:cBhvr>
                                        <p:cTn id="7" dur="500" fill="hold"/>
                                        <p:tgtEl>
                                          <p:spTgt spid="4">
                                            <p:graphicEl>
                                              <a:dgm id="{5C16727D-833B-47BF-8482-DE4E47D183BF}"/>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5C16727D-833B-47BF-8482-DE4E47D183BF}"/>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5C16727D-833B-47BF-8482-DE4E47D183B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E7AFFBF4-0E4E-454C-AFCD-7D2E0664E9E7}"/>
                                            </p:graphicEl>
                                          </p:spTgt>
                                        </p:tgtEl>
                                        <p:attrNameLst>
                                          <p:attrName>style.visibility</p:attrName>
                                        </p:attrNameLst>
                                      </p:cBhvr>
                                      <p:to>
                                        <p:strVal val="visible"/>
                                      </p:to>
                                    </p:set>
                                    <p:anim calcmode="lin" valueType="num">
                                      <p:cBhvr>
                                        <p:cTn id="14" dur="500" fill="hold"/>
                                        <p:tgtEl>
                                          <p:spTgt spid="4">
                                            <p:graphicEl>
                                              <a:dgm id="{E7AFFBF4-0E4E-454C-AFCD-7D2E0664E9E7}"/>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E7AFFBF4-0E4E-454C-AFCD-7D2E0664E9E7}"/>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E7AFFBF4-0E4E-454C-AFCD-7D2E0664E9E7}"/>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BC6BA59D-5920-4555-9C98-806CC87593A2}"/>
                                            </p:graphicEl>
                                          </p:spTgt>
                                        </p:tgtEl>
                                        <p:attrNameLst>
                                          <p:attrName>style.visibility</p:attrName>
                                        </p:attrNameLst>
                                      </p:cBhvr>
                                      <p:to>
                                        <p:strVal val="visible"/>
                                      </p:to>
                                    </p:set>
                                    <p:anim calcmode="lin" valueType="num">
                                      <p:cBhvr>
                                        <p:cTn id="19" dur="500" fill="hold"/>
                                        <p:tgtEl>
                                          <p:spTgt spid="4">
                                            <p:graphicEl>
                                              <a:dgm id="{BC6BA59D-5920-4555-9C98-806CC87593A2}"/>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BC6BA59D-5920-4555-9C98-806CC87593A2}"/>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BC6BA59D-5920-4555-9C98-806CC87593A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graphicEl>
                                              <a:dgm id="{87388022-C183-4B30-B199-1C7AC0AAEB7D}"/>
                                            </p:graphicEl>
                                          </p:spTgt>
                                        </p:tgtEl>
                                        <p:attrNameLst>
                                          <p:attrName>style.visibility</p:attrName>
                                        </p:attrNameLst>
                                      </p:cBhvr>
                                      <p:to>
                                        <p:strVal val="visible"/>
                                      </p:to>
                                    </p:set>
                                    <p:anim calcmode="lin" valueType="num">
                                      <p:cBhvr>
                                        <p:cTn id="26" dur="500" fill="hold"/>
                                        <p:tgtEl>
                                          <p:spTgt spid="4">
                                            <p:graphicEl>
                                              <a:dgm id="{87388022-C183-4B30-B199-1C7AC0AAEB7D}"/>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87388022-C183-4B30-B199-1C7AC0AAEB7D}"/>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87388022-C183-4B30-B199-1C7AC0AAEB7D}"/>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graphicEl>
                                              <a:dgm id="{37102C5F-98F2-4742-B61C-C95C883F825B}"/>
                                            </p:graphicEl>
                                          </p:spTgt>
                                        </p:tgtEl>
                                        <p:attrNameLst>
                                          <p:attrName>style.visibility</p:attrName>
                                        </p:attrNameLst>
                                      </p:cBhvr>
                                      <p:to>
                                        <p:strVal val="visible"/>
                                      </p:to>
                                    </p:set>
                                    <p:anim calcmode="lin" valueType="num">
                                      <p:cBhvr>
                                        <p:cTn id="31" dur="500" fill="hold"/>
                                        <p:tgtEl>
                                          <p:spTgt spid="4">
                                            <p:graphicEl>
                                              <a:dgm id="{37102C5F-98F2-4742-B61C-C95C883F825B}"/>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37102C5F-98F2-4742-B61C-C95C883F825B}"/>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37102C5F-98F2-4742-B61C-C95C883F825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graphicEl>
                                              <a:dgm id="{C44D91DB-ABA2-48C5-9E2A-A9C2484178BB}"/>
                                            </p:graphicEl>
                                          </p:spTgt>
                                        </p:tgtEl>
                                        <p:attrNameLst>
                                          <p:attrName>style.visibility</p:attrName>
                                        </p:attrNameLst>
                                      </p:cBhvr>
                                      <p:to>
                                        <p:strVal val="visible"/>
                                      </p:to>
                                    </p:set>
                                    <p:anim calcmode="lin" valueType="num">
                                      <p:cBhvr>
                                        <p:cTn id="38" dur="500" fill="hold"/>
                                        <p:tgtEl>
                                          <p:spTgt spid="4">
                                            <p:graphicEl>
                                              <a:dgm id="{C44D91DB-ABA2-48C5-9E2A-A9C2484178BB}"/>
                                            </p:graphicEl>
                                          </p:spTgt>
                                        </p:tgtEl>
                                        <p:attrNameLst>
                                          <p:attrName>ppt_w</p:attrName>
                                        </p:attrNameLst>
                                      </p:cBhvr>
                                      <p:tavLst>
                                        <p:tav tm="0">
                                          <p:val>
                                            <p:fltVal val="0"/>
                                          </p:val>
                                        </p:tav>
                                        <p:tav tm="100000">
                                          <p:val>
                                            <p:strVal val="#ppt_w"/>
                                          </p:val>
                                        </p:tav>
                                      </p:tavLst>
                                    </p:anim>
                                    <p:anim calcmode="lin" valueType="num">
                                      <p:cBhvr>
                                        <p:cTn id="39" dur="500" fill="hold"/>
                                        <p:tgtEl>
                                          <p:spTgt spid="4">
                                            <p:graphicEl>
                                              <a:dgm id="{C44D91DB-ABA2-48C5-9E2A-A9C2484178BB}"/>
                                            </p:graphicEl>
                                          </p:spTgt>
                                        </p:tgtEl>
                                        <p:attrNameLst>
                                          <p:attrName>ppt_h</p:attrName>
                                        </p:attrNameLst>
                                      </p:cBhvr>
                                      <p:tavLst>
                                        <p:tav tm="0">
                                          <p:val>
                                            <p:fltVal val="0"/>
                                          </p:val>
                                        </p:tav>
                                        <p:tav tm="100000">
                                          <p:val>
                                            <p:strVal val="#ppt_h"/>
                                          </p:val>
                                        </p:tav>
                                      </p:tavLst>
                                    </p:anim>
                                    <p:animEffect transition="in" filter="fade">
                                      <p:cBhvr>
                                        <p:cTn id="40" dur="500"/>
                                        <p:tgtEl>
                                          <p:spTgt spid="4">
                                            <p:graphicEl>
                                              <a:dgm id="{C44D91DB-ABA2-48C5-9E2A-A9C2484178BB}"/>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graphicEl>
                                              <a:dgm id="{D4EF167F-6A00-4191-B3AE-DA4B155F1862}"/>
                                            </p:graphicEl>
                                          </p:spTgt>
                                        </p:tgtEl>
                                        <p:attrNameLst>
                                          <p:attrName>style.visibility</p:attrName>
                                        </p:attrNameLst>
                                      </p:cBhvr>
                                      <p:to>
                                        <p:strVal val="visible"/>
                                      </p:to>
                                    </p:set>
                                    <p:anim calcmode="lin" valueType="num">
                                      <p:cBhvr>
                                        <p:cTn id="43" dur="500" fill="hold"/>
                                        <p:tgtEl>
                                          <p:spTgt spid="4">
                                            <p:graphicEl>
                                              <a:dgm id="{D4EF167F-6A00-4191-B3AE-DA4B155F1862}"/>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D4EF167F-6A00-4191-B3AE-DA4B155F1862}"/>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D4EF167F-6A00-4191-B3AE-DA4B155F1862}"/>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EAC2D523-2FB6-4F59-983E-3F53CE87F8EB}"/>
                                            </p:graphicEl>
                                          </p:spTgt>
                                        </p:tgtEl>
                                        <p:attrNameLst>
                                          <p:attrName>style.visibility</p:attrName>
                                        </p:attrNameLst>
                                      </p:cBhvr>
                                      <p:to>
                                        <p:strVal val="visible"/>
                                      </p:to>
                                    </p:set>
                                    <p:anim calcmode="lin" valueType="num">
                                      <p:cBhvr>
                                        <p:cTn id="50" dur="500" fill="hold"/>
                                        <p:tgtEl>
                                          <p:spTgt spid="4">
                                            <p:graphicEl>
                                              <a:dgm id="{EAC2D523-2FB6-4F59-983E-3F53CE87F8EB}"/>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EAC2D523-2FB6-4F59-983E-3F53CE87F8EB}"/>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EAC2D523-2FB6-4F59-983E-3F53CE87F8EB}"/>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
                                            <p:graphicEl>
                                              <a:dgm id="{412F1B1C-2B00-4815-832C-D90176AC697F}"/>
                                            </p:graphicEl>
                                          </p:spTgt>
                                        </p:tgtEl>
                                        <p:attrNameLst>
                                          <p:attrName>style.visibility</p:attrName>
                                        </p:attrNameLst>
                                      </p:cBhvr>
                                      <p:to>
                                        <p:strVal val="visible"/>
                                      </p:to>
                                    </p:set>
                                    <p:anim calcmode="lin" valueType="num">
                                      <p:cBhvr>
                                        <p:cTn id="55" dur="500" fill="hold"/>
                                        <p:tgtEl>
                                          <p:spTgt spid="4">
                                            <p:graphicEl>
                                              <a:dgm id="{412F1B1C-2B00-4815-832C-D90176AC697F}"/>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12F1B1C-2B00-4815-832C-D90176AC697F}"/>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12F1B1C-2B00-4815-832C-D90176AC69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A3B89A27-C932-4881-9B19-C61677265F52}"/>
                                            </p:graphicEl>
                                          </p:spTgt>
                                        </p:tgtEl>
                                        <p:attrNameLst>
                                          <p:attrName>style.visibility</p:attrName>
                                        </p:attrNameLst>
                                      </p:cBhvr>
                                      <p:to>
                                        <p:strVal val="visible"/>
                                      </p:to>
                                    </p:set>
                                    <p:anim calcmode="lin" valueType="num">
                                      <p:cBhvr>
                                        <p:cTn id="62" dur="500" fill="hold"/>
                                        <p:tgtEl>
                                          <p:spTgt spid="4">
                                            <p:graphicEl>
                                              <a:dgm id="{A3B89A27-C932-4881-9B19-C61677265F52}"/>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A3B89A27-C932-4881-9B19-C61677265F52}"/>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A3B89A27-C932-4881-9B19-C61677265F52}"/>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
                                            <p:graphicEl>
                                              <a:dgm id="{028A49A1-1B14-43B8-8F78-ABDBB74F4E9E}"/>
                                            </p:graphicEl>
                                          </p:spTgt>
                                        </p:tgtEl>
                                        <p:attrNameLst>
                                          <p:attrName>style.visibility</p:attrName>
                                        </p:attrNameLst>
                                      </p:cBhvr>
                                      <p:to>
                                        <p:strVal val="visible"/>
                                      </p:to>
                                    </p:set>
                                    <p:anim calcmode="lin" valueType="num">
                                      <p:cBhvr>
                                        <p:cTn id="67" dur="500" fill="hold"/>
                                        <p:tgtEl>
                                          <p:spTgt spid="4">
                                            <p:graphicEl>
                                              <a:dgm id="{028A49A1-1B14-43B8-8F78-ABDBB74F4E9E}"/>
                                            </p:graphicEl>
                                          </p:spTgt>
                                        </p:tgtEl>
                                        <p:attrNameLst>
                                          <p:attrName>ppt_w</p:attrName>
                                        </p:attrNameLst>
                                      </p:cBhvr>
                                      <p:tavLst>
                                        <p:tav tm="0">
                                          <p:val>
                                            <p:fltVal val="0"/>
                                          </p:val>
                                        </p:tav>
                                        <p:tav tm="100000">
                                          <p:val>
                                            <p:strVal val="#ppt_w"/>
                                          </p:val>
                                        </p:tav>
                                      </p:tavLst>
                                    </p:anim>
                                    <p:anim calcmode="lin" valueType="num">
                                      <p:cBhvr>
                                        <p:cTn id="68" dur="500" fill="hold"/>
                                        <p:tgtEl>
                                          <p:spTgt spid="4">
                                            <p:graphicEl>
                                              <a:dgm id="{028A49A1-1B14-43B8-8F78-ABDBB74F4E9E}"/>
                                            </p:graphicEl>
                                          </p:spTgt>
                                        </p:tgtEl>
                                        <p:attrNameLst>
                                          <p:attrName>ppt_h</p:attrName>
                                        </p:attrNameLst>
                                      </p:cBhvr>
                                      <p:tavLst>
                                        <p:tav tm="0">
                                          <p:val>
                                            <p:fltVal val="0"/>
                                          </p:val>
                                        </p:tav>
                                        <p:tav tm="100000">
                                          <p:val>
                                            <p:strVal val="#ppt_h"/>
                                          </p:val>
                                        </p:tav>
                                      </p:tavLst>
                                    </p:anim>
                                    <p:animEffect transition="in" filter="fade">
                                      <p:cBhvr>
                                        <p:cTn id="69" dur="500"/>
                                        <p:tgtEl>
                                          <p:spTgt spid="4">
                                            <p:graphicEl>
                                              <a:dgm id="{028A49A1-1B14-43B8-8F78-ABDBB74F4E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39"/>
            <a:ext cx="4088168" cy="1290961"/>
          </a:xfrm>
        </p:spPr>
        <p:txBody>
          <a:bodyPr>
            <a:noAutofit/>
          </a:bodyPr>
          <a:lstStyle/>
          <a:p>
            <a:r>
              <a:rPr lang="en-US" sz="2400" b="1" dirty="0" smtClean="0"/>
              <a:t>Improving the Lives of LGBT Older Adults: Policy Report (March, 2010)</a:t>
            </a:r>
            <a:endParaRPr lang="en-US" sz="2400" b="1" dirty="0"/>
          </a:p>
        </p:txBody>
      </p:sp>
      <p:sp>
        <p:nvSpPr>
          <p:cNvPr id="3" name="Content Placeholder 2"/>
          <p:cNvSpPr>
            <a:spLocks noGrp="1"/>
          </p:cNvSpPr>
          <p:nvPr>
            <p:ph idx="1"/>
          </p:nvPr>
        </p:nvSpPr>
        <p:spPr>
          <a:xfrm>
            <a:off x="506026" y="2068496"/>
            <a:ext cx="8065363" cy="4287854"/>
          </a:xfrm>
        </p:spPr>
        <p:txBody>
          <a:bodyPr>
            <a:normAutofit/>
          </a:bodyPr>
          <a:lstStyle/>
          <a:p>
            <a:pPr marL="68580" indent="0">
              <a:buNone/>
            </a:pPr>
            <a:endParaRPr lang="en-US" dirty="0" smtClean="0"/>
          </a:p>
          <a:p>
            <a:r>
              <a:rPr lang="en-US" dirty="0" smtClean="0"/>
              <a:t>The LGBT older adult population will double by 2030 </a:t>
            </a:r>
          </a:p>
          <a:p>
            <a:endParaRPr lang="en-US" dirty="0" smtClean="0"/>
          </a:p>
          <a:p>
            <a:r>
              <a:rPr lang="en-US" dirty="0" smtClean="0"/>
              <a:t>This population has a history of making social changes, therefore they are more likely to assert their rights as older LGBT Americans </a:t>
            </a:r>
          </a:p>
          <a:p>
            <a:endParaRPr lang="en-US" dirty="0"/>
          </a:p>
        </p:txBody>
      </p:sp>
      <p:sp>
        <p:nvSpPr>
          <p:cNvPr id="4" name="Footer Placeholder 3"/>
          <p:cNvSpPr>
            <a:spLocks noGrp="1"/>
          </p:cNvSpPr>
          <p:nvPr>
            <p:ph type="ftr" sz="quarter" idx="11"/>
          </p:nvPr>
        </p:nvSpPr>
        <p:spPr>
          <a:xfrm>
            <a:off x="2451924" y="6356350"/>
            <a:ext cx="6234876" cy="365125"/>
          </a:xfrm>
        </p:spPr>
        <p:txBody>
          <a:bodyPr/>
          <a:lstStyle/>
          <a:p>
            <a:r>
              <a:rPr lang="en-US" dirty="0" smtClean="0"/>
              <a:t>                                                                                                                                          Haber, 2009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85800"/>
            <a:ext cx="3657600"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895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43000"/>
            <a:ext cx="7024744" cy="533400"/>
          </a:xfrm>
        </p:spPr>
        <p:txBody>
          <a:bodyPr>
            <a:noAutofit/>
          </a:bodyPr>
          <a:lstStyle/>
          <a:p>
            <a:r>
              <a:rPr lang="en-US" sz="2800" b="1" dirty="0" smtClean="0"/>
              <a:t>Medicare Offers Benefits, Joint Placement to LGBT Seniors</a:t>
            </a:r>
            <a:endParaRPr lang="en-US" sz="2800" b="1" dirty="0"/>
          </a:p>
        </p:txBody>
      </p:sp>
      <p:sp>
        <p:nvSpPr>
          <p:cNvPr id="3" name="Content Placeholder 2"/>
          <p:cNvSpPr>
            <a:spLocks noGrp="1"/>
          </p:cNvSpPr>
          <p:nvPr>
            <p:ph sz="half" idx="4294967295"/>
          </p:nvPr>
        </p:nvSpPr>
        <p:spPr>
          <a:xfrm>
            <a:off x="457200" y="1828800"/>
            <a:ext cx="5105400" cy="4495800"/>
          </a:xfrm>
          <a:prstGeom prst="rect">
            <a:avLst/>
          </a:prstGeom>
        </p:spPr>
        <p:txBody>
          <a:bodyPr>
            <a:normAutofit fontScale="92500" lnSpcReduction="20000"/>
          </a:bodyPr>
          <a:lstStyle/>
          <a:p>
            <a:r>
              <a:rPr lang="en-US" sz="2400" dirty="0" smtClean="0"/>
              <a:t>In September 2013, HHS announced </a:t>
            </a:r>
          </a:p>
          <a:p>
            <a:pPr lvl="1"/>
            <a:r>
              <a:rPr lang="en-US" sz="2200" dirty="0" smtClean="0"/>
              <a:t>legally married same-sex couples on Medicare will be eligible for equal benefits</a:t>
            </a:r>
          </a:p>
          <a:p>
            <a:pPr lvl="1"/>
            <a:r>
              <a:rPr lang="en-US" sz="2200" dirty="0" smtClean="0"/>
              <a:t>joint placement in nursing homes around the country</a:t>
            </a:r>
          </a:p>
          <a:p>
            <a:r>
              <a:rPr lang="en-US" sz="2400" dirty="0" smtClean="0"/>
              <a:t>Medicare applies equally to all married couples </a:t>
            </a:r>
          </a:p>
          <a:p>
            <a:r>
              <a:rPr lang="en-US" dirty="0" smtClean="0"/>
              <a:t>Must </a:t>
            </a:r>
            <a:r>
              <a:rPr lang="en-US" dirty="0"/>
              <a:t>allow patients to decide who has visitation rights and who can make medical decisions for them, regardless of sexual orientation, gender identity or family makeup</a:t>
            </a:r>
            <a:endParaRPr lang="en-US" sz="2400" dirty="0"/>
          </a:p>
        </p:txBody>
      </p:sp>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3066554" cy="27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6E59A1CA-1235-44A9-ABEF-6083D890C769}" type="slidenum">
              <a:rPr lang="en-US" smtClean="0"/>
              <a:pPr/>
              <a:t>8</a:t>
            </a:fld>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72000"/>
            <a:ext cx="23812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37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1"/>
            <a:ext cx="7024744" cy="533400"/>
          </a:xfrm>
        </p:spPr>
        <p:txBody>
          <a:bodyPr>
            <a:normAutofit/>
          </a:bodyPr>
          <a:lstStyle/>
          <a:p>
            <a:r>
              <a:rPr lang="en-US" sz="2800" b="1" dirty="0" smtClean="0"/>
              <a:t>Challenges &amp; Opportunities: General</a:t>
            </a:r>
            <a:endParaRPr lang="en-US" sz="2800" b="1" dirty="0"/>
          </a:p>
        </p:txBody>
      </p:sp>
      <p:sp>
        <p:nvSpPr>
          <p:cNvPr id="3" name="Content Placeholder 2"/>
          <p:cNvSpPr>
            <a:spLocks noGrp="1"/>
          </p:cNvSpPr>
          <p:nvPr>
            <p:ph sz="quarter" idx="13"/>
          </p:nvPr>
        </p:nvSpPr>
        <p:spPr>
          <a:xfrm>
            <a:off x="674703" y="1371600"/>
            <a:ext cx="4083728" cy="4940423"/>
          </a:xfrm>
          <a:prstGeom prst="rect">
            <a:avLst/>
          </a:prstGeom>
        </p:spPr>
        <p:txBody>
          <a:bodyPr>
            <a:normAutofit fontScale="62500" lnSpcReduction="20000"/>
          </a:bodyPr>
          <a:lstStyle/>
          <a:p>
            <a:endParaRPr lang="en-US" dirty="0" smtClean="0"/>
          </a:p>
          <a:p>
            <a:r>
              <a:rPr lang="en-US" sz="2900" dirty="0" smtClean="0"/>
              <a:t>Michigan LGBT older adults face additional and sometimes extreme barriers to resources and care. </a:t>
            </a:r>
          </a:p>
          <a:p>
            <a:r>
              <a:rPr lang="en-US" sz="2900" dirty="0" smtClean="0"/>
              <a:t>90%  LGBT older adults have no children to help care for them (compared to 20% of heterosexual older adults)</a:t>
            </a:r>
          </a:p>
          <a:p>
            <a:r>
              <a:rPr lang="en-US" sz="2900" dirty="0" smtClean="0"/>
              <a:t>Twice as many LGBT older adults live alone as compared to heterosexual older adults. </a:t>
            </a:r>
          </a:p>
          <a:p>
            <a:r>
              <a:rPr lang="en-US" sz="2900" dirty="0" smtClean="0"/>
              <a:t>LGBT older adults are nearly 3 times as likely to live in poverty as heterosexual adults. </a:t>
            </a:r>
          </a:p>
          <a:p>
            <a:endParaRPr lang="en-US" dirty="0"/>
          </a:p>
          <a:p>
            <a:pPr marL="68580" indent="-457200">
              <a:buNone/>
            </a:pPr>
            <a:r>
              <a:rPr lang="en-US" sz="1900" dirty="0" smtClean="0"/>
              <a:t>Summit for LGBT older adults coming. (2012, Jun 14). </a:t>
            </a:r>
            <a:r>
              <a:rPr lang="en-US" sz="1900" i="1" dirty="0" smtClean="0"/>
              <a:t>Between the Lines</a:t>
            </a:r>
            <a:r>
              <a:rPr lang="en-US" sz="1900" dirty="0" smtClean="0"/>
              <a:t>. Retrieved from http://search.proquest.com.ezproxy.gvsu.edu/docview/1023800613?accountid=39473 </a:t>
            </a:r>
          </a:p>
          <a:p>
            <a:pPr indent="-457200"/>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08847" y="2313433"/>
            <a:ext cx="2432481" cy="329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668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2748</Words>
  <Application>Microsoft Office PowerPoint</Application>
  <PresentationFormat>On-screen Show (4:3)</PresentationFormat>
  <Paragraphs>252</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Austin</vt:lpstr>
      <vt:lpstr>Video Clip:</vt:lpstr>
      <vt:lpstr>Sunrise and Sunset of the LGBT Aging Community</vt:lpstr>
      <vt:lpstr>Objectives</vt:lpstr>
      <vt:lpstr>How Many Americans Identify as LGBT?</vt:lpstr>
      <vt:lpstr>As Baby Boomers age (1946-1964) increasing numbers of older adults will openly identify as LGBT</vt:lpstr>
      <vt:lpstr>Experiences of Discrimination Over a Lifetime</vt:lpstr>
      <vt:lpstr>Improving the Lives of LGBT Older Adults: Policy Report (March, 2010)</vt:lpstr>
      <vt:lpstr>Medicare Offers Benefits, Joint Placement to LGBT Seniors</vt:lpstr>
      <vt:lpstr>Challenges &amp; Opportunities: General</vt:lpstr>
      <vt:lpstr>Challenges &amp; Opportunities: Invisibility</vt:lpstr>
      <vt:lpstr>Challenges &amp; Opportunities: Older LGBT Michiganders</vt:lpstr>
      <vt:lpstr>Challenges &amp; Opportunities: Housing</vt:lpstr>
      <vt:lpstr>Challenges &amp; Opportunities: Older Transgender Adults Health Concerns</vt:lpstr>
      <vt:lpstr>Challenges &amp; Opportunities: Financial</vt:lpstr>
      <vt:lpstr>PowerPoint Presentation</vt:lpstr>
      <vt:lpstr>PowerPoint Presentation</vt:lpstr>
      <vt:lpstr>PowerPoint Presentation</vt:lpstr>
      <vt:lpstr>Quotes</vt:lpstr>
      <vt:lpstr>Health Disparities &amp; LGBT Elders</vt:lpstr>
      <vt:lpstr>Enhancing Resilience</vt:lpstr>
      <vt:lpstr>Enhancing Resilience  </vt:lpstr>
      <vt:lpstr>Role of Sex &amp; Sexuality</vt:lpstr>
      <vt:lpstr>Encourage Advance Planning</vt:lpstr>
      <vt:lpstr>LGBT Older Adults in Long-Term Care Facilities, Supportive Organizations</vt:lpstr>
      <vt:lpstr>Organizations</vt:lpstr>
      <vt:lpstr>PowerPoint Presentation</vt:lpstr>
      <vt:lpstr>Poem: Piecing the Quilt</vt:lpstr>
      <vt:lpstr>Resources</vt:lpstr>
      <vt:lpstr>References</vt:lpstr>
      <vt:lpstr>References</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Sunrise and Sunset of the LGBT Aging Community</dc:title>
  <dc:creator>Grace Huizinga</dc:creator>
  <cp:lastModifiedBy>Grace Huizinga</cp:lastModifiedBy>
  <cp:revision>19</cp:revision>
  <cp:lastPrinted>2016-02-18T14:55:40Z</cp:lastPrinted>
  <dcterms:created xsi:type="dcterms:W3CDTF">2016-02-17T19:23:17Z</dcterms:created>
  <dcterms:modified xsi:type="dcterms:W3CDTF">2016-02-18T15:10:56Z</dcterms:modified>
</cp:coreProperties>
</file>