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70" r:id="rId4"/>
    <p:sldId id="258" r:id="rId5"/>
    <p:sldId id="259" r:id="rId6"/>
    <p:sldId id="271" r:id="rId7"/>
    <p:sldId id="273" r:id="rId8"/>
    <p:sldId id="275" r:id="rId9"/>
    <p:sldId id="274" r:id="rId10"/>
    <p:sldId id="261" r:id="rId11"/>
    <p:sldId id="262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74684" autoAdjust="0"/>
  </p:normalViewPr>
  <p:slideViewPr>
    <p:cSldViewPr snapToGrid="0">
      <p:cViewPr varScale="1">
        <p:scale>
          <a:sx n="116" d="100"/>
          <a:sy n="116" d="100"/>
        </p:scale>
        <p:origin x="3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832725-15EC-4635-875D-F93CB4BCDB5F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57E331-C5EF-4CF1-AAB7-1ADA234B6B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2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74320" lvl="1" indent="0">
              <a:buClrTx/>
              <a:buFont typeface="Arial" panose="020B0604020202020204" pitchFamily="34" charset="0"/>
              <a:buNone/>
            </a:pP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3BAF91-6D51-4F3D-A17A-687FB6B1BB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21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with the previous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57E331-C5EF-4CF1-AAB7-1ADA234B6B0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27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939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8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581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4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87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623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129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02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621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15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74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CBC8C09-A20E-4576-AD8E-17653B00188D}" type="datetimeFigureOut">
              <a:rPr lang="en-US" smtClean="0"/>
              <a:t>2/12/2016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31EDD6-FBCE-4EF8-B9CD-2F2E6790FB6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35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Optimizing Healthy Aging Through Physical Activity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1716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Enabling an Active Lifestyle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Start small and progress!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Anticipate obstacles and plan alternatives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Share with others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Track your engagement, progress, successes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Reward yourself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Keep things Fresh!  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Explore new activities or try something that you have not done before</a:t>
            </a:r>
            <a:endParaRPr lang="en-US" sz="20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6141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Community Resources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YMCA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Senior Neighbors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Social interaction, activity classes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Healthy Aging Programs offered by the West Michigan Area Agency on Aging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Health-specific </a:t>
            </a:r>
            <a:r>
              <a:rPr lang="en-US" sz="2000" dirty="0" smtClean="0">
                <a:latin typeface="Trebuchet MS" panose="020B0603020202020204" pitchFamily="34" charset="0"/>
              </a:rPr>
              <a:t>programs for chronic conditions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Grand Rapids Parks and Recreation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Activity classes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Trails, parks</a:t>
            </a:r>
          </a:p>
          <a:p>
            <a:endParaRPr lang="en-US" dirty="0"/>
          </a:p>
        </p:txBody>
      </p:sp>
      <p:pic>
        <p:nvPicPr>
          <p:cNvPr id="6146" name="Picture 2" descr="http://www.miseniorodyssey.org/sites/miseniorodyssey.org/files/resize/managed/images/SeniorNeighbors-2014-CMYK-2-216x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0090" y="1845734"/>
            <a:ext cx="2940165" cy="121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data:image/png;base64,iVBORw0KGgoAAAANSUhEUgAAAKEAAADACAMAAABbJ/N7AAABXFBMVEUATnT///8BT3MARW0ATHT///wATHIARWaxv8f//v0ATne8yNAANmUPTGz8//1+mqfq7/AxZIMSS26Ur7mltsTK3uAANFsrZIDI0tecsbzQ294APWAAOmADT3EAP2tfiJivvb8AS3cAPmsAQWmaqLIARXAARWqPq7sAQW4AOGMASXcAPV9MbIk2XXhykZ4AL1sDT2zM1tve5egAPnAjWG4ALV09a4QkWHUANVgAL1dSd40AJFI/c46Zq66JqbMAR3oAI0l8lqVJd4mBl5wAQVenw8g8Y3dohZdCb33i7/BuiZ5xkpgyWGS3z9q8w8U1Wm4AOnElTF/l5+06V3NWgIwhW38ANkuppqWLm6MAVGo2aXx7jZpnlqNNf5V8pLCstLdqfIRnhZ2cp7qHp6SDn7aImJhKZHJge39qmqRQfJ4AFDxPcHcnU10AACpccoXd4dpAcXh2jaYADD1Kao+GgiPdAAAgAElEQVR4nO19i3vaSJavSiokJCxRFn5IAmFkIZmHASFjZCsBBzuAnUzsTtuedceJk+z09M5u783M3v3/v++eKgF+BJzMY7/23G8riQ1SqfTTqfOuUwqHFRVj8Uk2jhM5nuMcR9XVp9l0XVcBYaBvZZ5uy6oYEBro6bZTCXOOmvmtYSxsKZSWRED4dGn4T4VQ/q2xzG+3CLWULJOn1mTtHkJkdZYb68tPpq2vdywKa4pQTiFjX5CEp9O8nZZ1O8sZ+tHIc7bCPZkm1gozGmI9gzQNGQWF/61h3Wk8zs9oCAjlf06E4m+ELWnfgZDnxMUYRW7KskrydVFXReFmXbnH5oifeFrfi5DHnKjqjr1wPNGFlq/XJdf1sWM7SjD39pJbkTZ9if0R6sJjkmjXVPHO+W8iVATVbPqLRlNwt5mF1i+Xy804KtacIHC+7iaKzd5V9ud+eSuXK/f75WVvMUBFGqXvnv/mLAvrGVQC12xB8w9LoaZp5DQTaqR9JXk2X5uDUB2nCUJaaEALNfSnwmKEwthKDYrfj1ApZFEqbDgLOEdx9PwrUFZbdfXc1JBckg74eV15v7UCCI/VKIoafbRVXczZfgalMt7t+W8g5EXcBm/iujh3MNa85ROEskVFKJTBfg6FuTxrc9UmjBNVFIyF1umb4gKEvO11QxmFDZiL70Toj4kso7S7GKHQBYQ3Lsd7ZyGQu1ubh5AXC4BQ6zD+qsRDfwHbiLzbRymZDNzZKN+aZakXniIURgsZkSJMMYSOBPNDYmEeeXiOIpQThA43WqRuFFG1jBChtMp/Dw3hVs65lbsA92xj8TTPaIj9UkojY3+OLE8QapHL8zyW7HldEoTuc3Tdo1Ohzy5djFDBKicNSCwBY2SKjj3/uXlGw37REWtAQ2SNhMUI5UuP5/3YvFxoVpXCMNS7KQ1l/e+hoc07rtGO6iZCJPIeRwiMWhmFqZSpO4tnWXu75LrVK+N8IUJHJx+rKiVJfqq0H0HI29zBpWxuSmMNobH7KMJsy62qaeCfTk15hA+PPl1fD0JDX4iwONAO3XwO+DmaKu1HJUWsDsjhD1LDAkXnLjCmCcLMxcWVhUhW97i5T5IgBDYloLgz8+lMb+i3w4JXfQ4atlmduAOPIlT9MBx1GyOQZtI9mC/OFCGENiFBMMUvaorNz7O5Exr+GkTRO8MQuDkaibK9H5P02Wj0C0hz2xUx5r+FsBKnUuFJCHeXUbaymIYa6u81QlBjscvbyrwnmSAMqp7QujbO5j4tbztuTiMh3DGVQmTd5b5FQ17cTGtXg+zR1RWBDvqCmUn4sFDdgMcw6qqNFyPUIoHnhO1+NA8hDxb93AqzR9nsoKTJaFDl+G/QkPfPQ2ttqei7a2kZbLMwn4iMhlt1+yVNB4wL/Hy7PNHYPjABrx7w8wIhsCdjrV913Up1FFLbjO1vILS9n1G2SvtsfoYwOrvAY2Ia++dNPh8TTQtH3nxZ5quvKEKB3ZLjsIof9lMcW0qTQ8kB8KD7gWUE5vI+ghBzb7RlSjhesKkE+vOnmSHMbnK8vpJKyWkBz6UhTz0HlKgQzAvjpv8VrQPhkhgRkyF3TJDW97+FUIhJhhlZETQ9MNGZMA8gjxkfFnm71gUOJ+P8XIQ2Raitu2w49W3b/Ep72UF1gMqJi4IjkOaM+qikYAW3toBbmWQqm4cgBs1dZ14UUlwGhFstzNXyYwhmSWNJmdMN7w7gLuNnRbe4tPSiR8YHD2itKEU3JMebDrth0USpk+6a8whCnW9cI7ncELHtBHw0lkEljkf8Q5trc5cNMIoovFh2sLI2BqE/+RIp4kM6RstduA0M2GxujLNtZDU8/e55HDiX2ybcomHbiqPwbFDjyyWN4hYgVC8yoWVZq38RRAXbOYt+CYfvHiJ0hPcGO2UNO6LjFOJMSAh8fNBN+PCGjTD5EYamyt9X2rz7p1V6cqg6iuJ33ySD5niRn09Dm6tFv4wuL7d/UQ44G4vb26OzUeO/u8HDyVNw58t2A9r2sQNBlC2po/GrOLIf2AwRRlpurDdYW15uHHfwfeMY8D9cfvnvy1G3q2IRi9H2duOy0eiOdDpNcxHyqlMTse/VHDuAyAh7nicInveVnPLKgUCXODzPBn7gHUWk/eawoec4cGuv5mEdC6LuOOpd66jUAt4RdFEQJV6BaeZ0H4sq9nQbwpA7NKSZJY0aBgjTbdC8dtI4+oGn39nfrxo7bE/7TD886DM5bN85b3/VYTrS7b3pR6dwLztHERYUiKing8AHYFa6EMQ9HHXSZXKcEyd9pr/nPYzNJhd+iPheF8oVPDuRXE9viZNhOKd+DyE1rs+WCk+q7T2kIfmYLj2p9tq4nz+Uw4uNp9VGdzOcTJZbm65bnLbNzU36M/lYnNc2J8c37337qs/m3W8Lxtm8Hef20ObaVwiptlFuG7Pfsy+3H7Fyt9OdLgr7jNnHB+Pc9ubunbs70IMDeJ7GduypYmHyTsVsIsdsaHpwol+muoObSi/9Loqzj3c0Ek/tA1NNVKBFjg05VSzJQSrHPJf0mQ290Le5VSaKriviVGfRnwH8xp7gSZKvYy5IlGYQOFRHiKoKv2zMYxGUsIOp0uBxot5EzOu6CKo6ADcW7iyKuuBLgiBJIh8EPIaBxUAF18EOVBhJVHXMLpuPcKrwAZrbbdTuusTYOfAkfvvz9fX1ePtSleg5W4wal9Gs6aDZ+JrTYF98xWG2qHbZuKR9FHCxwVRwgusvx+Pr61dxg6MmJ+pEl5fKZQOcWwUuvbzUGxG73zcynHZwEZbz9+yskH/XA/MPtp2ElpH43t6GYbXbbStp7b4eBLhTooeMbV8R6fVSk3axjNdSgB1HKUTNDBvkhFhGbl16N7Ro9/awIyiOatJhjPf+d+RgpQuCDH3mEAP/FIMeQVY2Bidg/AYha4169bXoV7r0a/Wh5SxkeEFQ07vZExg6E0zCyugXiPmtOKLOiLe2ARJqjmGQOKehk1hQ4yu6gNdr2OCPiI0yQsP4En9HhrOYRilysTMFKNr1QwgJrteqFc/xCq3XWlikw/Di0jbR0Maz6lp1bz9NLgP7QBFaXYhdZNNV6GQooltva/EuhPPgAwFYo7O7KTie2+oQcnGA3Rcx0pC5C8yrKLtNZO7lKXd9C6HQoMFrf5r64m0hPkFatqUzweZr0grhBYqQ87YBeZNm6Th/RLZrNOOOO9QckEFBoV6UzdfTcAL8JqeTTsnGKIkEbGWvedI8AJ/GzSCZdGgavqaGEFwy3voWQndAwG/OSBOHypaidkpLqzBRPFUYirTN0paAlyF874rUD9ezywd2QOMNQ4ZGugW6rMErbpp0QZVB5A4RTexOfHEFn1tHxcBWKk0ky/08uC3FLDysYn8jkqLyLErp0zLS4MEmCYB6WU6RzxLEawr1tyFGuInYLPPCNpHR+6LIK2IF+zZHU9+A0DiC0cPIpZ0c1yQj0eYrXeg6TB6GjapuHHqgsERwDFJWR3AENbRcnleVx2cZO+ByxuQ6An/nD3mOVpNwzjYEYVZQu3W2cZWGPglChP7L5Tlbf345PRkZq7/PwfDWSKKXu2bYADZbgtARxYXbaI932QoLhPTAt/06t7OV6hYnZx9BCFOguLmTbt2QkSVh5hO7WQ2hkqQ8zAzNEBYwFs6tQ/8WYV1PAycbZxQDpaGjCBJEh8SfE9w6Ivh/7eigG5Y2p/mxxxDaClbDjO5mgYhdn02JT2OwrPtVmneGcL9aKIxJ17tF6NcicJlQ5qU/QYiFjgwTX5i3AlJ5hWRtsJsjcQ1/GyGnOG5Xu6pAZK+hbD6gpU00EawNKjR24fhptpspO4aQLem0CTDbLUJJcVWqFs19zFOENa5yCIittTlpTt6utEELRSdpfxaMPZolVqvpsLNZ9DMwzeoBlU39DXiQg8pPLNS2RQilHbCdPKjkCcJ0JmMQcla7g1DkijSFgEzfkcwTivCCItybkz4Rae5A00gI0oK/AyHvXRJylc1egfYn4x0qm+obNssB87bst3SR31eToGMyy8VqHWb54B5CpTo+ScnoSnIB4YHtHqJFs6woUpuqbapxvgMhrgwQgfA7JHIqZTJp84eMGDSHKvI5w8hkTk8Ns+EoM1lWsH5uHbt3EGJ636YGarHZojQMhA4MQqR5aSDFLpZpAgas0HfMMu9IBqGRfGMUgjCy1RqQGuigJtomblK5QWas4Jmk+JwYiB/WJ2lObANCB3wvsd5HqZS23geEdk2CnqhLn2JGxmTKFT6ovJZl7RAe1PkOhH5M3iwJ4AnubdHFJqpBvG22MsaSnU6l+n/BupI8aEQQF2Fq9RTOBUWOqexPaAh9+X0TaEOssAEkXUrDZ7OKk8QD8LHiRAkg0FWfZCSP7tD3MY3tmehzkZoWKYYRc3n6kD69UV9ikmDbazmEQgbhFiEzVUp0THn1FqGNpQywImIIKzHwTdj1E7/RFhVvO91IUovKX4PQaViT9TxRopZEp5/9EXwMjzcZQr5qzhBSzwGUksv4h69cGzrcHkdti51WbKdyZiQIebB+8GRa+mWFOcYQE+XNMKolCN1ritDlv4kQBNDdQCs+HUNUqn1wUZ4D+/JKMQarYv0eIDqK0pohBD4ETwvdVOkNFS9vZIo2JWX7RKXEUQIwJezhGiK4FDU1A2x500pS404r1kqVGtOhgBAhOb5TZjAfIUif40qGfL3E46BWcwrvINIf1ndqKqesHVsyCseq63neC1A+csMDSXZqaxfQJzzWfVXVG2/k7CYwWQFctXgJw8NQTi1EBJ10dYpKKGzBgw4bEKX4kv5K05o+syGBUO0husT1w8HjsgzmZDkLtsq46tTA5eXHJRBhLfM6ckRHqUMMoGlGudm8BkeYkIGPYTqbZRhHQwQUUKZNEJgtzo/6cCzsxTgxP07hNQH/kGMlJfUNA3qlB+NXcCOSabDMOwxjgt5HYe6o8w1ZVrxuzixvmb0GIBTVrJkD577Uj2oiUPdAetc0DRpIrA77r3+NVIyd9axp9rf6fXPSBuCE+eumubVlmhuJzIogcler78Tks+JGcTbDApvT8ueGqGCGsL9i9ukof+h4yjdmWfe9St71RayCDfclv+JKboWZAV70YGregppsqC9d13d4iLodwXXdiuvDH7cuuTsVCBJtEb76xQqcZfEgSI7esNkqhQ1eCfZcXx+NGue+7wPARH9Inu/T+hj/WyvgCjdJGbDL7ucKJg1iTOc2mUAD/2nKgJ5UIOCFeIN9pIMlyg4r3p1BGLuzQWaSm0jL/XvNQZhXWMRNcwB3k3yzKP/h7yQXMT9j+GibDXR79Zxh5iCsc/M6/t1tXv72e5ryNcL/aK211p5Oa+3fr5AEhdHfMnNPqf2bcS9LDMqoORhkn1I7bN+rdqYZzopbmRSh+uyHP/nHfs5tD4/POibXwS///rWTr/6kCf7943dHde9m2tksG3ngztkCRZLamy0g8NOlielqwiTVaD9sSZ5wlmOciOvszLQXy01C0DYbbiJVs9EhXql/LcvTtKuYKAL4DUoLnGqbegtM781iPRiDJhPuakpFwVRZYvBc2XGs/MTRRCJ7ODxN6jIPFRxDhfmHihOwozQ6weCU2RO1ukAf1ifhcEDTqQLYfWYE6Hg0ahIVx3FmxTAAWtCVe6vZPK75dfAfBEEqehAfwNy4FV9wweoAdK9CZxVUOPMUwNuFiZUkocbTMXmVs1+68N0T8j51SBbYlPzEx+b9omCLxSL4SJiTCkUJ4jpF9DaLejDNOYA+3W+OK3fDZ0WV/O2rdMYwSr1xFxzMwH/XHMfQxs1AVw+bF4eHF5GYIBTX6anDjQv7J5t+l9zLVyZcmvmYjZf5xNd8JJIqqFvGsG1s1H1F+DA0zY7Pi/7zoZm+0WezisWylrlXSFXls5Z8kjFzKzRETEcOLxyesuL5cNjxhGZIi27SUoIQv0sTjWhhnw/AJArV52mCrLSZy4DfQzb8R+ocFEfl8mNinL3smKjdFWx1TJARCIrKN2QD/PaJJcWbTVBP8QyhLdICANJ0d5eqa/tdC1mXtUARntGF5/bLfWDjamtAZKQNXFbcqHj7by10+owmf2w3grAns77UWlrar/c1dMXqWRYhVGw31gx9xxFaW6h95uFdE2kmxCf4RfqqOktzYz+dSm43+S6By2gd7oHLCGKR70DkROsRPepep6mTCqwjQRyVIl92FOYoQASAXldZTmgEoXJZylOX3db3slo5ryxECKIkSpY2diGe9KOQZjg3zVPCSkeqw6w3Q+h1Q9BP6Vklr5/VZHLhKWxtHQg2IDF1q3DDomE2k1teMOnqYah7ieB7W2iDElRoGCmtBL7e5LBulKTFCHlWCBieHSigMeo9mF++XmpCBBGv8YXh1W2BpZslFoSn0wJKL4bZNPMQLVPhAvUyao9pJRFDWIaABiJnR+jJIU1vFwSYZ4Wm0zZckFqIIlM/bruTSN623a3My8cynA6E4BZfo/LuNRFZF/Lpn59dadrF5hIgTPCIIKdGeh0IMlhKFqELtIozSBJfbA1IjZiyThC6InXYsWtqb9OU8qoTgLpmCG1l5wsEs2YhUcFsEdi+VLnHZFkykaXS1XbeG9Pksr8yWAKWCeMXM4S8A4HvYO8EoTfA6TbH+x24i1G/UzJF1ekEoZwg5ETf1IKGlUppOSmZBkpDBQJbDY3v1tsKj1cEAZFRyJLenAAIIw8QbtIqTeutOUOo7K6E3f0ShFOBD6zLFcYIodzaXeWYZIjuIsR+T4uqwL+ydrU/Q4hV4Ba0fDeX4yTXLkDIK5UY0Vw4mwYE4Xl9ZVAAqVlFmVI2QajwYp1kpM1xKoU+uABQr24BHX6u3sIDA8gWeyYIeVoJjSsmsiubEHantA2IVJNZltaB/EQV7lyq4Ecr0yBetpBZp2G2m0H/9dLeKWULmPNH0HtQYXVCtlO8QONNJ7JSyAB7ozj+G0A4YKViYICZU4GTGO4OQtEzNVtQdi8gYNau60pCQ6FL0zoMIV01pFxNjftihCDmm4eEfCoKB60xSuuBUj3t7zpc4Mah3HSZPbCdfIl09AjYXiZdAey1SxFmaUU9OAPMsxI8gXLiPYQgKUHFxvUrcKnI2PMYQq9LM3YBq1zjRZde64Epf4SGItz/s0WujuMry6TG9YKEFwHYks2xlnV5xv9Cl8gWRLyE1f7CI1fBJqD+GsukiM/jLm2HH3jxK4R2JcCOaqbkVLi9z2ZZWAclqUUCuzQas0tHcZfmThfQEOwk70XN3HDYjwXHPrh83xxsRBh0+Vp2Q2BWnpf6qES99BWCUhlA71RpdnFIJQVjKTfZyja08RQhN0Po2jVeosUzKNwfUIQ4gEHkQ8rhiv9uNbn0JLt45VHhaCAvVFvVatVVaG1JAT6xmhYl7zvMtREji7yADq0WkC6Maz9xlZEMYQ74AFQ6CkVa6kU+7eKpPsyzFUhAiGwmEcJem24cK2sXoG0KNKfYzzs0reNXpSyt+9pzF84yrQ478GjGwKVunetOvXWaD/CdmugwLUTSS8yg0iWGbDGway7cUh4XmX+pOPtgo8Mzuno4Q8gso4mS2aRyJ4N8UBpyO2NNlg0VbAR1kYsqiHau8IjVU+xA+GCW57b+uhqwVKKpjVkesRbRpT9VoQtzwP2GPlmucynCUY27jxD7pQQhKBM3PkkB6T64vF1TMynqFCVOU42nCIuPeA6KqFQ+mFvzWyQCF8FdQ+ucqQOnAEr75N0Br/JBmq5mrDHnVKSV31ZDmCJc8dkkU4Tr7CAo5eJYA178kFdYpTN0j1zmlAg8WKqtIv+Y5wAkWKombfp7+o3pAGc3i3JMdYtO8Zjl/ETF1oMSKOKtui+IPK72walY9gPQPMch3MLFdG4OKmn0YQ3cO+p72WtjGfR9kX6uHoPjuDoqSCJ2pIC6IIVv+dgsOpvkR1gOh5v8ovFF9CVEZd1hCP0Rdae+RGD2BSkXyig9bqiqf26wBSy4OrrSqDDpNZFXok8hyoxUJk3ArHs5hD5sMsJtPjc0dLIVRxCmvKYL/mrtWwgXN/14GIJbD943INT7VuLkd2kNRT42LQ1OGW3w963TJoQQh8YJOSHESkc+DkpwIWE6llk3DIyxkWfkcLxOMwNBgUVX3rTQKK0/prG/sXHUieJ41I0vaCGCInYv4u3tbhxfig5o+poUxc2+OTSzG9uXb8EJw8vxIdXAcQz8bcdx9xg+JpvmwJmvNczDZO0WHDVJ3x5nc0OzP4hHkeSwTvjrePl7dmVimsam4SUlhDdpidulgACAllxaqtJglDoouOgJcLpCpQBXWK2lx81W2XF1llenyd/N6lILtGzFm9Q8cfwchFidk0T4KqdwmxiYZApmSYhZCaQ9+3ubSriXVJiXv0iGvu2iFL9CWK3p+Cm1wlcI94SX0lNqew93WGurq9bqU2pHxr2d/jKyOuujJ7SPfnk5+KpSt3XgHfxte97/R1pl7V7+kFU7Q5D8N2bF/yca1dgPazjnbWP67dr/F/vof9v2OEJaJ0szzcliVrLONbPYk+WxySn2kRXvJvZs9pDKZMlMTM5BKD5bhZuOdufjvcaOLdr9IYLRwQfCeeNMKvI2rmHV1iVX0nWvxjaW2IFIzXLgVCRPxRXBViu+Ci6Vo0ubgXAg+YFYo+G8rzcaOpzFkep7kuvq4Fl1bMcRVYkmh/2KGHAOloQdVXAriWHXdcHXOT7gam9hTH4RH/LUIRj1zOEwPbj0+IAX3uXMcv+mn87SSj8IEp7nPqbfv7v5WHrVya70ux/Mj39aV9X1/sd/7Wd/Nrcittgpxr3hsPRad9ysARf3yjfZbHqrxomHPTaamZU4W33XN1f6/fI120YlPN8qm7HnBDCWmXsfLKrUheHr1+EwbnR7mnFYgagguELh4OJzelJaccBnCWq6GyHaKPRIrER/bncdR+FfayS7MS63t2l23x+H5cZ22pJqvlEax68RGYzHxkqF46IjFF5/uOhZ545S47OafB2nSTuiicjo30JkRA7ww5fwtFGbW4/N6hzyh7IRCb4HTrBxBrd2/1uzLuvFxpBu+xe5QHRXUG7XzSJzv3S1X+mQ5YKt2J5KSKMi1V4fH2DHqafD8wPpbGh70Y1U2fxJsyKvcPgniHTddWS9rbhqblkMFK8REr0aGMh0aXFZawuiqD1H5KqlqzVHnUtDiEZFLySHNN/oCCHquQrvP6e7m2zfZuE8Z/NCNyRqIQjJp9I5566k94HwAIUWCvCCL9L0lLpK4jqv0kpHcCWFjhyOdJulVPwItc8PHJ/mTHhvFJKzmttHbZrM4Dd7Roj6BRELZt/HeMEsQ+iFQraSr7g5WsnCu4DwzBMOo1mptpRG2UKhj8KsyzWsL7RWliFsFOsbI59KrZ9Gq3FecOjCDGf7gLAh0FLsBOHbHX+jgSEoTBAWeihNAdtV82pMtIHP6bksIJy7CwniJXgiy3YgHOS9ASKRQBGG4+649OssgeldaGHkBoTEB5VBRqclBgzh0fhodSTAlCveYYhCs+PxLIsyQciuBYTh0cZVpgH8xhCeL3XDsMsCk6r5r60jRMZ138zS7Px8hM5mCRBiFRQGzXBeUoQaGQ7b4WiKEB/kMyhbeZZGV5JgJoXjFKE27H/8c8NRFVV0pHiV7lxnVRUPEGrE7J+2z2sgrHSp4M0bYpwl+eVC71+X6jlE4upjCGs7f0DhmRdAfOOPtRNGQ8162yrcHFZmGtV9h9qqGsphZztzxiZP8S8JiVp7N10MQQePFW+tSdDqywkNtRlCoYPaL3fr/a4IUklpODrSyAgiatD+1V55U6kP0Umj/AhCu3KhJcsOCojrGwkzhCNBjKJbk4j3LO1TrldC1+VykWMIJUDYdfiI93XHcS4xr7eApzruQxoCQqvjqBEviQpdbiHqywwaVmnkxVXNctEROhlkpR9BGGDJQqaPIVysZ0DvTRBivoanjg+MtdnUwtUgJqGxXGN1soyGXcxjt7uu2vk/vcorNdVIrdPp4wVKwwmPUIS/wxAyHsJTUISNzTEB1UrXXqum6TqO32gj0pQWIVQUdfNQI/Ge7724QGmdB9qva9bZ5p1d6IptO2obdCK4lblNtq8PCF4hZLS/1pIyx75SPQrVH9yXxknyvpZqoFnnSepIqUaAsLVUfbkKhqRyFpJoRxgCWasOh5+lV3ZBc7nLJCm2Wug5uN026cdxn5QLIijIKCeTq67O364tA3NVsmTkudfaNIkvvusTzchmbyzrpcLvNEh7fFwKY7qEKNrHPRhhnZoNkX9XlrXTo5t+aKw5TtQjWg50eVqz4podHJJww6avIjkkV7792BsnXLVZKpXMuEDXDfwPuUE291m/v9otdpu67URb02Be3+g3r6/6/V4vFhzR9mIzvbLVZVtYsN3MDQb9DYoQR+9zzUH2qtcrHwq29Dw3uN56LgpS07zp+BHY7puOA9xUb352wIFZXMMZ8K6rqG6FhdUKdl3frfD2va2/vCqA2sPCVAMpHs2HupK7cwAeUaD8UNGVosCzpD72aN0V2+PNYUGgo1UqOzSlyd4zJNjAlUXJring5ew4dgD3lETn0T0+wGjUPcSTgmtW1ExrnO8gpBVfvM7NHEo74OEvpuvb9k8ODuApRZtLFkZoUkHlJsv5LFSnRlhkaRN2JUgJ+GUs+cDRvVYYmN7RuYUIMfMqWV6Cc2rskVgTbVG5u38bBBLcvUlpFHyEW9RqdItmUg5MF30UmjVKmIOl9qbrOUklBqhspeZgnCwFcnR3isggKtimtWOL9oBjJclGsR0MYGOSN1Twqs2SQbNy7gDu4rAKNZHH09I0nVVbAEIFJ/vU6IlZMdw0zzXjFOjxUzDZZ8Hz4rRY3maLP3awQJYVx8kX88nipC3uLBWS4nqFl9zNAmir6ehiPq9joeBjhy5KYz+fzwuizfuFQqGuTuVgxdYAAAwVSURBVMq6/Xy1AOw6xeS5edGW7ryvClBVaiw7Dw6Rrbv5AtMMilDI0zstoGHgfyhfZ5kNBp3bPCp/UJPnf18GWX033WJeqG+kDaOdvlAxJXxwc/X66iZQ/AHt1WFlxTi6ubq+yibLuBAXVTvZzJs37d4hP2VokJRX8aSUmFej7FU2LtLFkJuro/7yQoRwtyZ9CQLlIneA0IadUAQHQ/A6Aj0RpOqr0Pps/3ScISNqXzFeN1A7AvGL0oh01aTeRn1nIaPBLhdt28+R9LFux+GPMwXAbw6Q6U74VOQPLRR2XU7ULy1yGCyMpDjH3wtRSQChpBtew+pOogedtV9RW/KS2c+PkXH+w4Hjrq3GHi2KxPkc6oMnyxdeocz+ZKs8XjNRdm1SCiutoK2lvOCvnVmXUy1P90dZty/s2o9llKEV5LtXRgEvjvUcRTeIdugCT40NEoJyY/dz3AvUTran2H43lOMdumGqePHcw1QWBBNtVYHzHUDoTuRBcU30c5EhxEITWS9BwSpg0pcTTNSBtUJ0OF385t3Pf/4zMuvY3mxmBJCwBevL8CVK98DbAM3eOwpDyWOrjbxSvACP22FM6ZloNcCgVJUahJQsueoDwl2v4lVfoTfFpPwVEK6grJsgtA1w72u8XQscYeqBOGu9bBnlpsvSitssfTlBR62g2MxIoIIXxsvCKBOF2rq7E692whPVmyg0SkOdqQasGyhXp68ySSJ6qtv8HEp3aX1SDmUK03kDGmaLdL8AJ8QhGhchcFTo5lM+kZVaFOoxOYEQUkxI3hw+iwn6OV99zd4Usihetr1Gpl5CplTINN+GJ4GQbE1TChSh6EwIYm7efwGZkEv9uWeaZs+Q39wiBN5j+wvoi0BQvElrHSpentaEUZF0m8ZeI0TxdMcIICwUBhoZ7DYzEO0s4EO4trJtSF3tZPSrUW+EJ7Y3WV24RcgDwnT1PkKg4VZBVVV/oGUKU20CNJwhBBpWFRw1B68G7zsOLa4R/bTVM0PZLLB4i9IwXXAKNAoYZ4RFCMEY8O6HVX+phHLp5hKEs6qQ1BAqySwzekKsFwaYrVqJwi3CJbC4lVd3Z5nRkJ+skebWFBwcljTyGbM3EQrd9pduY5AKI9Wm+8uwOx4Cjejg/5JeiBAuDPLjtuC+0yAS8S5D8pOXvJdJkQBhkACSjgka7Dig6bx370H5gSkGhDn6tpRKE2g4KbZXKya62uHZziXhSg4jn3Oqx6RdgBgDhClvloqeK4Vac+cnloQqfj4tcIEk0VdfCXjhWzuc2u7r9lLNN1KDincekqDC9KFtL8Wo7bGp5fliVgu/VCveTj2zVaFThGFytlpgTDdfaZn9SXW4uLSC+lXMLKUI/ngpqGB3m1jguImO46mZ6wp4q31U+sFm+mLplfEMaFc8b6O0t7CKgAvErkXGtpsNGwfRkYb6HTXxXrolRF5FAZPdgwLoIXN7BApzdEA3IOpgD1Zjm/O7GWAjm2kbUYWguR0HyTKZEKWJMRiNTHTSBcscqNEKObJVlQe+y0ZMiXVP5eYlOCM7I5JZiBCc/p/e5/o3y8Jow/G7N7l+/5A5yor4vr/Vv1lnGyQwGJ7GYDgclnKxyrw16X1uK3fTsX343b95x6YZR3+Cy/8UJboP637cLw1p+cQleGVY+JDL3aw73jrd9pC8OnIj1//DO88J+B8+9fFiGiq8SwsbOBEsg1CoVgtTE0UPF/AsmhLgm1uoTit52Fkx+T19CyMrkXBnl3ACXOHSI8kAa9BRgYPV6powHaMgsI297uI6hzsO6jcWSf/29r2Z6H/2PPZTaP+L8O9v/3QIn+Dbp+96X3TlMUVXwH3BfbgX4jdqtI5rc8+irz6frt4CQgL+3cpTauaPd1fA5Sf+Nn72v0LIWirFjsq/eUtgaLO38VNJeaotQSj+L8K/o8kThE/3f9ZA7O0rCr/+bv3JNpqaEvxCYemJtupSFfxZ86k37rfmtG82QCinfmsQjzRZ/qeg4RNvDKFM/yMfMIgTszjXj5D/avdi7lBySl481NzjFGFK01LUTIMnSz9pc/mSdvlrGgyTkr8eK5WiN5k3FL0gNQciRQgDgSORXKfNI2Fyo7njLmz0bdf0cb8ea95QcorCk9GcWzCEKcLOAIyQGOXrHx9eTl8NQt8n/lcAhDF7R33yEIpMgYchSn1F24QuCxCi0tmnT5/G40//9umXsNyi73S+PyyyxqPRcfmvoWHqJN7otX6eDMAYjGFIab1fjkdj62F/+jas1dn97iEEypKXWaN9vD9oG/EYGbSwP3miGaLMyyNyMnhBkkOUHabTN+EMdoF8+wQQVVxIGrlYSSXsQbkvGZSM34baav16MgIdi4aaMD/l/9MkKSoPqeSiKQIOvp3SAv5IhedKZ9CrehIVyKnbmRiPSAoZh9MHpCzN+IZ1kqkIJf+0yZPBz0x9gNCJlqBmuiJBmFkzAc1GZjKt06HomcMMCHoybsKXiH2mCIGjU5ndGJ6AyETaZpN8Bx8ijfUTOGdN6TPVGBr9mUo+oQktJrdFn/NtpN3nNvalt7sFj2KR26lMMIFQEToLMqICQ78jRgCgIRs2hQa7fSaywxdbwMpsuBNrQjS5u3Qx4eUTg41MexCLvjiGbjlmbypi6iq0GJFTWhh0Q42+tIWe1EINnRDGjyi9BHOlsUEseiikr7+hu6XoOOwGrPYargjpzoyTqSwjskxDPtA6G+fWaeNZX0uFzV9fNjU2DSitt+h/cIJOmv85WrZS5EjaIyj7HxZpvhgbaqCR8i/SKEyFr+O9IyBG6sdPHelydE366pf/zMjh8YvSyrNsQiwSVyWTkmY1Pn6ZIRdrx+T17zFJhUdLX0iKNH83iixkddZOr56V5Z66l9YmNsWQuoQiDTvPj3orrSYh8dhSvhCKUJY1U6/GISJxPRO2trQ/blS6KDzvoNPB5Yej0Ui7emtt/S4k59eWD7ehtNtwV0Jy1DIJN9aOmpfNT41sosORdbgmpVNypvPxzZp5lY3eH5mxRMgfD5eyCH2up0/2BuSPN1HzOjDN9fDTxwShhnJ7TaZk0/nOlbyy30cDvdR8m0ksCfB72qdlfa0syrR+Jqdb1TRjC9KO/mJYVvqlCfOuXZxlxm/bMhP17rmFMnv/TkLvCwlLdhy2w6mIku1Wl4SNfzfOx2GY/unwNNQvNGJtSBZaeTZAVv0VIVvBa2CQ66olkwlCMl6je7RT2utduoBUz1hqcPwJBqU7FNuUf5utLIn0NrrZBzTbKnlTxCe0YLAJPLXeCIH8b+rRL80TxCydtTcm6BCeY9gaaHDtSiI+yCD0ZOCSfvXsLzlQEPFuVu7vZej/B/EB5shvo/7aFUJnL0/pS+ta9J1xHFOmhv6TRq2o9Ts3hM4b2tXejcaUhIYyDapLMvtme/8VIi+BTTL75fCdlCXACtUQye0WwNRSP+/mJr6mhrZaORS+jE/k5XwmFbp/IYkiTXVX6AvmRnrYUU9p53BvmxA9DmVtUFiV2/pz9GPjbRsZa02qGuRXux+RzFER1XK7H5isrqxlZZKtt+Xrao70TpkyyNSHALEptdutLZR90dfQB7X/x2zQ/xS23X+nMe2z5kmphJp7w8klGijVVRTWm9rK/muCcrtDDSUaI44J5fksyTessPwj2oIZMXebR38OG+u9fzHUDWTuATv+zDZt58JVSl0O6GMddfbXP9KNuuN6mPnSAVqYrejX1yGTIjJ+2U9ndZjcKO7VfwZJkPYuwg+73VOtTF9bhayWdNwM4W7L8WvC9Ei43QBMh42ctwGs0DkPJwkXNPz9Ral3dhHKo/3j44+ydnYWouNno49y+oUKc3L8rvy2CTr5DCxEanVv9OmIMH2oWb1SKU0Ryh/TKesa6JAi5WyJMA2opYg5bh7RfYrWVTND3ZWPZoh6ObhtpseEfWWQBpYivWyGMG0LfPIKxI6Ur4dUQfTTVI0xGmrto41mCfwUK3tlwcH+KXBb30qlrCx9F1h49XoInErKp6A6tVLTpCz40MeePu3DIw++ybf/Erdz1osKhPnszcwbvecGfH0sNb1melR+6J/8o6MAWQsJ+fzur/N2H23/cITk05FBX3PxD2v/aISadrTXNdH8SOJvav8PcV/+xapR+a0AAAAASUVORK5CYII="/>
          <p:cNvSpPr>
            <a:spLocks noChangeAspect="1" noChangeArrowheads="1"/>
          </p:cNvSpPr>
          <p:nvPr/>
        </p:nvSpPr>
        <p:spPr bwMode="auto">
          <a:xfrm>
            <a:off x="155575" y="-876300"/>
            <a:ext cx="1533525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0" name="Picture 6" descr="https://media.licdn.com/mpr/mpr/shrink_200_200/AAEAAQAAAAAAAATLAAAAJDU5ODI2MGY1LTUxM2EtNDZjZS1hZmJkLTc4ZGIzN2NiNmI4O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6933" y="3844887"/>
            <a:ext cx="2251356" cy="225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http://www.rapidgrowthmedia.com/galleries/Features/Issue%20271/parks1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438" y="4737254"/>
            <a:ext cx="3426024" cy="135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0374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positivemed.com/wp-content/uploads/2012/04/the-exercis-pi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680" y="286603"/>
            <a:ext cx="9753600" cy="598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95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Trebuchet MS" panose="020B0603020202020204" pitchFamily="34" charset="0"/>
              </a:rPr>
              <a:t>Questions</a:t>
            </a:r>
            <a:r>
              <a:rPr lang="en-US" dirty="0" smtClean="0">
                <a:latin typeface="Trebuchet MS" panose="020B0603020202020204" pitchFamily="34" charset="0"/>
              </a:rPr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http://smoothmind.com/wp-content/uploads/2014/11/BruceLee_KnowingDo_1038x57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904" y="1845734"/>
            <a:ext cx="7839151" cy="435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6836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What is Healthy Aging?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A different mindset and approach than “getting older”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Thought of as an inevitable decline, which forces changes to your lifestyle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Rather, “healthy aging” is a comprehensive approach to managing – even improving - health across the lifespan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The aim is to enhance mindfulness of the aging process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2050" name="Picture 2" descr="http://www.healthylifestylesliving.com/wp-content/uploads/2014/02/quote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2775" y="3933022"/>
            <a:ext cx="4427409" cy="2924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4041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Health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</a:t>
            </a:r>
            <a:r>
              <a:rPr lang="en-US" sz="2400" dirty="0">
                <a:latin typeface="Trebuchet MS" panose="020B0603020202020204" pitchFamily="34" charset="0"/>
              </a:rPr>
              <a:t> </a:t>
            </a:r>
            <a:r>
              <a:rPr lang="en-US" sz="2400" dirty="0" smtClean="0">
                <a:latin typeface="Trebuchet MS" panose="020B0603020202020204" pitchFamily="34" charset="0"/>
              </a:rPr>
              <a:t>Health </a:t>
            </a:r>
            <a:r>
              <a:rPr lang="en-US" sz="2400" dirty="0">
                <a:latin typeface="Trebuchet MS" panose="020B0603020202020204" pitchFamily="34" charset="0"/>
              </a:rPr>
              <a:t>is </a:t>
            </a:r>
            <a:r>
              <a:rPr lang="en-US" sz="2400" b="1" u="sng" dirty="0">
                <a:latin typeface="Trebuchet MS" panose="020B0603020202020204" pitchFamily="34" charset="0"/>
              </a:rPr>
              <a:t>relative</a:t>
            </a:r>
            <a:r>
              <a:rPr lang="en-US" sz="2400" dirty="0">
                <a:latin typeface="Trebuchet MS" panose="020B0603020202020204" pitchFamily="34" charset="0"/>
              </a:rPr>
              <a:t> rather than absolute. </a:t>
            </a:r>
            <a:endParaRPr lang="en-US" sz="2400" dirty="0" smtClean="0">
              <a:latin typeface="Trebuchet MS" panose="020B0603020202020204" pitchFamily="34" charset="0"/>
            </a:endParaRPr>
          </a:p>
          <a:p>
            <a:pPr marL="617220" lvl="1" indent="-342900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You can experience any type of health impairment in </a:t>
            </a:r>
            <a:r>
              <a:rPr lang="en-US" sz="2000" dirty="0">
                <a:latin typeface="Trebuchet MS" panose="020B0603020202020204" pitchFamily="34" charset="0"/>
              </a:rPr>
              <a:t>the absence of disease. </a:t>
            </a:r>
            <a:endParaRPr lang="en-US" sz="2000" dirty="0" smtClean="0">
              <a:latin typeface="Trebuchet MS" panose="020B0603020202020204" pitchFamily="34" charset="0"/>
            </a:endParaRPr>
          </a:p>
          <a:p>
            <a:pPr marL="324612" indent="-342900"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Healthy life expectancy vs longevity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sz="1800" dirty="0">
              <a:latin typeface="Trebuchet MS" panose="020B0603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514" y="3216925"/>
            <a:ext cx="3709931" cy="364107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9506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Approach to Healthy Aging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Balanced diet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Lifestyle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Adjustments in environment (rather than stopping activities)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Monitoring health, check ups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Keep both mind and body active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Physical activity is all bodily movement…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…different than exercise – which is purposeful behaviors aimed </a:t>
            </a:r>
          </a:p>
          <a:p>
            <a:pPr marL="201168" lvl="1" indent="0">
              <a:buClrTx/>
              <a:buNone/>
            </a:pPr>
            <a:r>
              <a:rPr lang="en-US" sz="2000" dirty="0">
                <a:latin typeface="Trebuchet MS" panose="020B0603020202020204" pitchFamily="34" charset="0"/>
              </a:rPr>
              <a:t> </a:t>
            </a:r>
            <a:r>
              <a:rPr lang="en-US" sz="2000" dirty="0" smtClean="0">
                <a:latin typeface="Trebuchet MS" panose="020B0603020202020204" pitchFamily="34" charset="0"/>
              </a:rPr>
              <a:t> at increasing your fitness level</a:t>
            </a:r>
          </a:p>
          <a:p>
            <a:endParaRPr lang="en-US" dirty="0"/>
          </a:p>
        </p:txBody>
      </p:sp>
      <p:pic>
        <p:nvPicPr>
          <p:cNvPr id="3074" name="Picture 2" descr="https://www.medschool.lsuhsc.edu/aging_center/images/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443" y="2279172"/>
            <a:ext cx="3411557" cy="3359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92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Benefits of Physical Activity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Prevent/treat numerous chronic diseases and disorders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Cardiovascular, metabolic, musculoskeletal, psychological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Economic impact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Maintain physical capacity…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rebuchet MS" panose="020B0603020202020204" pitchFamily="34" charset="0"/>
              </a:rPr>
              <a:t>…and independence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Social interaction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Self-confidence</a:t>
            </a:r>
            <a:endParaRPr lang="en-US" sz="2400" dirty="0">
              <a:latin typeface="Trebuchet MS" panose="020B0603020202020204" pitchFamily="34" charset="0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Overall quality of life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0628" y="2621839"/>
            <a:ext cx="4964934" cy="3516079"/>
          </a:xfrm>
          <a:prstGeom prst="rect">
            <a:avLst/>
          </a:prstGeom>
          <a:ln w="2222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897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How Much Physical Activity?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765312"/>
            <a:ext cx="4937760" cy="4536336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200" dirty="0" smtClean="0">
                <a:latin typeface="Trebuchet MS" panose="020B0603020202020204" pitchFamily="34" charset="0"/>
              </a:rPr>
              <a:t>30 minutes a day of moderate intensity activity on ≥5 days per week</a:t>
            </a:r>
            <a:endParaRPr lang="en-US" sz="2200" dirty="0">
              <a:latin typeface="Trebuchet MS" panose="020B0603020202020204" pitchFamily="34" charset="0"/>
            </a:endParaRPr>
          </a:p>
          <a:p>
            <a:pPr algn="ctr"/>
            <a:r>
              <a:rPr lang="en-US" sz="2200" dirty="0">
                <a:latin typeface="Trebuchet MS" panose="020B0603020202020204" pitchFamily="34" charset="0"/>
              </a:rPr>
              <a:t>o</a:t>
            </a:r>
            <a:r>
              <a:rPr lang="en-US" sz="2200" dirty="0" smtClean="0">
                <a:latin typeface="Trebuchet MS" panose="020B0603020202020204" pitchFamily="34" charset="0"/>
              </a:rPr>
              <a:t>r</a:t>
            </a:r>
            <a:endParaRPr lang="en-US" sz="2200" dirty="0">
              <a:latin typeface="Trebuchet MS" panose="020B0603020202020204" pitchFamily="34" charset="0"/>
            </a:endParaRPr>
          </a:p>
          <a:p>
            <a:r>
              <a:rPr lang="en-US" sz="2200" dirty="0" smtClean="0">
                <a:latin typeface="Trebuchet MS" panose="020B0603020202020204" pitchFamily="34" charset="0"/>
              </a:rPr>
              <a:t>20 minutes of vigorous intensity activity on 3 or more days per week</a:t>
            </a:r>
          </a:p>
          <a:p>
            <a:endParaRPr lang="en-US" sz="2200" dirty="0">
              <a:latin typeface="Trebuchet MS" panose="020B0603020202020204" pitchFamily="34" charset="0"/>
            </a:endParaRPr>
          </a:p>
          <a:p>
            <a:r>
              <a:rPr lang="en-US" sz="2200" dirty="0" smtClean="0">
                <a:latin typeface="Trebuchet MS" panose="020B0603020202020204" pitchFamily="34" charset="0"/>
              </a:rPr>
              <a:t>Moderate: breathing and heart rate increase, can speak complete sentences </a:t>
            </a:r>
          </a:p>
          <a:p>
            <a:r>
              <a:rPr lang="en-US" sz="2200" dirty="0" smtClean="0">
                <a:latin typeface="Trebuchet MS" panose="020B0603020202020204" pitchFamily="34" charset="0"/>
              </a:rPr>
              <a:t>Vigorous: can speak short, choppy sentences, breathing and heart rate increase significantly</a:t>
            </a:r>
            <a:endParaRPr lang="en-US" sz="2200" dirty="0">
              <a:latin typeface="Trebuchet MS" panose="020B0603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4"/>
            <a:ext cx="4937760" cy="445591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2200" dirty="0" smtClean="0">
                <a:latin typeface="Trebuchet MS" panose="020B0603020202020204" pitchFamily="34" charset="0"/>
              </a:rPr>
              <a:t>Step Recommendations:</a:t>
            </a:r>
          </a:p>
          <a:p>
            <a:r>
              <a:rPr lang="en-US" sz="2200" dirty="0" smtClean="0">
                <a:latin typeface="Trebuchet MS" panose="020B0603020202020204" pitchFamily="34" charset="0"/>
              </a:rPr>
              <a:t>10,000 steps/day</a:t>
            </a:r>
          </a:p>
          <a:p>
            <a:endParaRPr lang="en-US" sz="2200" dirty="0">
              <a:latin typeface="Trebuchet MS" panose="020B0603020202020204" pitchFamily="34" charset="0"/>
            </a:endParaRPr>
          </a:p>
          <a:p>
            <a:endParaRPr lang="en-US" sz="2200" dirty="0">
              <a:latin typeface="Trebuchet MS" panose="020B0603020202020204" pitchFamily="34" charset="0"/>
            </a:endParaRPr>
          </a:p>
          <a:p>
            <a:r>
              <a:rPr lang="en-US" sz="2200" dirty="0" smtClean="0">
                <a:latin typeface="Trebuchet MS" panose="020B0603020202020204" pitchFamily="34" charset="0"/>
              </a:rPr>
              <a:t>2,000 steps/day ≈ 1 mile</a:t>
            </a:r>
            <a:endParaRPr lang="en-US" sz="2200" dirty="0">
              <a:latin typeface="Trebuchet MS" panose="020B0603020202020204" pitchFamily="34" charset="0"/>
            </a:endParaRPr>
          </a:p>
        </p:txBody>
      </p:sp>
      <p:pic>
        <p:nvPicPr>
          <p:cNvPr id="4098" name="Picture 2" descr="http://www.dumblittleman.com/wp-content/uploads/2014/04/Benefits-of-Walkin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903" y="4439797"/>
            <a:ext cx="2463793" cy="164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7622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…More is Better…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 smtClean="0">
                <a:latin typeface="Trebuchet MS" panose="020B0603020202020204" pitchFamily="34" charset="0"/>
              </a:rPr>
              <a:t>Dose-Response Curve for Physical Activity and Health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449160" y="2193790"/>
            <a:ext cx="8706519" cy="4862513"/>
            <a:chOff x="635785" y="1828800"/>
            <a:chExt cx="8706519" cy="4862513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743200" y="3581400"/>
              <a:ext cx="609600" cy="1752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4038600" y="2590800"/>
              <a:ext cx="609600" cy="2743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5334000" y="2209800"/>
              <a:ext cx="609600" cy="3124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1905000" y="5334000"/>
              <a:ext cx="5029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905000" y="3276600"/>
              <a:ext cx="1447800" cy="9906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905000" y="2438400"/>
              <a:ext cx="2743200" cy="30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1905000" y="2209800"/>
              <a:ext cx="4038600" cy="762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 flipV="1">
              <a:off x="1905000" y="1828800"/>
              <a:ext cx="0" cy="3505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2590800" y="2209800"/>
              <a:ext cx="3352800" cy="2590800"/>
            </a:xfrm>
            <a:custGeom>
              <a:avLst/>
              <a:gdLst>
                <a:gd name="T0" fmla="*/ 0 w 2112"/>
                <a:gd name="T1" fmla="*/ 2147483647 h 1632"/>
                <a:gd name="T2" fmla="*/ 2147483647 w 2112"/>
                <a:gd name="T3" fmla="*/ 2147483647 h 1632"/>
                <a:gd name="T4" fmla="*/ 2147483647 w 2112"/>
                <a:gd name="T5" fmla="*/ 2147483647 h 1632"/>
                <a:gd name="T6" fmla="*/ 2147483647 w 2112"/>
                <a:gd name="T7" fmla="*/ 2147483647 h 1632"/>
                <a:gd name="T8" fmla="*/ 2147483647 w 2112"/>
                <a:gd name="T9" fmla="*/ 2147483647 h 1632"/>
                <a:gd name="T10" fmla="*/ 2147483647 w 2112"/>
                <a:gd name="T11" fmla="*/ 2147483647 h 1632"/>
                <a:gd name="T12" fmla="*/ 2147483647 w 2112"/>
                <a:gd name="T13" fmla="*/ 0 h 16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12"/>
                <a:gd name="T22" fmla="*/ 0 h 1632"/>
                <a:gd name="T23" fmla="*/ 2112 w 2112"/>
                <a:gd name="T24" fmla="*/ 1632 h 16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12" h="1632">
                  <a:moveTo>
                    <a:pt x="0" y="1632"/>
                  </a:moveTo>
                  <a:cubicBezTo>
                    <a:pt x="8" y="1544"/>
                    <a:pt x="16" y="1456"/>
                    <a:pt x="96" y="1296"/>
                  </a:cubicBezTo>
                  <a:cubicBezTo>
                    <a:pt x="176" y="1136"/>
                    <a:pt x="344" y="832"/>
                    <a:pt x="480" y="672"/>
                  </a:cubicBezTo>
                  <a:cubicBezTo>
                    <a:pt x="616" y="512"/>
                    <a:pt x="776" y="424"/>
                    <a:pt x="912" y="336"/>
                  </a:cubicBezTo>
                  <a:cubicBezTo>
                    <a:pt x="1048" y="248"/>
                    <a:pt x="1160" y="192"/>
                    <a:pt x="1296" y="144"/>
                  </a:cubicBezTo>
                  <a:cubicBezTo>
                    <a:pt x="1432" y="96"/>
                    <a:pt x="1592" y="72"/>
                    <a:pt x="1728" y="48"/>
                  </a:cubicBezTo>
                  <a:cubicBezTo>
                    <a:pt x="1864" y="24"/>
                    <a:pt x="2048" y="8"/>
                    <a:pt x="2112" y="0"/>
                  </a:cubicBezTo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895600" y="54102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latin typeface="Garamond" panose="02020404030301010803" pitchFamily="18" charset="0"/>
                </a:rPr>
                <a:t>A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4191000" y="54102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latin typeface="Garamond" panose="02020404030301010803" pitchFamily="18" charset="0"/>
                </a:rPr>
                <a:t>B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5486400" y="5410200"/>
              <a:ext cx="3810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1">
                  <a:latin typeface="Garamond" panose="02020404030301010803" pitchFamily="18" charset="0"/>
                </a:rPr>
                <a:t>C</a:t>
              </a: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1714500" y="5560367"/>
              <a:ext cx="99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rebuchet MS" panose="020B0603020202020204" pitchFamily="34" charset="0"/>
                </a:rPr>
                <a:t>Low</a:t>
              </a:r>
            </a:p>
          </p:txBody>
        </p:sp>
        <p:sp>
          <p:nvSpPr>
            <p:cNvPr id="19" name="Text Box 16"/>
            <p:cNvSpPr txBox="1">
              <a:spLocks noChangeArrowheads="1"/>
            </p:cNvSpPr>
            <p:nvPr/>
          </p:nvSpPr>
          <p:spPr bwMode="auto">
            <a:xfrm>
              <a:off x="5869418" y="5574260"/>
              <a:ext cx="9906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rebuchet MS" panose="020B0603020202020204" pitchFamily="34" charset="0"/>
                </a:rPr>
                <a:t>High</a:t>
              </a:r>
            </a:p>
          </p:txBody>
        </p:sp>
        <p:sp>
          <p:nvSpPr>
            <p:cNvPr id="20" name="Line 17"/>
            <p:cNvSpPr>
              <a:spLocks noChangeShapeType="1"/>
            </p:cNvSpPr>
            <p:nvPr/>
          </p:nvSpPr>
          <p:spPr bwMode="auto">
            <a:xfrm flipV="1">
              <a:off x="2438400" y="5820079"/>
              <a:ext cx="3352800" cy="88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Text Box 18"/>
            <p:cNvSpPr txBox="1">
              <a:spLocks noChangeArrowheads="1"/>
            </p:cNvSpPr>
            <p:nvPr/>
          </p:nvSpPr>
          <p:spPr bwMode="auto">
            <a:xfrm>
              <a:off x="2438400" y="6324600"/>
              <a:ext cx="32004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altLang="en-US">
                <a:latin typeface="Garamond" panose="02020404030301010803" pitchFamily="18" charset="0"/>
              </a:endParaRPr>
            </a:p>
          </p:txBody>
        </p:sp>
        <p:sp>
          <p:nvSpPr>
            <p:cNvPr id="23" name="Line 20"/>
            <p:cNvSpPr>
              <a:spLocks noChangeShapeType="1"/>
            </p:cNvSpPr>
            <p:nvPr/>
          </p:nvSpPr>
          <p:spPr bwMode="auto">
            <a:xfrm>
              <a:off x="27432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Line 21"/>
            <p:cNvSpPr>
              <a:spLocks noChangeShapeType="1"/>
            </p:cNvSpPr>
            <p:nvPr/>
          </p:nvSpPr>
          <p:spPr bwMode="auto">
            <a:xfrm>
              <a:off x="40386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5334000" y="5105400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 flipV="1">
              <a:off x="1524000" y="1981200"/>
              <a:ext cx="0" cy="2971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 rot="16200000">
              <a:off x="274639" y="2951948"/>
              <a:ext cx="1676399" cy="954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800" dirty="0" smtClean="0">
                  <a:latin typeface="Trebuchet MS" panose="020B0603020202020204" pitchFamily="34" charset="0"/>
                </a:rPr>
                <a:t>Health Benefit</a:t>
              </a:r>
              <a:endParaRPr lang="en-US" altLang="en-US" sz="2800" dirty="0">
                <a:latin typeface="Trebuchet MS" panose="020B0603020202020204" pitchFamily="34" charset="0"/>
              </a:endParaRP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6172199" y="2743200"/>
              <a:ext cx="317010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400" dirty="0">
                  <a:latin typeface="Trebuchet MS" panose="020B0603020202020204" pitchFamily="34" charset="0"/>
                </a:rPr>
                <a:t>Dose-Response Curve</a:t>
              </a:r>
            </a:p>
          </p:txBody>
        </p:sp>
        <p:sp>
          <p:nvSpPr>
            <p:cNvPr id="29" name="Text Box 26"/>
            <p:cNvSpPr txBox="1">
              <a:spLocks noChangeArrowheads="1"/>
            </p:cNvSpPr>
            <p:nvPr/>
          </p:nvSpPr>
          <p:spPr bwMode="auto">
            <a:xfrm>
              <a:off x="6248399" y="4114800"/>
              <a:ext cx="2734755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Trebuchet MS" panose="020B0603020202020204" pitchFamily="34" charset="0"/>
                </a:rPr>
                <a:t>A = Sedentary               B = Moderately  Active                   C = Active</a:t>
              </a:r>
            </a:p>
          </p:txBody>
        </p:sp>
        <p:sp>
          <p:nvSpPr>
            <p:cNvPr id="30" name="Line 27"/>
            <p:cNvSpPr>
              <a:spLocks noChangeShapeType="1"/>
            </p:cNvSpPr>
            <p:nvPr/>
          </p:nvSpPr>
          <p:spPr bwMode="auto">
            <a:xfrm flipH="1" flipV="1">
              <a:off x="6019800" y="2286000"/>
              <a:ext cx="3048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42976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Is it too little too late?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NO!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The human body is able to adapt and receive benefits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Progressing to an appropriate activity level, though, is important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Some research studies show similar health between active older adults and sedentary adults in midlife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Two struggles are…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Overcoming difficulty to start becoming active</a:t>
            </a:r>
          </a:p>
          <a:p>
            <a:pPr lvl="1">
              <a:buClrTx/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rebuchet MS" panose="020B0603020202020204" pitchFamily="34" charset="0"/>
              </a:rPr>
              <a:t>Maintaining a physically active lifestyle for the long-term</a:t>
            </a:r>
          </a:p>
        </p:txBody>
      </p:sp>
    </p:spTree>
    <p:extLst>
      <p:ext uri="{BB962C8B-B14F-4D97-AF65-F5344CB8AC3E}">
        <p14:creationId xmlns:p14="http://schemas.microsoft.com/office/powerpoint/2010/main" val="59945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anose="020B0603020202020204" pitchFamily="34" charset="0"/>
              </a:rPr>
              <a:t>Risks and Associated Barriers</a:t>
            </a:r>
            <a:endParaRPr lang="en-US" dirty="0">
              <a:latin typeface="Trebuchet MS" panose="020B06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Fear of injury/falling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Failing at reaching goals or letting yourself down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Lack of knowledge of how to perform exercise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Lack of knowledge about benefits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Social support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Lack of resources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Transportation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rebuchet MS" panose="020B0603020202020204" pitchFamily="34" charset="0"/>
              </a:rPr>
              <a:t> Monetary costs</a:t>
            </a:r>
          </a:p>
        </p:txBody>
      </p:sp>
      <p:pic>
        <p:nvPicPr>
          <p:cNvPr id="2052" name="Picture 4" descr="http://daretoloseweight.com/wp-content/uploads/noexercise-300x3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9748" y="2605489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983729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194</TotalTime>
  <Words>496</Words>
  <Application>Microsoft Office PowerPoint</Application>
  <PresentationFormat>Widescreen</PresentationFormat>
  <Paragraphs>88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Garamond</vt:lpstr>
      <vt:lpstr>Trebuchet MS</vt:lpstr>
      <vt:lpstr>Retrospect</vt:lpstr>
      <vt:lpstr>Optimizing Healthy Aging Through Physical Activity</vt:lpstr>
      <vt:lpstr>What is Healthy Aging?</vt:lpstr>
      <vt:lpstr>Health</vt:lpstr>
      <vt:lpstr>Approach to Healthy Aging</vt:lpstr>
      <vt:lpstr>Benefits of Physical Activity</vt:lpstr>
      <vt:lpstr>How Much Physical Activity?</vt:lpstr>
      <vt:lpstr>…More is Better…</vt:lpstr>
      <vt:lpstr>Is it too little too late?</vt:lpstr>
      <vt:lpstr>Risks and Associated Barriers</vt:lpstr>
      <vt:lpstr>Enabling an Active Lifestyle</vt:lpstr>
      <vt:lpstr>Community Resources</vt:lpstr>
      <vt:lpstr>PowerPoint Presentation</vt:lpstr>
      <vt:lpstr>Questions?</vt:lpstr>
    </vt:vector>
  </TitlesOfParts>
  <Company>Grand Valley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Healthy Aging Through Physical Activity</dc:title>
  <dc:creator>Christopher Dondzila</dc:creator>
  <cp:lastModifiedBy>Christopher Dondzila</cp:lastModifiedBy>
  <cp:revision>19</cp:revision>
  <dcterms:created xsi:type="dcterms:W3CDTF">2016-02-09T20:24:05Z</dcterms:created>
  <dcterms:modified xsi:type="dcterms:W3CDTF">2016-02-12T15:38:56Z</dcterms:modified>
</cp:coreProperties>
</file>