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258" r:id="rId4"/>
    <p:sldId id="293" r:id="rId5"/>
    <p:sldId id="275" r:id="rId6"/>
    <p:sldId id="259" r:id="rId7"/>
    <p:sldId id="280" r:id="rId8"/>
    <p:sldId id="260" r:id="rId9"/>
    <p:sldId id="276" r:id="rId10"/>
    <p:sldId id="277" r:id="rId11"/>
    <p:sldId id="278" r:id="rId12"/>
    <p:sldId id="279" r:id="rId13"/>
    <p:sldId id="271" r:id="rId14"/>
    <p:sldId id="281" r:id="rId15"/>
    <p:sldId id="284" r:id="rId16"/>
    <p:sldId id="272" r:id="rId17"/>
    <p:sldId id="273" r:id="rId18"/>
    <p:sldId id="283" r:id="rId19"/>
    <p:sldId id="274" r:id="rId20"/>
    <p:sldId id="262" r:id="rId21"/>
    <p:sldId id="286" r:id="rId22"/>
    <p:sldId id="287" r:id="rId23"/>
    <p:sldId id="265" r:id="rId24"/>
    <p:sldId id="290" r:id="rId25"/>
    <p:sldId id="266" r:id="rId26"/>
    <p:sldId id="291" r:id="rId27"/>
    <p:sldId id="269" r:id="rId28"/>
    <p:sldId id="268" r:id="rId29"/>
    <p:sldId id="294" r:id="rId30"/>
    <p:sldId id="289" r:id="rId31"/>
    <p:sldId id="282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6" r:id="rId62"/>
    <p:sldId id="325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44" r:id="rId76"/>
    <p:sldId id="339" r:id="rId77"/>
    <p:sldId id="340" r:id="rId78"/>
    <p:sldId id="341" r:id="rId79"/>
    <p:sldId id="342" r:id="rId80"/>
    <p:sldId id="343" r:id="rId81"/>
    <p:sldId id="345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1FF"/>
    <a:srgbClr val="FFE6F5"/>
    <a:srgbClr val="ECF4FF"/>
    <a:srgbClr val="CDFA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1" autoAdjust="0"/>
    <p:restoredTop sz="81979" autoAdjust="0"/>
  </p:normalViewPr>
  <p:slideViewPr>
    <p:cSldViewPr snapToGrid="0" snapToObjects="1">
      <p:cViewPr>
        <p:scale>
          <a:sx n="75" d="100"/>
          <a:sy n="75" d="100"/>
        </p:scale>
        <p:origin x="-1544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notesMaster" Target="notesMasters/notesMaster1.xml"/><Relationship Id="rId84" Type="http://schemas.openxmlformats.org/officeDocument/2006/relationships/printerSettings" Target="printerSettings/printerSettings1.bin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4677A-AE5B-D94B-9064-28E3F200F94C}" type="datetimeFigureOut">
              <a:rPr lang="en-US" smtClean="0"/>
              <a:t>2/19/16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E5490-6FB3-E64B-ABA8-6510EC9D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5490-6FB3-E64B-ABA8-6510EC9D8F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43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5490-6FB3-E64B-ABA8-6510EC9D8F6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91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5490-6FB3-E64B-ABA8-6510EC9D8F6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99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5490-6FB3-E64B-ABA8-6510EC9D8F6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99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chief</a:t>
            </a:r>
            <a:r>
              <a:rPr lang="en-US" baseline="0" dirty="0" smtClean="0"/>
              <a:t> scientific officer at </a:t>
            </a:r>
            <a:r>
              <a:rPr lang="en-US" baseline="0" dirty="0" err="1" smtClean="0"/>
              <a:t>Lumosity</a:t>
            </a:r>
            <a:r>
              <a:rPr lang="en-US" baseline="0" dirty="0" smtClean="0"/>
              <a:t> only has a bachelor’s degree in Psychology, and only have 1 scientific publication, as far as I can tell.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5490-6FB3-E64B-ABA8-6510EC9D8F6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9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5490-6FB3-E64B-ABA8-6510EC9D8F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2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5490-6FB3-E64B-ABA8-6510EC9D8F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0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5490-6FB3-E64B-ABA8-6510EC9D8F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78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ten 60- to 75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minute sessions over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5- to 6-week period.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91746-02D0-3B43-AC5A-3BD3447EACC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60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898-4A1E-D94C-A04A-D645F2C517F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21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Candy,</a:t>
            </a:r>
            <a:r>
              <a:rPr lang="en-US" baseline="0" dirty="0" smtClean="0"/>
              <a:t> gun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5490-6FB3-E64B-ABA8-6510EC9D8F6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55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Food,</a:t>
            </a:r>
            <a:r>
              <a:rPr lang="en-US" baseline="0" dirty="0" smtClean="0"/>
              <a:t> trade, lead, fact, hand, 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5490-6FB3-E64B-ABA8-6510EC9D8F6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36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55,753 subjects from 138 countries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332CB-8BC7-C04B-B0ED-739E0E522B4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8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6B51-71BD-9444-B77D-9254B40C4DFF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0905-EF08-5242-863C-B3E92920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0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6B51-71BD-9444-B77D-9254B40C4DFF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0905-EF08-5242-863C-B3E92920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5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6B51-71BD-9444-B77D-9254B40C4DFF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0905-EF08-5242-863C-B3E92920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0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6B51-71BD-9444-B77D-9254B40C4DFF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0905-EF08-5242-863C-B3E92920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2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6B51-71BD-9444-B77D-9254B40C4DFF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0905-EF08-5242-863C-B3E92920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6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6B51-71BD-9444-B77D-9254B40C4DFF}" type="datetimeFigureOut">
              <a:rPr lang="en-US" smtClean="0"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0905-EF08-5242-863C-B3E92920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3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6B51-71BD-9444-B77D-9254B40C4DFF}" type="datetimeFigureOut">
              <a:rPr lang="en-US" smtClean="0"/>
              <a:t>2/19/16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0905-EF08-5242-863C-B3E92920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0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6B51-71BD-9444-B77D-9254B40C4DFF}" type="datetimeFigureOut">
              <a:rPr lang="en-US" smtClean="0"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0905-EF08-5242-863C-B3E92920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6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6B51-71BD-9444-B77D-9254B40C4DFF}" type="datetimeFigureOut">
              <a:rPr lang="en-US" smtClean="0"/>
              <a:t>2/19/16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0905-EF08-5242-863C-B3E92920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5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6B51-71BD-9444-B77D-9254B40C4DFF}" type="datetimeFigureOut">
              <a:rPr lang="en-US" smtClean="0"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0905-EF08-5242-863C-B3E92920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9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6B51-71BD-9444-B77D-9254B40C4DFF}" type="datetimeFigureOut">
              <a:rPr lang="en-US" smtClean="0"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0905-EF08-5242-863C-B3E92920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CCFF66">
                <a:alpha val="50000"/>
              </a:srgbClr>
            </a:gs>
            <a:gs pos="100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6B51-71BD-9444-B77D-9254B40C4DFF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B0905-EF08-5242-863C-B3E92920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2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hyperlink" Target="https://www.youtube.com/watch?v=maV2rhtSbA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51.png"/><Relationship Id="rId5" Type="http://schemas.openxmlformats.org/officeDocument/2006/relationships/image" Target="../media/image48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6425"/>
            <a:ext cx="7772400" cy="147002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Changes in Memory and Thinking with Age: What Can Be Done about It?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1600" y="2683931"/>
            <a:ext cx="3911600" cy="11938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Jing Chen, PhD </a:t>
            </a: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Psychology</a:t>
            </a: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Grand Valley State University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757332" y="2734731"/>
            <a:ext cx="3437467" cy="109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Chris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Kurby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PhD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Psychology</a:t>
            </a: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Grand Valley State University</a:t>
            </a:r>
          </a:p>
          <a:p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728121" y="4817069"/>
            <a:ext cx="75438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11</a:t>
            </a:r>
            <a:r>
              <a:rPr lang="en-US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Annual Art and Science of Aging Conference</a:t>
            </a:r>
          </a:p>
          <a:p>
            <a:pPr algn="ctr"/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February 19,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776"/>
          <a:stretch/>
        </p:blipFill>
        <p:spPr>
          <a:xfrm>
            <a:off x="626534" y="855130"/>
            <a:ext cx="8229600" cy="5511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9746" y="191610"/>
            <a:ext cx="5082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The Scaffolding Theory of Aging and Cognition </a:t>
            </a:r>
            <a:endParaRPr lang="en-US" sz="2000" b="1" dirty="0"/>
          </a:p>
          <a:p>
            <a:pPr algn="ctr"/>
            <a:r>
              <a:rPr lang="en-US" sz="2000" b="1" dirty="0" smtClean="0"/>
              <a:t>Park &amp; Reuter-Lorenz, 2009</a:t>
            </a:r>
            <a:endParaRPr lang="en-US" sz="2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859868" y="855130"/>
            <a:ext cx="3996266" cy="5467437"/>
          </a:xfrm>
          <a:prstGeom prst="roundRect">
            <a:avLst/>
          </a:prstGeom>
          <a:solidFill>
            <a:srgbClr val="ECF4FF"/>
          </a:solidFill>
          <a:ln>
            <a:solidFill>
              <a:srgbClr val="ECF4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731"/>
          <a:stretch/>
        </p:blipFill>
        <p:spPr>
          <a:xfrm>
            <a:off x="840352" y="869506"/>
            <a:ext cx="7586943" cy="5732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5879" y="199983"/>
            <a:ext cx="5082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The Scaffolding Theory of Aging and Cognition</a:t>
            </a:r>
          </a:p>
          <a:p>
            <a:pPr algn="ctr"/>
            <a:r>
              <a:rPr lang="en-US" sz="2000" b="1" dirty="0" smtClean="0"/>
              <a:t>Reuter-Lorenz &amp; Park, 2014</a:t>
            </a:r>
            <a:endParaRPr lang="en-US" sz="2000" b="1" dirty="0"/>
          </a:p>
        </p:txBody>
      </p:sp>
      <p:sp>
        <p:nvSpPr>
          <p:cNvPr id="5" name="Oval 4"/>
          <p:cNvSpPr/>
          <p:nvPr/>
        </p:nvSpPr>
        <p:spPr>
          <a:xfrm>
            <a:off x="2709334" y="907869"/>
            <a:ext cx="2810934" cy="4984931"/>
          </a:xfrm>
          <a:prstGeom prst="ellipse">
            <a:avLst/>
          </a:prstGeom>
          <a:solidFill>
            <a:srgbClr val="FFE6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6220995" y="2444174"/>
            <a:ext cx="1041399" cy="2362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69144" y="4082474"/>
            <a:ext cx="740257" cy="6223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369144" y="2583874"/>
            <a:ext cx="740257" cy="6223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351987" y="2609274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Brain</a:t>
            </a:r>
          </a:p>
          <a:p>
            <a:pPr algn="ctr"/>
            <a:r>
              <a:rPr lang="en-US" sz="1200" b="1" dirty="0" smtClean="0"/>
              <a:t>Structure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69144" y="4158674"/>
            <a:ext cx="740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Brain</a:t>
            </a:r>
          </a:p>
          <a:p>
            <a:pPr algn="ctr"/>
            <a:r>
              <a:rPr lang="en-US" sz="1200" b="1" dirty="0" smtClean="0"/>
              <a:t>Function</a:t>
            </a:r>
            <a:endParaRPr lang="en-US" sz="1200" b="1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665495" y="3371274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817895" y="3345874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4122235" y="1846156"/>
            <a:ext cx="800895" cy="558800"/>
            <a:chOff x="1304221" y="2043693"/>
            <a:chExt cx="800895" cy="558800"/>
          </a:xfrm>
        </p:grpSpPr>
        <p:sp>
          <p:nvSpPr>
            <p:cNvPr id="28" name="Rectangle 27"/>
            <p:cNvSpPr/>
            <p:nvPr/>
          </p:nvSpPr>
          <p:spPr>
            <a:xfrm>
              <a:off x="1304221" y="2043693"/>
              <a:ext cx="800895" cy="55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04221" y="2092261"/>
              <a:ext cx="800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Biological</a:t>
              </a:r>
            </a:p>
            <a:p>
              <a:pPr algn="ctr"/>
              <a:r>
                <a:rPr lang="en-US" sz="1200" b="1" dirty="0" smtClean="0"/>
                <a:t>Aging</a:t>
              </a:r>
              <a:endParaRPr lang="en-US" sz="1200" b="1" dirty="0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4596827" y="2442277"/>
            <a:ext cx="1624168" cy="9289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9" idx="0"/>
          </p:cNvCxnSpPr>
          <p:nvPr/>
        </p:nvCxnSpPr>
        <p:spPr>
          <a:xfrm>
            <a:off x="6741695" y="2004906"/>
            <a:ext cx="0" cy="43926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741695" y="4806374"/>
            <a:ext cx="0" cy="43926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2392033" y="2929025"/>
            <a:ext cx="920369" cy="833735"/>
            <a:chOff x="438880" y="3113844"/>
            <a:chExt cx="920369" cy="833735"/>
          </a:xfrm>
        </p:grpSpPr>
        <p:sp>
          <p:nvSpPr>
            <p:cNvPr id="42" name="Oval 41"/>
            <p:cNvSpPr/>
            <p:nvPr/>
          </p:nvSpPr>
          <p:spPr>
            <a:xfrm>
              <a:off x="438880" y="3113844"/>
              <a:ext cx="920369" cy="83373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8880" y="3172879"/>
              <a:ext cx="9203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Neural</a:t>
              </a:r>
            </a:p>
            <a:p>
              <a:pPr algn="ctr"/>
              <a:r>
                <a:rPr lang="en-US" sz="1200" b="1" dirty="0" smtClean="0"/>
                <a:t>Resource</a:t>
              </a:r>
            </a:p>
            <a:p>
              <a:pPr algn="ctr"/>
              <a:r>
                <a:rPr lang="en-US" sz="1200" b="1" dirty="0" smtClean="0"/>
                <a:t>Enrichment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602313" y="4058376"/>
            <a:ext cx="920369" cy="833735"/>
            <a:chOff x="1051464" y="4416962"/>
            <a:chExt cx="920369" cy="833735"/>
          </a:xfrm>
        </p:grpSpPr>
        <p:sp>
          <p:nvSpPr>
            <p:cNvPr id="44" name="Oval 43"/>
            <p:cNvSpPr/>
            <p:nvPr/>
          </p:nvSpPr>
          <p:spPr>
            <a:xfrm>
              <a:off x="1051464" y="4416962"/>
              <a:ext cx="920369" cy="83373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05127" y="4475997"/>
              <a:ext cx="8130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Neural</a:t>
              </a:r>
            </a:p>
            <a:p>
              <a:pPr algn="ctr"/>
              <a:r>
                <a:rPr lang="en-US" sz="1200" b="1" dirty="0" smtClean="0"/>
                <a:t>Resource</a:t>
              </a:r>
            </a:p>
            <a:p>
              <a:pPr algn="ctr"/>
              <a:r>
                <a:rPr lang="en-US" sz="1200" b="1" dirty="0" smtClean="0"/>
                <a:t>Depletion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06952" y="3796093"/>
            <a:ext cx="920369" cy="833735"/>
            <a:chOff x="349" y="4204843"/>
            <a:chExt cx="920369" cy="833735"/>
          </a:xfrm>
        </p:grpSpPr>
        <p:sp>
          <p:nvSpPr>
            <p:cNvPr id="46" name="Oval 45"/>
            <p:cNvSpPr/>
            <p:nvPr/>
          </p:nvSpPr>
          <p:spPr>
            <a:xfrm>
              <a:off x="349" y="4204843"/>
              <a:ext cx="920369" cy="83373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084" y="4263878"/>
              <a:ext cx="8849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Life</a:t>
              </a:r>
            </a:p>
            <a:p>
              <a:pPr algn="ctr"/>
              <a:r>
                <a:rPr lang="en-US" sz="1200" b="1" dirty="0" smtClean="0"/>
                <a:t>Course </a:t>
              </a:r>
            </a:p>
            <a:p>
              <a:pPr algn="ctr"/>
              <a:r>
                <a:rPr lang="en-US" sz="1200" b="1" dirty="0" smtClean="0"/>
                <a:t>Experience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601677" y="1587651"/>
            <a:ext cx="1710725" cy="900246"/>
            <a:chOff x="608837" y="597972"/>
            <a:chExt cx="1710725" cy="900246"/>
          </a:xfrm>
        </p:grpSpPr>
        <p:sp>
          <p:nvSpPr>
            <p:cNvPr id="53" name="Rectangle 52"/>
            <p:cNvSpPr/>
            <p:nvPr/>
          </p:nvSpPr>
          <p:spPr>
            <a:xfrm>
              <a:off x="660454" y="600093"/>
              <a:ext cx="1659107" cy="8981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8837" y="597972"/>
              <a:ext cx="1710725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Intellectual Engagement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Education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Fitness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Multilingualism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Higher Ability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02313" y="5155623"/>
            <a:ext cx="1287532" cy="1384995"/>
            <a:chOff x="71717" y="1652649"/>
            <a:chExt cx="1287532" cy="1384995"/>
          </a:xfrm>
        </p:grpSpPr>
        <p:sp>
          <p:nvSpPr>
            <p:cNvPr id="50" name="Rectangle 49"/>
            <p:cNvSpPr/>
            <p:nvPr/>
          </p:nvSpPr>
          <p:spPr>
            <a:xfrm>
              <a:off x="71717" y="1658326"/>
              <a:ext cx="1287532" cy="13793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1717" y="1652649"/>
              <a:ext cx="128753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APOE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Stress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Vascular Disease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Low SES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Depression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Neuroticism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Head Trauma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Toxin Exposure</a:t>
              </a:r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>
            <a:off x="3312402" y="3371274"/>
            <a:ext cx="2908593" cy="263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4" idx="6"/>
          </p:cNvCxnSpPr>
          <p:nvPr/>
        </p:nvCxnSpPr>
        <p:spPr>
          <a:xfrm flipV="1">
            <a:off x="4522682" y="3904674"/>
            <a:ext cx="1698313" cy="570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2" idx="3"/>
          </p:cNvCxnSpPr>
          <p:nvPr/>
        </p:nvCxnSpPr>
        <p:spPr>
          <a:xfrm flipV="1">
            <a:off x="2127321" y="3640662"/>
            <a:ext cx="399497" cy="417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127321" y="4475244"/>
            <a:ext cx="1474992" cy="141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392033" y="2548792"/>
            <a:ext cx="346300" cy="38023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22235" y="4919463"/>
            <a:ext cx="0" cy="23616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943711" y="1139649"/>
            <a:ext cx="1748367" cy="900246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050" b="1" dirty="0" smtClean="0"/>
              <a:t>Amyloid/Tau Burden</a:t>
            </a:r>
          </a:p>
          <a:p>
            <a:pPr marL="171450" indent="-171450">
              <a:buFont typeface="Arial"/>
              <a:buChar char="•"/>
            </a:pPr>
            <a:r>
              <a:rPr lang="en-US" sz="1050" b="1" dirty="0" smtClean="0"/>
              <a:t>Dopaminergic Activity</a:t>
            </a:r>
          </a:p>
          <a:p>
            <a:pPr marL="171450" indent="-171450">
              <a:buFont typeface="Arial"/>
              <a:buChar char="•"/>
            </a:pPr>
            <a:r>
              <a:rPr lang="en-US" sz="1050" b="1" dirty="0" smtClean="0"/>
              <a:t>Cortical Thickness</a:t>
            </a:r>
          </a:p>
          <a:p>
            <a:pPr marL="171450" indent="-171450">
              <a:buFont typeface="Arial"/>
              <a:buChar char="•"/>
            </a:pPr>
            <a:r>
              <a:rPr lang="en-US" sz="1050" b="1" dirty="0" smtClean="0"/>
              <a:t>Brain Volume</a:t>
            </a:r>
          </a:p>
          <a:p>
            <a:pPr marL="171450" indent="-171450">
              <a:buFont typeface="Arial"/>
              <a:buChar char="•"/>
            </a:pPr>
            <a:r>
              <a:rPr lang="en-US" sz="1050" b="1" dirty="0" smtClean="0"/>
              <a:t>White Matter Integrity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864337" y="5052031"/>
            <a:ext cx="2059516" cy="738664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050" b="1" dirty="0" smtClean="0"/>
              <a:t>Neural Specificity</a:t>
            </a:r>
          </a:p>
          <a:p>
            <a:pPr marL="171450" indent="-171450">
              <a:buFont typeface="Arial"/>
              <a:buChar char="•"/>
            </a:pPr>
            <a:r>
              <a:rPr lang="en-US" sz="1050" b="1" dirty="0" smtClean="0"/>
              <a:t>MTL Activity</a:t>
            </a:r>
          </a:p>
          <a:p>
            <a:pPr marL="171450" indent="-171450">
              <a:buFont typeface="Arial"/>
              <a:buChar char="•"/>
            </a:pPr>
            <a:r>
              <a:rPr lang="en-US" sz="1050" b="1" dirty="0" smtClean="0"/>
              <a:t>Network Connectivity</a:t>
            </a:r>
          </a:p>
          <a:p>
            <a:pPr marL="171450" indent="-171450">
              <a:buFont typeface="Arial"/>
              <a:buChar char="•"/>
            </a:pPr>
            <a:r>
              <a:rPr lang="en-US" sz="1050" b="1" dirty="0" smtClean="0"/>
              <a:t>Default Network Modulation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48737" y="183050"/>
            <a:ext cx="5082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The Scaffolding Theory of Aging and Cognition</a:t>
            </a:r>
          </a:p>
          <a:p>
            <a:pPr algn="ctr"/>
            <a:r>
              <a:rPr lang="en-US" sz="2000" b="1" dirty="0" smtClean="0"/>
              <a:t>Reuter-Lorenz &amp; Park, 2014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6620" y="785321"/>
            <a:ext cx="7388579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Neural resource enrichment: influences that act to enhance brain structures or function </a:t>
            </a:r>
            <a:r>
              <a:rPr lang="en-US" b="1" dirty="0" smtClean="0"/>
              <a:t>(Reuter-Lorenz &amp; Park, 2014)</a:t>
            </a:r>
            <a:endParaRPr lang="en-US" sz="2000" b="1" dirty="0" smtClean="0"/>
          </a:p>
          <a:p>
            <a:endParaRPr lang="en-US" sz="2000" b="1" dirty="0"/>
          </a:p>
          <a:p>
            <a:pPr marL="1089025" indent="-174625">
              <a:tabLst>
                <a:tab pos="1201738" algn="l"/>
              </a:tabLst>
            </a:pPr>
            <a:r>
              <a:rPr lang="en-US" sz="2000" b="1" dirty="0" smtClean="0"/>
              <a:t>More direct pathway: </a:t>
            </a:r>
          </a:p>
          <a:p>
            <a:pPr marL="1089025" indent="-174625" defTabSz="744538">
              <a:spcBef>
                <a:spcPts val="300"/>
              </a:spcBef>
              <a:buFont typeface="Wingdings" charset="2"/>
              <a:buChar char="§"/>
              <a:tabLst>
                <a:tab pos="1201738" algn="l"/>
              </a:tabLst>
            </a:pPr>
            <a:r>
              <a:rPr lang="en-US" sz="2000" b="1" dirty="0" smtClean="0"/>
              <a:t>	promoting efficient connectivity</a:t>
            </a:r>
          </a:p>
          <a:p>
            <a:pPr marL="1089025" indent="-174625" defTabSz="744538">
              <a:spcBef>
                <a:spcPts val="300"/>
              </a:spcBef>
              <a:buFont typeface="Wingdings" charset="2"/>
              <a:buChar char="§"/>
              <a:tabLst>
                <a:tab pos="1201738" algn="l"/>
              </a:tabLst>
            </a:pPr>
            <a:r>
              <a:rPr lang="en-US" sz="2000" b="1" dirty="0" smtClean="0"/>
              <a:t>	increasing cortical thickness</a:t>
            </a:r>
          </a:p>
          <a:p>
            <a:pPr marL="1089025" indent="-174625" defTabSz="744538">
              <a:spcBef>
                <a:spcPts val="300"/>
              </a:spcBef>
              <a:buFont typeface="Wingdings" charset="2"/>
              <a:buChar char="§"/>
              <a:tabLst>
                <a:tab pos="1201738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synaptic density</a:t>
            </a:r>
          </a:p>
          <a:p>
            <a:pPr marL="1089025" indent="-174625" defTabSz="744538">
              <a:spcBef>
                <a:spcPts val="300"/>
              </a:spcBef>
              <a:buFont typeface="Wingdings" charset="2"/>
              <a:buChar char="§"/>
              <a:tabLst>
                <a:tab pos="1201738" algn="l"/>
              </a:tabLst>
            </a:pPr>
            <a:r>
              <a:rPr lang="en-US" sz="2000" b="1" dirty="0" smtClean="0"/>
              <a:t>	Increasing brain-derived </a:t>
            </a:r>
            <a:r>
              <a:rPr lang="en-US" sz="2000" b="1" dirty="0" err="1" smtClean="0"/>
              <a:t>neurotrophic</a:t>
            </a:r>
            <a:r>
              <a:rPr lang="en-US" sz="2000" b="1" dirty="0" smtClean="0"/>
              <a:t> factor (BDNF)</a:t>
            </a:r>
          </a:p>
          <a:p>
            <a:pPr marL="1089025" indent="-174625" defTabSz="744538">
              <a:spcBef>
                <a:spcPts val="300"/>
              </a:spcBef>
              <a:buFont typeface="Wingdings" charset="2"/>
              <a:buChar char="§"/>
              <a:tabLst>
                <a:tab pos="1201738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Improve vasculature </a:t>
            </a:r>
          </a:p>
          <a:p>
            <a:pPr marL="1089025" indent="-174625">
              <a:tabLst>
                <a:tab pos="1201738" algn="l"/>
              </a:tabLst>
            </a:pPr>
            <a:endParaRPr lang="en-US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96621" y="3884120"/>
            <a:ext cx="6992054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9025" indent="-174625">
              <a:tabLst>
                <a:tab pos="1201738" algn="l"/>
              </a:tabLst>
            </a:pPr>
            <a:r>
              <a:rPr lang="en-US" sz="2000" b="1" dirty="0" smtClean="0"/>
              <a:t>Less direct pathway: </a:t>
            </a:r>
          </a:p>
          <a:p>
            <a:pPr marL="1089025" indent="-174625" defTabSz="744538">
              <a:spcBef>
                <a:spcPts val="300"/>
              </a:spcBef>
              <a:buFont typeface="Wingdings" charset="2"/>
              <a:buChar char="§"/>
              <a:tabLst>
                <a:tab pos="1201738" algn="l"/>
              </a:tabLst>
            </a:pPr>
            <a:r>
              <a:rPr lang="en-US" sz="2000" b="1" dirty="0" smtClean="0"/>
              <a:t> </a:t>
            </a:r>
            <a:r>
              <a:rPr lang="en-US" sz="2000" b="1" dirty="0"/>
              <a:t>	increase the capacity for compensation</a:t>
            </a:r>
          </a:p>
          <a:p>
            <a:pPr marL="1089025" indent="-174625" defTabSz="744538">
              <a:spcBef>
                <a:spcPts val="300"/>
              </a:spcBef>
              <a:buFont typeface="Wingdings" charset="2"/>
              <a:buChar char="§"/>
              <a:tabLst>
                <a:tab pos="1201738" algn="l"/>
              </a:tabLst>
            </a:pPr>
            <a:r>
              <a:rPr lang="en-US" sz="2000" b="1" dirty="0"/>
              <a:t>	Enable enhanced scaffolding</a:t>
            </a:r>
          </a:p>
          <a:p>
            <a:pPr marL="1089025" indent="-174625" defTabSz="744538">
              <a:spcBef>
                <a:spcPts val="300"/>
              </a:spcBef>
              <a:buFont typeface="Wingdings" charset="2"/>
              <a:buChar char="§"/>
              <a:tabLst>
                <a:tab pos="1201738" algn="l"/>
              </a:tabLst>
            </a:pPr>
            <a:r>
              <a:rPr lang="en-US" sz="2000" b="1" dirty="0"/>
              <a:t>	better able to cope with pathology</a:t>
            </a:r>
          </a:p>
        </p:txBody>
      </p: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3178" y="2382353"/>
            <a:ext cx="800895" cy="55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349021" y="2749539"/>
            <a:ext cx="1041399" cy="2362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97170" y="4387839"/>
            <a:ext cx="740257" cy="6223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97170" y="2889239"/>
            <a:ext cx="740257" cy="6223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0013" y="2914639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Brain</a:t>
            </a:r>
          </a:p>
          <a:p>
            <a:pPr algn="ctr"/>
            <a:r>
              <a:rPr lang="en-US" sz="1200" b="1" dirty="0" smtClean="0"/>
              <a:t>Structure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97170" y="4464039"/>
            <a:ext cx="740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Brain</a:t>
            </a:r>
          </a:p>
          <a:p>
            <a:pPr algn="ctr"/>
            <a:r>
              <a:rPr lang="en-US" sz="1200" b="1" dirty="0" smtClean="0"/>
              <a:t>Function</a:t>
            </a:r>
            <a:endParaRPr lang="en-US" sz="12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93521" y="3676639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45921" y="3651239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3178" y="2430921"/>
            <a:ext cx="80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Biological</a:t>
            </a:r>
          </a:p>
          <a:p>
            <a:pPr algn="ctr"/>
            <a:r>
              <a:rPr lang="en-US" sz="1200" b="1" dirty="0" smtClean="0"/>
              <a:t>Aging</a:t>
            </a:r>
            <a:endParaRPr lang="en-US" sz="12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97554" y="2941153"/>
            <a:ext cx="977992" cy="10275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4" idx="0"/>
          </p:cNvCxnSpPr>
          <p:nvPr/>
        </p:nvCxnSpPr>
        <p:spPr>
          <a:xfrm>
            <a:off x="2869721" y="2310271"/>
            <a:ext cx="0" cy="43926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69721" y="5111739"/>
            <a:ext cx="0" cy="43926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510990" y="1277232"/>
            <a:ext cx="2185647" cy="909040"/>
            <a:chOff x="4377095" y="1119054"/>
            <a:chExt cx="2185647" cy="909040"/>
          </a:xfrm>
        </p:grpSpPr>
        <p:sp>
          <p:nvSpPr>
            <p:cNvPr id="19" name="Rectangle 18"/>
            <p:cNvSpPr/>
            <p:nvPr/>
          </p:nvSpPr>
          <p:spPr>
            <a:xfrm>
              <a:off x="4428712" y="1119054"/>
              <a:ext cx="1997488" cy="8981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77095" y="1127848"/>
              <a:ext cx="218564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New learning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Social/Intellectual Engagement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Exercise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Cognitive Training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Meditation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016898" y="2551961"/>
            <a:ext cx="1173830" cy="688857"/>
            <a:chOff x="4754349" y="2311400"/>
            <a:chExt cx="1173830" cy="726245"/>
          </a:xfrm>
        </p:grpSpPr>
        <p:sp>
          <p:nvSpPr>
            <p:cNvPr id="22" name="Oval 21"/>
            <p:cNvSpPr/>
            <p:nvPr/>
          </p:nvSpPr>
          <p:spPr>
            <a:xfrm>
              <a:off x="4754349" y="2311400"/>
              <a:ext cx="1173830" cy="72624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96485" y="2497923"/>
              <a:ext cx="11149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Intervention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017258" y="3695456"/>
            <a:ext cx="1274708" cy="726245"/>
            <a:chOff x="4717927" y="3630079"/>
            <a:chExt cx="1274708" cy="726245"/>
          </a:xfrm>
        </p:grpSpPr>
        <p:sp>
          <p:nvSpPr>
            <p:cNvPr id="24" name="Oval 23"/>
            <p:cNvSpPr/>
            <p:nvPr/>
          </p:nvSpPr>
          <p:spPr>
            <a:xfrm>
              <a:off x="4755664" y="3630079"/>
              <a:ext cx="1173830" cy="72624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17927" y="3750317"/>
              <a:ext cx="12747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Compensatory</a:t>
              </a:r>
            </a:p>
            <a:p>
              <a:pPr algn="ctr"/>
              <a:r>
                <a:rPr lang="en-US" sz="1400" b="1" dirty="0" smtClean="0"/>
                <a:t>Scaffolding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241677" y="2689148"/>
            <a:ext cx="1041399" cy="2362200"/>
            <a:chOff x="6531551" y="2311623"/>
            <a:chExt cx="1041399" cy="2362200"/>
          </a:xfrm>
        </p:grpSpPr>
        <p:sp>
          <p:nvSpPr>
            <p:cNvPr id="26" name="Oval 25"/>
            <p:cNvSpPr/>
            <p:nvPr/>
          </p:nvSpPr>
          <p:spPr>
            <a:xfrm>
              <a:off x="6531551" y="2311623"/>
              <a:ext cx="1041399" cy="23622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679700" y="2479067"/>
              <a:ext cx="740257" cy="6223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62742" y="2425923"/>
              <a:ext cx="9975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Level </a:t>
              </a:r>
            </a:p>
            <a:p>
              <a:pPr algn="ctr"/>
              <a:r>
                <a:rPr lang="en-US" sz="1200" b="1" dirty="0" smtClean="0"/>
                <a:t>of Cognitive</a:t>
              </a:r>
            </a:p>
            <a:p>
              <a:pPr algn="ctr"/>
              <a:r>
                <a:rPr lang="en-US" sz="1200" b="1" dirty="0" smtClean="0"/>
                <a:t>Function</a:t>
              </a:r>
              <a:endParaRPr lang="en-US" sz="1200" b="1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658551" y="3709880"/>
              <a:ext cx="782561" cy="830997"/>
              <a:chOff x="6658551" y="3975323"/>
              <a:chExt cx="782561" cy="830997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6679700" y="4010078"/>
                <a:ext cx="740257" cy="79624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58551" y="3975323"/>
                <a:ext cx="78256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Rate </a:t>
                </a:r>
              </a:p>
              <a:p>
                <a:pPr algn="ctr"/>
                <a:r>
                  <a:rPr lang="en-US" sz="1200" b="1" dirty="0" smtClean="0"/>
                  <a:t>Of </a:t>
                </a:r>
              </a:p>
              <a:p>
                <a:pPr algn="ctr"/>
                <a:r>
                  <a:rPr lang="en-US" sz="1200" b="1" dirty="0" smtClean="0"/>
                  <a:t>Cognitive</a:t>
                </a:r>
              </a:p>
              <a:p>
                <a:pPr algn="ctr"/>
                <a:r>
                  <a:rPr lang="en-US" sz="1200" b="1" dirty="0" smtClean="0"/>
                  <a:t>Change</a:t>
                </a:r>
                <a:endParaRPr lang="en-US" sz="1200" b="1" dirty="0"/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 flipV="1">
              <a:off x="7026851" y="3175223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697253" y="4774559"/>
            <a:ext cx="2185647" cy="1061829"/>
            <a:chOff x="4866587" y="4452832"/>
            <a:chExt cx="2185647" cy="1061829"/>
          </a:xfrm>
        </p:grpSpPr>
        <p:sp>
          <p:nvSpPr>
            <p:cNvPr id="36" name="Rectangle 35"/>
            <p:cNvSpPr/>
            <p:nvPr/>
          </p:nvSpPr>
          <p:spPr>
            <a:xfrm>
              <a:off x="4866587" y="4500782"/>
              <a:ext cx="1997488" cy="10138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66587" y="4452832"/>
              <a:ext cx="218564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Bilateral Recruitment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Enhanced Frontal-Parietal Recruitment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Strengthened Connectivity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Recruitment of New Regions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Neurogenesis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995537" y="1410025"/>
            <a:ext cx="1748367" cy="900246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050" b="1" dirty="0" smtClean="0"/>
              <a:t>Amyloid/Tau Burden</a:t>
            </a:r>
          </a:p>
          <a:p>
            <a:pPr marL="171450" indent="-171450">
              <a:buFont typeface="Arial"/>
              <a:buChar char="•"/>
            </a:pPr>
            <a:r>
              <a:rPr lang="en-US" sz="1050" b="1" dirty="0" smtClean="0"/>
              <a:t>Dopaminergic Activity</a:t>
            </a:r>
          </a:p>
          <a:p>
            <a:pPr marL="171450" indent="-171450">
              <a:buFont typeface="Arial"/>
              <a:buChar char="•"/>
            </a:pPr>
            <a:r>
              <a:rPr lang="en-US" sz="1050" b="1" dirty="0" smtClean="0"/>
              <a:t>Cortical Thickness</a:t>
            </a:r>
          </a:p>
          <a:p>
            <a:pPr marL="171450" indent="-171450">
              <a:buFont typeface="Arial"/>
              <a:buChar char="•"/>
            </a:pPr>
            <a:r>
              <a:rPr lang="en-US" sz="1050" b="1" dirty="0" smtClean="0"/>
              <a:t>Brain Volume</a:t>
            </a:r>
          </a:p>
          <a:p>
            <a:pPr marL="171450" indent="-171450">
              <a:buFont typeface="Arial"/>
              <a:buChar char="•"/>
            </a:pPr>
            <a:r>
              <a:rPr lang="en-US" sz="1050" b="1" dirty="0" smtClean="0"/>
              <a:t>White Matter Integrity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16163" y="5322407"/>
            <a:ext cx="2059516" cy="738664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050" b="1" dirty="0" smtClean="0"/>
              <a:t>Neural Specificity</a:t>
            </a:r>
          </a:p>
          <a:p>
            <a:pPr marL="171450" indent="-171450">
              <a:buFont typeface="Arial"/>
              <a:buChar char="•"/>
            </a:pPr>
            <a:r>
              <a:rPr lang="en-US" sz="1050" b="1" dirty="0" smtClean="0"/>
              <a:t>MTL Activity</a:t>
            </a:r>
          </a:p>
          <a:p>
            <a:pPr marL="171450" indent="-171450">
              <a:buFont typeface="Arial"/>
              <a:buChar char="•"/>
            </a:pPr>
            <a:r>
              <a:rPr lang="en-US" sz="1050" b="1" dirty="0" smtClean="0"/>
              <a:t>Network Connectivity</a:t>
            </a:r>
          </a:p>
          <a:p>
            <a:pPr marL="171450" indent="-171450">
              <a:buFont typeface="Arial"/>
              <a:buChar char="•"/>
            </a:pPr>
            <a:r>
              <a:rPr lang="en-US" sz="1050" b="1" dirty="0" smtClean="0"/>
              <a:t>Default Network Modulation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572704" y="2212745"/>
            <a:ext cx="0" cy="33921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654770" y="4421701"/>
            <a:ext cx="0" cy="35285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2" idx="4"/>
          </p:cNvCxnSpPr>
          <p:nvPr/>
        </p:nvCxnSpPr>
        <p:spPr>
          <a:xfrm flipH="1">
            <a:off x="5603007" y="3240818"/>
            <a:ext cx="806" cy="475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5" idx="1"/>
          </p:cNvCxnSpPr>
          <p:nvPr/>
        </p:nvCxnSpPr>
        <p:spPr>
          <a:xfrm flipV="1">
            <a:off x="3390420" y="4077304"/>
            <a:ext cx="1626838" cy="8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252035" y="4052146"/>
            <a:ext cx="989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86461" y="352383"/>
            <a:ext cx="5082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The Scaffolding Theory of Aging and Cognition</a:t>
            </a:r>
          </a:p>
          <a:p>
            <a:pPr algn="ctr"/>
            <a:r>
              <a:rPr lang="en-US" sz="2000" b="1" dirty="0" smtClean="0"/>
              <a:t>Reuter-Lorenz &amp; Park, 2014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32" y="918681"/>
            <a:ext cx="7594599" cy="5155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3251" y="400038"/>
            <a:ext cx="4966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Intervention/training induced brain changes: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13384" y="6102296"/>
            <a:ext cx="5068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Brehmer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Kalpouzos</a:t>
            </a:r>
            <a:r>
              <a:rPr lang="en-US" sz="2000" b="1" dirty="0" smtClean="0"/>
              <a:t>, Wenger, &amp; </a:t>
            </a:r>
            <a:r>
              <a:rPr lang="en-US" sz="2000" b="1" dirty="0" err="1" smtClean="0"/>
              <a:t>Lovden</a:t>
            </a:r>
            <a:r>
              <a:rPr lang="en-US" sz="2000" b="1" dirty="0" smtClean="0"/>
              <a:t>, 2014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898"/>
          <a:stretch/>
        </p:blipFill>
        <p:spPr>
          <a:xfrm>
            <a:off x="1123245" y="1629210"/>
            <a:ext cx="7246957" cy="4657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9380" y="400038"/>
            <a:ext cx="4924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Modifiable risk factors for </a:t>
            </a:r>
            <a:r>
              <a:rPr lang="en-US" sz="2000" b="1" u="sng" dirty="0" smtClean="0"/>
              <a:t>cognitive decline</a:t>
            </a:r>
            <a:r>
              <a:rPr lang="en-US" sz="2000" b="1" dirty="0" smtClean="0"/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7613" y="921324"/>
            <a:ext cx="7004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Alzheimer’s Association evaluate and reported on the state of evidence on modifiable risk factors (</a:t>
            </a:r>
            <a:r>
              <a:rPr lang="en-US" sz="2000" b="1" dirty="0" err="1" smtClean="0"/>
              <a:t>Baumgarta</a:t>
            </a:r>
            <a:r>
              <a:rPr lang="en-US" sz="2000" b="1" dirty="0" smtClean="0"/>
              <a:t> et al., 2015)</a:t>
            </a:r>
          </a:p>
        </p:txBody>
      </p: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622"/>
          <a:stretch/>
        </p:blipFill>
        <p:spPr>
          <a:xfrm>
            <a:off x="1071032" y="829734"/>
            <a:ext cx="7485045" cy="481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2713" y="409593"/>
            <a:ext cx="6718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Modifiable risk factors for </a:t>
            </a:r>
            <a:r>
              <a:rPr lang="en-US" sz="2000" b="1" u="sng" dirty="0" smtClean="0"/>
              <a:t>dementia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Baumgarta</a:t>
            </a:r>
            <a:r>
              <a:rPr lang="en-US" sz="2000" b="1" dirty="0" smtClean="0"/>
              <a:t> </a:t>
            </a:r>
            <a:r>
              <a:rPr lang="en-US" sz="2000" b="1" dirty="0"/>
              <a:t>et al., </a:t>
            </a:r>
            <a:r>
              <a:rPr lang="en-US" sz="2000" b="1" dirty="0" smtClean="0"/>
              <a:t>2015</a:t>
            </a:r>
            <a:endParaRPr lang="en-US" sz="2000" b="1" dirty="0"/>
          </a:p>
          <a:p>
            <a:r>
              <a:rPr lang="en-US" sz="2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5631" y="600093"/>
            <a:ext cx="7813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3600" indent="-693738"/>
            <a:r>
              <a:rPr lang="en-US" sz="2000" b="1" dirty="0" err="1" smtClean="0"/>
              <a:t>Ballesterosa</a:t>
            </a:r>
            <a:r>
              <a:rPr lang="en-US" sz="2000" b="1" dirty="0"/>
              <a:t>, S., </a:t>
            </a:r>
            <a:r>
              <a:rPr lang="en-US" sz="2000" b="1" dirty="0" err="1"/>
              <a:t>Kraftb</a:t>
            </a:r>
            <a:r>
              <a:rPr lang="en-US" sz="2000" b="1" dirty="0"/>
              <a:t>, E., &amp; </a:t>
            </a:r>
            <a:r>
              <a:rPr lang="en-US" sz="2000" b="1" dirty="0" err="1"/>
              <a:t>Tzirakid</a:t>
            </a:r>
            <a:r>
              <a:rPr lang="en-US" sz="2000" b="1" dirty="0"/>
              <a:t>, C (2015). Maintaining older brain functionality: A targeted review. </a:t>
            </a:r>
            <a:r>
              <a:rPr lang="en-US" sz="2000" b="1" i="1" dirty="0"/>
              <a:t>Neuroscience and </a:t>
            </a:r>
            <a:r>
              <a:rPr lang="en-US" sz="2000" b="1" i="1" dirty="0" err="1"/>
              <a:t>Biobehavioral</a:t>
            </a:r>
            <a:r>
              <a:rPr lang="en-US" sz="2000" b="1" i="1" dirty="0"/>
              <a:t> Reviews, 55, </a:t>
            </a:r>
            <a:r>
              <a:rPr lang="en-US" sz="2000" b="1" dirty="0"/>
              <a:t>453–</a:t>
            </a:r>
            <a:r>
              <a:rPr lang="en-US" sz="2000" b="1" dirty="0" smtClean="0"/>
              <a:t>477</a:t>
            </a:r>
            <a:r>
              <a:rPr lang="en-US" sz="2000" b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33" y="1706540"/>
            <a:ext cx="6108700" cy="43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7046" y="2059914"/>
            <a:ext cx="3608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000" b="1" dirty="0" smtClean="0"/>
              <a:t>Life style factors: Mora, 2013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9873" y="2448648"/>
            <a:ext cx="64466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Reduction of food intake and healthy diet:</a:t>
            </a:r>
          </a:p>
          <a:p>
            <a:pPr marL="342900" indent="-55563">
              <a:buFont typeface="Arial"/>
              <a:buChar char="•"/>
            </a:pPr>
            <a:r>
              <a:rPr lang="en-US" sz="2000" b="1" dirty="0"/>
              <a:t>	</a:t>
            </a:r>
            <a:r>
              <a:rPr lang="en-US" b="1" dirty="0" smtClean="0"/>
              <a:t>A reduction of food intake by 20% to 40% (proper nutrition)</a:t>
            </a:r>
          </a:p>
          <a:p>
            <a:pPr marL="342900" indent="-55563">
              <a:buFont typeface="Arial"/>
              <a:buChar char="•"/>
            </a:pPr>
            <a:r>
              <a:rPr lang="en-US" b="1" dirty="0"/>
              <a:t>	</a:t>
            </a:r>
            <a:r>
              <a:rPr lang="en-US" b="1" dirty="0" smtClean="0"/>
              <a:t>Decrease in the detrimental effects produced by free radicals</a:t>
            </a:r>
          </a:p>
          <a:p>
            <a:pPr marL="342900" indent="-55563">
              <a:buFont typeface="Arial"/>
              <a:buChar char="•"/>
            </a:pPr>
            <a:r>
              <a:rPr lang="en-US" b="1" dirty="0" smtClean="0"/>
              <a:t>	Increase in neurogenesis in hippocampus </a:t>
            </a:r>
          </a:p>
          <a:p>
            <a:pPr marL="342900" indent="-55563">
              <a:buFont typeface="Arial"/>
              <a:buChar char="•"/>
            </a:pPr>
            <a:r>
              <a:rPr lang="en-US" b="1" dirty="0"/>
              <a:t>	</a:t>
            </a:r>
            <a:r>
              <a:rPr lang="en-US" b="1" dirty="0" smtClean="0"/>
              <a:t>The effects are regionally specific.</a:t>
            </a:r>
          </a:p>
          <a:p>
            <a:pPr marL="342900" indent="-55563">
              <a:buFont typeface="Arial"/>
              <a:buChar char="•"/>
            </a:pPr>
            <a:r>
              <a:rPr lang="en-US" sz="2000" b="1" dirty="0"/>
              <a:t>	</a:t>
            </a:r>
            <a:r>
              <a:rPr lang="en-US" b="1" dirty="0" smtClean="0"/>
              <a:t>Protective in AD and Parkinson’s disease.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9873" y="4369051"/>
            <a:ext cx="79826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Reduction in chronic stress:</a:t>
            </a:r>
          </a:p>
          <a:p>
            <a:pPr marL="342900" indent="-55563">
              <a:buFont typeface="Arial"/>
              <a:buChar char="•"/>
            </a:pPr>
            <a:r>
              <a:rPr lang="en-US" sz="2000" b="1" dirty="0"/>
              <a:t>	</a:t>
            </a:r>
            <a:r>
              <a:rPr lang="en-US" b="1" dirty="0" smtClean="0"/>
              <a:t>Stress increases </a:t>
            </a:r>
            <a:r>
              <a:rPr lang="en-US" b="1" dirty="0"/>
              <a:t>in glucocorticoids in different areas</a:t>
            </a:r>
          </a:p>
          <a:p>
            <a:pPr marL="342900" indent="-55563">
              <a:buFont typeface="Arial"/>
              <a:buChar char="•"/>
            </a:pPr>
            <a:r>
              <a:rPr lang="en-US" b="1" dirty="0" smtClean="0"/>
              <a:t> Stress decreases </a:t>
            </a:r>
            <a:r>
              <a:rPr lang="en-US" b="1" dirty="0"/>
              <a:t>in neurogenesis in hippocampus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7045" y="863200"/>
            <a:ext cx="396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000" b="1" dirty="0" smtClean="0"/>
              <a:t>Aerobic/physical exercises:</a:t>
            </a: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47045" y="1434700"/>
            <a:ext cx="4744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000" b="1" dirty="0" smtClean="0"/>
              <a:t>Cognitive exercises/interventions: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101801" y="592889"/>
            <a:ext cx="7106162" cy="4817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 smtClean="0"/>
              <a:t>Outline</a:t>
            </a:r>
          </a:p>
          <a:p>
            <a:pPr>
              <a:buFont typeface="Wingdings" charset="2"/>
              <a:buChar char="Ø"/>
            </a:pPr>
            <a:r>
              <a:rPr lang="en-US" sz="2400" b="1" dirty="0" smtClean="0"/>
              <a:t>What are the changes in our memory and thinking? </a:t>
            </a:r>
          </a:p>
          <a:p>
            <a:pPr>
              <a:buFont typeface="Wingdings" charset="2"/>
              <a:buChar char="Ø"/>
            </a:pPr>
            <a:r>
              <a:rPr lang="en-US" sz="2400" b="1" dirty="0" smtClean="0"/>
              <a:t>What account for these changes?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	</a:t>
            </a:r>
            <a:r>
              <a:rPr lang="en-US" sz="2000" b="1" dirty="0" smtClean="0"/>
              <a:t>The Scaffolding Theory of Aging and Cognition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			- Park &amp; Reuter-Lorenz, 2009</a:t>
            </a:r>
          </a:p>
          <a:p>
            <a:pPr marL="0" indent="0">
              <a:buNone/>
            </a:pPr>
            <a:r>
              <a:rPr lang="en-US" sz="2000" b="1" dirty="0" smtClean="0"/>
              <a:t>		The </a:t>
            </a:r>
            <a:r>
              <a:rPr lang="en-US" sz="2000" b="1" dirty="0"/>
              <a:t>Scaffolding Theory of Aging and Cognition</a:t>
            </a:r>
          </a:p>
          <a:p>
            <a:pPr marL="0" indent="0">
              <a:buNone/>
            </a:pPr>
            <a:r>
              <a:rPr lang="en-US" sz="2000" b="1" dirty="0"/>
              <a:t>				- </a:t>
            </a:r>
            <a:r>
              <a:rPr lang="en-US" sz="2000" b="1" dirty="0" smtClean="0"/>
              <a:t>Reuter-Lorenz &amp; Park, 2014</a:t>
            </a:r>
          </a:p>
          <a:p>
            <a:pPr>
              <a:buFont typeface="Wingdings" charset="2"/>
              <a:buChar char="Ø"/>
            </a:pPr>
            <a:r>
              <a:rPr lang="en-US" sz="2400" b="1" dirty="0" smtClean="0"/>
              <a:t>What can we do about these changes?</a:t>
            </a:r>
          </a:p>
          <a:p>
            <a:pPr marL="914400" indent="-228600"/>
            <a:r>
              <a:rPr lang="en-US" sz="2000" b="1" dirty="0" smtClean="0"/>
              <a:t>Cognitive interventions</a:t>
            </a:r>
          </a:p>
          <a:p>
            <a:pPr marL="914400" indent="-228600"/>
            <a:r>
              <a:rPr lang="en-US" sz="2000" b="1" dirty="0"/>
              <a:t>Enrichment activities</a:t>
            </a:r>
          </a:p>
          <a:p>
            <a:pPr marL="914400" indent="-228600"/>
            <a:r>
              <a:rPr lang="en-US" sz="2000" b="1" dirty="0" smtClean="0"/>
              <a:t>Interactive cognitive and physical training</a:t>
            </a:r>
            <a:endParaRPr lang="en-US" sz="2000" b="1" dirty="0"/>
          </a:p>
          <a:p>
            <a:pPr marL="914400" indent="-228600"/>
            <a:r>
              <a:rPr lang="en-US" sz="2000" b="1" dirty="0" smtClean="0"/>
              <a:t>Cognitive training on daily functions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9245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9246" y="493576"/>
            <a:ext cx="59830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 smtClean="0"/>
              <a:t>What was found in intervention/training studies?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9246" y="1996146"/>
            <a:ext cx="6685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Salthouse</a:t>
            </a:r>
            <a:r>
              <a:rPr lang="en-US" sz="2000" b="1" dirty="0" smtClean="0"/>
              <a:t>, 2015 – A modest amount of cognitive intervention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9004" y="1418935"/>
            <a:ext cx="2919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 smtClean="0"/>
              <a:t>Cognitive Interventions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1360" y="2450042"/>
            <a:ext cx="5519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Part of the Virginia Cognitive </a:t>
            </a:r>
            <a:r>
              <a:rPr lang="en-US" sz="2000" b="1" dirty="0"/>
              <a:t>Aging Project (VCAP</a:t>
            </a:r>
            <a:r>
              <a:rPr lang="en-US" sz="2000" b="1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7581" y="2973362"/>
            <a:ext cx="3036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Age: 18-80; healthy adults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67581" y="3411071"/>
            <a:ext cx="418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 </a:t>
            </a:r>
            <a:r>
              <a:rPr lang="en-US" sz="2000" b="1" smtClean="0"/>
              <a:t>&gt;1000;  </a:t>
            </a:r>
            <a:r>
              <a:rPr lang="en-US" sz="2000" b="1" dirty="0" smtClean="0"/>
              <a:t>Time1 to Time 2: 1-12 years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51360" y="3827391"/>
            <a:ext cx="1297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Measures: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2741" y="3840248"/>
            <a:ext cx="22990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Memory tasks</a:t>
            </a:r>
          </a:p>
          <a:p>
            <a:r>
              <a:rPr lang="en-US" sz="2000" b="1" dirty="0" smtClean="0"/>
              <a:t>Speed tasks</a:t>
            </a:r>
          </a:p>
          <a:p>
            <a:r>
              <a:rPr lang="en-US" sz="2000" b="1" dirty="0" smtClean="0"/>
              <a:t>Spatial visualization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7581" y="4968907"/>
            <a:ext cx="5585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Intervention group:  Time 1 – perform 3 versions </a:t>
            </a:r>
          </a:p>
          <a:p>
            <a:r>
              <a:rPr lang="en-US" sz="2000" b="1" dirty="0" smtClean="0"/>
              <a:t>Control group:  Time 1 – Perform 1 version </a:t>
            </a:r>
          </a:p>
        </p:txBody>
      </p: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1285" y="315223"/>
            <a:ext cx="3409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Major finings: </a:t>
            </a:r>
            <a:r>
              <a:rPr lang="en-US" sz="2000" b="1" dirty="0" err="1" smtClean="0"/>
              <a:t>Salthouse</a:t>
            </a:r>
            <a:r>
              <a:rPr lang="en-US" sz="2000" b="1" dirty="0" smtClean="0"/>
              <a:t>,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5326" y="884663"/>
            <a:ext cx="5160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b="1" dirty="0" smtClean="0"/>
              <a:t>The effects of intervention were significant.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5326" y="3054420"/>
            <a:ext cx="4698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b="1" dirty="0" smtClean="0"/>
              <a:t>The effects of intervention may persist.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7951" b="62965"/>
          <a:stretch/>
        </p:blipFill>
        <p:spPr>
          <a:xfrm>
            <a:off x="781285" y="1295619"/>
            <a:ext cx="7531100" cy="155874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81285" y="3440740"/>
            <a:ext cx="7531100" cy="1473095"/>
            <a:chOff x="1485326" y="3254474"/>
            <a:chExt cx="7531100" cy="14730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t="7951" b="84150"/>
            <a:stretch/>
          </p:blipFill>
          <p:spPr>
            <a:xfrm>
              <a:off x="1485326" y="3254474"/>
              <a:ext cx="7531100" cy="4233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t="38471" b="41062"/>
            <a:stretch/>
          </p:blipFill>
          <p:spPr>
            <a:xfrm>
              <a:off x="1485326" y="3630674"/>
              <a:ext cx="7531100" cy="1096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7711" y="873265"/>
            <a:ext cx="685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b="1" dirty="0" smtClean="0"/>
              <a:t>There is no evidence for transferring the intervention effects to other measures.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7710" y="2930093"/>
            <a:ext cx="653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b="1" dirty="0" smtClean="0"/>
              <a:t>Intervention may not alter the rate of age-related changes in these cognitive abilities.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1285" y="315223"/>
            <a:ext cx="3409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Major finings: </a:t>
            </a:r>
            <a:r>
              <a:rPr lang="en-US" sz="2000" b="1" dirty="0" err="1" smtClean="0"/>
              <a:t>Salthouse</a:t>
            </a:r>
            <a:r>
              <a:rPr lang="en-US" sz="2000" b="1" dirty="0" smtClean="0"/>
              <a:t>, 2015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9404" y="1570401"/>
            <a:ext cx="7534601" cy="1220747"/>
            <a:chOff x="837053" y="1445685"/>
            <a:chExt cx="7534601" cy="12207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83355"/>
            <a:stretch/>
          </p:blipFill>
          <p:spPr>
            <a:xfrm>
              <a:off x="837053" y="1774345"/>
              <a:ext cx="7531100" cy="89208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7951" b="84150"/>
            <a:stretch/>
          </p:blipFill>
          <p:spPr>
            <a:xfrm>
              <a:off x="840554" y="1445685"/>
              <a:ext cx="7531100" cy="42336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33" y="3756513"/>
            <a:ext cx="3848099" cy="2845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043" y="3770594"/>
            <a:ext cx="3788705" cy="283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3591" y="422254"/>
            <a:ext cx="714131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200" b="1" u="sng" dirty="0" smtClean="0"/>
              <a:t>The Impact of Sustained Engagement on Cognitive Function</a:t>
            </a:r>
          </a:p>
          <a:p>
            <a:pPr algn="ctr">
              <a:spcBef>
                <a:spcPts val="600"/>
              </a:spcBef>
            </a:pPr>
            <a:r>
              <a:rPr lang="en-US" sz="2200" b="1" dirty="0" smtClean="0"/>
              <a:t>The </a:t>
            </a:r>
            <a:r>
              <a:rPr lang="en-US" sz="2200" b="1" dirty="0"/>
              <a:t>Synapse Project </a:t>
            </a:r>
            <a:r>
              <a:rPr lang="en-US" sz="2200" b="1" dirty="0" smtClean="0"/>
              <a:t>: Park et al.,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262" y="1496221"/>
            <a:ext cx="6062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 = 259 (N=211 – 85% completed the 14-week training)</a:t>
            </a:r>
          </a:p>
          <a:p>
            <a:r>
              <a:rPr lang="en-US" sz="2000" b="1" dirty="0" smtClean="0"/>
              <a:t>Age range: 60-90 (M=71)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76" y="3169314"/>
            <a:ext cx="40065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Productive-Engagement Conditions: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Photo: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Quilt: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Dual: Photo (half) + Quilt (half)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76" y="2353195"/>
            <a:ext cx="4275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Training/control conditions:  14 weeks</a:t>
            </a:r>
          </a:p>
          <a:p>
            <a:r>
              <a:rPr lang="en-US" sz="2000" b="1" dirty="0" smtClean="0"/>
              <a:t>	15 -18 hours /week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4307" y="4744108"/>
            <a:ext cx="83796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Receptive-Engagement Conditions: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Social: like a social club – instructor-directed activities (cooking, field trip)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Placebo: structured cognitive engaging activities (assigned word games)</a:t>
            </a:r>
          </a:p>
          <a:p>
            <a:r>
              <a:rPr lang="en-US" sz="2000" b="1" dirty="0"/>
              <a:t>	</a:t>
            </a:r>
            <a:endParaRPr lang="en-US" sz="2000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805" y="2204107"/>
            <a:ext cx="3810002" cy="2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084"/>
          <a:stretch/>
        </p:blipFill>
        <p:spPr>
          <a:xfrm>
            <a:off x="1766128" y="1228844"/>
            <a:ext cx="5295900" cy="4884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7061" y="605916"/>
            <a:ext cx="7800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Active engagement seemed to help episodic memory – Park et al., 2014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-2963"/>
          <a:stretch/>
        </p:blipFill>
        <p:spPr>
          <a:xfrm>
            <a:off x="1217841" y="948265"/>
            <a:ext cx="6847493" cy="5909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5594" y="405861"/>
            <a:ext cx="7800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Active engagement seemed to help episodic memory – Park et al., 2014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7447" y="291286"/>
            <a:ext cx="48754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u="sng" dirty="0" smtClean="0"/>
              <a:t>Interactive mental and Physical exercise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4158" y="693727"/>
            <a:ext cx="2322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Barcelos</a:t>
            </a:r>
            <a:r>
              <a:rPr lang="en-US" sz="2000" b="1" dirty="0" smtClean="0"/>
              <a:t> et al., 2015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1386" y="1301708"/>
            <a:ext cx="69780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N=64 (Mean age = 82)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Training for 3 months:  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	Stationary bike + Low cognitive demand task (Bike tour) 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	Stationary </a:t>
            </a:r>
            <a:r>
              <a:rPr lang="en-US" sz="2000" b="1" dirty="0"/>
              <a:t>bike + High cognitive demand task (Video game</a:t>
            </a:r>
            <a:r>
              <a:rPr lang="en-US" sz="2000" b="1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	</a:t>
            </a:r>
            <a:r>
              <a:rPr lang="en-US" sz="2000" b="1" dirty="0" smtClean="0"/>
              <a:t>45 minutes, 3-5 times/week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754" y="3548477"/>
            <a:ext cx="5413492" cy="3045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5936" y="1881201"/>
            <a:ext cx="277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Higher demand video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0369"/>
          <a:stretch/>
        </p:blipFill>
        <p:spPr>
          <a:xfrm>
            <a:off x="529166" y="1316567"/>
            <a:ext cx="4774238" cy="3915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6722" y="471417"/>
            <a:ext cx="2322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Barcelos</a:t>
            </a:r>
            <a:r>
              <a:rPr lang="en-US" sz="2000" b="1" dirty="0" smtClean="0"/>
              <a:t> et al., 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68386" y="1231902"/>
            <a:ext cx="35877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b="1" dirty="0" smtClean="0"/>
              <a:t>Higher demands training benefited some executive functions more than lower demands training (cognitive + physical -</a:t>
            </a:r>
            <a:r>
              <a:rPr lang="en-US" sz="2000" b="1" dirty="0" err="1" smtClean="0"/>
              <a:t>exergaming</a:t>
            </a:r>
            <a:r>
              <a:rPr lang="en-US" sz="2000" b="1" dirty="0" smtClean="0"/>
              <a:t>). </a:t>
            </a:r>
            <a:endParaRPr lang="en-US" sz="2000" b="1" dirty="0"/>
          </a:p>
          <a:p>
            <a:pPr marL="342900" indent="-342900">
              <a:buFont typeface="Wingdings" charset="2"/>
              <a:buChar char="§"/>
            </a:pPr>
            <a:endParaRPr lang="en-US" sz="2000" b="1" dirty="0"/>
          </a:p>
          <a:p>
            <a:pPr marL="342900" indent="-342900">
              <a:buFont typeface="Wingdings" charset="2"/>
              <a:buChar char="§"/>
            </a:pPr>
            <a:r>
              <a:rPr lang="en-US" sz="2000" b="1" dirty="0" smtClean="0"/>
              <a:t>Self rated everyday functioning in regards to memory and concentration were higher after 3 months of </a:t>
            </a:r>
            <a:r>
              <a:rPr lang="en-US" sz="2000" b="1" dirty="0" err="1" smtClean="0"/>
              <a:t>exergaming</a:t>
            </a:r>
            <a:r>
              <a:rPr lang="en-US" sz="2000" b="1" dirty="0"/>
              <a:t> </a:t>
            </a:r>
            <a:r>
              <a:rPr lang="en-US" sz="2000" b="1" dirty="0" smtClean="0"/>
              <a:t>regardless the level of cognitive demands.  </a:t>
            </a:r>
          </a:p>
        </p:txBody>
      </p: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6665" y="1019254"/>
            <a:ext cx="7498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</a:t>
            </a:r>
            <a:r>
              <a:rPr lang="en-US" sz="2000" b="1" dirty="0" smtClean="0"/>
              <a:t>he ACTIVE project</a:t>
            </a:r>
          </a:p>
          <a:p>
            <a:pPr algn="ctr"/>
            <a:r>
              <a:rPr lang="en-US" sz="2000" b="1" dirty="0" smtClean="0"/>
              <a:t>Advanced Cognitive Training for Independent and Vital Elderly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2383" y="359751"/>
            <a:ext cx="47074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u="sng" dirty="0" smtClean="0"/>
              <a:t>Long term effects of cognitive training: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2000" y="2301212"/>
            <a:ext cx="1992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N=2832</a:t>
            </a:r>
          </a:p>
          <a:p>
            <a:r>
              <a:rPr lang="en-US" sz="2000" b="1" dirty="0" smtClean="0"/>
              <a:t>Mean age=73.6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2000" y="3166352"/>
            <a:ext cx="833440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Intervention: </a:t>
            </a:r>
          </a:p>
          <a:p>
            <a:pPr marL="342900" indent="-342900">
              <a:spcBef>
                <a:spcPts val="600"/>
              </a:spcBef>
              <a:buFont typeface="Wingdings" charset="2"/>
              <a:buChar char="§"/>
            </a:pPr>
            <a:r>
              <a:rPr lang="en-US" sz="2000" b="1" dirty="0" smtClean="0"/>
              <a:t>Initial training: 10 training sessions (60-75 </a:t>
            </a:r>
            <a:r>
              <a:rPr lang="en-US" sz="2000" b="1" dirty="0" err="1" smtClean="0"/>
              <a:t>mins</a:t>
            </a:r>
            <a:r>
              <a:rPr lang="en-US" sz="2000" b="1" dirty="0" smtClean="0"/>
              <a:t> over 5 to 6 </a:t>
            </a:r>
            <a:r>
              <a:rPr lang="en-US" sz="2000" b="1" dirty="0" err="1" smtClean="0"/>
              <a:t>wks</a:t>
            </a:r>
            <a:r>
              <a:rPr lang="en-US" sz="2000" b="1" dirty="0" smtClean="0"/>
              <a:t>). 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		memory, reasoning, or speed processing</a:t>
            </a:r>
          </a:p>
          <a:p>
            <a:pPr marL="342900" indent="-342900">
              <a:spcBef>
                <a:spcPts val="600"/>
              </a:spcBef>
              <a:buFont typeface="Wingdings" charset="2"/>
              <a:buChar char="§"/>
            </a:pPr>
            <a:r>
              <a:rPr lang="en-US" sz="2000" b="1" dirty="0" smtClean="0"/>
              <a:t>Booster Training: </a:t>
            </a:r>
            <a:r>
              <a:rPr lang="en-US" sz="2000" b="1" dirty="0"/>
              <a:t>4</a:t>
            </a:r>
            <a:r>
              <a:rPr lang="en-US" sz="2000" b="1" dirty="0" smtClean="0"/>
              <a:t> sessions, 11-35 months after the initial training. 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3657599" y="1727140"/>
            <a:ext cx="190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Rebok</a:t>
            </a:r>
            <a:r>
              <a:rPr lang="en-US" b="1" dirty="0"/>
              <a:t> et al., 2014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85073" y="2301212"/>
            <a:ext cx="5046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10 years later, </a:t>
            </a:r>
            <a:r>
              <a:rPr lang="en-US" b="1" dirty="0"/>
              <a:t>around 400 </a:t>
            </a:r>
            <a:r>
              <a:rPr lang="en-US" b="1" dirty="0" smtClean="0"/>
              <a:t>participants in </a:t>
            </a:r>
            <a:r>
              <a:rPr lang="en-US" b="1" dirty="0"/>
              <a:t>each of the three training groups and the control group </a:t>
            </a:r>
          </a:p>
        </p:txBody>
      </p: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054" y="834441"/>
            <a:ext cx="7498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 ACTIVE project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Advanced Cognitive Training for Independent and Vital Elderly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1157" y="2302749"/>
            <a:ext cx="742271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Outcome Measures: </a:t>
            </a:r>
          </a:p>
          <a:p>
            <a:pPr marL="342900" indent="-342900">
              <a:spcBef>
                <a:spcPts val="600"/>
              </a:spcBef>
              <a:buFont typeface="Wingdings" charset="2"/>
              <a:buChar char="§"/>
            </a:pPr>
            <a:r>
              <a:rPr lang="en-US" sz="2000" b="1" dirty="0" smtClean="0"/>
              <a:t>Cognitive abilities (3 tasks each)</a:t>
            </a:r>
          </a:p>
          <a:p>
            <a:pPr marL="342900" indent="-342900">
              <a:spcBef>
                <a:spcPts val="600"/>
              </a:spcBef>
              <a:buFont typeface="Wingdings" charset="2"/>
              <a:buChar char="§"/>
            </a:pPr>
            <a:r>
              <a:rPr lang="en-US" sz="2000" b="1" dirty="0" smtClean="0"/>
              <a:t>Everyday function: 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	</a:t>
            </a:r>
            <a:r>
              <a:rPr lang="en-US" sz="2000" b="1" dirty="0" smtClean="0"/>
              <a:t>	Self-reported: (Instrumental </a:t>
            </a:r>
            <a:r>
              <a:rPr lang="en-US" sz="2000" b="1" dirty="0"/>
              <a:t>A</a:t>
            </a:r>
            <a:r>
              <a:rPr lang="en-US" sz="2000" b="1" dirty="0" smtClean="0"/>
              <a:t>ctivities </a:t>
            </a:r>
            <a:r>
              <a:rPr lang="en-US" sz="2000" b="1" dirty="0"/>
              <a:t>of </a:t>
            </a:r>
            <a:r>
              <a:rPr lang="en-US" sz="2000" b="1" dirty="0" smtClean="0"/>
              <a:t>Daily Living)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	</a:t>
            </a:r>
            <a:r>
              <a:rPr lang="en-US" sz="2000" b="1" dirty="0" smtClean="0"/>
              <a:t>	Performance-based: 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	</a:t>
            </a:r>
            <a:r>
              <a:rPr lang="en-US" sz="2000" b="1" dirty="0" smtClean="0"/>
              <a:t>			Everyday Problem Solving 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	</a:t>
            </a:r>
            <a:r>
              <a:rPr lang="en-US" sz="2000" b="1" dirty="0" smtClean="0"/>
              <a:t>			Everyday speed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43868" y="1591068"/>
            <a:ext cx="190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Rebok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6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5183" y="6065390"/>
            <a:ext cx="5147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Park et al., </a:t>
            </a:r>
            <a:r>
              <a:rPr lang="en-US" sz="2000" b="1" dirty="0" smtClean="0"/>
              <a:t>2002; Park, Gerard, &amp; </a:t>
            </a:r>
            <a:r>
              <a:rPr lang="en-US" sz="2000" b="1" dirty="0" err="1" smtClean="0"/>
              <a:t>Bischof</a:t>
            </a:r>
            <a:r>
              <a:rPr lang="en-US" sz="2000" b="1" dirty="0" smtClean="0"/>
              <a:t>, 2013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3682" y="355825"/>
            <a:ext cx="89203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 smtClean="0"/>
              <a:t>As we age, most of the basic cognitive processes show age-related decline.    </a:t>
            </a:r>
            <a:endParaRPr lang="en-US" sz="22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50" y="969435"/>
            <a:ext cx="8169988" cy="487256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8900000">
            <a:off x="5376333" y="1778000"/>
            <a:ext cx="1134533" cy="2540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890"/>
          <a:stretch/>
        </p:blipFill>
        <p:spPr>
          <a:xfrm>
            <a:off x="392982" y="563773"/>
            <a:ext cx="4365285" cy="2907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6890"/>
          <a:stretch/>
        </p:blipFill>
        <p:spPr>
          <a:xfrm>
            <a:off x="4758267" y="563773"/>
            <a:ext cx="4255800" cy="29075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7309" y="291169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Memory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68340" y="277509"/>
            <a:ext cx="1289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Reasoning*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6181"/>
          <a:stretch/>
        </p:blipFill>
        <p:spPr>
          <a:xfrm>
            <a:off x="2488907" y="3606797"/>
            <a:ext cx="4538719" cy="30963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0" y="3691467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Speed**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061"/>
          <a:stretch/>
        </p:blipFill>
        <p:spPr>
          <a:xfrm>
            <a:off x="1219752" y="1001005"/>
            <a:ext cx="7137612" cy="49868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7332" y="563941"/>
            <a:ext cx="8602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Training effect was significant only on self</a:t>
            </a:r>
            <a:r>
              <a:rPr lang="en-US" b="1" dirty="0"/>
              <a:t>-</a:t>
            </a:r>
            <a:r>
              <a:rPr lang="en-US" b="1" dirty="0" smtClean="0"/>
              <a:t>reported measure of daily function (IADL)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do targeted mental training to improve mental functioning?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A. Kurby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0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61" y="274638"/>
            <a:ext cx="843780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we exercise our minds can we change our developmental trajectory?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6248400"/>
            <a:ext cx="176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Salthouse</a:t>
            </a:r>
            <a:r>
              <a:rPr lang="en-US" dirty="0"/>
              <a:t> </a:t>
            </a:r>
            <a:r>
              <a:rPr lang="en-US" dirty="0" smtClean="0"/>
              <a:t>(2004)</a:t>
            </a:r>
            <a:endParaRPr lang="en-US" dirty="0"/>
          </a:p>
        </p:txBody>
      </p:sp>
      <p:pic>
        <p:nvPicPr>
          <p:cNvPr id="6" name="Picture 5" descr="Screen Shot 2016-02-16 at 10.0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62" y="1592826"/>
            <a:ext cx="6925061" cy="467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6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61" y="274638"/>
            <a:ext cx="843780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we play chess frequently, do we maintain chess performance?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6248400"/>
            <a:ext cx="176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Salthouse</a:t>
            </a:r>
            <a:r>
              <a:rPr lang="en-US" dirty="0"/>
              <a:t> </a:t>
            </a:r>
            <a:r>
              <a:rPr lang="en-US" dirty="0" smtClean="0"/>
              <a:t>(2006)</a:t>
            </a:r>
            <a:endParaRPr lang="en-US" dirty="0"/>
          </a:p>
        </p:txBody>
      </p:sp>
      <p:pic>
        <p:nvPicPr>
          <p:cNvPr id="3" name="Picture 2" descr="Screen Shot 2016-02-16 at 10.12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78" y="1476034"/>
            <a:ext cx="7305055" cy="48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1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6350593"/>
            <a:ext cx="2528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Salthouse</a:t>
            </a:r>
            <a:r>
              <a:rPr lang="en-US" dirty="0"/>
              <a:t> </a:t>
            </a:r>
            <a:r>
              <a:rPr lang="en-US" dirty="0" smtClean="0"/>
              <a:t>(2006)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1961" y="274638"/>
            <a:ext cx="843780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we exercise our minds can we change our developmental trajectory?</a:t>
            </a:r>
            <a:endParaRPr lang="en-US" dirty="0"/>
          </a:p>
        </p:txBody>
      </p:sp>
      <p:pic>
        <p:nvPicPr>
          <p:cNvPr id="2" name="Picture 1" descr="Screen Shot 2016-02-16 at 10.28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8746435" cy="685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 rot="1482330">
            <a:off x="2272745" y="529040"/>
            <a:ext cx="2125682" cy="14307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5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people who engage in mental exercise often (i.e., 10 hours a week of crossword puzzles) age different cognitively?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1961" y="274638"/>
            <a:ext cx="843780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we exercise our minds can we change our developmental trajectory?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2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6350593"/>
            <a:ext cx="2528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Salthouse</a:t>
            </a:r>
            <a:r>
              <a:rPr lang="en-US" dirty="0"/>
              <a:t> </a:t>
            </a:r>
            <a:r>
              <a:rPr lang="en-US" dirty="0" smtClean="0"/>
              <a:t>(2006)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1961" y="274638"/>
            <a:ext cx="843780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we exercise our minds can we change our developmental trajectory?</a:t>
            </a:r>
            <a:endParaRPr lang="en-US" dirty="0"/>
          </a:p>
        </p:txBody>
      </p:sp>
      <p:pic>
        <p:nvPicPr>
          <p:cNvPr id="3" name="Picture 2" descr="Screen Shot 2016-02-16 at 10.09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99" y="1445323"/>
            <a:ext cx="6961571" cy="498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21167100">
            <a:off x="2043765" y="3051244"/>
            <a:ext cx="5226185" cy="14307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482330">
            <a:off x="1586409" y="2966808"/>
            <a:ext cx="6136919" cy="14307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482330">
            <a:off x="5440573" y="3580284"/>
            <a:ext cx="2125682" cy="14307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5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6350593"/>
            <a:ext cx="176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Salthouse</a:t>
            </a:r>
            <a:r>
              <a:rPr lang="en-US" dirty="0"/>
              <a:t> </a:t>
            </a:r>
            <a:r>
              <a:rPr lang="en-US" dirty="0" smtClean="0"/>
              <a:t>(2004)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1961" y="274638"/>
            <a:ext cx="843780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what mental functions does mental exercise improve?</a:t>
            </a:r>
            <a:endParaRPr lang="en-US" dirty="0"/>
          </a:p>
        </p:txBody>
      </p:sp>
      <p:pic>
        <p:nvPicPr>
          <p:cNvPr id="2" name="Picture 1" descr="Screen Shot 2016-02-17 at 8.57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37" y="1519238"/>
            <a:ext cx="6309654" cy="48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2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306564" y="211507"/>
            <a:ext cx="8656782" cy="795842"/>
          </a:xfrm>
        </p:spPr>
        <p:txBody>
          <a:bodyPr>
            <a:noAutofit/>
          </a:bodyPr>
          <a:lstStyle/>
          <a:p>
            <a:r>
              <a:rPr lang="en-US" sz="2800" dirty="0" smtClean="0"/>
              <a:t>But can </a:t>
            </a:r>
            <a:r>
              <a:rPr lang="en-US" sz="2800" i="1" dirty="0" smtClean="0"/>
              <a:t>targeted</a:t>
            </a:r>
            <a:r>
              <a:rPr lang="en-US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i="1" dirty="0" smtClean="0"/>
              <a:t>systematic </a:t>
            </a:r>
            <a:r>
              <a:rPr lang="en-US" sz="2800" dirty="0" smtClean="0"/>
              <a:t>training </a:t>
            </a:r>
            <a:r>
              <a:rPr lang="en-US" sz="2800" dirty="0" smtClean="0"/>
              <a:t>be beneficial?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564" y="1076781"/>
            <a:ext cx="8554594" cy="5638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ACTIVE clinical trial – Ball et al. (2002), </a:t>
            </a:r>
            <a:r>
              <a:rPr lang="en-US" sz="2600" i="1" dirty="0" smtClean="0"/>
              <a:t>JAMA</a:t>
            </a:r>
            <a:endParaRPr lang="en-US" sz="2600" dirty="0" smtClean="0"/>
          </a:p>
          <a:p>
            <a:pPr marL="1828800" lvl="4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Screen shot 2010-10-10 at 7.03.50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170" y="1653468"/>
            <a:ext cx="7449300" cy="47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rot="709523">
            <a:off x="1940891" y="2225341"/>
            <a:ext cx="5222069" cy="3149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83811" y="5230082"/>
            <a:ext cx="3582009" cy="63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08567"/>
            <a:ext cx="7027334" cy="5163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049" y="6163846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Salthouse</a:t>
            </a:r>
            <a:r>
              <a:rPr lang="en-US" sz="2000" b="1" dirty="0" smtClean="0"/>
              <a:t>, 2006</a:t>
            </a:r>
            <a:endParaRPr lang="en-US" sz="2000" b="1" dirty="0"/>
          </a:p>
        </p:txBody>
      </p:sp>
      <p:sp>
        <p:nvSpPr>
          <p:cNvPr id="6" name="Left Arrow 5"/>
          <p:cNvSpPr/>
          <p:nvPr/>
        </p:nvSpPr>
        <p:spPr>
          <a:xfrm>
            <a:off x="7679267" y="2387600"/>
            <a:ext cx="1134533" cy="2540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take a step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Hmm, what is going on?</a:t>
            </a:r>
          </a:p>
          <a:p>
            <a:endParaRPr lang="en-US" dirty="0"/>
          </a:p>
          <a:p>
            <a:r>
              <a:rPr lang="en-US" dirty="0" smtClean="0"/>
              <a:t>What produces cognitive functioning? What is the part of the mind that “does the thinking?”</a:t>
            </a:r>
          </a:p>
        </p:txBody>
      </p:sp>
    </p:spTree>
    <p:extLst>
      <p:ext uri="{BB962C8B-B14F-4D97-AF65-F5344CB8AC3E}">
        <p14:creationId xmlns:p14="http://schemas.microsoft.com/office/powerpoint/2010/main" val="323353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5738"/>
            <a:ext cx="8229600" cy="1143000"/>
          </a:xfrm>
        </p:spPr>
        <p:txBody>
          <a:bodyPr/>
          <a:lstStyle/>
          <a:p>
            <a:r>
              <a:rPr lang="en-US" dirty="0" smtClean="0"/>
              <a:t>Working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04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Mental system that stores and processes information.</a:t>
            </a:r>
          </a:p>
          <a:p>
            <a:pPr lvl="1"/>
            <a:r>
              <a:rPr lang="en-US" dirty="0" smtClean="0"/>
              <a:t>Most subjectively experience it as “the mind”</a:t>
            </a:r>
          </a:p>
          <a:p>
            <a:pPr lvl="1"/>
            <a:r>
              <a:rPr lang="en-US" dirty="0" smtClean="0"/>
              <a:t>Does the “work”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2678" r="41755"/>
          <a:stretch/>
        </p:blipFill>
        <p:spPr>
          <a:xfrm>
            <a:off x="29199" y="4648200"/>
            <a:ext cx="3095002" cy="2029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089" b="54191"/>
          <a:stretch/>
        </p:blipFill>
        <p:spPr>
          <a:xfrm>
            <a:off x="3198731" y="3158886"/>
            <a:ext cx="4929562" cy="27840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25751" y="4644390"/>
            <a:ext cx="298450" cy="457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13200" y="5822251"/>
            <a:ext cx="711200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8632" r="7384"/>
          <a:stretch/>
        </p:blipFill>
        <p:spPr>
          <a:xfrm>
            <a:off x="4217085" y="3630046"/>
            <a:ext cx="3031029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258" t="4033"/>
          <a:stretch/>
        </p:blipFill>
        <p:spPr>
          <a:xfrm>
            <a:off x="4225593" y="3617382"/>
            <a:ext cx="3022521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4597" y="3630046"/>
            <a:ext cx="2292726" cy="17261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59609" y="3989685"/>
            <a:ext cx="427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could certainly slow the aging process down if it had to work its way through Congress.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9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critical defining features:</a:t>
            </a:r>
          </a:p>
          <a:p>
            <a:pPr marL="457200" lvl="1" indent="0">
              <a:buNone/>
            </a:pPr>
            <a:r>
              <a:rPr lang="en-US" dirty="0" smtClean="0"/>
              <a:t>1) Has limited “space,” and the amount of “space” can differ from person to person.</a:t>
            </a:r>
          </a:p>
          <a:p>
            <a:pPr marL="457200" lvl="1" indent="0">
              <a:buNone/>
            </a:pPr>
            <a:r>
              <a:rPr lang="en-US" dirty="0" smtClean="0"/>
              <a:t>2) Has limited “processing power,” which can differ from person to person.</a:t>
            </a:r>
          </a:p>
        </p:txBody>
      </p:sp>
    </p:spTree>
    <p:extLst>
      <p:ext uri="{BB962C8B-B14F-4D97-AF65-F5344CB8AC3E}">
        <p14:creationId xmlns:p14="http://schemas.microsoft.com/office/powerpoint/2010/main" val="282375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measured?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Span Test</a:t>
            </a:r>
          </a:p>
          <a:p>
            <a:pPr lvl="1"/>
            <a:r>
              <a:rPr lang="en-US" dirty="0" smtClean="0"/>
              <a:t>Task 1: indicate whether the sentence makes sense. (Processing component)</a:t>
            </a:r>
          </a:p>
          <a:p>
            <a:pPr lvl="1"/>
            <a:r>
              <a:rPr lang="en-US" dirty="0" smtClean="0"/>
              <a:t>Task 2: remember the word in red (Storage component)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5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81000" y="2819400"/>
            <a:ext cx="838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/>
              <a:t>The cat chased the mouse in the banana. ?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3643831652"/>
      </p:ext>
    </p:extLst>
  </p:cSld>
  <p:clrMapOvr>
    <a:masterClrMapping/>
  </p:clrMapOvr>
  <p:transition xmlns:p14="http://schemas.microsoft.com/office/powerpoint/2010/main" advTm="5000">
    <p:sndAc>
      <p:stSnd>
        <p:snd r:embed="rId2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65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" y="2819400"/>
            <a:ext cx="838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/>
              <a:t>Tim practiced the new skating routine. ?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CANDY</a:t>
            </a:r>
          </a:p>
        </p:txBody>
      </p:sp>
    </p:spTree>
    <p:extLst>
      <p:ext uri="{BB962C8B-B14F-4D97-AF65-F5344CB8AC3E}">
        <p14:creationId xmlns:p14="http://schemas.microsoft.com/office/powerpoint/2010/main" val="1098735639"/>
      </p:ext>
    </p:extLst>
  </p:cSld>
  <p:clrMapOvr>
    <a:masterClrMapping/>
  </p:clrMapOvr>
  <p:transition xmlns:p14="http://schemas.microsoft.com/office/powerpoint/2010/main" advTm="5000">
    <p:sndAc>
      <p:stSnd>
        <p:snd r:embed="rId2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2819400"/>
            <a:ext cx="838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/>
              <a:t>The store was almost destroyed by tomato. ?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GUN</a:t>
            </a:r>
          </a:p>
        </p:txBody>
      </p:sp>
    </p:spTree>
    <p:extLst>
      <p:ext uri="{BB962C8B-B14F-4D97-AF65-F5344CB8AC3E}">
        <p14:creationId xmlns:p14="http://schemas.microsoft.com/office/powerpoint/2010/main" val="640044089"/>
      </p:ext>
    </p:extLst>
  </p:cSld>
  <p:clrMapOvr>
    <a:masterClrMapping/>
  </p:clrMapOvr>
  <p:transition xmlns:p14="http://schemas.microsoft.com/office/powerpoint/2010/main" advTm="5000">
    <p:sndAc>
      <p:stSnd>
        <p:snd r:embed="rId2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2819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252523987"/>
      </p:ext>
    </p:extLst>
  </p:cSld>
  <p:clrMapOvr>
    <a:masterClrMapping/>
  </p:clrMapOvr>
  <p:transition xmlns:p14="http://schemas.microsoft.com/office/powerpoint/2010/main" advTm="8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1000" y="2819400"/>
            <a:ext cx="838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/>
              <a:t>The fans at the football game wore bikes. ?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FOOD</a:t>
            </a:r>
          </a:p>
        </p:txBody>
      </p:sp>
    </p:spTree>
    <p:extLst>
      <p:ext uri="{BB962C8B-B14F-4D97-AF65-F5344CB8AC3E}">
        <p14:creationId xmlns:p14="http://schemas.microsoft.com/office/powerpoint/2010/main" val="226456104"/>
      </p:ext>
    </p:extLst>
  </p:cSld>
  <p:clrMapOvr>
    <a:masterClrMapping/>
  </p:clrMapOvr>
  <p:transition xmlns:p14="http://schemas.microsoft.com/office/powerpoint/2010/main" advTm="5000">
    <p:sndAc>
      <p:stSnd>
        <p:snd r:embed="rId2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9214"/>
          <a:stretch/>
        </p:blipFill>
        <p:spPr>
          <a:xfrm>
            <a:off x="1242696" y="564178"/>
            <a:ext cx="6261100" cy="4668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3046" y="5626250"/>
            <a:ext cx="1873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Salthouse</a:t>
            </a:r>
            <a:r>
              <a:rPr lang="en-US" sz="2000" b="1" dirty="0" smtClean="0"/>
              <a:t>, 2014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81000" y="2819400"/>
            <a:ext cx="838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/>
              <a:t>The chef prepared </a:t>
            </a:r>
            <a:r>
              <a:rPr lang="en-US" sz="3200" dirty="0" smtClean="0"/>
              <a:t>dessert </a:t>
            </a:r>
            <a:r>
              <a:rPr lang="en-US" sz="3200" dirty="0"/>
              <a:t>for her guests. ?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TRADE</a:t>
            </a:r>
          </a:p>
        </p:txBody>
      </p:sp>
    </p:spTree>
    <p:extLst>
      <p:ext uri="{BB962C8B-B14F-4D97-AF65-F5344CB8AC3E}">
        <p14:creationId xmlns:p14="http://schemas.microsoft.com/office/powerpoint/2010/main" val="1119331404"/>
      </p:ext>
    </p:extLst>
  </p:cSld>
  <p:clrMapOvr>
    <a:masterClrMapping/>
  </p:clrMapOvr>
  <p:transition xmlns:p14="http://schemas.microsoft.com/office/powerpoint/2010/main" advTm="5000">
    <p:sndAc>
      <p:stSnd>
        <p:snd r:embed="rId2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1000" y="2819400"/>
            <a:ext cx="838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/>
              <a:t>In the library, the girl read her book. ?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LEAD</a:t>
            </a:r>
          </a:p>
        </p:txBody>
      </p:sp>
    </p:spTree>
    <p:extLst>
      <p:ext uri="{BB962C8B-B14F-4D97-AF65-F5344CB8AC3E}">
        <p14:creationId xmlns:p14="http://schemas.microsoft.com/office/powerpoint/2010/main" val="2509496851"/>
      </p:ext>
    </p:extLst>
  </p:cSld>
  <p:clrMapOvr>
    <a:masterClrMapping/>
  </p:clrMapOvr>
  <p:transition xmlns:p14="http://schemas.microsoft.com/office/powerpoint/2010/main" advTm="5000">
    <p:sndAc>
      <p:stSnd>
        <p:snd r:embed="rId2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" y="2819400"/>
            <a:ext cx="838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/>
              <a:t>Last fall the farmers had a good sofa. ?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FACT</a:t>
            </a:r>
          </a:p>
        </p:txBody>
      </p:sp>
    </p:spTree>
    <p:extLst>
      <p:ext uri="{BB962C8B-B14F-4D97-AF65-F5344CB8AC3E}">
        <p14:creationId xmlns:p14="http://schemas.microsoft.com/office/powerpoint/2010/main" val="931147406"/>
      </p:ext>
    </p:extLst>
  </p:cSld>
  <p:clrMapOvr>
    <a:masterClrMapping/>
  </p:clrMapOvr>
  <p:transition xmlns:p14="http://schemas.microsoft.com/office/powerpoint/2010/main" advTm="5000">
    <p:sndAc>
      <p:stSnd>
        <p:snd r:embed="rId2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1000" y="2819400"/>
            <a:ext cx="838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/>
              <a:t>The bear looked for food in the pencil. ?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HAND</a:t>
            </a:r>
          </a:p>
        </p:txBody>
      </p:sp>
    </p:spTree>
    <p:extLst>
      <p:ext uri="{BB962C8B-B14F-4D97-AF65-F5344CB8AC3E}">
        <p14:creationId xmlns:p14="http://schemas.microsoft.com/office/powerpoint/2010/main" val="1543140634"/>
      </p:ext>
    </p:extLst>
  </p:cSld>
  <p:clrMapOvr>
    <a:masterClrMapping/>
  </p:clrMapOvr>
  <p:transition xmlns:p14="http://schemas.microsoft.com/office/powerpoint/2010/main" advTm="5000">
    <p:sndAc>
      <p:stSnd>
        <p:snd r:embed="rId2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81000" y="2819400"/>
            <a:ext cx="838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/>
              <a:t>Yesterday, the mailman brought the letter. ?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COLOR</a:t>
            </a:r>
          </a:p>
        </p:txBody>
      </p:sp>
    </p:spTree>
    <p:extLst>
      <p:ext uri="{BB962C8B-B14F-4D97-AF65-F5344CB8AC3E}">
        <p14:creationId xmlns:p14="http://schemas.microsoft.com/office/powerpoint/2010/main" val="1984120175"/>
      </p:ext>
    </p:extLst>
  </p:cSld>
  <p:clrMapOvr>
    <a:masterClrMapping/>
  </p:clrMapOvr>
  <p:transition xmlns:p14="http://schemas.microsoft.com/office/powerpoint/2010/main" advTm="5000">
    <p:sndAc>
      <p:stSnd>
        <p:snd r:embed="rId2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2819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606482293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WM decline with age?</a:t>
            </a:r>
            <a:endParaRPr lang="en-US" dirty="0"/>
          </a:p>
        </p:txBody>
      </p:sp>
      <p:pic>
        <p:nvPicPr>
          <p:cNvPr id="4" name="Picture 3" descr="Screen Shot 2016-02-16 at 11.28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0" y="1246092"/>
            <a:ext cx="7447831" cy="5048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780" y="6110644"/>
            <a:ext cx="226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Meguro et al. (2000)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3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n-US" dirty="0" smtClean="0"/>
              <a:t>Visual working </a:t>
            </a:r>
            <a:r>
              <a:rPr lang="en-US" dirty="0"/>
              <a:t>memory </a:t>
            </a:r>
            <a:r>
              <a:rPr lang="en-US" dirty="0" smtClean="0"/>
              <a:t>changes with </a:t>
            </a:r>
            <a:r>
              <a:rPr lang="en-US" dirty="0"/>
              <a:t>age (e.g., </a:t>
            </a:r>
            <a:r>
              <a:rPr lang="en-US" dirty="0" err="1" smtClean="0"/>
              <a:t>Brockmole</a:t>
            </a:r>
            <a:r>
              <a:rPr lang="en-US" dirty="0" smtClean="0"/>
              <a:t> &amp; </a:t>
            </a:r>
            <a:r>
              <a:rPr lang="en-US" dirty="0" err="1" smtClean="0"/>
              <a:t>Logie</a:t>
            </a:r>
            <a:r>
              <a:rPr lang="en-US" dirty="0" smtClean="0"/>
              <a:t>, 2013)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Screen Shot 2014-10-22 at 10.56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4270"/>
            <a:ext cx="9144000" cy="31581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0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16 at 11.3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0"/>
            <a:ext cx="8705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3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Working Memory be Trained?</a:t>
            </a:r>
            <a:br>
              <a:rPr lang="en-US" dirty="0" smtClean="0"/>
            </a:br>
            <a:r>
              <a:rPr lang="en-US" sz="2900" dirty="0"/>
              <a:t>(RICHMOND, MORRISON, CHEIN, AND </a:t>
            </a:r>
            <a:r>
              <a:rPr lang="en-US" sz="2900" dirty="0" smtClean="0"/>
              <a:t>OLSON, 2011)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Assessed if practicing WM tasks can improve performance on those tasks.</a:t>
            </a:r>
          </a:p>
          <a:p>
            <a:r>
              <a:rPr lang="en-US" dirty="0" smtClean="0"/>
              <a:t>Assessed whether training WM can cause transfer to other tasks.</a:t>
            </a:r>
          </a:p>
          <a:p>
            <a:pPr lvl="1"/>
            <a:r>
              <a:rPr lang="en-US" dirty="0" smtClean="0"/>
              <a:t>Near transfer: Other WM tasks that they did not practice</a:t>
            </a:r>
          </a:p>
          <a:p>
            <a:pPr lvl="1"/>
            <a:r>
              <a:rPr lang="en-US" dirty="0" smtClean="0"/>
              <a:t>Far transfer: Reasoning/attention and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3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7902"/>
          <a:stretch/>
        </p:blipFill>
        <p:spPr>
          <a:xfrm>
            <a:off x="855134" y="237068"/>
            <a:ext cx="7727721" cy="568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8513" y="6178760"/>
            <a:ext cx="1873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Salthouse</a:t>
            </a:r>
            <a:r>
              <a:rPr lang="en-US" sz="2000" b="1" dirty="0" smtClean="0"/>
              <a:t>, 2014 </a:t>
            </a:r>
            <a:endParaRPr lang="en-US" sz="2000" b="1" dirty="0"/>
          </a:p>
        </p:txBody>
      </p:sp>
      <p:sp>
        <p:nvSpPr>
          <p:cNvPr id="6" name="Left Arrow 5"/>
          <p:cNvSpPr/>
          <p:nvPr/>
        </p:nvSpPr>
        <p:spPr>
          <a:xfrm>
            <a:off x="7814734" y="1016000"/>
            <a:ext cx="1134533" cy="2540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53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WM training regime</a:t>
            </a:r>
            <a:endParaRPr lang="en-US" dirty="0"/>
          </a:p>
        </p:txBody>
      </p:sp>
      <p:pic>
        <p:nvPicPr>
          <p:cNvPr id="4" name="Picture 3" descr="Screen Shot 2016-02-17 at 9.3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0"/>
            <a:ext cx="9144000" cy="5066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000" y="6076877"/>
            <a:ext cx="889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Twenty 30 minute training sessions over a span of 4-5 weeks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4263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53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 group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4000" y="6076877"/>
            <a:ext cx="889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Twenty 30 minute training sessions over a span of 4-5 weeks</a:t>
            </a:r>
            <a:endParaRPr lang="en-US" sz="2600" dirty="0"/>
          </a:p>
        </p:txBody>
      </p:sp>
      <p:pic>
        <p:nvPicPr>
          <p:cNvPr id="3" name="Picture 2" descr="Screen Shot 2016-02-17 at 9.46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2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0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711200"/>
            <a:ext cx="8712200" cy="4525963"/>
          </a:xfrm>
        </p:spPr>
        <p:txBody>
          <a:bodyPr/>
          <a:lstStyle/>
          <a:p>
            <a:r>
              <a:rPr lang="en-US" dirty="0" smtClean="0"/>
              <a:t>Near transfer post tests:</a:t>
            </a:r>
          </a:p>
          <a:p>
            <a:pPr lvl="1"/>
            <a:r>
              <a:rPr lang="en-US" dirty="0" smtClean="0"/>
              <a:t>Reading span</a:t>
            </a:r>
          </a:p>
          <a:p>
            <a:pPr lvl="1"/>
            <a:r>
              <a:rPr lang="en-US" dirty="0" smtClean="0"/>
              <a:t>Digit span</a:t>
            </a:r>
          </a:p>
          <a:p>
            <a:pPr lvl="2"/>
            <a:r>
              <a:rPr lang="en-US" dirty="0" smtClean="0"/>
              <a:t>4, 8, 2</a:t>
            </a:r>
          </a:p>
          <a:p>
            <a:pPr lvl="2"/>
            <a:r>
              <a:rPr lang="en-US" dirty="0" smtClean="0"/>
              <a:t>5, 7, 3, 8</a:t>
            </a:r>
          </a:p>
          <a:p>
            <a:pPr lvl="2"/>
            <a:r>
              <a:rPr lang="en-US" dirty="0" smtClean="0"/>
              <a:t>6, 8, 3, 2, 5</a:t>
            </a:r>
          </a:p>
          <a:p>
            <a:pPr lvl="2"/>
            <a:r>
              <a:rPr lang="en-US" dirty="0" smtClean="0"/>
              <a:t>8, 6, 7, 4, 5, 9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9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736600"/>
            <a:ext cx="8712200" cy="4525963"/>
          </a:xfrm>
        </p:spPr>
        <p:txBody>
          <a:bodyPr/>
          <a:lstStyle/>
          <a:p>
            <a:r>
              <a:rPr lang="en-US" dirty="0" smtClean="0"/>
              <a:t>Far transfer post tests:</a:t>
            </a:r>
          </a:p>
          <a:p>
            <a:pPr lvl="1"/>
            <a:r>
              <a:rPr lang="en-US" dirty="0"/>
              <a:t>Raven’s Standard Progressive </a:t>
            </a:r>
            <a:r>
              <a:rPr lang="en-US" dirty="0" smtClean="0"/>
              <a:t>Matrices</a:t>
            </a:r>
          </a:p>
        </p:txBody>
      </p:sp>
      <p:pic>
        <p:nvPicPr>
          <p:cNvPr id="4" name="Picture 3" descr="Screen Shot 2014-03-07 at 1.31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59" y="1917700"/>
            <a:ext cx="4199219" cy="450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4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736600"/>
            <a:ext cx="8712200" cy="4525963"/>
          </a:xfrm>
        </p:spPr>
        <p:txBody>
          <a:bodyPr/>
          <a:lstStyle/>
          <a:p>
            <a:r>
              <a:rPr lang="en-US" dirty="0" smtClean="0"/>
              <a:t>Far transfer post tests:</a:t>
            </a:r>
          </a:p>
          <a:p>
            <a:pPr lvl="1"/>
            <a:r>
              <a:rPr lang="en-US" dirty="0" smtClean="0"/>
              <a:t>Test of Everyday Attention (TEA)</a:t>
            </a:r>
            <a:endParaRPr lang="en-US" dirty="0"/>
          </a:p>
          <a:p>
            <a:pPr lvl="2"/>
            <a:r>
              <a:rPr lang="en-US" dirty="0" smtClean="0"/>
              <a:t>Six different counting and search tasks</a:t>
            </a:r>
          </a:p>
          <a:p>
            <a:pPr lvl="3"/>
            <a:r>
              <a:rPr lang="en-US" dirty="0" smtClean="0"/>
              <a:t>E.g., “Elevator Counting with Distraction: counting low-pitched tones and ignoring higher-pitched tones”</a:t>
            </a:r>
          </a:p>
        </p:txBody>
      </p:sp>
    </p:spTree>
    <p:extLst>
      <p:ext uri="{BB962C8B-B14F-4D97-AF65-F5344CB8AC3E}">
        <p14:creationId xmlns:p14="http://schemas.microsoft.com/office/powerpoint/2010/main" val="354507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736600"/>
            <a:ext cx="8712200" cy="4525963"/>
          </a:xfrm>
        </p:spPr>
        <p:txBody>
          <a:bodyPr/>
          <a:lstStyle/>
          <a:p>
            <a:r>
              <a:rPr lang="en-US" dirty="0" smtClean="0"/>
              <a:t>Far transfer post tests:</a:t>
            </a:r>
          </a:p>
          <a:p>
            <a:pPr lvl="1"/>
            <a:r>
              <a:rPr lang="en-US" dirty="0"/>
              <a:t>Episodic memory (California Verbal Learning </a:t>
            </a:r>
            <a:r>
              <a:rPr lang="en-US" dirty="0" smtClean="0"/>
              <a:t>Test – CVLT)</a:t>
            </a:r>
          </a:p>
          <a:p>
            <a:pPr lvl="2"/>
            <a:r>
              <a:rPr lang="en-US" dirty="0" smtClean="0"/>
              <a:t>16 item list-learning task</a:t>
            </a:r>
          </a:p>
          <a:p>
            <a:pPr lvl="3"/>
            <a:r>
              <a:rPr lang="en-US" dirty="0" smtClean="0"/>
              <a:t>A) recall words immediately</a:t>
            </a:r>
          </a:p>
          <a:p>
            <a:pPr lvl="3"/>
            <a:r>
              <a:rPr lang="en-US" dirty="0" smtClean="0"/>
              <a:t>B) recall words after a distracter list</a:t>
            </a:r>
          </a:p>
          <a:p>
            <a:pPr lvl="3"/>
            <a:r>
              <a:rPr lang="en-US" dirty="0" smtClean="0"/>
              <a:t>C) recall words after a 20-min delay</a:t>
            </a:r>
          </a:p>
        </p:txBody>
      </p:sp>
    </p:spTree>
    <p:extLst>
      <p:ext uri="{BB962C8B-B14F-4D97-AF65-F5344CB8AC3E}">
        <p14:creationId xmlns:p14="http://schemas.microsoft.com/office/powerpoint/2010/main" val="71886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Practicing WM tasks improves performance on those tasks</a:t>
            </a:r>
            <a:endParaRPr lang="en-US" dirty="0"/>
          </a:p>
        </p:txBody>
      </p:sp>
      <p:pic>
        <p:nvPicPr>
          <p:cNvPr id="4" name="Picture 3" descr="Screen Shot 2016-02-17 at 10.2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27200"/>
            <a:ext cx="4572000" cy="2706763"/>
          </a:xfrm>
          <a:prstGeom prst="rect">
            <a:avLst/>
          </a:prstGeom>
        </p:spPr>
      </p:pic>
      <p:pic>
        <p:nvPicPr>
          <p:cNvPr id="5" name="Picture 4" descr="Screen Shot 2016-02-17 at 10.21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415" y="1727200"/>
            <a:ext cx="4443585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0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WM training lead to transfer?</a:t>
            </a:r>
            <a:endParaRPr lang="en-US" dirty="0"/>
          </a:p>
        </p:txBody>
      </p:sp>
      <p:pic>
        <p:nvPicPr>
          <p:cNvPr id="4" name="Picture 3" descr="Screen Shot 2016-02-17 at 10.27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600"/>
            <a:ext cx="9144000" cy="2827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771900"/>
            <a:ext cx="9144000" cy="965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124200"/>
            <a:ext cx="9144000" cy="2413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24200"/>
            <a:ext cx="9144000" cy="6309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292600"/>
            <a:ext cx="9144000" cy="2413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5000" y="5219700"/>
            <a:ext cx="805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But, if you only include the older adults who actually showed improvement in WM performance during their 5 week training, they improved in the 20-min delay condition for the CVLT.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912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Richmond et al (2011) showed that WM can cause *some* near and far transfer</a:t>
            </a:r>
          </a:p>
          <a:p>
            <a:r>
              <a:rPr lang="en-US" dirty="0" smtClean="0"/>
              <a:t>What does that mean?</a:t>
            </a:r>
          </a:p>
          <a:p>
            <a:pPr lvl="1"/>
            <a:r>
              <a:rPr lang="en-US" dirty="0" smtClean="0"/>
              <a:t>WM training may generally improve WM</a:t>
            </a:r>
          </a:p>
          <a:p>
            <a:pPr lvl="1"/>
            <a:r>
              <a:rPr lang="en-US" dirty="0" smtClean="0"/>
              <a:t>WM training may improve long term memory functioning (but maybe not intelligence)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2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74638"/>
            <a:ext cx="8864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this effect replicate across studies?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Meta-analysis tested whether WM training improves WM, across a large collection </a:t>
            </a:r>
            <a:r>
              <a:rPr lang="en-US" dirty="0"/>
              <a:t>of studies (</a:t>
            </a:r>
            <a:r>
              <a:rPr lang="en-US" dirty="0" err="1"/>
              <a:t>Melby-</a:t>
            </a:r>
            <a:r>
              <a:rPr lang="en-US" dirty="0" err="1" smtClean="0"/>
              <a:t>Lervåg</a:t>
            </a:r>
            <a:r>
              <a:rPr lang="en-US" dirty="0" smtClean="0"/>
              <a:t> &amp; </a:t>
            </a:r>
            <a:r>
              <a:rPr lang="en-US" dirty="0" err="1" smtClean="0"/>
              <a:t>Hulme</a:t>
            </a:r>
            <a:r>
              <a:rPr lang="en-US" dirty="0" smtClean="0"/>
              <a:t>, 2013)</a:t>
            </a:r>
          </a:p>
          <a:p>
            <a:pPr lvl="1"/>
            <a:r>
              <a:rPr lang="en-US" dirty="0" smtClean="0"/>
              <a:t>Delay</a:t>
            </a:r>
          </a:p>
          <a:p>
            <a:pPr lvl="1"/>
            <a:r>
              <a:rPr lang="en-US" dirty="0" smtClean="0"/>
              <a:t>Far transfer</a:t>
            </a:r>
          </a:p>
          <a:p>
            <a:pPr lvl="1"/>
            <a:r>
              <a:rPr lang="en-US" dirty="0" smtClean="0"/>
              <a:t>Near transfer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7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503" y="272465"/>
            <a:ext cx="41979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 smtClean="0"/>
              <a:t>What accounts for these declines?    </a:t>
            </a:r>
            <a:endParaRPr lang="en-US" sz="2200" b="1" u="sng" dirty="0"/>
          </a:p>
        </p:txBody>
      </p:sp>
      <p:grpSp>
        <p:nvGrpSpPr>
          <p:cNvPr id="15" name="Group 14"/>
          <p:cNvGrpSpPr/>
          <p:nvPr/>
        </p:nvGrpSpPr>
        <p:grpSpPr>
          <a:xfrm>
            <a:off x="653439" y="865479"/>
            <a:ext cx="3715358" cy="5783677"/>
            <a:chOff x="534908" y="829733"/>
            <a:chExt cx="3715358" cy="5783677"/>
          </a:xfrm>
        </p:grpSpPr>
        <p:sp>
          <p:nvSpPr>
            <p:cNvPr id="3" name="Rounded Rectangle 2"/>
            <p:cNvSpPr/>
            <p:nvPr/>
          </p:nvSpPr>
          <p:spPr>
            <a:xfrm>
              <a:off x="534908" y="829733"/>
              <a:ext cx="3715358" cy="5783677"/>
            </a:xfrm>
            <a:prstGeom prst="roundRect">
              <a:avLst/>
            </a:prstGeom>
            <a:solidFill>
              <a:srgbClr val="ECF4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909985" y="1086691"/>
              <a:ext cx="3174600" cy="4801957"/>
              <a:chOff x="630262" y="1086691"/>
              <a:chExt cx="3174600" cy="480195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2626662" y="1957796"/>
                <a:ext cx="1178200" cy="582204"/>
                <a:chOff x="2665667" y="1957796"/>
                <a:chExt cx="1178200" cy="582204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2818703" y="2018066"/>
                  <a:ext cx="872129" cy="461665"/>
                </a:xfrm>
                <a:prstGeom prst="rect">
                  <a:avLst/>
                </a:prstGeom>
                <a:noFill/>
                <a:ln w="28575" cmpd="sng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Neural </a:t>
                  </a:r>
                </a:p>
                <a:p>
                  <a:pPr algn="ctr"/>
                  <a:r>
                    <a:rPr lang="en-US" sz="1200" b="1" dirty="0" smtClean="0"/>
                    <a:t>Challenges</a:t>
                  </a:r>
                  <a:endParaRPr lang="en-US" sz="1200" b="1" dirty="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2665667" y="1957796"/>
                  <a:ext cx="1178200" cy="58220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924281" y="2946164"/>
                <a:ext cx="872129" cy="461665"/>
                <a:chOff x="700280" y="2978372"/>
                <a:chExt cx="872129" cy="461665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700280" y="2978372"/>
                  <a:ext cx="872129" cy="461665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864237" y="3070705"/>
                  <a:ext cx="544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Aging</a:t>
                  </a:r>
                  <a:endParaRPr lang="en-US" sz="1200" b="1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626662" y="3927049"/>
                <a:ext cx="1178200" cy="582204"/>
                <a:chOff x="2524190" y="3860554"/>
                <a:chExt cx="1178200" cy="582204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2587658" y="3920824"/>
                  <a:ext cx="105126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Functional</a:t>
                  </a:r>
                </a:p>
                <a:p>
                  <a:pPr algn="ctr"/>
                  <a:r>
                    <a:rPr lang="en-US" sz="1200" b="1" dirty="0" smtClean="0"/>
                    <a:t>Deterioration</a:t>
                  </a:r>
                  <a:endParaRPr lang="en-US" sz="1200" b="1" dirty="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524190" y="3860554"/>
                  <a:ext cx="1178200" cy="58220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630262" y="1086691"/>
                <a:ext cx="1735249" cy="931375"/>
                <a:chOff x="806747" y="973050"/>
                <a:chExt cx="1735249" cy="931375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839615" y="973050"/>
                  <a:ext cx="1702381" cy="884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spcAft>
                      <a:spcPts val="300"/>
                    </a:spcAft>
                    <a:buFont typeface="Wingdings" charset="2"/>
                    <a:buChar char="§"/>
                  </a:pPr>
                  <a:r>
                    <a:rPr lang="en-US" sz="1100" b="1" dirty="0" smtClean="0"/>
                    <a:t>Shrinkage</a:t>
                  </a:r>
                </a:p>
                <a:p>
                  <a:pPr marL="171450" indent="-171450">
                    <a:spcAft>
                      <a:spcPts val="300"/>
                    </a:spcAft>
                    <a:buFont typeface="Wingdings" charset="2"/>
                    <a:buChar char="§"/>
                  </a:pPr>
                  <a:r>
                    <a:rPr lang="en-US" sz="1100" b="1" dirty="0" smtClean="0"/>
                    <a:t>White Matter Changes</a:t>
                  </a:r>
                </a:p>
                <a:p>
                  <a:pPr marL="171450" indent="-171450">
                    <a:spcAft>
                      <a:spcPts val="300"/>
                    </a:spcAft>
                    <a:buFont typeface="Wingdings" charset="2"/>
                    <a:buChar char="§"/>
                  </a:pPr>
                  <a:r>
                    <a:rPr lang="en-US" sz="1100" b="1" dirty="0" smtClean="0"/>
                    <a:t>Cortical Thinning</a:t>
                  </a:r>
                </a:p>
                <a:p>
                  <a:pPr marL="171450" indent="-171450">
                    <a:spcAft>
                      <a:spcPts val="300"/>
                    </a:spcAft>
                    <a:buFont typeface="Wingdings" charset="2"/>
                    <a:buChar char="§"/>
                  </a:pPr>
                  <a:r>
                    <a:rPr lang="en-US" sz="1100" b="1" dirty="0" smtClean="0"/>
                    <a:t>Dopamine Depletion</a:t>
                  </a:r>
                  <a:endParaRPr lang="en-US" sz="1100" b="1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806747" y="973050"/>
                  <a:ext cx="1718316" cy="931375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983164" y="4719097"/>
                <a:ext cx="1564920" cy="1169551"/>
                <a:chOff x="658602" y="4571757"/>
                <a:chExt cx="1564920" cy="1169551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674451" y="4571757"/>
                  <a:ext cx="1533223" cy="116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spcAft>
                      <a:spcPts val="600"/>
                    </a:spcAft>
                    <a:buFont typeface="Wingdings" charset="2"/>
                    <a:buChar char="§"/>
                  </a:pPr>
                  <a:r>
                    <a:rPr lang="en-US" sz="1000" b="1" dirty="0" smtClean="0"/>
                    <a:t>Dedifferentiation of Ventral Visual Area</a:t>
                  </a:r>
                </a:p>
                <a:p>
                  <a:pPr marL="171450" indent="-171450">
                    <a:spcAft>
                      <a:spcPts val="600"/>
                    </a:spcAft>
                    <a:buFont typeface="Wingdings" charset="2"/>
                    <a:buChar char="§"/>
                  </a:pPr>
                  <a:r>
                    <a:rPr lang="en-US" sz="1000" b="1" dirty="0" smtClean="0"/>
                    <a:t>Medial Temporal Recruitment</a:t>
                  </a:r>
                </a:p>
                <a:p>
                  <a:pPr marL="171450" indent="-171450">
                    <a:spcAft>
                      <a:spcPts val="600"/>
                    </a:spcAft>
                    <a:buFont typeface="Wingdings" charset="2"/>
                    <a:buChar char="§"/>
                  </a:pPr>
                  <a:r>
                    <a:rPr lang="en-US" sz="1000" b="1" dirty="0" smtClean="0"/>
                    <a:t>Increased Default Activity</a:t>
                  </a:r>
                  <a:endParaRPr lang="en-US" sz="1000" b="1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58602" y="4577043"/>
                  <a:ext cx="1564920" cy="1158978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5" name="Straight Arrow Connector 44"/>
              <p:cNvCxnSpPr/>
              <p:nvPr/>
            </p:nvCxnSpPr>
            <p:spPr>
              <a:xfrm flipV="1">
                <a:off x="1796410" y="2540000"/>
                <a:ext cx="983288" cy="5503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1796410" y="3407829"/>
                <a:ext cx="893720" cy="5794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30" idx="4"/>
              </p:cNvCxnSpPr>
              <p:nvPr/>
            </p:nvCxnSpPr>
            <p:spPr>
              <a:xfrm>
                <a:off x="3215762" y="2540000"/>
                <a:ext cx="1571" cy="1286929"/>
              </a:xfrm>
              <a:prstGeom prst="straightConnector1">
                <a:avLst/>
              </a:prstGeom>
              <a:ln w="28575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2483043" y="1529232"/>
                <a:ext cx="502425" cy="29369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2626662" y="4550829"/>
                <a:ext cx="302805" cy="34924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/>
            <p:cNvSpPr txBox="1"/>
            <p:nvPr/>
          </p:nvSpPr>
          <p:spPr>
            <a:xfrm>
              <a:off x="956893" y="5927036"/>
              <a:ext cx="282226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800000"/>
                  </a:solidFill>
                </a:rPr>
                <a:t>The scaffolding theory of aging</a:t>
              </a:r>
            </a:p>
            <a:p>
              <a:pPr algn="ctr"/>
              <a:r>
                <a:rPr lang="en-US" sz="1600" b="1" dirty="0" smtClean="0">
                  <a:solidFill>
                    <a:srgbClr val="800000"/>
                  </a:solidFill>
                </a:rPr>
                <a:t>Park &amp; Reuter-Lorenz, 2009</a:t>
              </a:r>
              <a:endParaRPr lang="en-US" sz="1600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52950" y="865479"/>
            <a:ext cx="3715358" cy="5783677"/>
            <a:chOff x="5274677" y="901224"/>
            <a:chExt cx="3715358" cy="5783677"/>
          </a:xfrm>
        </p:grpSpPr>
        <p:sp>
          <p:nvSpPr>
            <p:cNvPr id="43" name="Rounded Rectangle 42"/>
            <p:cNvSpPr/>
            <p:nvPr/>
          </p:nvSpPr>
          <p:spPr>
            <a:xfrm>
              <a:off x="5274677" y="901224"/>
              <a:ext cx="3715358" cy="5783677"/>
            </a:xfrm>
            <a:prstGeom prst="roundRect">
              <a:avLst/>
            </a:prstGeom>
            <a:solidFill>
              <a:srgbClr val="FFE6F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55521" y="1870497"/>
              <a:ext cx="800895" cy="55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001364" y="2237683"/>
              <a:ext cx="1041399" cy="23622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149513" y="3875983"/>
              <a:ext cx="740257" cy="6223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149513" y="2377383"/>
              <a:ext cx="740257" cy="6223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32356" y="2402783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Brain</a:t>
              </a:r>
            </a:p>
            <a:p>
              <a:pPr algn="ctr"/>
              <a:r>
                <a:rPr lang="en-US" sz="1200" b="1" dirty="0" smtClean="0"/>
                <a:t>Structure</a:t>
              </a:r>
              <a:endParaRPr lang="en-US" sz="1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49513" y="3952183"/>
              <a:ext cx="7402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Brain</a:t>
              </a:r>
            </a:p>
            <a:p>
              <a:pPr algn="ctr"/>
              <a:r>
                <a:rPr lang="en-US" sz="1200" b="1" dirty="0" smtClean="0"/>
                <a:t>Function</a:t>
              </a:r>
              <a:endParaRPr lang="en-US" sz="1200" b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7445864" y="3164783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7598264" y="3139383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55521" y="1919065"/>
              <a:ext cx="800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Biological</a:t>
              </a:r>
            </a:p>
            <a:p>
              <a:pPr algn="ctr"/>
              <a:r>
                <a:rPr lang="en-US" sz="1200" b="1" dirty="0" smtClean="0"/>
                <a:t>Aging</a:t>
              </a:r>
              <a:endParaRPr lang="en-US" sz="1200" b="1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849897" y="2429297"/>
              <a:ext cx="977992" cy="10275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5" idx="0"/>
            </p:cNvCxnSpPr>
            <p:nvPr/>
          </p:nvCxnSpPr>
          <p:spPr>
            <a:xfrm>
              <a:off x="7522064" y="1798415"/>
              <a:ext cx="0" cy="43926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522064" y="4599883"/>
              <a:ext cx="0" cy="43926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589721" y="5910103"/>
              <a:ext cx="313656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800000"/>
                  </a:solidFill>
                </a:rPr>
                <a:t>The scaffolding theory of aging-R</a:t>
              </a:r>
            </a:p>
            <a:p>
              <a:pPr algn="ctr"/>
              <a:r>
                <a:rPr lang="en-US" sz="1600" b="1" dirty="0" smtClean="0">
                  <a:solidFill>
                    <a:srgbClr val="800000"/>
                  </a:solidFill>
                </a:rPr>
                <a:t>Reuter-Lorenz &amp; Park, 2014</a:t>
              </a:r>
              <a:endParaRPr lang="en-US" sz="1600" b="1" dirty="0">
                <a:solidFill>
                  <a:srgbClr val="80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568800" y="1086691"/>
              <a:ext cx="1748367" cy="938719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/>
                <a:buChar char="•"/>
              </a:pPr>
              <a:r>
                <a:rPr lang="en-US" sz="1100" b="1" dirty="0" smtClean="0"/>
                <a:t>Amyloid/Tau Burden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 smtClean="0"/>
                <a:t>Dopaminergic Activity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 smtClean="0"/>
                <a:t>Cortical Thickness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 smtClean="0"/>
                <a:t>Brain Volume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 smtClean="0"/>
                <a:t>White Matter Integrity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489426" y="4999073"/>
              <a:ext cx="2059516" cy="738664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Neural Specificity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MTL Activity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Network Connectivity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b="1" dirty="0" smtClean="0"/>
                <a:t>Default Network Modulation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Verbal WM: Immediate Test</a:t>
            </a:r>
            <a:endParaRPr lang="en-US" dirty="0"/>
          </a:p>
        </p:txBody>
      </p:sp>
      <p:pic>
        <p:nvPicPr>
          <p:cNvPr id="4" name="Picture 3" descr="Screen Shot 2016-02-17 at 10.5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32" y="952500"/>
            <a:ext cx="5482068" cy="57277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400800" y="5207000"/>
            <a:ext cx="1409700" cy="876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4191000"/>
            <a:ext cx="1112325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8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Visuospatial</a:t>
            </a:r>
            <a:r>
              <a:rPr lang="en-US" dirty="0" smtClean="0"/>
              <a:t> WM: Immediate Test</a:t>
            </a:r>
            <a:endParaRPr lang="en-US" dirty="0"/>
          </a:p>
        </p:txBody>
      </p:sp>
      <p:pic>
        <p:nvPicPr>
          <p:cNvPr id="3" name="Picture 2" descr="Screen Shot 2016-02-17 at 11.01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959268"/>
            <a:ext cx="5473700" cy="563203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108700" y="5207000"/>
            <a:ext cx="1701800" cy="876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4191000"/>
            <a:ext cx="1112325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Verbal WM: Long-term delay (9 </a:t>
            </a:r>
            <a:r>
              <a:rPr lang="en-US" dirty="0" err="1" smtClean="0"/>
              <a:t>mo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 descr="Screen Shot 2016-02-17 at 11.0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803400"/>
            <a:ext cx="6134100" cy="3238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311900" y="4622800"/>
            <a:ext cx="1498600" cy="584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4495800"/>
            <a:ext cx="1118805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1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274638"/>
            <a:ext cx="8929304" cy="6778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Visuospatial</a:t>
            </a:r>
            <a:r>
              <a:rPr lang="en-US" dirty="0" smtClean="0"/>
              <a:t> WM: Long-term delay (9 </a:t>
            </a:r>
            <a:r>
              <a:rPr lang="en-US" dirty="0" err="1" smtClean="0"/>
              <a:t>mo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10500" y="4495800"/>
            <a:ext cx="1118805" cy="1422400"/>
          </a:xfrm>
          <a:prstGeom prst="rect">
            <a:avLst/>
          </a:prstGeom>
        </p:spPr>
      </p:pic>
      <p:pic>
        <p:nvPicPr>
          <p:cNvPr id="4" name="Picture 3" descr="Screen Shot 2016-02-17 at 11.13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816100"/>
            <a:ext cx="6210300" cy="32258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311900" y="4495800"/>
            <a:ext cx="1498600" cy="711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4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-80962"/>
            <a:ext cx="8929304" cy="677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Far transfer</a:t>
            </a:r>
            <a:endParaRPr lang="en-US" dirty="0"/>
          </a:p>
        </p:txBody>
      </p:sp>
      <p:pic>
        <p:nvPicPr>
          <p:cNvPr id="3" name="Picture 2" descr="Screen Shot 2016-02-17 at 11.20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4" y="977900"/>
            <a:ext cx="4074557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184" y="514866"/>
            <a:ext cx="367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</a:t>
            </a:r>
            <a:r>
              <a:rPr lang="en-US" dirty="0"/>
              <a:t>v</a:t>
            </a:r>
            <a:r>
              <a:rPr lang="en-US" dirty="0" smtClean="0"/>
              <a:t>erbal problem solving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66605" y="4838700"/>
            <a:ext cx="685800" cy="368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3544614"/>
            <a:ext cx="934525" cy="1141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29584" y="632936"/>
            <a:ext cx="147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Verbal Ability</a:t>
            </a:r>
            <a:endParaRPr lang="en-US" dirty="0"/>
          </a:p>
        </p:txBody>
      </p:sp>
      <p:pic>
        <p:nvPicPr>
          <p:cNvPr id="11" name="Picture 10" descr="Screen Shot 2016-02-17 at 11.21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41" y="1002268"/>
            <a:ext cx="4180908" cy="2858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099" y="3390900"/>
            <a:ext cx="572705" cy="728112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7442200" y="3390901"/>
            <a:ext cx="215899" cy="3640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82176" y="3934346"/>
            <a:ext cx="147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Attention</a:t>
            </a:r>
            <a:endParaRPr lang="en-US" dirty="0"/>
          </a:p>
        </p:txBody>
      </p:sp>
      <p:pic>
        <p:nvPicPr>
          <p:cNvPr id="18" name="Picture 17" descr="Screen Shot 2016-02-17 at 11.21.2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04" y="4303678"/>
            <a:ext cx="3606800" cy="239706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6659217" y="5930243"/>
            <a:ext cx="685800" cy="368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817" y="5207000"/>
            <a:ext cx="482600" cy="58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4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Subjective feelings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people in the training indicated they felt that their attention and memory improved, than in the control condition.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57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I “train” at home?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868" y="749300"/>
            <a:ext cx="9199034" cy="4525963"/>
          </a:xfrm>
        </p:spPr>
        <p:txBody>
          <a:bodyPr/>
          <a:lstStyle/>
          <a:p>
            <a:r>
              <a:rPr lang="en-US" dirty="0" err="1" smtClean="0"/>
              <a:t>Lumosity</a:t>
            </a:r>
            <a:r>
              <a:rPr lang="en-US" dirty="0" smtClean="0"/>
              <a:t> (</a:t>
            </a:r>
            <a:r>
              <a:rPr lang="en-US" dirty="0" err="1" smtClean="0"/>
              <a:t>www.lumosity.com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Does it work?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robably not (see FTC lawsuit against </a:t>
            </a:r>
            <a:r>
              <a:rPr lang="en-US" dirty="0" err="1" smtClean="0"/>
              <a:t>Lumosity</a:t>
            </a:r>
            <a:r>
              <a:rPr lang="en-US" dirty="0" smtClean="0"/>
              <a:t> for false claims)</a:t>
            </a:r>
            <a:endParaRPr lang="en-US" dirty="0" smtClean="0"/>
          </a:p>
          <a:p>
            <a:pPr lvl="2"/>
            <a:r>
              <a:rPr lang="en-US" dirty="0" smtClean="0"/>
              <a:t>(</a:t>
            </a:r>
            <a:r>
              <a:rPr lang="en-US" dirty="0" smtClean="0"/>
              <a:t>warning: </a:t>
            </a:r>
            <a:r>
              <a:rPr lang="en-US" dirty="0" smtClean="0"/>
              <a:t>most studies conducted </a:t>
            </a:r>
            <a:r>
              <a:rPr lang="en-US" dirty="0" smtClean="0"/>
              <a:t>by founder and people at </a:t>
            </a:r>
            <a:r>
              <a:rPr lang="en-US" dirty="0" err="1" smtClean="0"/>
              <a:t>Lumosity</a:t>
            </a:r>
            <a:r>
              <a:rPr lang="en-US" dirty="0" smtClean="0"/>
              <a:t>!!) – </a:t>
            </a:r>
            <a:r>
              <a:rPr lang="en-US" dirty="0" smtClean="0"/>
              <a:t>e.g., Sternberg </a:t>
            </a:r>
            <a:r>
              <a:rPr lang="en-US" dirty="0" smtClean="0"/>
              <a:t>et al (2013)</a:t>
            </a:r>
            <a:endParaRPr lang="en-US" dirty="0"/>
          </a:p>
        </p:txBody>
      </p:sp>
      <p:pic>
        <p:nvPicPr>
          <p:cNvPr id="4" name="Picture 3" descr="Screen Shot 2016-02-17 at 11.44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505200"/>
            <a:ext cx="4368800" cy="2782995"/>
          </a:xfrm>
          <a:prstGeom prst="rect">
            <a:avLst/>
          </a:prstGeom>
        </p:spPr>
      </p:pic>
      <p:pic>
        <p:nvPicPr>
          <p:cNvPr id="5" name="Picture 4" descr="Screen Shot 2016-02-17 at 11.46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3098799"/>
            <a:ext cx="4673601" cy="360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7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I “train” at home?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749300"/>
            <a:ext cx="8915400" cy="4525963"/>
          </a:xfrm>
        </p:spPr>
        <p:txBody>
          <a:bodyPr/>
          <a:lstStyle/>
          <a:p>
            <a:r>
              <a:rPr lang="en-US" dirty="0" err="1" smtClean="0"/>
              <a:t>CogMed</a:t>
            </a:r>
            <a:endParaRPr lang="en-US" dirty="0" smtClean="0"/>
          </a:p>
          <a:p>
            <a:pPr lvl="1"/>
            <a:r>
              <a:rPr lang="en-US" dirty="0" smtClean="0"/>
              <a:t>Does it work?</a:t>
            </a:r>
          </a:p>
          <a:p>
            <a:pPr lvl="2"/>
            <a:r>
              <a:rPr lang="en-US" dirty="0" smtClean="0"/>
              <a:t>The research shows *some* positive gains (</a:t>
            </a:r>
            <a:r>
              <a:rPr lang="en-US" dirty="0" err="1" smtClean="0"/>
              <a:t>Melby</a:t>
            </a:r>
            <a:r>
              <a:rPr lang="en-US" dirty="0" err="1"/>
              <a:t>-Lervåg</a:t>
            </a:r>
            <a:r>
              <a:rPr lang="en-US" dirty="0"/>
              <a:t> &amp; </a:t>
            </a:r>
            <a:r>
              <a:rPr lang="en-US" dirty="0" err="1"/>
              <a:t>Hulme</a:t>
            </a:r>
            <a:r>
              <a:rPr lang="en-US" dirty="0"/>
              <a:t>, </a:t>
            </a:r>
            <a:r>
              <a:rPr lang="en-US" dirty="0" smtClean="0"/>
              <a:t>2013) in immediate testing (but no transfer)</a:t>
            </a:r>
          </a:p>
          <a:p>
            <a:pPr lvl="2"/>
            <a:r>
              <a:rPr lang="en-US" dirty="0" err="1" smtClean="0"/>
              <a:t>Cognifit</a:t>
            </a:r>
            <a:r>
              <a:rPr lang="en-US" dirty="0"/>
              <a:t> </a:t>
            </a:r>
            <a:r>
              <a:rPr lang="en-US" dirty="0" smtClean="0"/>
              <a:t>(http</a:t>
            </a:r>
            <a:r>
              <a:rPr lang="en-US" dirty="0"/>
              <a:t>://</a:t>
            </a:r>
            <a:r>
              <a:rPr lang="en-US" dirty="0" err="1"/>
              <a:t>www.cognifit.com</a:t>
            </a:r>
            <a:r>
              <a:rPr lang="en-US" dirty="0"/>
              <a:t>/</a:t>
            </a:r>
            <a:r>
              <a:rPr lang="en-US" dirty="0" smtClean="0"/>
              <a:t>) and </a:t>
            </a:r>
            <a:r>
              <a:rPr lang="en-US" dirty="0"/>
              <a:t>Jungle Memory (http://</a:t>
            </a:r>
            <a:r>
              <a:rPr lang="en-US" dirty="0" err="1"/>
              <a:t>www.junglememory.com</a:t>
            </a:r>
            <a:r>
              <a:rPr lang="en-US" dirty="0" smtClean="0"/>
              <a:t>/) show similar effects to </a:t>
            </a:r>
            <a:r>
              <a:rPr lang="en-US" dirty="0" err="1" smtClean="0"/>
              <a:t>CogMed</a:t>
            </a:r>
            <a:endParaRPr lang="en-US" dirty="0"/>
          </a:p>
        </p:txBody>
      </p:sp>
      <p:pic>
        <p:nvPicPr>
          <p:cNvPr id="6" name="Picture 5" descr="Screen Shot 2016-02-17 at 11.06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3581509"/>
            <a:ext cx="5143500" cy="327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4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advice: If you like brain games because they are fun then go for it. But, don’t expect large changes in thinking ability beyond the game.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8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this all mean for working memory and training?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WM is quite stable, but it can be modified</a:t>
            </a:r>
          </a:p>
          <a:p>
            <a:pPr lvl="1"/>
            <a:r>
              <a:rPr lang="en-US" dirty="0" smtClean="0"/>
              <a:t>WM training improves WM in the short term</a:t>
            </a:r>
          </a:p>
          <a:p>
            <a:pPr lvl="1"/>
            <a:r>
              <a:rPr lang="en-US" dirty="0" smtClean="0"/>
              <a:t>Sometimes training can produce transfer to attention and memory</a:t>
            </a:r>
          </a:p>
          <a:p>
            <a:r>
              <a:rPr lang="en-US" dirty="0" smtClean="0"/>
              <a:t>But, its effects are limited and maybe short lived</a:t>
            </a:r>
          </a:p>
          <a:p>
            <a:r>
              <a:rPr lang="en-US" dirty="0" smtClean="0"/>
              <a:t>But, clearly more research is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9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6270"/>
          <a:stretch/>
        </p:blipFill>
        <p:spPr>
          <a:xfrm>
            <a:off x="855768" y="1251058"/>
            <a:ext cx="7784358" cy="51328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8177" y="800148"/>
            <a:ext cx="1873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Salthouse</a:t>
            </a:r>
            <a:r>
              <a:rPr lang="en-US" sz="2000" b="1" smtClean="0"/>
              <a:t>, 2015</a:t>
            </a:r>
            <a:endParaRPr lang="en-US" sz="2000" b="1"/>
          </a:p>
        </p:txBody>
      </p:sp>
      <p:sp>
        <p:nvSpPr>
          <p:cNvPr id="4" name="TextBox 3"/>
          <p:cNvSpPr txBox="1"/>
          <p:nvPr/>
        </p:nvSpPr>
        <p:spPr>
          <a:xfrm>
            <a:off x="1681668" y="400038"/>
            <a:ext cx="6286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Cortical thickness and </a:t>
            </a:r>
            <a:r>
              <a:rPr lang="en-US" sz="2000" b="1" dirty="0"/>
              <a:t>c</a:t>
            </a:r>
            <a:r>
              <a:rPr lang="en-US" sz="2000" b="1" dirty="0" smtClean="0"/>
              <a:t>ognitive performance on 12 tasks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1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 needed (60 </a:t>
            </a:r>
            <a:r>
              <a:rPr lang="en-US" dirty="0" err="1" smtClean="0"/>
              <a:t>yrs</a:t>
            </a:r>
            <a:r>
              <a:rPr lang="en-US" dirty="0" smtClean="0"/>
              <a:t> and older)</a:t>
            </a:r>
          </a:p>
          <a:p>
            <a:r>
              <a:rPr lang="en-US" dirty="0" smtClean="0"/>
              <a:t>I am conducting a study on memory and perception in aging.</a:t>
            </a:r>
          </a:p>
          <a:p>
            <a:r>
              <a:rPr lang="en-US" dirty="0" smtClean="0"/>
              <a:t>A one-time 1.5-2 hour session</a:t>
            </a:r>
            <a:endParaRPr lang="en-US" dirty="0" smtClean="0"/>
          </a:p>
          <a:p>
            <a:r>
              <a:rPr lang="en-US" dirty="0" smtClean="0"/>
              <a:t>If you are interested please give me your contact information and we can talk further. </a:t>
            </a:r>
          </a:p>
          <a:p>
            <a:pPr lvl="1"/>
            <a:r>
              <a:rPr lang="en-US" dirty="0" smtClean="0"/>
              <a:t>Email: </a:t>
            </a:r>
            <a:r>
              <a:rPr lang="en-US" dirty="0" err="1" smtClean="0"/>
              <a:t>kurbyc@gvsu.edu</a:t>
            </a:r>
            <a:endParaRPr lang="en-US" dirty="0" smtClean="0"/>
          </a:p>
          <a:p>
            <a:pPr lvl="1"/>
            <a:r>
              <a:rPr lang="en-US" dirty="0" smtClean="0"/>
              <a:t>Phone: 616-331-2418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GVSU </a:t>
            </a:r>
            <a:r>
              <a:rPr lang="en-US" dirty="0" smtClean="0"/>
              <a:t>Psychology Study on 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4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609" y="562722"/>
            <a:ext cx="7581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 smtClean="0"/>
              <a:t>What can we do to slow down, abolish, or reverse the declines?</a:t>
            </a:r>
            <a:endParaRPr lang="en-US" sz="22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06" y="1144032"/>
            <a:ext cx="5910474" cy="4416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4608" y="5745665"/>
            <a:ext cx="170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Salthouse</a:t>
            </a:r>
            <a:r>
              <a:rPr lang="en-US" b="1" dirty="0" smtClean="0"/>
              <a:t>, 2015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10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6411</TotalTime>
  <Words>2165</Words>
  <Application>Microsoft Macintosh PowerPoint</Application>
  <PresentationFormat>On-screen Show (4:3)</PresentationFormat>
  <Paragraphs>406</Paragraphs>
  <Slides>81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Changes in Memory and Thinking with Age: What Can Be Done about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we do targeted mental training to improve mental functioning? </vt:lpstr>
      <vt:lpstr>If we exercise our minds can we change our developmental trajectory?</vt:lpstr>
      <vt:lpstr>If we play chess frequently, do we maintain chess performance?</vt:lpstr>
      <vt:lpstr>If we exercise our minds can we change our developmental trajectory?</vt:lpstr>
      <vt:lpstr>If we exercise our minds can we change our developmental trajectory?</vt:lpstr>
      <vt:lpstr>If we exercise our minds can we change our developmental trajectory?</vt:lpstr>
      <vt:lpstr>So what mental functions does mental exercise improve?</vt:lpstr>
      <vt:lpstr>But can targeted and systematic training be beneficial?</vt:lpstr>
      <vt:lpstr>Let’s take a step back</vt:lpstr>
      <vt:lpstr>Working Memory</vt:lpstr>
      <vt:lpstr>Working Memory</vt:lpstr>
      <vt:lpstr>How is it measured?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Does WM decline with age?</vt:lpstr>
      <vt:lpstr>PowerPoint Presentation</vt:lpstr>
      <vt:lpstr>PowerPoint Presentation</vt:lpstr>
      <vt:lpstr>Can Working Memory be Trained? (RICHMOND, MORRISON, CHEIN, AND OLSON, 2011)</vt:lpstr>
      <vt:lpstr>WM training regime</vt:lpstr>
      <vt:lpstr>Control group</vt:lpstr>
      <vt:lpstr>PowerPoint Presentation</vt:lpstr>
      <vt:lpstr>PowerPoint Presentation</vt:lpstr>
      <vt:lpstr>PowerPoint Presentation</vt:lpstr>
      <vt:lpstr>PowerPoint Presentation</vt:lpstr>
      <vt:lpstr>Practicing WM tasks improves performance on those tasks</vt:lpstr>
      <vt:lpstr>Does WM training lead to transfer?</vt:lpstr>
      <vt:lpstr>PowerPoint Presentation</vt:lpstr>
      <vt:lpstr>Does this effect replicate across studies?</vt:lpstr>
      <vt:lpstr>Verbal WM: Immediate Test</vt:lpstr>
      <vt:lpstr>Visuospatial WM: Immediate Test</vt:lpstr>
      <vt:lpstr>Verbal WM: Long-term delay (9 mo)</vt:lpstr>
      <vt:lpstr>Visuospatial WM: Long-term delay (9 mo)</vt:lpstr>
      <vt:lpstr>Far transfer</vt:lpstr>
      <vt:lpstr>Subjective feelings</vt:lpstr>
      <vt:lpstr>Can I “train” at home?</vt:lpstr>
      <vt:lpstr>Can I “train” at home?</vt:lpstr>
      <vt:lpstr>PowerPoint Presentation</vt:lpstr>
      <vt:lpstr>What does this all mean for working memory and training?</vt:lpstr>
      <vt:lpstr>PowerPoint Presentation</vt:lpstr>
      <vt:lpstr>GVSU Psychology Study on Aging</vt:lpstr>
    </vt:vector>
  </TitlesOfParts>
  <Company>GVSU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 Chen</dc:creator>
  <cp:lastModifiedBy>Christopher Kurby</cp:lastModifiedBy>
  <cp:revision>202</cp:revision>
  <dcterms:created xsi:type="dcterms:W3CDTF">2016-01-22T20:14:58Z</dcterms:created>
  <dcterms:modified xsi:type="dcterms:W3CDTF">2016-02-20T01:22:31Z</dcterms:modified>
</cp:coreProperties>
</file>