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handoutMasterIdLst>
    <p:handoutMasterId r:id="rId6"/>
  </p:handoutMasterIdLst>
  <p:sldIdLst>
    <p:sldId id="256" r:id="rId4"/>
  </p:sldIdLst>
  <p:sldSz cx="43891200" cy="329184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orient="horz" pos="20036">
          <p15:clr>
            <a:srgbClr val="A4A3A4"/>
          </p15:clr>
        </p15:guide>
        <p15:guide id="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906"/>
    <a:srgbClr val="107A74"/>
    <a:srgbClr val="143161"/>
    <a:srgbClr val="A18616"/>
    <a:srgbClr val="FCE400"/>
    <a:srgbClr val="147B5F"/>
    <a:srgbClr val="0575AC"/>
    <a:srgbClr val="0C7693"/>
    <a:srgbClr val="14305F"/>
    <a:srgbClr val="F3F5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8" autoAdjust="0"/>
    <p:restoredTop sz="95273" autoAdjust="0"/>
  </p:normalViewPr>
  <p:slideViewPr>
    <p:cSldViewPr snapToGrid="0" snapToObjects="1" showGuides="1">
      <p:cViewPr varScale="1">
        <p:scale>
          <a:sx n="26" d="100"/>
          <a:sy n="26" d="100"/>
        </p:scale>
        <p:origin x="2240" y="264"/>
      </p:cViewPr>
      <p:guideLst>
        <p:guide orient="horz" pos="3318"/>
        <p:guide orient="horz" pos="288"/>
        <p:guide orient="horz" pos="20160"/>
        <p:guide orient="horz"/>
        <p:guide pos="581"/>
        <p:guide pos="27069"/>
        <p:guide orient="horz" pos="20036"/>
        <p:guide/>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79" d="100"/>
          <a:sy n="79" d="100"/>
        </p:scale>
        <p:origin x="-376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4/15/21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4/15/21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41030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5503831"/>
            <a:ext cx="10056813"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922341" y="467409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922339" y="1333786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11587165" y="5503831"/>
            <a:ext cx="10048874"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1587166" y="467409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22258339" y="5503831"/>
            <a:ext cx="10048874"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22250400" y="4674099"/>
            <a:ext cx="10058400"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32914027" y="4674099"/>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32914027" y="5503831"/>
            <a:ext cx="10047018"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2914027" y="1339808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32914027" y="14136752"/>
            <a:ext cx="10052050"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2914027" y="24804751"/>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32914027" y="25558796"/>
            <a:ext cx="10052050"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904188" y="14076902"/>
            <a:ext cx="10056813"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77"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9"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6" y="5717837"/>
            <a:ext cx="13591277"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922338" y="4854479"/>
            <a:ext cx="13573126"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922338" y="17662962"/>
            <a:ext cx="1359286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942080" y="16831713"/>
            <a:ext cx="1357312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5154276" y="21017567"/>
            <a:ext cx="1357153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5154276" y="20162147"/>
            <a:ext cx="13571534"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15162215" y="5717837"/>
            <a:ext cx="1357153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5154277" y="4854479"/>
            <a:ext cx="1357947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9395741" y="4854479"/>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9395741" y="5717837"/>
            <a:ext cx="13576029"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9395741" y="16799606"/>
            <a:ext cx="13576029" cy="754045"/>
          </a:xfrm>
          <a:prstGeom prst="rect">
            <a:avLst/>
          </a:prstGeom>
          <a:noFill/>
        </p:spPr>
        <p:txBody>
          <a:bodyPr wrap="square" lIns="91436" tIns="91436" rIns="91436" bIns="91436" anchor="ctr" anchorCtr="0">
            <a:spAutoFit/>
          </a:bodyPr>
          <a:lstStyle>
            <a:lvl1pPr marL="0" indent="0" algn="ctr">
              <a:buNone/>
              <a:tabLst/>
              <a:defRPr sz="3700" b="1" u="sng" baseline="0">
                <a:solidFill>
                  <a:schemeClr val="tx1"/>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9390710" y="17579834"/>
            <a:ext cx="13581061"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9395741" y="25268141"/>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9395742" y="26048371"/>
            <a:ext cx="13581061"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34"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35"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36"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5582573"/>
            <a:ext cx="10056813"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922341" y="4719215"/>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902598" y="14414110"/>
            <a:ext cx="1005840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922339" y="13582861"/>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1587163" y="5574635"/>
            <a:ext cx="20720048"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11587164" y="4719215"/>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11587164" y="21266886"/>
            <a:ext cx="20720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11587162" y="20445094"/>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32905536" y="4719215"/>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32905536" y="5582573"/>
            <a:ext cx="10047018"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32905536" y="13643086"/>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32905536" y="14381750"/>
            <a:ext cx="10052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32905536" y="25040224"/>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32905536" y="25807122"/>
            <a:ext cx="10052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Enter your text here</a:t>
            </a:r>
          </a:p>
        </p:txBody>
      </p:sp>
      <p:sp>
        <p:nvSpPr>
          <p:cNvPr id="34"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35"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36"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wmf"/><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wmf"/><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wmf"/><Relationship Id="rId14" Type="http://schemas.openxmlformats.org/officeDocument/2006/relationships/image" Target="../media/image9.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image" Target="../media/image7.png"/><Relationship Id="rId18" Type="http://schemas.openxmlformats.org/officeDocument/2006/relationships/image" Target="../media/image2.wmf"/><Relationship Id="rId3" Type="http://schemas.openxmlformats.org/officeDocument/2006/relationships/vmlDrawing" Target="../drawings/vmlDrawing2.vml"/><Relationship Id="rId7" Type="http://schemas.openxmlformats.org/officeDocument/2006/relationships/oleObject" Target="../embeddings/oleObject6.bin"/><Relationship Id="rId12" Type="http://schemas.openxmlformats.org/officeDocument/2006/relationships/image" Target="../media/image6.png"/><Relationship Id="rId17" Type="http://schemas.openxmlformats.org/officeDocument/2006/relationships/oleObject" Target="../embeddings/oleObject8.bin"/><Relationship Id="rId2" Type="http://schemas.openxmlformats.org/officeDocument/2006/relationships/theme" Target="../theme/theme2.xml"/><Relationship Id="rId16"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5.png"/><Relationship Id="rId5" Type="http://schemas.openxmlformats.org/officeDocument/2006/relationships/image" Target="../media/image3.wmf"/><Relationship Id="rId15" Type="http://schemas.openxmlformats.org/officeDocument/2006/relationships/oleObject" Target="../embeddings/oleObject7.bin"/><Relationship Id="rId10" Type="http://schemas.openxmlformats.org/officeDocument/2006/relationships/image" Target="../media/image10.jpeg"/><Relationship Id="rId4" Type="http://schemas.openxmlformats.org/officeDocument/2006/relationships/oleObject" Target="../embeddings/oleObject5.bin"/><Relationship Id="rId9" Type="http://schemas.openxmlformats.org/officeDocument/2006/relationships/hyperlink" Target="http://www.facebook.com/pages/PosterPresentationscom/217914411419?v=app_4949752878&amp;ref=ts" TargetMode="External"/><Relationship Id="rId14" Type="http://schemas.openxmlformats.org/officeDocument/2006/relationships/image" Target="../media/image8.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image" Target="../media/image7.png"/><Relationship Id="rId18" Type="http://schemas.openxmlformats.org/officeDocument/2006/relationships/image" Target="../media/image2.wmf"/><Relationship Id="rId3" Type="http://schemas.openxmlformats.org/officeDocument/2006/relationships/vmlDrawing" Target="../drawings/vmlDrawing3.vml"/><Relationship Id="rId7" Type="http://schemas.openxmlformats.org/officeDocument/2006/relationships/oleObject" Target="../embeddings/oleObject10.bin"/><Relationship Id="rId12" Type="http://schemas.openxmlformats.org/officeDocument/2006/relationships/image" Target="../media/image6.png"/><Relationship Id="rId17" Type="http://schemas.openxmlformats.org/officeDocument/2006/relationships/oleObject" Target="../embeddings/oleObject12.bin"/><Relationship Id="rId2" Type="http://schemas.openxmlformats.org/officeDocument/2006/relationships/theme" Target="../theme/theme3.xml"/><Relationship Id="rId16" Type="http://schemas.openxmlformats.org/officeDocument/2006/relationships/image" Target="../media/image1.wmf"/><Relationship Id="rId1" Type="http://schemas.openxmlformats.org/officeDocument/2006/relationships/slideLayout" Target="../slideLayouts/slideLayout3.xml"/><Relationship Id="rId6" Type="http://schemas.openxmlformats.org/officeDocument/2006/relationships/image" Target="../media/image9.png"/><Relationship Id="rId11" Type="http://schemas.openxmlformats.org/officeDocument/2006/relationships/image" Target="../media/image5.png"/><Relationship Id="rId5" Type="http://schemas.openxmlformats.org/officeDocument/2006/relationships/image" Target="../media/image3.wmf"/><Relationship Id="rId15" Type="http://schemas.openxmlformats.org/officeDocument/2006/relationships/oleObject" Target="../embeddings/oleObject11.bin"/><Relationship Id="rId10" Type="http://schemas.openxmlformats.org/officeDocument/2006/relationships/image" Target="../media/image10.jpeg"/><Relationship Id="rId4" Type="http://schemas.openxmlformats.org/officeDocument/2006/relationships/oleObject" Target="../embeddings/oleObject9.bin"/><Relationship Id="rId9" Type="http://schemas.openxmlformats.org/officeDocument/2006/relationships/hyperlink" Target="http://www.facebook.com/pages/PosterPresentationscom/217914411419?v=app_4949752878&amp;ref=ts" TargetMode="External"/><Relationship Id="rId1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ounded Rectangle 1"/>
          <p:cNvSpPr/>
          <p:nvPr userDrawn="1"/>
        </p:nvSpPr>
        <p:spPr>
          <a:xfrm>
            <a:off x="922338" y="4639113"/>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userDrawn="1"/>
        </p:nvSpPr>
        <p:spPr>
          <a:xfrm>
            <a:off x="11587692" y="4639110"/>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22253046" y="4639111"/>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p:cNvSpPr/>
          <p:nvPr userDrawn="1"/>
        </p:nvSpPr>
        <p:spPr>
          <a:xfrm>
            <a:off x="32918399" y="4639112"/>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userDrawn="1"/>
        </p:nvGrpSpPr>
        <p:grpSpPr>
          <a:xfrm>
            <a:off x="-11225189" y="-1"/>
            <a:ext cx="11018865" cy="32918401"/>
            <a:chOff x="-11225189" y="-1"/>
            <a:chExt cx="11018865" cy="32918401"/>
          </a:xfrm>
        </p:grpSpPr>
        <p:sp>
          <p:nvSpPr>
            <p:cNvPr id="31" name="Rectangle 30"/>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a:solidFill>
                    <a:srgbClr val="FF0000"/>
                  </a:solidFill>
                  <a:latin typeface="Trebuchet MS" pitchFamily="34" charset="0"/>
                </a:rPr>
                <a:t>(—THIS SIDEBAR DOES NOT PRINT—)</a:t>
              </a:r>
              <a:endParaRPr lang="en-US" sz="3200" b="1" spc="600" dirty="0">
                <a:solidFill>
                  <a:schemeClr val="bg1"/>
                </a:solidFill>
                <a:latin typeface="Trebuchet MS" pitchFamily="34" charset="0"/>
              </a:endParaRPr>
            </a:p>
            <a:p>
              <a:pPr algn="ctr"/>
              <a:r>
                <a:rPr lang="en-US" sz="4000" b="1" spc="600" dirty="0">
                  <a:solidFill>
                    <a:schemeClr val="bg1"/>
                  </a:solidFill>
                  <a:latin typeface="Trebuchet MS" pitchFamily="34" charset="0"/>
                </a:rPr>
                <a:t>DESIGN</a:t>
              </a:r>
              <a:r>
                <a:rPr lang="en-US" sz="4000" b="1" spc="600" baseline="0" dirty="0">
                  <a:solidFill>
                    <a:schemeClr val="bg1"/>
                  </a:solidFill>
                  <a:latin typeface="Trebuchet MS" pitchFamily="34" charset="0"/>
                </a:rPr>
                <a:t> </a:t>
              </a:r>
              <a:r>
                <a:rPr lang="en-US" sz="4000" b="1" spc="600" dirty="0">
                  <a:solidFill>
                    <a:schemeClr val="bg1"/>
                  </a:solidFill>
                  <a:latin typeface="Trebuchet MS" pitchFamily="34" charset="0"/>
                </a:rPr>
                <a:t>GUIDE</a:t>
              </a:r>
            </a:p>
            <a:p>
              <a:pPr algn="ctr"/>
              <a:endParaRPr lang="en-US" sz="2800" b="1" dirty="0">
                <a:latin typeface="Trebuchet MS" pitchFamily="34" charset="0"/>
              </a:endParaRPr>
            </a:p>
            <a:p>
              <a:pPr defTabSz="3765639"/>
              <a:r>
                <a:rPr lang="en-US" sz="2800" i="0" dirty="0">
                  <a:latin typeface="Trebuchet MS" pitchFamily="34" charset="0"/>
                </a:rPr>
                <a:t>This PowerPoint</a:t>
              </a:r>
              <a:r>
                <a:rPr lang="en-US" sz="2800" i="0" baseline="0" dirty="0">
                  <a:latin typeface="Trebuchet MS" pitchFamily="34" charset="0"/>
                </a:rPr>
                <a:t> </a:t>
              </a:r>
              <a:r>
                <a:rPr lang="en-US" sz="2800" i="0" dirty="0">
                  <a:latin typeface="Trebuchet MS" pitchFamily="34" charset="0"/>
                </a:rPr>
                <a:t>2007 template produces</a:t>
              </a:r>
              <a:r>
                <a:rPr lang="en-US" sz="2800" i="0" baseline="0" dirty="0">
                  <a:latin typeface="Trebuchet MS" pitchFamily="34" charset="0"/>
                </a:rPr>
                <a:t> </a:t>
              </a:r>
              <a:r>
                <a:rPr lang="en-US" sz="2800" i="0" dirty="0">
                  <a:latin typeface="Trebuchet MS" pitchFamily="34" charset="0"/>
                </a:rPr>
                <a:t>a 36”x48” presentation poster. </a:t>
              </a:r>
              <a:r>
                <a:rPr lang="en-US" sz="2800" dirty="0">
                  <a:latin typeface="Trebuchet MS" pitchFamily="34" charset="0"/>
                </a:rPr>
                <a:t>You</a:t>
              </a:r>
              <a:r>
                <a:rPr lang="en-US" sz="2800" baseline="0" dirty="0">
                  <a:latin typeface="Trebuchet MS" pitchFamily="34" charset="0"/>
                </a:rPr>
                <a:t> can u</a:t>
              </a:r>
              <a:r>
                <a:rPr lang="en-US" sz="2800" dirty="0">
                  <a:latin typeface="Trebuchet MS" pitchFamily="34" charset="0"/>
                </a:rPr>
                <a:t>se</a:t>
              </a:r>
              <a:r>
                <a:rPr lang="en-US" sz="2800" baseline="0" dirty="0">
                  <a:latin typeface="Trebuchet MS" pitchFamily="34" charset="0"/>
                </a:rPr>
                <a:t> it to create your research poster and </a:t>
              </a:r>
              <a:r>
                <a:rPr lang="en-US" sz="2800" dirty="0">
                  <a:latin typeface="Trebuchet MS" pitchFamily="34" charset="0"/>
                </a:rPr>
                <a:t>save valuable time placing titles, subtitles,</a:t>
              </a:r>
              <a:r>
                <a:rPr lang="en-US" sz="2800" baseline="0" dirty="0">
                  <a:latin typeface="Trebuchet MS" pitchFamily="34" charset="0"/>
                </a:rPr>
                <a:t> text, and graphics</a:t>
              </a:r>
              <a:r>
                <a:rPr lang="en-US" sz="2800" dirty="0">
                  <a:latin typeface="Trebuchet MS" pitchFamily="34" charset="0"/>
                </a:rPr>
                <a:t>. </a:t>
              </a:r>
            </a:p>
            <a:p>
              <a:pPr defTabSz="3765639"/>
              <a:endParaRPr lang="en-US" sz="2800" dirty="0">
                <a:latin typeface="Trebuchet MS" pitchFamily="34" charset="0"/>
              </a:endParaRPr>
            </a:p>
            <a:p>
              <a:pPr defTabSz="4389219"/>
              <a:r>
                <a:rPr lang="en-US" sz="2800" dirty="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a:solidFill>
                    <a:srgbClr val="FFC000"/>
                  </a:solidFill>
                  <a:latin typeface="Trebuchet MS" pitchFamily="34" charset="0"/>
                </a:rPr>
                <a:t>PosterPresentations.com</a:t>
              </a:r>
              <a:r>
                <a:rPr lang="en-US" sz="2800" b="1" dirty="0">
                  <a:solidFill>
                    <a:schemeClr val="bg1"/>
                  </a:solidFill>
                  <a:latin typeface="Trebuchet MS" pitchFamily="34" charset="0"/>
                </a:rPr>
                <a:t> </a:t>
              </a:r>
              <a:r>
                <a:rPr lang="en-US" sz="2800" dirty="0">
                  <a:solidFill>
                    <a:schemeClr val="bg1"/>
                  </a:solidFill>
                  <a:latin typeface="Trebuchet MS" pitchFamily="34" charset="0"/>
                </a:rPr>
                <a:t>and click on HELP DESK.</a:t>
              </a:r>
            </a:p>
            <a:p>
              <a:pPr defTabSz="4389219"/>
              <a:endParaRPr lang="en-US" sz="2800" dirty="0">
                <a:latin typeface="Trebuchet MS" pitchFamily="34" charset="0"/>
              </a:endParaRPr>
            </a:p>
            <a:p>
              <a:pPr defTabSz="4389219"/>
              <a:r>
                <a:rPr lang="en-US" sz="2800" dirty="0">
                  <a:solidFill>
                    <a:schemeClr val="bg1"/>
                  </a:solidFill>
                  <a:latin typeface="Trebuchet MS" pitchFamily="34" charset="0"/>
                </a:rPr>
                <a:t>When</a:t>
              </a:r>
              <a:r>
                <a:rPr lang="en-US" sz="2800" baseline="0" dirty="0">
                  <a:solidFill>
                    <a:schemeClr val="bg1"/>
                  </a:solidFill>
                  <a:latin typeface="Trebuchet MS" pitchFamily="34" charset="0"/>
                </a:rPr>
                <a:t> you are ready to print your poster</a:t>
              </a:r>
              <a:r>
                <a:rPr lang="en-US" sz="2800" dirty="0">
                  <a:solidFill>
                    <a:schemeClr val="bg1"/>
                  </a:solidFill>
                  <a:latin typeface="Trebuchet MS" pitchFamily="34" charset="0"/>
                </a:rPr>
                <a:t>,</a:t>
              </a:r>
              <a:r>
                <a:rPr lang="en-US" sz="2800" baseline="0" dirty="0">
                  <a:solidFill>
                    <a:schemeClr val="bg1"/>
                  </a:solidFill>
                  <a:latin typeface="Trebuchet MS" pitchFamily="34" charset="0"/>
                </a:rPr>
                <a:t> go online to </a:t>
              </a:r>
              <a:r>
                <a:rPr lang="en-US" sz="2800" b="0" dirty="0">
                  <a:solidFill>
                    <a:schemeClr val="bg1"/>
                  </a:solidFill>
                  <a:latin typeface="Trebuchet MS" pitchFamily="34" charset="0"/>
                </a:rPr>
                <a:t>PosterPresentations.com</a:t>
              </a:r>
              <a:br>
                <a:rPr lang="en-US" sz="2800" dirty="0">
                  <a:solidFill>
                    <a:schemeClr val="bg1"/>
                  </a:solidFill>
                  <a:latin typeface="Trebuchet MS" pitchFamily="34" charset="0"/>
                </a:rPr>
              </a:br>
              <a:endParaRPr lang="en-US" sz="2800" dirty="0">
                <a:solidFill>
                  <a:schemeClr val="bg1"/>
                </a:solidFill>
                <a:latin typeface="Trebuchet MS" pitchFamily="34" charset="0"/>
              </a:endParaRPr>
            </a:p>
            <a:p>
              <a:pPr algn="l" defTabSz="3765639"/>
              <a:r>
                <a:rPr lang="en-US" sz="2800" b="0" dirty="0">
                  <a:solidFill>
                    <a:schemeClr val="bg1"/>
                  </a:solidFill>
                  <a:latin typeface="Trebuchet MS" pitchFamily="34" charset="0"/>
                </a:rPr>
                <a:t>Need</a:t>
              </a:r>
              <a:r>
                <a:rPr lang="en-US" sz="2800" b="0" baseline="0" dirty="0">
                  <a:solidFill>
                    <a:schemeClr val="bg1"/>
                  </a:solidFill>
                  <a:latin typeface="Trebuchet MS" pitchFamily="34" charset="0"/>
                </a:rPr>
                <a:t> assistance? Call us at </a:t>
              </a:r>
              <a:r>
                <a:rPr lang="en-US" sz="2800" b="0" dirty="0">
                  <a:solidFill>
                    <a:srgbClr val="FFC000"/>
                  </a:solidFill>
                  <a:latin typeface="Trebuchet MS" pitchFamily="34" charset="0"/>
                </a:rPr>
                <a:t>1.510.649.3001</a:t>
              </a:r>
            </a:p>
            <a:p>
              <a:pPr algn="l" defTabSz="3765639"/>
              <a:endParaRPr lang="en-US" sz="3600" b="1" dirty="0">
                <a:solidFill>
                  <a:srgbClr val="FFFF00"/>
                </a:solidFill>
                <a:latin typeface="Trebuchet MS" pitchFamily="34" charset="0"/>
              </a:endParaRPr>
            </a:p>
            <a:p>
              <a:pPr algn="ctr"/>
              <a:endParaRPr lang="en-US" sz="2400" b="1" dirty="0">
                <a:solidFill>
                  <a:schemeClr val="bg1"/>
                </a:solidFill>
                <a:latin typeface="Trebuchet MS" pitchFamily="34" charset="0"/>
              </a:endParaRPr>
            </a:p>
            <a:p>
              <a:pPr algn="ctr"/>
              <a:r>
                <a:rPr lang="en-US" sz="4000" b="1" spc="600" dirty="0">
                  <a:solidFill>
                    <a:schemeClr val="bg1"/>
                  </a:solidFill>
                  <a:latin typeface="Trebuchet MS" pitchFamily="34" charset="0"/>
                </a:rPr>
                <a:t>QUICK START</a:t>
              </a:r>
            </a:p>
            <a:p>
              <a:pPr algn="ctr"/>
              <a:endParaRPr lang="en-US" sz="32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Zoom in and out</a:t>
              </a:r>
            </a:p>
            <a:p>
              <a:pPr marL="1892300" indent="-1892300" algn="l" defTabSz="850900"/>
              <a:r>
                <a:rPr lang="en-US" sz="2400" b="0" baseline="0" dirty="0">
                  <a:solidFill>
                    <a:schemeClr val="bg1"/>
                  </a:solidFill>
                  <a:latin typeface="Trebuchet MS" pitchFamily="34" charset="0"/>
                </a:rPr>
                <a:t>	</a:t>
              </a:r>
              <a:r>
                <a:rPr lang="en-US" sz="2400" b="0" baseline="0" dirty="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a:solidFill>
                    <a:schemeClr val="bg1">
                      <a:lumMod val="75000"/>
                    </a:schemeClr>
                  </a:solidFill>
                  <a:latin typeface="Trebuchet MS" pitchFamily="34" charset="0"/>
                </a:rPr>
                <a:t>	</a:t>
              </a:r>
              <a:r>
                <a:rPr lang="en-US" sz="2400" b="0" baseline="0" dirty="0">
                  <a:solidFill>
                    <a:schemeClr val="bg1">
                      <a:lumMod val="75000"/>
                    </a:schemeClr>
                  </a:solidFill>
                  <a:latin typeface="Trebuchet MS" pitchFamily="34" charset="0"/>
                </a:rPr>
                <a:t>Go to VIEW &gt; ZOOM.</a:t>
              </a:r>
            </a:p>
            <a:p>
              <a:pPr algn="l"/>
              <a:endParaRPr lang="en-US" sz="2800" b="0"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Title, Authors, and Affiliations</a:t>
              </a:r>
            </a:p>
            <a:p>
              <a:pPr algn="l"/>
              <a:r>
                <a:rPr lang="en-US" sz="2400" b="0" baseline="0" dirty="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The font size of your title should be bigger than your name(s) and institution name(s).</a:t>
              </a:r>
            </a:p>
            <a:p>
              <a:pPr algn="l"/>
              <a:br>
                <a:rPr lang="en-US" sz="2800" b="1" baseline="0" dirty="0">
                  <a:solidFill>
                    <a:schemeClr val="bg1"/>
                  </a:solidFill>
                  <a:latin typeface="Trebuchet MS" pitchFamily="34" charset="0"/>
                </a:rPr>
              </a:br>
              <a:endParaRPr lang="en-US" sz="2800" b="1" dirty="0">
                <a:solidFill>
                  <a:schemeClr val="bg1"/>
                </a:solidFill>
                <a:latin typeface="Trebuchet MS" pitchFamily="34" charset="0"/>
              </a:endParaRPr>
            </a:p>
            <a:p>
              <a:pPr algn="ctr"/>
              <a:endParaRPr lang="en-US" sz="2800" b="1" dirty="0">
                <a:solidFill>
                  <a:srgbClr val="FFC000"/>
                </a:solidFill>
                <a:latin typeface="Trebuchet MS" pitchFamily="34" charset="0"/>
              </a:endParaRPr>
            </a:p>
            <a:p>
              <a:pPr algn="ctr"/>
              <a:endParaRPr lang="en-US" sz="2800" b="1" dirty="0">
                <a:solidFill>
                  <a:srgbClr val="FFC000"/>
                </a:solidFill>
                <a:latin typeface="Trebuchet MS" pitchFamily="34" charset="0"/>
              </a:endParaRPr>
            </a:p>
            <a:p>
              <a:pPr algn="ctr"/>
              <a:r>
                <a:rPr lang="en-US" sz="3200" b="1" dirty="0">
                  <a:solidFill>
                    <a:srgbClr val="FFC000"/>
                  </a:solidFill>
                  <a:latin typeface="Trebuchet MS" pitchFamily="34" charset="0"/>
                </a:rPr>
                <a:t>Adding Logos</a:t>
              </a:r>
              <a:r>
                <a:rPr lang="en-US" sz="3200" b="1" baseline="0" dirty="0">
                  <a:solidFill>
                    <a:srgbClr val="FFC000"/>
                  </a:solidFill>
                  <a:latin typeface="Trebuchet MS" pitchFamily="34" charset="0"/>
                </a:rPr>
                <a:t> / Seals</a:t>
              </a:r>
            </a:p>
            <a:p>
              <a:pPr algn="l"/>
              <a:r>
                <a:rPr lang="en-US" sz="2400"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spc="0"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See if your school’s logo is available on our free poster templates page.</a:t>
              </a:r>
            </a:p>
            <a:p>
              <a:pPr algn="l"/>
              <a:endParaRPr lang="en-US" sz="2400" b="0" baseline="0" dirty="0">
                <a:latin typeface="Trebuchet MS" pitchFamily="34" charset="0"/>
              </a:endParaRPr>
            </a:p>
            <a:p>
              <a:pPr algn="ctr"/>
              <a:r>
                <a:rPr lang="en-US" sz="3200" b="1" baseline="0" dirty="0">
                  <a:solidFill>
                    <a:srgbClr val="FFC000"/>
                  </a:solidFill>
                  <a:latin typeface="Trebuchet MS" pitchFamily="34" charset="0"/>
                </a:rPr>
                <a:t>Photographs / Graphics</a:t>
              </a:r>
            </a:p>
            <a:p>
              <a:pPr algn="l" defTabSz="977900"/>
              <a:r>
                <a:rPr lang="en-US" sz="2400"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a:solidFill>
                    <a:schemeClr val="bg1">
                      <a:lumMod val="75000"/>
                    </a:schemeClr>
                  </a:solidFill>
                  <a:latin typeface="Trebuchet MS" pitchFamily="34" charset="0"/>
                </a:rPr>
                <a:t>disproportionally.</a:t>
              </a:r>
            </a:p>
            <a:p>
              <a:pPr algn="l" defTabSz="977900"/>
              <a:endParaRPr lang="en-US" sz="2400" b="0" baseline="0" dirty="0">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r>
                <a:rPr lang="en-US" sz="3200" b="1" baseline="0" dirty="0">
                  <a:solidFill>
                    <a:srgbClr val="FFC000"/>
                  </a:solidFill>
                  <a:latin typeface="Trebuchet MS" pitchFamily="34" charset="0"/>
                </a:rPr>
                <a:t>Image Quality Check</a:t>
              </a:r>
            </a:p>
            <a:p>
              <a:pPr lvl="0" algn="l" defTabSz="977900"/>
              <a:r>
                <a:rPr lang="en-US" sz="2400" b="0" baseline="0" dirty="0">
                  <a:solidFill>
                    <a:schemeClr val="bg1">
                      <a:lumMod val="75000"/>
                    </a:schemeClr>
                  </a:solidFill>
                  <a:latin typeface="Trebuchet MS" pitchFamily="34" charset="0"/>
                </a:rPr>
                <a:t>Zoom in and look at your images at 100% magnification. If they look good they will print well. </a:t>
              </a:r>
              <a:endParaRPr lang="en-US" sz="2800" b="0" dirty="0">
                <a:latin typeface="Trebuchet MS" pitchFamily="34" charset="0"/>
              </a:endParaRPr>
            </a:p>
          </p:txBody>
        </p:sp>
        <p:cxnSp>
          <p:nvCxnSpPr>
            <p:cNvPr id="32" name="Straight Connector 31"/>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36" name="Picture 35"/>
            <p:cNvPicPr>
              <a:picLocks noChangeAspect="1"/>
            </p:cNvPicPr>
            <p:nvPr userDrawn="1"/>
          </p:nvPicPr>
          <p:blipFill>
            <a:blip r:embed="rId4"/>
            <a:stretch>
              <a:fillRect/>
            </a:stretch>
          </p:blipFill>
          <p:spPr>
            <a:xfrm>
              <a:off x="-10740740" y="10261718"/>
              <a:ext cx="1597666" cy="1201935"/>
            </a:xfrm>
            <a:prstGeom prst="rect">
              <a:avLst/>
            </a:prstGeom>
          </p:spPr>
        </p:pic>
        <p:pic>
          <p:nvPicPr>
            <p:cNvPr id="37" name="Picture 36"/>
            <p:cNvPicPr>
              <a:picLocks noChangeAspect="1"/>
            </p:cNvPicPr>
            <p:nvPr userDrawn="1"/>
          </p:nvPicPr>
          <p:blipFill>
            <a:blip r:embed="rId5"/>
            <a:stretch>
              <a:fillRect/>
            </a:stretch>
          </p:blipFill>
          <p:spPr>
            <a:xfrm>
              <a:off x="-10732765" y="15696927"/>
              <a:ext cx="9986808" cy="1053596"/>
            </a:xfrm>
            <a:prstGeom prst="rect">
              <a:avLst/>
            </a:prstGeom>
          </p:spPr>
        </p:pic>
        <p:grpSp>
          <p:nvGrpSpPr>
            <p:cNvPr id="38" name="Group 37"/>
            <p:cNvGrpSpPr/>
            <p:nvPr userDrawn="1"/>
          </p:nvGrpSpPr>
          <p:grpSpPr>
            <a:xfrm>
              <a:off x="-9744993" y="23540957"/>
              <a:ext cx="7531182" cy="2120439"/>
              <a:chOff x="-4470427" y="11016658"/>
              <a:chExt cx="3470785" cy="974220"/>
            </a:xfrm>
          </p:grpSpPr>
          <p:grpSp>
            <p:nvGrpSpPr>
              <p:cNvPr id="46" name="Group 45"/>
              <p:cNvGrpSpPr/>
              <p:nvPr userDrawn="1"/>
            </p:nvGrpSpPr>
            <p:grpSpPr>
              <a:xfrm>
                <a:off x="-2783495" y="11060886"/>
                <a:ext cx="624431" cy="893535"/>
                <a:chOff x="-3958697" y="11117435"/>
                <a:chExt cx="779338" cy="1280430"/>
              </a:xfrm>
            </p:grpSpPr>
            <p:pic>
              <p:nvPicPr>
                <p:cNvPr id="52" name="Picture 51"/>
                <p:cNvPicPr>
                  <a:picLocks noChangeAspect="1"/>
                </p:cNvPicPr>
                <p:nvPr userDrawn="1"/>
              </p:nvPicPr>
              <p:blipFill>
                <a:blip r:embed="rId6"/>
                <a:stretch>
                  <a:fillRect/>
                </a:stretch>
              </p:blipFill>
              <p:spPr>
                <a:xfrm>
                  <a:off x="-3948160" y="11117435"/>
                  <a:ext cx="768801" cy="1090857"/>
                </a:xfrm>
                <a:prstGeom prst="rect">
                  <a:avLst/>
                </a:prstGeom>
              </p:spPr>
            </p:pic>
            <p:sp>
              <p:nvSpPr>
                <p:cNvPr id="53" name="TextBox 52"/>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a:solidFill>
                        <a:schemeClr val="tx1"/>
                      </a:solidFill>
                    </a:rPr>
                    <a:t>ORIGINAL</a:t>
                  </a:r>
                </a:p>
              </p:txBody>
            </p:sp>
          </p:grpSp>
          <p:grpSp>
            <p:nvGrpSpPr>
              <p:cNvPr id="47" name="Group 46"/>
              <p:cNvGrpSpPr/>
              <p:nvPr userDrawn="1"/>
            </p:nvGrpSpPr>
            <p:grpSpPr>
              <a:xfrm>
                <a:off x="-2033159" y="11060889"/>
                <a:ext cx="1033517" cy="893529"/>
                <a:chOff x="-2921738" y="11200127"/>
                <a:chExt cx="1420279" cy="1227904"/>
              </a:xfrm>
            </p:grpSpPr>
            <p:pic>
              <p:nvPicPr>
                <p:cNvPr id="50" name="Picture 49"/>
                <p:cNvPicPr>
                  <a:picLocks noChangeAspect="1"/>
                </p:cNvPicPr>
                <p:nvPr userDrawn="1"/>
              </p:nvPicPr>
              <p:blipFill>
                <a:blip r:embed="rId6"/>
                <a:stretch>
                  <a:fillRect/>
                </a:stretch>
              </p:blipFill>
              <p:spPr>
                <a:xfrm>
                  <a:off x="-2921738" y="11200127"/>
                  <a:ext cx="1420279" cy="1029694"/>
                </a:xfrm>
                <a:prstGeom prst="rect">
                  <a:avLst/>
                </a:prstGeom>
              </p:spPr>
            </p:pic>
            <p:sp>
              <p:nvSpPr>
                <p:cNvPr id="51" name="TextBox 50"/>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a:solidFill>
                        <a:schemeClr val="bg1"/>
                      </a:solidFill>
                    </a:rPr>
                    <a:t>DISTORTED</a:t>
                  </a:r>
                  <a:endParaRPr lang="en-US" sz="700" b="1" dirty="0">
                    <a:solidFill>
                      <a:schemeClr val="bg1"/>
                    </a:solidFill>
                  </a:endParaRPr>
                </a:p>
              </p:txBody>
            </p:sp>
          </p:grpSp>
          <p:pic>
            <p:nvPicPr>
              <p:cNvPr id="48" name="Picture 47"/>
              <p:cNvPicPr>
                <a:picLocks noChangeAspect="1"/>
              </p:cNvPicPr>
              <p:nvPr userDrawn="1"/>
            </p:nvPicPr>
            <p:blipFill>
              <a:blip r:embed="rId7"/>
              <a:stretch>
                <a:fillRect/>
              </a:stretch>
            </p:blipFill>
            <p:spPr>
              <a:xfrm>
                <a:off x="-4470427" y="11016658"/>
                <a:ext cx="1098742" cy="847761"/>
              </a:xfrm>
              <a:prstGeom prst="rect">
                <a:avLst/>
              </a:prstGeom>
            </p:spPr>
          </p:pic>
          <p:sp>
            <p:nvSpPr>
              <p:cNvPr id="49" name="TextBox 48"/>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a:solidFill>
                      <a:schemeClr val="bg1"/>
                    </a:solidFill>
                  </a:rPr>
                  <a:t>Corner</a:t>
                </a:r>
                <a:r>
                  <a:rPr lang="en-US" sz="1600" baseline="0" dirty="0">
                    <a:solidFill>
                      <a:schemeClr val="bg1"/>
                    </a:solidFill>
                  </a:rPr>
                  <a:t> handles</a:t>
                </a:r>
                <a:endParaRPr lang="en-US" sz="1600" dirty="0">
                  <a:solidFill>
                    <a:schemeClr val="bg1"/>
                  </a:solidFill>
                </a:endParaRPr>
              </a:p>
            </p:txBody>
          </p:sp>
        </p:grpSp>
        <p:grpSp>
          <p:nvGrpSpPr>
            <p:cNvPr id="39" name="Group 38"/>
            <p:cNvGrpSpPr/>
            <p:nvPr userDrawn="1"/>
          </p:nvGrpSpPr>
          <p:grpSpPr>
            <a:xfrm>
              <a:off x="-10398793" y="27751410"/>
              <a:ext cx="9323012" cy="2453251"/>
              <a:chOff x="-4754996" y="12734136"/>
              <a:chExt cx="4296559" cy="1127128"/>
            </a:xfrm>
          </p:grpSpPr>
          <p:graphicFrame>
            <p:nvGraphicFramePr>
              <p:cNvPr id="41" name="Object 40"/>
              <p:cNvGraphicFramePr>
                <a:graphicFrameLocks noChangeAspect="1"/>
              </p:cNvGraphicFramePr>
              <p:nvPr userDrawn="1">
                <p:extLst>
                  <p:ext uri="{D42A27DB-BD31-4B8C-83A1-F6EECF244321}">
                    <p14:modId xmlns:p14="http://schemas.microsoft.com/office/powerpoint/2010/main" val="2923600614"/>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1339" name="Image" r:id="rId8" imgW="1828440" imgH="1117440" progId="Photoshop.Image.13">
                      <p:embed/>
                    </p:oleObj>
                  </mc:Choice>
                  <mc:Fallback>
                    <p:oleObj name="Image" r:id="rId8" imgW="1828440" imgH="1117440" progId="Photoshop.Image.13">
                      <p:embed/>
                      <p:pic>
                        <p:nvPicPr>
                          <p:cNvPr id="0" name=""/>
                          <p:cNvPicPr/>
                          <p:nvPr/>
                        </p:nvPicPr>
                        <p:blipFill>
                          <a:blip r:embed="rId9"/>
                          <a:stretch>
                            <a:fillRect/>
                          </a:stretch>
                        </p:blipFill>
                        <p:spPr>
                          <a:xfrm>
                            <a:off x="-4533347" y="12734142"/>
                            <a:ext cx="1828800" cy="1117600"/>
                          </a:xfrm>
                          <a:prstGeom prst="rect">
                            <a:avLst/>
                          </a:prstGeom>
                        </p:spPr>
                      </p:pic>
                    </p:oleObj>
                  </mc:Fallback>
                </mc:AlternateContent>
              </a:graphicData>
            </a:graphic>
          </p:graphicFrame>
          <p:graphicFrame>
            <p:nvGraphicFramePr>
              <p:cNvPr id="43" name="Object 42"/>
              <p:cNvGraphicFramePr>
                <a:graphicFrameLocks noChangeAspect="1"/>
              </p:cNvGraphicFramePr>
              <p:nvPr userDrawn="1">
                <p:extLst>
                  <p:ext uri="{D42A27DB-BD31-4B8C-83A1-F6EECF244321}">
                    <p14:modId xmlns:p14="http://schemas.microsoft.com/office/powerpoint/2010/main" val="3743875991"/>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1340" name="Image" r:id="rId10" imgW="1828440" imgH="1117440" progId="Photoshop.Image.13">
                      <p:embed/>
                    </p:oleObj>
                  </mc:Choice>
                  <mc:Fallback>
                    <p:oleObj name="Image" r:id="rId10" imgW="1828440" imgH="1117440" progId="Photoshop.Image.13">
                      <p:embed/>
                      <p:pic>
                        <p:nvPicPr>
                          <p:cNvPr id="0" name=""/>
                          <p:cNvPicPr/>
                          <p:nvPr/>
                        </p:nvPicPr>
                        <p:blipFill>
                          <a:blip r:embed="rId11"/>
                          <a:stretch>
                            <a:fillRect/>
                          </a:stretch>
                        </p:blipFill>
                        <p:spPr>
                          <a:xfrm>
                            <a:off x="-2456641" y="12737835"/>
                            <a:ext cx="1828800" cy="1117600"/>
                          </a:xfrm>
                          <a:prstGeom prst="rect">
                            <a:avLst/>
                          </a:prstGeom>
                        </p:spPr>
                      </p:pic>
                    </p:oleObj>
                  </mc:Fallback>
                </mc:AlternateContent>
              </a:graphicData>
            </a:graphic>
          </p:graphicFrame>
          <p:sp>
            <p:nvSpPr>
              <p:cNvPr id="44" name="TextBox 43"/>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a:solidFill>
                      <a:srgbClr val="92D050"/>
                    </a:solidFill>
                  </a:rPr>
                  <a:t>Good</a:t>
                </a:r>
                <a:r>
                  <a:rPr lang="en-US" sz="1600" baseline="0" dirty="0">
                    <a:solidFill>
                      <a:srgbClr val="92D050"/>
                    </a:solidFill>
                  </a:rPr>
                  <a:t> </a:t>
                </a:r>
                <a:r>
                  <a:rPr lang="en-US" sz="1600" baseline="0" dirty="0">
                    <a:solidFill>
                      <a:schemeClr val="bg1"/>
                    </a:solidFill>
                  </a:rPr>
                  <a:t>printing quality</a:t>
                </a:r>
                <a:endParaRPr lang="en-US" sz="1600" dirty="0">
                  <a:solidFill>
                    <a:schemeClr val="bg1"/>
                  </a:solidFill>
                </a:endParaRPr>
              </a:p>
            </p:txBody>
          </p:sp>
          <p:sp>
            <p:nvSpPr>
              <p:cNvPr id="45" name="TextBox 44"/>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a:solidFill>
                      <a:srgbClr val="FF0000"/>
                    </a:solidFill>
                  </a:rPr>
                  <a:t>Bad </a:t>
                </a:r>
                <a:r>
                  <a:rPr lang="en-US" sz="1600" dirty="0">
                    <a:solidFill>
                      <a:schemeClr val="bg1"/>
                    </a:solidFill>
                  </a:rPr>
                  <a:t>printing quality</a:t>
                </a:r>
              </a:p>
            </p:txBody>
          </p:sp>
        </p:grpSp>
      </p:grpSp>
      <p:grpSp>
        <p:nvGrpSpPr>
          <p:cNvPr id="54" name="Group 53"/>
          <p:cNvGrpSpPr/>
          <p:nvPr userDrawn="1"/>
        </p:nvGrpSpPr>
        <p:grpSpPr>
          <a:xfrm>
            <a:off x="44157839" y="-55065"/>
            <a:ext cx="11062139" cy="32973465"/>
            <a:chOff x="44157839" y="-55065"/>
            <a:chExt cx="11062139" cy="32973465"/>
          </a:xfrm>
        </p:grpSpPr>
        <p:sp>
          <p:nvSpPr>
            <p:cNvPr id="55" name="Rectangle 54"/>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a:solidFill>
                    <a:schemeClr val="bg1"/>
                  </a:solidFill>
                  <a:latin typeface="Trebuchet MS" pitchFamily="34" charset="0"/>
                </a:rPr>
                <a:t>QUICK START (cont.)</a:t>
              </a:r>
            </a:p>
            <a:p>
              <a:pPr algn="ctr"/>
              <a:endParaRPr lang="en-US" sz="36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r>
                <a:rPr lang="en-US" sz="2400"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Text</a:t>
              </a:r>
            </a:p>
            <a:p>
              <a:pPr marL="3265488" lvl="2" indent="0" algn="l" defTabSz="114300"/>
              <a:r>
                <a:rPr lang="en-US" sz="2400"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 </a:t>
              </a:r>
              <a:r>
                <a:rPr kumimoji="0" lang="en-US" sz="3200"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a:solidFill>
                  <a:schemeClr val="bg1">
                    <a:lumMod val="75000"/>
                  </a:schemeClr>
                </a:solidFill>
                <a:latin typeface="Trebuchet MS" pitchFamily="34" charset="0"/>
              </a:endParaRPr>
            </a:p>
            <a:p>
              <a:pPr marL="1518341" lvl="2"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Tables</a:t>
              </a:r>
            </a:p>
            <a:p>
              <a:pPr marL="1730375" lvl="1" indent="0" algn="l" defTabSz="114300"/>
              <a:r>
                <a:rPr lang="en-US" sz="2400" b="0" baseline="0" dirty="0">
                  <a:solidFill>
                    <a:schemeClr val="bg1">
                      <a:lumMod val="75000"/>
                    </a:schemeClr>
                  </a:solidFill>
                  <a:latin typeface="Trebuchet MS" pitchFamily="34" charset="0"/>
                </a:rPr>
                <a:t>To add a table from scratch go to the INSERT menu and </a:t>
              </a:r>
              <a:br>
                <a:rPr lang="en-US" sz="2400" b="0" baseline="0" dirty="0">
                  <a:solidFill>
                    <a:schemeClr val="bg1">
                      <a:lumMod val="75000"/>
                    </a:schemeClr>
                  </a:solidFill>
                  <a:latin typeface="Trebuchet MS" pitchFamily="34" charset="0"/>
                </a:rPr>
              </a:br>
              <a:r>
                <a:rPr lang="en-US" sz="2400" b="0" baseline="0" dirty="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56" name="Object 55"/>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1341" name="Image" r:id="rId12" imgW="4571280" imgH="1688760" progId="Photoshop.Image.13">
                    <p:embed/>
                  </p:oleObj>
                </mc:Choice>
                <mc:Fallback>
                  <p:oleObj name="Image" r:id="rId12" imgW="4571280" imgH="1688760" progId="Photoshop.Image.13">
                    <p:embed/>
                    <p:pic>
                      <p:nvPicPr>
                        <p:cNvPr id="0" name=""/>
                        <p:cNvPicPr/>
                        <p:nvPr/>
                      </p:nvPicPr>
                      <p:blipFill>
                        <a:blip r:embed="rId13"/>
                        <a:stretch>
                          <a:fillRect/>
                        </a:stretch>
                      </p:blipFill>
                      <p:spPr>
                        <a:xfrm>
                          <a:off x="46915679" y="3349444"/>
                          <a:ext cx="5586150" cy="2063772"/>
                        </a:xfrm>
                        <a:prstGeom prst="rect">
                          <a:avLst/>
                        </a:prstGeom>
                      </p:spPr>
                    </p:pic>
                  </p:oleObj>
                </mc:Fallback>
              </mc:AlternateContent>
            </a:graphicData>
          </a:graphic>
        </p:graphicFrame>
        <p:pic>
          <p:nvPicPr>
            <p:cNvPr id="57" name="Picture 56"/>
            <p:cNvPicPr>
              <a:picLocks noChangeAspect="1"/>
            </p:cNvPicPr>
            <p:nvPr userDrawn="1"/>
          </p:nvPicPr>
          <p:blipFill>
            <a:blip r:embed="rId14"/>
            <a:stretch>
              <a:fillRect/>
            </a:stretch>
          </p:blipFill>
          <p:spPr>
            <a:xfrm>
              <a:off x="44621819" y="7740040"/>
              <a:ext cx="2969584" cy="1370577"/>
            </a:xfrm>
            <a:prstGeom prst="rect">
              <a:avLst/>
            </a:prstGeom>
            <a:ln>
              <a:noFill/>
            </a:ln>
          </p:spPr>
        </p:pic>
        <p:graphicFrame>
          <p:nvGraphicFramePr>
            <p:cNvPr id="58" name="Object 57"/>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1342" name="Image" r:id="rId15" imgW="1574280" imgH="1053720" progId="Photoshop.Image.13">
                    <p:embed/>
                  </p:oleObj>
                </mc:Choice>
                <mc:Fallback>
                  <p:oleObj name="Image" r:id="rId15" imgW="1574280" imgH="1053720" progId="Photoshop.Image.13">
                    <p:embed/>
                    <p:pic>
                      <p:nvPicPr>
                        <p:cNvPr id="0" name=""/>
                        <p:cNvPicPr/>
                        <p:nvPr/>
                      </p:nvPicPr>
                      <p:blipFill>
                        <a:blip r:embed="rId16"/>
                        <a:stretch>
                          <a:fillRect/>
                        </a:stretch>
                      </p:blipFill>
                      <p:spPr>
                        <a:xfrm>
                          <a:off x="44629619" y="12347263"/>
                          <a:ext cx="1482266" cy="992162"/>
                        </a:xfrm>
                        <a:prstGeom prst="rect">
                          <a:avLst/>
                        </a:prstGeom>
                      </p:spPr>
                    </p:pic>
                  </p:oleObj>
                </mc:Fallback>
              </mc:AlternateContent>
            </a:graphicData>
          </a:graphic>
        </p:graphicFrame>
        <p:grpSp>
          <p:nvGrpSpPr>
            <p:cNvPr id="59" name="Group 58"/>
            <p:cNvGrpSpPr/>
            <p:nvPr userDrawn="1"/>
          </p:nvGrpSpPr>
          <p:grpSpPr>
            <a:xfrm>
              <a:off x="44487207" y="29414560"/>
              <a:ext cx="10354213" cy="1265612"/>
              <a:chOff x="44200453" y="28362386"/>
              <a:chExt cx="9771399" cy="1090622"/>
            </a:xfrm>
          </p:grpSpPr>
          <p:sp>
            <p:nvSpPr>
              <p:cNvPr id="61" name="Rounded Rectangle 6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63" name="TextBox 62"/>
              <p:cNvSpPr txBox="1"/>
              <p:nvPr userDrawn="1"/>
            </p:nvSpPr>
            <p:spPr>
              <a:xfrm>
                <a:off x="45300663" y="28552305"/>
                <a:ext cx="8671189" cy="716099"/>
              </a:xfrm>
              <a:prstGeom prst="rect">
                <a:avLst/>
              </a:prstGeom>
              <a:noFill/>
              <a:ln>
                <a:noFill/>
              </a:ln>
            </p:spPr>
            <p:txBody>
              <a:bodyPr wrap="square" rtlCol="0">
                <a:spAutoFit/>
              </a:bodyPr>
              <a:lstStyle/>
              <a:p>
                <a:r>
                  <a:rPr lang="en-US" sz="2400" dirty="0">
                    <a:solidFill>
                      <a:schemeClr val="tx2"/>
                    </a:solidFill>
                    <a:latin typeface="Trebuchet MS" pitchFamily="34" charset="0"/>
                  </a:rPr>
                  <a:t>Student</a:t>
                </a:r>
                <a:r>
                  <a:rPr lang="en-US" sz="2400" baseline="0" dirty="0">
                    <a:solidFill>
                      <a:schemeClr val="tx2"/>
                    </a:solidFill>
                    <a:latin typeface="Trebuchet MS" pitchFamily="34" charset="0"/>
                  </a:rPr>
                  <a:t> discounts are available on our </a:t>
                </a:r>
                <a:r>
                  <a:rPr lang="en-US" sz="2400" baseline="0" dirty="0" err="1">
                    <a:solidFill>
                      <a:schemeClr val="tx2"/>
                    </a:solidFill>
                    <a:latin typeface="Trebuchet MS" pitchFamily="34" charset="0"/>
                  </a:rPr>
                  <a:t>Facebook</a:t>
                </a:r>
                <a:r>
                  <a:rPr lang="en-US" sz="2400" baseline="0" dirty="0">
                    <a:solidFill>
                      <a:schemeClr val="tx2"/>
                    </a:solidFill>
                    <a:latin typeface="Trebuchet MS" pitchFamily="34" charset="0"/>
                  </a:rPr>
                  <a:t> page.</a:t>
                </a:r>
                <a:br>
                  <a:rPr lang="en-US" sz="2400" baseline="0" dirty="0">
                    <a:solidFill>
                      <a:schemeClr val="tx2"/>
                    </a:solidFill>
                    <a:latin typeface="Trebuchet MS" pitchFamily="34" charset="0"/>
                  </a:rPr>
                </a:br>
                <a:r>
                  <a:rPr lang="en-US" sz="2400" baseline="0" dirty="0">
                    <a:solidFill>
                      <a:schemeClr val="tx2"/>
                    </a:solidFill>
                    <a:latin typeface="Trebuchet MS" pitchFamily="34" charset="0"/>
                  </a:rPr>
                  <a:t>Go to </a:t>
                </a:r>
                <a:r>
                  <a:rPr lang="en-US" sz="2400" u="sng" baseline="0" dirty="0">
                    <a:solidFill>
                      <a:schemeClr val="tx2"/>
                    </a:solidFill>
                    <a:latin typeface="Trebuchet MS" pitchFamily="34" charset="0"/>
                  </a:rPr>
                  <a:t>PosterPresentations.com</a:t>
                </a:r>
                <a:r>
                  <a:rPr lang="en-US" sz="2400" baseline="0" dirty="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60" name="TextBox 59"/>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a:solidFill>
                    <a:schemeClr val="bg1"/>
                  </a:solidFill>
                </a:rPr>
                <a:t>© 2013</a:t>
              </a:r>
              <a:r>
                <a:rPr lang="en-US" sz="2800" baseline="0" dirty="0">
                  <a:solidFill>
                    <a:schemeClr val="bg1"/>
                  </a:solidFill>
                </a:rPr>
                <a:t> </a:t>
              </a:r>
              <a:r>
                <a:rPr lang="en-US" sz="2800" dirty="0">
                  <a:solidFill>
                    <a:schemeClr val="bg1"/>
                  </a:solidFill>
                </a:rPr>
                <a:t>PosterPresentations.com</a:t>
              </a:r>
              <a:br>
                <a:rPr lang="en-US" sz="2800" dirty="0">
                  <a:solidFill>
                    <a:schemeClr val="bg1"/>
                  </a:solidFill>
                </a:rPr>
              </a:br>
              <a:r>
                <a:rPr lang="en-US" sz="2800" dirty="0">
                  <a:solidFill>
                    <a:schemeClr val="bg1"/>
                  </a:solidFill>
                </a:rPr>
                <a:t>    </a:t>
              </a:r>
              <a:r>
                <a:rPr lang="en-US" sz="2400" dirty="0">
                  <a:solidFill>
                    <a:schemeClr val="bg1"/>
                  </a:solidFill>
                </a:rPr>
                <a:t>2117 Fourth Street ,</a:t>
              </a:r>
              <a:r>
                <a:rPr lang="en-US" sz="2400" baseline="0" dirty="0">
                  <a:solidFill>
                    <a:schemeClr val="bg1"/>
                  </a:solidFill>
                </a:rPr>
                <a:t> Unit C        </a:t>
              </a:r>
            </a:p>
            <a:p>
              <a:pPr>
                <a:lnSpc>
                  <a:spcPts val="2600"/>
                </a:lnSpc>
              </a:pPr>
              <a:r>
                <a:rPr lang="en-US" sz="2400" baseline="0" dirty="0">
                  <a:solidFill>
                    <a:schemeClr val="bg1"/>
                  </a:solidFill>
                </a:rPr>
                <a:t>     Berkeley CA </a:t>
              </a:r>
              <a:r>
                <a:rPr lang="en-US" sz="2000" baseline="0" dirty="0">
                  <a:solidFill>
                    <a:schemeClr val="bg1"/>
                  </a:solidFill>
                </a:rPr>
                <a:t>94710</a:t>
              </a:r>
              <a:br>
                <a:rPr lang="en-US" sz="2400" baseline="0" dirty="0">
                  <a:solidFill>
                    <a:schemeClr val="bg1"/>
                  </a:solidFill>
                </a:rPr>
              </a:br>
              <a:r>
                <a:rPr lang="en-US" sz="2400" baseline="0" dirty="0">
                  <a:solidFill>
                    <a:schemeClr val="bg1"/>
                  </a:solidFill>
                </a:rPr>
                <a:t>    </a:t>
              </a:r>
              <a:r>
                <a:rPr lang="en-US" sz="2400" b="1" baseline="0" dirty="0">
                  <a:solidFill>
                    <a:srgbClr val="FFFF00"/>
                  </a:solidFill>
                </a:rPr>
                <a:t>posterpresenter@gmail.com</a:t>
              </a:r>
              <a:endParaRPr lang="en-US" sz="2800" b="1" dirty="0">
                <a:solidFill>
                  <a:srgbClr val="FFFF00"/>
                </a:solidFill>
              </a:endParaRPr>
            </a:p>
          </p:txBody>
        </p:sp>
      </p:grpSp>
      <p:grpSp>
        <p:nvGrpSpPr>
          <p:cNvPr id="66" name="Group 65"/>
          <p:cNvGrpSpPr/>
          <p:nvPr userDrawn="1"/>
        </p:nvGrpSpPr>
        <p:grpSpPr>
          <a:xfrm rot="10800000">
            <a:off x="-36600" y="31404884"/>
            <a:ext cx="43927800" cy="1502229"/>
            <a:chOff x="-14192" y="1382"/>
            <a:chExt cx="27451941" cy="4572641"/>
          </a:xfrm>
        </p:grpSpPr>
        <p:sp>
          <p:nvSpPr>
            <p:cNvPr id="67"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0"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grpSp>
        <p:nvGrpSpPr>
          <p:cNvPr id="65" name="Group 64"/>
          <p:cNvGrpSpPr/>
          <p:nvPr userDrawn="1"/>
        </p:nvGrpSpPr>
        <p:grpSpPr>
          <a:xfrm>
            <a:off x="-14192" y="1382"/>
            <a:ext cx="43905392" cy="4572641"/>
            <a:chOff x="-14192" y="1382"/>
            <a:chExt cx="27451941" cy="4572641"/>
          </a:xfrm>
        </p:grpSpPr>
        <p:sp>
          <p:nvSpPr>
            <p:cNvPr id="71"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p:cNvCxnSpPr/>
          <p:nvPr/>
        </p:nvCxnSpPr>
        <p:spPr>
          <a:xfrm flipV="1">
            <a:off x="-13946601" y="11526118"/>
            <a:ext cx="13577436" cy="818"/>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44" name="Group 43"/>
          <p:cNvGrpSpPr/>
          <p:nvPr userDrawn="1"/>
        </p:nvGrpSpPr>
        <p:grpSpPr>
          <a:xfrm>
            <a:off x="44157839" y="-55065"/>
            <a:ext cx="11062139" cy="32973465"/>
            <a:chOff x="44157839" y="-55065"/>
            <a:chExt cx="11062139" cy="32973465"/>
          </a:xfrm>
        </p:grpSpPr>
        <p:sp>
          <p:nvSpPr>
            <p:cNvPr id="45" name="Rectangle 44"/>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a:solidFill>
                    <a:schemeClr val="bg1"/>
                  </a:solidFill>
                  <a:latin typeface="Trebuchet MS" pitchFamily="34" charset="0"/>
                </a:rPr>
                <a:t>QUICK START (cont.)</a:t>
              </a:r>
            </a:p>
            <a:p>
              <a:pPr algn="ctr"/>
              <a:endParaRPr lang="en-US" sz="36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r>
                <a:rPr lang="en-US" sz="2400"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Text</a:t>
              </a:r>
            </a:p>
            <a:p>
              <a:pPr marL="3265488" lvl="2" indent="0" algn="l" defTabSz="114300"/>
              <a:r>
                <a:rPr lang="en-US" sz="2400"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 </a:t>
              </a:r>
              <a:r>
                <a:rPr kumimoji="0" lang="en-US" sz="3200"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a:solidFill>
                  <a:schemeClr val="bg1">
                    <a:lumMod val="75000"/>
                  </a:schemeClr>
                </a:solidFill>
                <a:latin typeface="Trebuchet MS" pitchFamily="34" charset="0"/>
              </a:endParaRPr>
            </a:p>
            <a:p>
              <a:pPr marL="1518341" lvl="2"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Tables</a:t>
              </a:r>
            </a:p>
            <a:p>
              <a:pPr marL="1730375" lvl="1" indent="0" algn="l" defTabSz="114300"/>
              <a:r>
                <a:rPr lang="en-US" sz="2400" b="0" baseline="0" dirty="0">
                  <a:solidFill>
                    <a:schemeClr val="bg1">
                      <a:lumMod val="75000"/>
                    </a:schemeClr>
                  </a:solidFill>
                  <a:latin typeface="Trebuchet MS" pitchFamily="34" charset="0"/>
                </a:rPr>
                <a:t>To add a table from scratch go to the INSERT menu and </a:t>
              </a:r>
              <a:br>
                <a:rPr lang="en-US" sz="2400" b="0" baseline="0" dirty="0">
                  <a:solidFill>
                    <a:schemeClr val="bg1">
                      <a:lumMod val="75000"/>
                    </a:schemeClr>
                  </a:solidFill>
                  <a:latin typeface="Trebuchet MS" pitchFamily="34" charset="0"/>
                </a:rPr>
              </a:br>
              <a:r>
                <a:rPr lang="en-US" sz="2400" b="0" baseline="0" dirty="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46" name="Object 45"/>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2347" name="Image" r:id="rId4" imgW="4571280" imgH="1688760" progId="Photoshop.Image.13">
                    <p:embed/>
                  </p:oleObj>
                </mc:Choice>
                <mc:Fallback>
                  <p:oleObj name="Image" r:id="rId4" imgW="4571280" imgH="1688760" progId="Photoshop.Image.13">
                    <p:embed/>
                    <p:pic>
                      <p:nvPicPr>
                        <p:cNvPr id="0" name=""/>
                        <p:cNvPicPr/>
                        <p:nvPr/>
                      </p:nvPicPr>
                      <p:blipFill>
                        <a:blip r:embed="rId5"/>
                        <a:stretch>
                          <a:fillRect/>
                        </a:stretch>
                      </p:blipFill>
                      <p:spPr>
                        <a:xfrm>
                          <a:off x="46915679" y="3349444"/>
                          <a:ext cx="5586150" cy="2063772"/>
                        </a:xfrm>
                        <a:prstGeom prst="rect">
                          <a:avLst/>
                        </a:prstGeom>
                      </p:spPr>
                    </p:pic>
                  </p:oleObj>
                </mc:Fallback>
              </mc:AlternateContent>
            </a:graphicData>
          </a:graphic>
        </p:graphicFrame>
        <p:pic>
          <p:nvPicPr>
            <p:cNvPr id="47" name="Picture 46"/>
            <p:cNvPicPr>
              <a:picLocks noChangeAspect="1"/>
            </p:cNvPicPr>
            <p:nvPr userDrawn="1"/>
          </p:nvPicPr>
          <p:blipFill>
            <a:blip r:embed="rId6"/>
            <a:stretch>
              <a:fillRect/>
            </a:stretch>
          </p:blipFill>
          <p:spPr>
            <a:xfrm>
              <a:off x="44621819" y="7740040"/>
              <a:ext cx="2969584" cy="1370577"/>
            </a:xfrm>
            <a:prstGeom prst="rect">
              <a:avLst/>
            </a:prstGeom>
            <a:ln>
              <a:noFill/>
            </a:ln>
          </p:spPr>
        </p:pic>
        <p:graphicFrame>
          <p:nvGraphicFramePr>
            <p:cNvPr id="48" name="Object 47"/>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2348" name="Image" r:id="rId7" imgW="1574280" imgH="1053720" progId="Photoshop.Image.13">
                    <p:embed/>
                  </p:oleObj>
                </mc:Choice>
                <mc:Fallback>
                  <p:oleObj name="Image" r:id="rId7" imgW="1574280" imgH="1053720" progId="Photoshop.Image.13">
                    <p:embed/>
                    <p:pic>
                      <p:nvPicPr>
                        <p:cNvPr id="0" name=""/>
                        <p:cNvPicPr/>
                        <p:nvPr/>
                      </p:nvPicPr>
                      <p:blipFill>
                        <a:blip r:embed="rId8"/>
                        <a:stretch>
                          <a:fillRect/>
                        </a:stretch>
                      </p:blipFill>
                      <p:spPr>
                        <a:xfrm>
                          <a:off x="44629619" y="12347263"/>
                          <a:ext cx="1482266" cy="992162"/>
                        </a:xfrm>
                        <a:prstGeom prst="rect">
                          <a:avLst/>
                        </a:prstGeom>
                      </p:spPr>
                    </p:pic>
                  </p:oleObj>
                </mc:Fallback>
              </mc:AlternateContent>
            </a:graphicData>
          </a:graphic>
        </p:graphicFrame>
        <p:grpSp>
          <p:nvGrpSpPr>
            <p:cNvPr id="49" name="Group 48"/>
            <p:cNvGrpSpPr/>
            <p:nvPr userDrawn="1"/>
          </p:nvGrpSpPr>
          <p:grpSpPr>
            <a:xfrm>
              <a:off x="44487207" y="29414560"/>
              <a:ext cx="10354213" cy="1265612"/>
              <a:chOff x="44200453" y="28362386"/>
              <a:chExt cx="9771399" cy="1090622"/>
            </a:xfrm>
          </p:grpSpPr>
          <p:sp>
            <p:nvSpPr>
              <p:cNvPr id="51" name="Rounded Rectangle 5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7" descr="http://t2.gstatic.com/images?q=tbn:ANd9GcR4APHC6TT9w54M2zn_pvCiBxUNcspYPoVxirLRphBoJabfSvu7zw">
                <a:hlinkClick r:id="rId9"/>
              </p:cNvPr>
              <p:cNvPicPr>
                <a:picLocks noChangeAspect="1" noChangeArrowheads="1"/>
              </p:cNvPicPr>
              <p:nvPr userDrawn="1"/>
            </p:nvPicPr>
            <p:blipFill>
              <a:blip r:embed="rId10" cstate="print"/>
              <a:srcRect/>
              <a:stretch>
                <a:fillRect/>
              </a:stretch>
            </p:blipFill>
            <p:spPr bwMode="auto">
              <a:xfrm>
                <a:off x="44326393" y="28460718"/>
                <a:ext cx="914401" cy="914399"/>
              </a:xfrm>
              <a:prstGeom prst="rect">
                <a:avLst/>
              </a:prstGeom>
              <a:noFill/>
              <a:ln>
                <a:noFill/>
              </a:ln>
            </p:spPr>
          </p:pic>
          <p:sp>
            <p:nvSpPr>
              <p:cNvPr id="53" name="TextBox 52"/>
              <p:cNvSpPr txBox="1"/>
              <p:nvPr userDrawn="1"/>
            </p:nvSpPr>
            <p:spPr>
              <a:xfrm>
                <a:off x="45300663" y="28552305"/>
                <a:ext cx="8671189" cy="716099"/>
              </a:xfrm>
              <a:prstGeom prst="rect">
                <a:avLst/>
              </a:prstGeom>
              <a:noFill/>
              <a:ln>
                <a:noFill/>
              </a:ln>
            </p:spPr>
            <p:txBody>
              <a:bodyPr wrap="square" rtlCol="0">
                <a:spAutoFit/>
              </a:bodyPr>
              <a:lstStyle/>
              <a:p>
                <a:r>
                  <a:rPr lang="en-US" sz="2400" dirty="0">
                    <a:solidFill>
                      <a:schemeClr val="tx2"/>
                    </a:solidFill>
                    <a:latin typeface="Trebuchet MS" pitchFamily="34" charset="0"/>
                  </a:rPr>
                  <a:t>Student</a:t>
                </a:r>
                <a:r>
                  <a:rPr lang="en-US" sz="2400" baseline="0" dirty="0">
                    <a:solidFill>
                      <a:schemeClr val="tx2"/>
                    </a:solidFill>
                    <a:latin typeface="Trebuchet MS" pitchFamily="34" charset="0"/>
                  </a:rPr>
                  <a:t> discounts are available on our </a:t>
                </a:r>
                <a:r>
                  <a:rPr lang="en-US" sz="2400" baseline="0" dirty="0" err="1">
                    <a:solidFill>
                      <a:schemeClr val="tx2"/>
                    </a:solidFill>
                    <a:latin typeface="Trebuchet MS" pitchFamily="34" charset="0"/>
                  </a:rPr>
                  <a:t>Facebook</a:t>
                </a:r>
                <a:r>
                  <a:rPr lang="en-US" sz="2400" baseline="0" dirty="0">
                    <a:solidFill>
                      <a:schemeClr val="tx2"/>
                    </a:solidFill>
                    <a:latin typeface="Trebuchet MS" pitchFamily="34" charset="0"/>
                  </a:rPr>
                  <a:t> page.</a:t>
                </a:r>
                <a:br>
                  <a:rPr lang="en-US" sz="2400" baseline="0" dirty="0">
                    <a:solidFill>
                      <a:schemeClr val="tx2"/>
                    </a:solidFill>
                    <a:latin typeface="Trebuchet MS" pitchFamily="34" charset="0"/>
                  </a:rPr>
                </a:br>
                <a:r>
                  <a:rPr lang="en-US" sz="2400" baseline="0" dirty="0">
                    <a:solidFill>
                      <a:schemeClr val="tx2"/>
                    </a:solidFill>
                    <a:latin typeface="Trebuchet MS" pitchFamily="34" charset="0"/>
                  </a:rPr>
                  <a:t>Go to </a:t>
                </a:r>
                <a:r>
                  <a:rPr lang="en-US" sz="2400" u="sng" baseline="0" dirty="0">
                    <a:solidFill>
                      <a:schemeClr val="tx2"/>
                    </a:solidFill>
                    <a:latin typeface="Trebuchet MS" pitchFamily="34" charset="0"/>
                  </a:rPr>
                  <a:t>PosterPresentations.com</a:t>
                </a:r>
                <a:r>
                  <a:rPr lang="en-US" sz="2400" baseline="0" dirty="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50" name="TextBox 49"/>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a:solidFill>
                    <a:schemeClr val="bg1"/>
                  </a:solidFill>
                </a:rPr>
                <a:t>© 2013</a:t>
              </a:r>
              <a:r>
                <a:rPr lang="en-US" sz="2800" baseline="0" dirty="0">
                  <a:solidFill>
                    <a:schemeClr val="bg1"/>
                  </a:solidFill>
                </a:rPr>
                <a:t> </a:t>
              </a:r>
              <a:r>
                <a:rPr lang="en-US" sz="2800" dirty="0">
                  <a:solidFill>
                    <a:schemeClr val="bg1"/>
                  </a:solidFill>
                </a:rPr>
                <a:t>PosterPresentations.com</a:t>
              </a:r>
              <a:br>
                <a:rPr lang="en-US" sz="2800" dirty="0">
                  <a:solidFill>
                    <a:schemeClr val="bg1"/>
                  </a:solidFill>
                </a:rPr>
              </a:br>
              <a:r>
                <a:rPr lang="en-US" sz="2800" dirty="0">
                  <a:solidFill>
                    <a:schemeClr val="bg1"/>
                  </a:solidFill>
                </a:rPr>
                <a:t>    </a:t>
              </a:r>
              <a:r>
                <a:rPr lang="en-US" sz="2400" dirty="0">
                  <a:solidFill>
                    <a:schemeClr val="bg1"/>
                  </a:solidFill>
                </a:rPr>
                <a:t>2117 Fourth Street ,</a:t>
              </a:r>
              <a:r>
                <a:rPr lang="en-US" sz="2400" baseline="0" dirty="0">
                  <a:solidFill>
                    <a:schemeClr val="bg1"/>
                  </a:solidFill>
                </a:rPr>
                <a:t> Unit C        </a:t>
              </a:r>
            </a:p>
            <a:p>
              <a:pPr>
                <a:lnSpc>
                  <a:spcPts val="2600"/>
                </a:lnSpc>
              </a:pPr>
              <a:r>
                <a:rPr lang="en-US" sz="2400" baseline="0" dirty="0">
                  <a:solidFill>
                    <a:schemeClr val="bg1"/>
                  </a:solidFill>
                </a:rPr>
                <a:t>     Berkeley CA </a:t>
              </a:r>
              <a:r>
                <a:rPr lang="en-US" sz="2000" baseline="0" dirty="0">
                  <a:solidFill>
                    <a:schemeClr val="bg1"/>
                  </a:solidFill>
                </a:rPr>
                <a:t>94710</a:t>
              </a:r>
              <a:br>
                <a:rPr lang="en-US" sz="2400" baseline="0" dirty="0">
                  <a:solidFill>
                    <a:schemeClr val="bg1"/>
                  </a:solidFill>
                </a:rPr>
              </a:br>
              <a:r>
                <a:rPr lang="en-US" sz="2400" baseline="0" dirty="0">
                  <a:solidFill>
                    <a:schemeClr val="bg1"/>
                  </a:solidFill>
                </a:rPr>
                <a:t>    </a:t>
              </a:r>
              <a:r>
                <a:rPr lang="en-US" sz="2400" b="1" baseline="0" dirty="0">
                  <a:solidFill>
                    <a:srgbClr val="FFFF00"/>
                  </a:solidFill>
                </a:rPr>
                <a:t>posterpresenter@gmail.com</a:t>
              </a:r>
              <a:endParaRPr lang="en-US" sz="2800" b="1" dirty="0">
                <a:solidFill>
                  <a:srgbClr val="FFFF00"/>
                </a:solidFill>
              </a:endParaRPr>
            </a:p>
          </p:txBody>
        </p:sp>
      </p:grpSp>
      <p:grpSp>
        <p:nvGrpSpPr>
          <p:cNvPr id="54" name="Group 53"/>
          <p:cNvGrpSpPr/>
          <p:nvPr userDrawn="1"/>
        </p:nvGrpSpPr>
        <p:grpSpPr>
          <a:xfrm>
            <a:off x="-11225189" y="-1"/>
            <a:ext cx="11018865" cy="32918401"/>
            <a:chOff x="-11225189" y="-1"/>
            <a:chExt cx="11018865" cy="32918401"/>
          </a:xfrm>
        </p:grpSpPr>
        <p:sp>
          <p:nvSpPr>
            <p:cNvPr id="55" name="Rectangle 54"/>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a:solidFill>
                    <a:srgbClr val="FF0000"/>
                  </a:solidFill>
                  <a:latin typeface="Trebuchet MS" pitchFamily="34" charset="0"/>
                </a:rPr>
                <a:t>(—THIS SIDEBAR DOES NOT PRINT—)</a:t>
              </a:r>
              <a:endParaRPr lang="en-US" sz="3200" b="1" spc="600" dirty="0">
                <a:solidFill>
                  <a:schemeClr val="bg1"/>
                </a:solidFill>
                <a:latin typeface="Trebuchet MS" pitchFamily="34" charset="0"/>
              </a:endParaRPr>
            </a:p>
            <a:p>
              <a:pPr algn="ctr"/>
              <a:r>
                <a:rPr lang="en-US" sz="4000" b="1" spc="600" dirty="0">
                  <a:solidFill>
                    <a:schemeClr val="bg1"/>
                  </a:solidFill>
                  <a:latin typeface="Trebuchet MS" pitchFamily="34" charset="0"/>
                </a:rPr>
                <a:t>DESIGN</a:t>
              </a:r>
              <a:r>
                <a:rPr lang="en-US" sz="4000" b="1" spc="600" baseline="0" dirty="0">
                  <a:solidFill>
                    <a:schemeClr val="bg1"/>
                  </a:solidFill>
                  <a:latin typeface="Trebuchet MS" pitchFamily="34" charset="0"/>
                </a:rPr>
                <a:t> </a:t>
              </a:r>
              <a:r>
                <a:rPr lang="en-US" sz="4000" b="1" spc="600" dirty="0">
                  <a:solidFill>
                    <a:schemeClr val="bg1"/>
                  </a:solidFill>
                  <a:latin typeface="Trebuchet MS" pitchFamily="34" charset="0"/>
                </a:rPr>
                <a:t>GUIDE</a:t>
              </a:r>
            </a:p>
            <a:p>
              <a:pPr algn="ctr"/>
              <a:endParaRPr lang="en-US" sz="2800" b="1" dirty="0">
                <a:latin typeface="Trebuchet MS" pitchFamily="34" charset="0"/>
              </a:endParaRPr>
            </a:p>
            <a:p>
              <a:pPr defTabSz="3765639"/>
              <a:r>
                <a:rPr lang="en-US" sz="2800" i="0" dirty="0">
                  <a:latin typeface="Trebuchet MS" pitchFamily="34" charset="0"/>
                </a:rPr>
                <a:t>This PowerPoint</a:t>
              </a:r>
              <a:r>
                <a:rPr lang="en-US" sz="2800" i="0" baseline="0" dirty="0">
                  <a:latin typeface="Trebuchet MS" pitchFamily="34" charset="0"/>
                </a:rPr>
                <a:t> </a:t>
              </a:r>
              <a:r>
                <a:rPr lang="en-US" sz="2800" i="0" dirty="0">
                  <a:latin typeface="Trebuchet MS" pitchFamily="34" charset="0"/>
                </a:rPr>
                <a:t>2007 template produces</a:t>
              </a:r>
              <a:r>
                <a:rPr lang="en-US" sz="2800" i="0" baseline="0" dirty="0">
                  <a:latin typeface="Trebuchet MS" pitchFamily="34" charset="0"/>
                </a:rPr>
                <a:t> </a:t>
              </a:r>
              <a:r>
                <a:rPr lang="en-US" sz="2800" i="0" dirty="0">
                  <a:latin typeface="Trebuchet MS" pitchFamily="34" charset="0"/>
                </a:rPr>
                <a:t>a 36”x48” presentation poster. </a:t>
              </a:r>
              <a:r>
                <a:rPr lang="en-US" sz="2800" dirty="0">
                  <a:latin typeface="Trebuchet MS" pitchFamily="34" charset="0"/>
                </a:rPr>
                <a:t>You</a:t>
              </a:r>
              <a:r>
                <a:rPr lang="en-US" sz="2800" baseline="0" dirty="0">
                  <a:latin typeface="Trebuchet MS" pitchFamily="34" charset="0"/>
                </a:rPr>
                <a:t> can u</a:t>
              </a:r>
              <a:r>
                <a:rPr lang="en-US" sz="2800" dirty="0">
                  <a:latin typeface="Trebuchet MS" pitchFamily="34" charset="0"/>
                </a:rPr>
                <a:t>se</a:t>
              </a:r>
              <a:r>
                <a:rPr lang="en-US" sz="2800" baseline="0" dirty="0">
                  <a:latin typeface="Trebuchet MS" pitchFamily="34" charset="0"/>
                </a:rPr>
                <a:t> it to create your research poster and </a:t>
              </a:r>
              <a:r>
                <a:rPr lang="en-US" sz="2800" dirty="0">
                  <a:latin typeface="Trebuchet MS" pitchFamily="34" charset="0"/>
                </a:rPr>
                <a:t>save valuable time placing titles, subtitles,</a:t>
              </a:r>
              <a:r>
                <a:rPr lang="en-US" sz="2800" baseline="0" dirty="0">
                  <a:latin typeface="Trebuchet MS" pitchFamily="34" charset="0"/>
                </a:rPr>
                <a:t> text, and graphics</a:t>
              </a:r>
              <a:r>
                <a:rPr lang="en-US" sz="2800" dirty="0">
                  <a:latin typeface="Trebuchet MS" pitchFamily="34" charset="0"/>
                </a:rPr>
                <a:t>. </a:t>
              </a:r>
            </a:p>
            <a:p>
              <a:pPr defTabSz="3765639"/>
              <a:endParaRPr lang="en-US" sz="2800" dirty="0">
                <a:latin typeface="Trebuchet MS" pitchFamily="34" charset="0"/>
              </a:endParaRPr>
            </a:p>
            <a:p>
              <a:pPr defTabSz="4389219"/>
              <a:r>
                <a:rPr lang="en-US" sz="2800" dirty="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a:solidFill>
                    <a:srgbClr val="FFC000"/>
                  </a:solidFill>
                  <a:latin typeface="Trebuchet MS" pitchFamily="34" charset="0"/>
                </a:rPr>
                <a:t>PosterPresentations.com</a:t>
              </a:r>
              <a:r>
                <a:rPr lang="en-US" sz="2800" b="1" dirty="0">
                  <a:solidFill>
                    <a:schemeClr val="bg1"/>
                  </a:solidFill>
                  <a:latin typeface="Trebuchet MS" pitchFamily="34" charset="0"/>
                </a:rPr>
                <a:t> </a:t>
              </a:r>
              <a:r>
                <a:rPr lang="en-US" sz="2800" dirty="0">
                  <a:solidFill>
                    <a:schemeClr val="bg1"/>
                  </a:solidFill>
                  <a:latin typeface="Trebuchet MS" pitchFamily="34" charset="0"/>
                </a:rPr>
                <a:t>and click on HELP DESK.</a:t>
              </a:r>
            </a:p>
            <a:p>
              <a:pPr defTabSz="4389219"/>
              <a:endParaRPr lang="en-US" sz="2800" dirty="0">
                <a:latin typeface="Trebuchet MS" pitchFamily="34" charset="0"/>
              </a:endParaRPr>
            </a:p>
            <a:p>
              <a:pPr defTabSz="4389219"/>
              <a:r>
                <a:rPr lang="en-US" sz="2800" dirty="0">
                  <a:solidFill>
                    <a:schemeClr val="bg1"/>
                  </a:solidFill>
                  <a:latin typeface="Trebuchet MS" pitchFamily="34" charset="0"/>
                </a:rPr>
                <a:t>When</a:t>
              </a:r>
              <a:r>
                <a:rPr lang="en-US" sz="2800" baseline="0" dirty="0">
                  <a:solidFill>
                    <a:schemeClr val="bg1"/>
                  </a:solidFill>
                  <a:latin typeface="Trebuchet MS" pitchFamily="34" charset="0"/>
                </a:rPr>
                <a:t> you are ready to print your poster</a:t>
              </a:r>
              <a:r>
                <a:rPr lang="en-US" sz="2800" dirty="0">
                  <a:solidFill>
                    <a:schemeClr val="bg1"/>
                  </a:solidFill>
                  <a:latin typeface="Trebuchet MS" pitchFamily="34" charset="0"/>
                </a:rPr>
                <a:t>,</a:t>
              </a:r>
              <a:r>
                <a:rPr lang="en-US" sz="2800" baseline="0" dirty="0">
                  <a:solidFill>
                    <a:schemeClr val="bg1"/>
                  </a:solidFill>
                  <a:latin typeface="Trebuchet MS" pitchFamily="34" charset="0"/>
                </a:rPr>
                <a:t> go online to </a:t>
              </a:r>
              <a:r>
                <a:rPr lang="en-US" sz="2800" b="0" dirty="0">
                  <a:solidFill>
                    <a:schemeClr val="bg1"/>
                  </a:solidFill>
                  <a:latin typeface="Trebuchet MS" pitchFamily="34" charset="0"/>
                </a:rPr>
                <a:t>PosterPresentations.com</a:t>
              </a:r>
              <a:br>
                <a:rPr lang="en-US" sz="2800" dirty="0">
                  <a:solidFill>
                    <a:schemeClr val="bg1"/>
                  </a:solidFill>
                  <a:latin typeface="Trebuchet MS" pitchFamily="34" charset="0"/>
                </a:rPr>
              </a:br>
              <a:endParaRPr lang="en-US" sz="2800" dirty="0">
                <a:solidFill>
                  <a:schemeClr val="bg1"/>
                </a:solidFill>
                <a:latin typeface="Trebuchet MS" pitchFamily="34" charset="0"/>
              </a:endParaRPr>
            </a:p>
            <a:p>
              <a:pPr algn="l" defTabSz="3765639"/>
              <a:r>
                <a:rPr lang="en-US" sz="2800" b="0" dirty="0">
                  <a:solidFill>
                    <a:schemeClr val="bg1"/>
                  </a:solidFill>
                  <a:latin typeface="Trebuchet MS" pitchFamily="34" charset="0"/>
                </a:rPr>
                <a:t>Need</a:t>
              </a:r>
              <a:r>
                <a:rPr lang="en-US" sz="2800" b="0" baseline="0" dirty="0">
                  <a:solidFill>
                    <a:schemeClr val="bg1"/>
                  </a:solidFill>
                  <a:latin typeface="Trebuchet MS" pitchFamily="34" charset="0"/>
                </a:rPr>
                <a:t> assistance? Call us at </a:t>
              </a:r>
              <a:r>
                <a:rPr lang="en-US" sz="2800" b="0" dirty="0">
                  <a:solidFill>
                    <a:srgbClr val="FFC000"/>
                  </a:solidFill>
                  <a:latin typeface="Trebuchet MS" pitchFamily="34" charset="0"/>
                </a:rPr>
                <a:t>1.510.649.3001</a:t>
              </a:r>
            </a:p>
            <a:p>
              <a:pPr algn="l" defTabSz="3765639"/>
              <a:endParaRPr lang="en-US" sz="3600" b="1" dirty="0">
                <a:solidFill>
                  <a:srgbClr val="FFFF00"/>
                </a:solidFill>
                <a:latin typeface="Trebuchet MS" pitchFamily="34" charset="0"/>
              </a:endParaRPr>
            </a:p>
            <a:p>
              <a:pPr algn="ctr"/>
              <a:endParaRPr lang="en-US" sz="2400" b="1" dirty="0">
                <a:solidFill>
                  <a:schemeClr val="bg1"/>
                </a:solidFill>
                <a:latin typeface="Trebuchet MS" pitchFamily="34" charset="0"/>
              </a:endParaRPr>
            </a:p>
            <a:p>
              <a:pPr algn="ctr"/>
              <a:r>
                <a:rPr lang="en-US" sz="4000" b="1" spc="600" dirty="0">
                  <a:solidFill>
                    <a:schemeClr val="bg1"/>
                  </a:solidFill>
                  <a:latin typeface="Trebuchet MS" pitchFamily="34" charset="0"/>
                </a:rPr>
                <a:t>QUICK START</a:t>
              </a:r>
            </a:p>
            <a:p>
              <a:pPr algn="ctr"/>
              <a:endParaRPr lang="en-US" sz="32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Zoom in and out</a:t>
              </a:r>
            </a:p>
            <a:p>
              <a:pPr marL="1892300" indent="-1892300" algn="l" defTabSz="850900"/>
              <a:r>
                <a:rPr lang="en-US" sz="2400" b="0" baseline="0" dirty="0">
                  <a:solidFill>
                    <a:schemeClr val="bg1"/>
                  </a:solidFill>
                  <a:latin typeface="Trebuchet MS" pitchFamily="34" charset="0"/>
                </a:rPr>
                <a:t>	</a:t>
              </a:r>
              <a:r>
                <a:rPr lang="en-US" sz="2400" b="0" baseline="0" dirty="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a:solidFill>
                    <a:schemeClr val="bg1">
                      <a:lumMod val="75000"/>
                    </a:schemeClr>
                  </a:solidFill>
                  <a:latin typeface="Trebuchet MS" pitchFamily="34" charset="0"/>
                </a:rPr>
                <a:t>	</a:t>
              </a:r>
              <a:r>
                <a:rPr lang="en-US" sz="2400" b="0" baseline="0" dirty="0">
                  <a:solidFill>
                    <a:schemeClr val="bg1">
                      <a:lumMod val="75000"/>
                    </a:schemeClr>
                  </a:solidFill>
                  <a:latin typeface="Trebuchet MS" pitchFamily="34" charset="0"/>
                </a:rPr>
                <a:t>Go to VIEW &gt; ZOOM.</a:t>
              </a:r>
            </a:p>
            <a:p>
              <a:pPr algn="l"/>
              <a:endParaRPr lang="en-US" sz="2800" b="0"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Title, Authors, and Affiliations</a:t>
              </a:r>
            </a:p>
            <a:p>
              <a:pPr algn="l"/>
              <a:r>
                <a:rPr lang="en-US" sz="2400" b="0" baseline="0" dirty="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The font size of your title should be bigger than your name(s) and institution name(s).</a:t>
              </a:r>
            </a:p>
            <a:p>
              <a:pPr algn="l"/>
              <a:br>
                <a:rPr lang="en-US" sz="2800" b="1" baseline="0" dirty="0">
                  <a:solidFill>
                    <a:schemeClr val="bg1"/>
                  </a:solidFill>
                  <a:latin typeface="Trebuchet MS" pitchFamily="34" charset="0"/>
                </a:rPr>
              </a:br>
              <a:endParaRPr lang="en-US" sz="2800" b="1" dirty="0">
                <a:solidFill>
                  <a:schemeClr val="bg1"/>
                </a:solidFill>
                <a:latin typeface="Trebuchet MS" pitchFamily="34" charset="0"/>
              </a:endParaRPr>
            </a:p>
            <a:p>
              <a:pPr algn="ctr"/>
              <a:endParaRPr lang="en-US" sz="2800" b="1" dirty="0">
                <a:solidFill>
                  <a:srgbClr val="FFC000"/>
                </a:solidFill>
                <a:latin typeface="Trebuchet MS" pitchFamily="34" charset="0"/>
              </a:endParaRPr>
            </a:p>
            <a:p>
              <a:pPr algn="ctr"/>
              <a:endParaRPr lang="en-US" sz="2800" b="1" dirty="0">
                <a:solidFill>
                  <a:srgbClr val="FFC000"/>
                </a:solidFill>
                <a:latin typeface="Trebuchet MS" pitchFamily="34" charset="0"/>
              </a:endParaRPr>
            </a:p>
            <a:p>
              <a:pPr algn="ctr"/>
              <a:r>
                <a:rPr lang="en-US" sz="3200" b="1" dirty="0">
                  <a:solidFill>
                    <a:srgbClr val="FFC000"/>
                  </a:solidFill>
                  <a:latin typeface="Trebuchet MS" pitchFamily="34" charset="0"/>
                </a:rPr>
                <a:t>Adding Logos</a:t>
              </a:r>
              <a:r>
                <a:rPr lang="en-US" sz="3200" b="1" baseline="0" dirty="0">
                  <a:solidFill>
                    <a:srgbClr val="FFC000"/>
                  </a:solidFill>
                  <a:latin typeface="Trebuchet MS" pitchFamily="34" charset="0"/>
                </a:rPr>
                <a:t> / Seals</a:t>
              </a:r>
            </a:p>
            <a:p>
              <a:pPr algn="l"/>
              <a:r>
                <a:rPr lang="en-US" sz="2400"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spc="0"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See if your school’s logo is available on our free poster templates page.</a:t>
              </a:r>
            </a:p>
            <a:p>
              <a:pPr algn="l"/>
              <a:endParaRPr lang="en-US" sz="2400" b="0" baseline="0" dirty="0">
                <a:latin typeface="Trebuchet MS" pitchFamily="34" charset="0"/>
              </a:endParaRPr>
            </a:p>
            <a:p>
              <a:pPr algn="ctr"/>
              <a:r>
                <a:rPr lang="en-US" sz="3200" b="1" baseline="0" dirty="0">
                  <a:solidFill>
                    <a:srgbClr val="FFC000"/>
                  </a:solidFill>
                  <a:latin typeface="Trebuchet MS" pitchFamily="34" charset="0"/>
                </a:rPr>
                <a:t>Photographs / Graphics</a:t>
              </a:r>
            </a:p>
            <a:p>
              <a:pPr algn="l" defTabSz="977900"/>
              <a:r>
                <a:rPr lang="en-US" sz="2400"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a:solidFill>
                    <a:schemeClr val="bg1">
                      <a:lumMod val="75000"/>
                    </a:schemeClr>
                  </a:solidFill>
                  <a:latin typeface="Trebuchet MS" pitchFamily="34" charset="0"/>
                </a:rPr>
                <a:t>disproportionally.</a:t>
              </a:r>
            </a:p>
            <a:p>
              <a:pPr algn="l" defTabSz="977900"/>
              <a:endParaRPr lang="en-US" sz="2400" b="0" baseline="0" dirty="0">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r>
                <a:rPr lang="en-US" sz="3200" b="1" baseline="0" dirty="0">
                  <a:solidFill>
                    <a:srgbClr val="FFC000"/>
                  </a:solidFill>
                  <a:latin typeface="Trebuchet MS" pitchFamily="34" charset="0"/>
                </a:rPr>
                <a:t>Image Quality Check</a:t>
              </a:r>
            </a:p>
            <a:p>
              <a:pPr lvl="0" algn="l" defTabSz="977900"/>
              <a:r>
                <a:rPr lang="en-US" sz="2400" b="0" baseline="0" dirty="0">
                  <a:solidFill>
                    <a:schemeClr val="bg1">
                      <a:lumMod val="75000"/>
                    </a:schemeClr>
                  </a:solidFill>
                  <a:latin typeface="Trebuchet MS" pitchFamily="34" charset="0"/>
                </a:rPr>
                <a:t>Zoom in and look at your images at 100% magnification. If they look good they will print well. </a:t>
              </a:r>
              <a:endParaRPr lang="en-US" sz="2800" b="0" dirty="0">
                <a:latin typeface="Trebuchet MS" pitchFamily="34" charset="0"/>
              </a:endParaRPr>
            </a:p>
          </p:txBody>
        </p:sp>
        <p:cxnSp>
          <p:nvCxnSpPr>
            <p:cNvPr id="56" name="Straight Connector 55"/>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7" name="Picture 56"/>
            <p:cNvPicPr>
              <a:picLocks noChangeAspect="1"/>
            </p:cNvPicPr>
            <p:nvPr userDrawn="1"/>
          </p:nvPicPr>
          <p:blipFill>
            <a:blip r:embed="rId11"/>
            <a:stretch>
              <a:fillRect/>
            </a:stretch>
          </p:blipFill>
          <p:spPr>
            <a:xfrm>
              <a:off x="-10740740" y="10261718"/>
              <a:ext cx="1597666" cy="1201935"/>
            </a:xfrm>
            <a:prstGeom prst="rect">
              <a:avLst/>
            </a:prstGeom>
          </p:spPr>
        </p:pic>
        <p:pic>
          <p:nvPicPr>
            <p:cNvPr id="58" name="Picture 57"/>
            <p:cNvPicPr>
              <a:picLocks noChangeAspect="1"/>
            </p:cNvPicPr>
            <p:nvPr userDrawn="1"/>
          </p:nvPicPr>
          <p:blipFill>
            <a:blip r:embed="rId12"/>
            <a:stretch>
              <a:fillRect/>
            </a:stretch>
          </p:blipFill>
          <p:spPr>
            <a:xfrm>
              <a:off x="-10732765" y="15696927"/>
              <a:ext cx="9986808" cy="1053596"/>
            </a:xfrm>
            <a:prstGeom prst="rect">
              <a:avLst/>
            </a:prstGeom>
          </p:spPr>
        </p:pic>
        <p:grpSp>
          <p:nvGrpSpPr>
            <p:cNvPr id="59" name="Group 58"/>
            <p:cNvGrpSpPr/>
            <p:nvPr userDrawn="1"/>
          </p:nvGrpSpPr>
          <p:grpSpPr>
            <a:xfrm>
              <a:off x="-9744993" y="23540957"/>
              <a:ext cx="7531182" cy="2120439"/>
              <a:chOff x="-4470427" y="11016658"/>
              <a:chExt cx="3470785" cy="974220"/>
            </a:xfrm>
          </p:grpSpPr>
          <p:grpSp>
            <p:nvGrpSpPr>
              <p:cNvPr id="65" name="Group 64"/>
              <p:cNvGrpSpPr/>
              <p:nvPr userDrawn="1"/>
            </p:nvGrpSpPr>
            <p:grpSpPr>
              <a:xfrm>
                <a:off x="-2783495" y="11060886"/>
                <a:ext cx="624431" cy="893535"/>
                <a:chOff x="-3958697" y="11117435"/>
                <a:chExt cx="779338" cy="1280430"/>
              </a:xfrm>
            </p:grpSpPr>
            <p:pic>
              <p:nvPicPr>
                <p:cNvPr id="71" name="Picture 70"/>
                <p:cNvPicPr>
                  <a:picLocks noChangeAspect="1"/>
                </p:cNvPicPr>
                <p:nvPr userDrawn="1"/>
              </p:nvPicPr>
              <p:blipFill>
                <a:blip r:embed="rId13"/>
                <a:stretch>
                  <a:fillRect/>
                </a:stretch>
              </p:blipFill>
              <p:spPr>
                <a:xfrm>
                  <a:off x="-3948160" y="11117435"/>
                  <a:ext cx="768801" cy="1090857"/>
                </a:xfrm>
                <a:prstGeom prst="rect">
                  <a:avLst/>
                </a:prstGeom>
              </p:spPr>
            </p:pic>
            <p:sp>
              <p:nvSpPr>
                <p:cNvPr id="72" name="TextBox 71"/>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a:solidFill>
                        <a:schemeClr val="tx1"/>
                      </a:solidFill>
                    </a:rPr>
                    <a:t>ORIGINAL</a:t>
                  </a:r>
                </a:p>
              </p:txBody>
            </p:sp>
          </p:grpSp>
          <p:grpSp>
            <p:nvGrpSpPr>
              <p:cNvPr id="66" name="Group 65"/>
              <p:cNvGrpSpPr/>
              <p:nvPr userDrawn="1"/>
            </p:nvGrpSpPr>
            <p:grpSpPr>
              <a:xfrm>
                <a:off x="-2033159" y="11060889"/>
                <a:ext cx="1033517" cy="893529"/>
                <a:chOff x="-2921738" y="11200127"/>
                <a:chExt cx="1420279" cy="1227904"/>
              </a:xfrm>
            </p:grpSpPr>
            <p:pic>
              <p:nvPicPr>
                <p:cNvPr id="69" name="Picture 68"/>
                <p:cNvPicPr>
                  <a:picLocks noChangeAspect="1"/>
                </p:cNvPicPr>
                <p:nvPr userDrawn="1"/>
              </p:nvPicPr>
              <p:blipFill>
                <a:blip r:embed="rId13"/>
                <a:stretch>
                  <a:fillRect/>
                </a:stretch>
              </p:blipFill>
              <p:spPr>
                <a:xfrm>
                  <a:off x="-2921738" y="11200127"/>
                  <a:ext cx="1420279" cy="1029694"/>
                </a:xfrm>
                <a:prstGeom prst="rect">
                  <a:avLst/>
                </a:prstGeom>
              </p:spPr>
            </p:pic>
            <p:sp>
              <p:nvSpPr>
                <p:cNvPr id="70" name="TextBox 69"/>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a:solidFill>
                        <a:schemeClr val="bg1"/>
                      </a:solidFill>
                    </a:rPr>
                    <a:t>DISTORTED</a:t>
                  </a:r>
                  <a:endParaRPr lang="en-US" sz="700" b="1" dirty="0">
                    <a:solidFill>
                      <a:schemeClr val="bg1"/>
                    </a:solidFill>
                  </a:endParaRPr>
                </a:p>
              </p:txBody>
            </p:sp>
          </p:grpSp>
          <p:pic>
            <p:nvPicPr>
              <p:cNvPr id="67" name="Picture 66"/>
              <p:cNvPicPr>
                <a:picLocks noChangeAspect="1"/>
              </p:cNvPicPr>
              <p:nvPr userDrawn="1"/>
            </p:nvPicPr>
            <p:blipFill>
              <a:blip r:embed="rId14"/>
              <a:stretch>
                <a:fillRect/>
              </a:stretch>
            </p:blipFill>
            <p:spPr>
              <a:xfrm>
                <a:off x="-4470427" y="11016658"/>
                <a:ext cx="1098742" cy="847761"/>
              </a:xfrm>
              <a:prstGeom prst="rect">
                <a:avLst/>
              </a:prstGeom>
            </p:spPr>
          </p:pic>
          <p:sp>
            <p:nvSpPr>
              <p:cNvPr id="68" name="TextBox 67"/>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a:solidFill>
                      <a:schemeClr val="bg1"/>
                    </a:solidFill>
                  </a:rPr>
                  <a:t>Corner</a:t>
                </a:r>
                <a:r>
                  <a:rPr lang="en-US" sz="1600" baseline="0" dirty="0">
                    <a:solidFill>
                      <a:schemeClr val="bg1"/>
                    </a:solidFill>
                  </a:rPr>
                  <a:t> handles</a:t>
                </a:r>
                <a:endParaRPr lang="en-US" sz="1600" dirty="0">
                  <a:solidFill>
                    <a:schemeClr val="bg1"/>
                  </a:solidFill>
                </a:endParaRPr>
              </a:p>
            </p:txBody>
          </p:sp>
        </p:grpSp>
        <p:grpSp>
          <p:nvGrpSpPr>
            <p:cNvPr id="60" name="Group 59"/>
            <p:cNvGrpSpPr/>
            <p:nvPr userDrawn="1"/>
          </p:nvGrpSpPr>
          <p:grpSpPr>
            <a:xfrm>
              <a:off x="-10398793" y="27751410"/>
              <a:ext cx="9323012" cy="2453251"/>
              <a:chOff x="-4754996" y="12734136"/>
              <a:chExt cx="4296559" cy="1127128"/>
            </a:xfrm>
          </p:grpSpPr>
          <p:graphicFrame>
            <p:nvGraphicFramePr>
              <p:cNvPr id="61" name="Object 60"/>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2349" name="Image" r:id="rId15" imgW="1828440" imgH="1117440" progId="Photoshop.Image.13">
                      <p:embed/>
                    </p:oleObj>
                  </mc:Choice>
                  <mc:Fallback>
                    <p:oleObj name="Image" r:id="rId15" imgW="1828440" imgH="1117440" progId="Photoshop.Image.13">
                      <p:embed/>
                      <p:pic>
                        <p:nvPicPr>
                          <p:cNvPr id="0" name=""/>
                          <p:cNvPicPr/>
                          <p:nvPr/>
                        </p:nvPicPr>
                        <p:blipFill>
                          <a:blip r:embed="rId16"/>
                          <a:stretch>
                            <a:fillRect/>
                          </a:stretch>
                        </p:blipFill>
                        <p:spPr>
                          <a:xfrm>
                            <a:off x="-4533347" y="12734142"/>
                            <a:ext cx="1828800" cy="1117600"/>
                          </a:xfrm>
                          <a:prstGeom prst="rect">
                            <a:avLst/>
                          </a:prstGeom>
                        </p:spPr>
                      </p:pic>
                    </p:oleObj>
                  </mc:Fallback>
                </mc:AlternateContent>
              </a:graphicData>
            </a:graphic>
          </p:graphicFrame>
          <p:graphicFrame>
            <p:nvGraphicFramePr>
              <p:cNvPr id="62" name="Object 61"/>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2350" name="Image" r:id="rId17" imgW="1828440" imgH="1117440" progId="Photoshop.Image.13">
                      <p:embed/>
                    </p:oleObj>
                  </mc:Choice>
                  <mc:Fallback>
                    <p:oleObj name="Image" r:id="rId17" imgW="1828440" imgH="1117440" progId="Photoshop.Image.13">
                      <p:embed/>
                      <p:pic>
                        <p:nvPicPr>
                          <p:cNvPr id="0" name=""/>
                          <p:cNvPicPr/>
                          <p:nvPr/>
                        </p:nvPicPr>
                        <p:blipFill>
                          <a:blip r:embed="rId18"/>
                          <a:stretch>
                            <a:fillRect/>
                          </a:stretch>
                        </p:blipFill>
                        <p:spPr>
                          <a:xfrm>
                            <a:off x="-2456641" y="12737835"/>
                            <a:ext cx="1828800" cy="1117600"/>
                          </a:xfrm>
                          <a:prstGeom prst="rect">
                            <a:avLst/>
                          </a:prstGeom>
                        </p:spPr>
                      </p:pic>
                    </p:oleObj>
                  </mc:Fallback>
                </mc:AlternateContent>
              </a:graphicData>
            </a:graphic>
          </p:graphicFrame>
          <p:sp>
            <p:nvSpPr>
              <p:cNvPr id="63" name="TextBox 62"/>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a:solidFill>
                      <a:srgbClr val="92D050"/>
                    </a:solidFill>
                  </a:rPr>
                  <a:t>Good</a:t>
                </a:r>
                <a:r>
                  <a:rPr lang="en-US" sz="1600" baseline="0" dirty="0">
                    <a:solidFill>
                      <a:srgbClr val="92D050"/>
                    </a:solidFill>
                  </a:rPr>
                  <a:t> </a:t>
                </a:r>
                <a:r>
                  <a:rPr lang="en-US" sz="1600" baseline="0" dirty="0">
                    <a:solidFill>
                      <a:schemeClr val="bg1"/>
                    </a:solidFill>
                  </a:rPr>
                  <a:t>printing quality</a:t>
                </a:r>
                <a:endParaRPr lang="en-US" sz="1600" dirty="0">
                  <a:solidFill>
                    <a:schemeClr val="bg1"/>
                  </a:solidFill>
                </a:endParaRPr>
              </a:p>
            </p:txBody>
          </p:sp>
          <p:sp>
            <p:nvSpPr>
              <p:cNvPr id="64" name="TextBox 63"/>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a:solidFill>
                      <a:srgbClr val="FF0000"/>
                    </a:solidFill>
                  </a:rPr>
                  <a:t>Bad </a:t>
                </a:r>
                <a:r>
                  <a:rPr lang="en-US" sz="1600" dirty="0">
                    <a:solidFill>
                      <a:schemeClr val="bg1"/>
                    </a:solidFill>
                  </a:rPr>
                  <a:t>printing quality</a:t>
                </a:r>
              </a:p>
            </p:txBody>
          </p:sp>
        </p:grpSp>
      </p:grpSp>
      <p:sp>
        <p:nvSpPr>
          <p:cNvPr id="41" name="Rounded Rectangle 40"/>
          <p:cNvSpPr/>
          <p:nvPr userDrawn="1"/>
        </p:nvSpPr>
        <p:spPr>
          <a:xfrm>
            <a:off x="29342871" y="4770782"/>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15117125" y="4749583"/>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userDrawn="1"/>
        </p:nvSpPr>
        <p:spPr>
          <a:xfrm>
            <a:off x="891379" y="4791981"/>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p:cNvGrpSpPr/>
          <p:nvPr userDrawn="1"/>
        </p:nvGrpSpPr>
        <p:grpSpPr>
          <a:xfrm rot="10800000">
            <a:off x="-36600" y="31404884"/>
            <a:ext cx="43927800" cy="1502229"/>
            <a:chOff x="-14192" y="1382"/>
            <a:chExt cx="27451941" cy="4572641"/>
          </a:xfrm>
        </p:grpSpPr>
        <p:sp>
          <p:nvSpPr>
            <p:cNvPr id="75"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grpSp>
        <p:nvGrpSpPr>
          <p:cNvPr id="79" name="Group 78"/>
          <p:cNvGrpSpPr/>
          <p:nvPr userDrawn="1"/>
        </p:nvGrpSpPr>
        <p:grpSpPr>
          <a:xfrm>
            <a:off x="-14192" y="1382"/>
            <a:ext cx="43905392" cy="4572641"/>
            <a:chOff x="-14192" y="1382"/>
            <a:chExt cx="27451941" cy="4572641"/>
          </a:xfrm>
        </p:grpSpPr>
        <p:sp>
          <p:nvSpPr>
            <p:cNvPr id="80"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3"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0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3" name="Group 42"/>
          <p:cNvGrpSpPr/>
          <p:nvPr userDrawn="1"/>
        </p:nvGrpSpPr>
        <p:grpSpPr>
          <a:xfrm>
            <a:off x="44157839" y="-55065"/>
            <a:ext cx="11062139" cy="32973465"/>
            <a:chOff x="44157839" y="-55065"/>
            <a:chExt cx="11062139" cy="32973465"/>
          </a:xfrm>
        </p:grpSpPr>
        <p:sp>
          <p:nvSpPr>
            <p:cNvPr id="44" name="Rectangle 43"/>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a:solidFill>
                    <a:schemeClr val="bg1"/>
                  </a:solidFill>
                  <a:latin typeface="Trebuchet MS" pitchFamily="34" charset="0"/>
                </a:rPr>
                <a:t>QUICK START (cont.)</a:t>
              </a:r>
            </a:p>
            <a:p>
              <a:pPr algn="ctr"/>
              <a:endParaRPr lang="en-US" sz="36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endParaRPr lang="en-US" sz="2400" b="0" baseline="0" dirty="0">
                <a:solidFill>
                  <a:schemeClr val="bg1">
                    <a:lumMod val="75000"/>
                  </a:schemeClr>
                </a:solidFill>
                <a:latin typeface="Trebuchet MS" pitchFamily="34" charset="0"/>
              </a:endParaRPr>
            </a:p>
            <a:p>
              <a:pPr marL="0" indent="0" algn="l" defTabSz="114300"/>
              <a:r>
                <a:rPr lang="en-US" sz="2400" b="0" baseline="0" dirty="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Text</a:t>
              </a:r>
            </a:p>
            <a:p>
              <a:pPr marL="3265488" lvl="2" indent="0" algn="l" defTabSz="114300"/>
              <a:r>
                <a:rPr lang="en-US" sz="2400" b="0" baseline="0" dirty="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a:solidFill>
                    <a:schemeClr val="bg1">
                      <a:lumMod val="75000"/>
                    </a:schemeClr>
                  </a:solidFill>
                  <a:latin typeface="Trebuchet MS" pitchFamily="34" charset="0"/>
                </a:rPr>
                <a:t> </a:t>
              </a:r>
              <a:r>
                <a:rPr kumimoji="0" lang="en-US" sz="3200" b="1" i="0" u="none" strike="noStrike" kern="1200" cap="none" spc="0" normalizeH="0" baseline="0" noProof="0" dirty="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a:solidFill>
                  <a:schemeClr val="bg1">
                    <a:lumMod val="75000"/>
                  </a:schemeClr>
                </a:solidFill>
                <a:latin typeface="Trebuchet MS" pitchFamily="34" charset="0"/>
              </a:endParaRPr>
            </a:p>
            <a:p>
              <a:pPr marL="1518341" lvl="2" indent="0" algn="l" defTabSz="114300"/>
              <a:endParaRPr lang="en-US" sz="2400" b="0" baseline="0" dirty="0">
                <a:solidFill>
                  <a:schemeClr val="bg1">
                    <a:lumMod val="75000"/>
                  </a:schemeClr>
                </a:solidFill>
                <a:latin typeface="Trebuchet MS" pitchFamily="34" charset="0"/>
              </a:endParaRPr>
            </a:p>
            <a:p>
              <a:pPr algn="ctr"/>
              <a:r>
                <a:rPr lang="en-US" sz="3200" b="1" baseline="0" dirty="0">
                  <a:solidFill>
                    <a:srgbClr val="FFC000"/>
                  </a:solidFill>
                  <a:latin typeface="Trebuchet MS" pitchFamily="34" charset="0"/>
                </a:rPr>
                <a:t>How to add Tables</a:t>
              </a:r>
            </a:p>
            <a:p>
              <a:pPr marL="1730375" lvl="1" indent="0" algn="l" defTabSz="114300"/>
              <a:r>
                <a:rPr lang="en-US" sz="2400" b="0" baseline="0" dirty="0">
                  <a:solidFill>
                    <a:schemeClr val="bg1">
                      <a:lumMod val="75000"/>
                    </a:schemeClr>
                  </a:solidFill>
                  <a:latin typeface="Trebuchet MS" pitchFamily="34" charset="0"/>
                </a:rPr>
                <a:t>To add a table from scratch go to the INSERT menu and </a:t>
              </a:r>
              <a:br>
                <a:rPr lang="en-US" sz="2400" b="0" baseline="0" dirty="0">
                  <a:solidFill>
                    <a:schemeClr val="bg1">
                      <a:lumMod val="75000"/>
                    </a:schemeClr>
                  </a:solidFill>
                  <a:latin typeface="Trebuchet MS" pitchFamily="34" charset="0"/>
                </a:rPr>
              </a:br>
              <a:r>
                <a:rPr lang="en-US" sz="2400" b="0" baseline="0" dirty="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lumMod val="75000"/>
                  </a:prstClr>
                </a:solidFill>
                <a:effectLst/>
                <a:uLnTx/>
                <a:uFillTx/>
                <a:latin typeface="Trebuchet MS" pitchFamily="34" charset="0"/>
              </a:endParaRPr>
            </a:p>
          </p:txBody>
        </p:sp>
        <p:graphicFrame>
          <p:nvGraphicFramePr>
            <p:cNvPr id="45" name="Object 44"/>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3367" name="Image" r:id="rId4" imgW="4571280" imgH="1688760" progId="Photoshop.Image.13">
                    <p:embed/>
                  </p:oleObj>
                </mc:Choice>
                <mc:Fallback>
                  <p:oleObj name="Image" r:id="rId4" imgW="4571280" imgH="1688760" progId="Photoshop.Image.13">
                    <p:embed/>
                    <p:pic>
                      <p:nvPicPr>
                        <p:cNvPr id="0" name=""/>
                        <p:cNvPicPr/>
                        <p:nvPr/>
                      </p:nvPicPr>
                      <p:blipFill>
                        <a:blip r:embed="rId5"/>
                        <a:stretch>
                          <a:fillRect/>
                        </a:stretch>
                      </p:blipFill>
                      <p:spPr>
                        <a:xfrm>
                          <a:off x="46915679" y="3349444"/>
                          <a:ext cx="5586150" cy="2063772"/>
                        </a:xfrm>
                        <a:prstGeom prst="rect">
                          <a:avLst/>
                        </a:prstGeom>
                      </p:spPr>
                    </p:pic>
                  </p:oleObj>
                </mc:Fallback>
              </mc:AlternateContent>
            </a:graphicData>
          </a:graphic>
        </p:graphicFrame>
        <p:pic>
          <p:nvPicPr>
            <p:cNvPr id="46" name="Picture 45"/>
            <p:cNvPicPr>
              <a:picLocks noChangeAspect="1"/>
            </p:cNvPicPr>
            <p:nvPr userDrawn="1"/>
          </p:nvPicPr>
          <p:blipFill>
            <a:blip r:embed="rId6"/>
            <a:stretch>
              <a:fillRect/>
            </a:stretch>
          </p:blipFill>
          <p:spPr>
            <a:xfrm>
              <a:off x="44621819" y="7740040"/>
              <a:ext cx="2969584" cy="1370577"/>
            </a:xfrm>
            <a:prstGeom prst="rect">
              <a:avLst/>
            </a:prstGeom>
            <a:ln>
              <a:noFill/>
            </a:ln>
          </p:spPr>
        </p:pic>
        <p:graphicFrame>
          <p:nvGraphicFramePr>
            <p:cNvPr id="47" name="Object 46"/>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3368" name="Image" r:id="rId7" imgW="1574280" imgH="1053720" progId="Photoshop.Image.13">
                    <p:embed/>
                  </p:oleObj>
                </mc:Choice>
                <mc:Fallback>
                  <p:oleObj name="Image" r:id="rId7" imgW="1574280" imgH="1053720" progId="Photoshop.Image.13">
                    <p:embed/>
                    <p:pic>
                      <p:nvPicPr>
                        <p:cNvPr id="0" name=""/>
                        <p:cNvPicPr/>
                        <p:nvPr/>
                      </p:nvPicPr>
                      <p:blipFill>
                        <a:blip r:embed="rId8"/>
                        <a:stretch>
                          <a:fillRect/>
                        </a:stretch>
                      </p:blipFill>
                      <p:spPr>
                        <a:xfrm>
                          <a:off x="44629619" y="12347263"/>
                          <a:ext cx="1482266" cy="992162"/>
                        </a:xfrm>
                        <a:prstGeom prst="rect">
                          <a:avLst/>
                        </a:prstGeom>
                      </p:spPr>
                    </p:pic>
                  </p:oleObj>
                </mc:Fallback>
              </mc:AlternateContent>
            </a:graphicData>
          </a:graphic>
        </p:graphicFrame>
        <p:grpSp>
          <p:nvGrpSpPr>
            <p:cNvPr id="48" name="Group 47"/>
            <p:cNvGrpSpPr/>
            <p:nvPr userDrawn="1"/>
          </p:nvGrpSpPr>
          <p:grpSpPr>
            <a:xfrm>
              <a:off x="44487207" y="29414560"/>
              <a:ext cx="10354213" cy="1265612"/>
              <a:chOff x="44200453" y="28362386"/>
              <a:chExt cx="9771399" cy="1090622"/>
            </a:xfrm>
          </p:grpSpPr>
          <p:sp>
            <p:nvSpPr>
              <p:cNvPr id="50" name="Rounded Rectangle 49"/>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7" descr="http://t2.gstatic.com/images?q=tbn:ANd9GcR4APHC6TT9w54M2zn_pvCiBxUNcspYPoVxirLRphBoJabfSvu7zw">
                <a:hlinkClick r:id="rId9"/>
              </p:cNvPr>
              <p:cNvPicPr>
                <a:picLocks noChangeAspect="1" noChangeArrowheads="1"/>
              </p:cNvPicPr>
              <p:nvPr userDrawn="1"/>
            </p:nvPicPr>
            <p:blipFill>
              <a:blip r:embed="rId10" cstate="print"/>
              <a:srcRect/>
              <a:stretch>
                <a:fillRect/>
              </a:stretch>
            </p:blipFill>
            <p:spPr bwMode="auto">
              <a:xfrm>
                <a:off x="44326393" y="28460718"/>
                <a:ext cx="914401" cy="914399"/>
              </a:xfrm>
              <a:prstGeom prst="rect">
                <a:avLst/>
              </a:prstGeom>
              <a:noFill/>
              <a:ln>
                <a:noFill/>
              </a:ln>
            </p:spPr>
          </p:pic>
          <p:sp>
            <p:nvSpPr>
              <p:cNvPr id="52" name="TextBox 51"/>
              <p:cNvSpPr txBox="1"/>
              <p:nvPr userDrawn="1"/>
            </p:nvSpPr>
            <p:spPr>
              <a:xfrm>
                <a:off x="45300663" y="28552305"/>
                <a:ext cx="8671189" cy="716099"/>
              </a:xfrm>
              <a:prstGeom prst="rect">
                <a:avLst/>
              </a:prstGeom>
              <a:noFill/>
              <a:ln>
                <a:noFill/>
              </a:ln>
            </p:spPr>
            <p:txBody>
              <a:bodyPr wrap="square" rtlCol="0">
                <a:spAutoFit/>
              </a:bodyPr>
              <a:lstStyle/>
              <a:p>
                <a:r>
                  <a:rPr lang="en-US" sz="2400" dirty="0">
                    <a:solidFill>
                      <a:schemeClr val="tx2"/>
                    </a:solidFill>
                    <a:latin typeface="Trebuchet MS" pitchFamily="34" charset="0"/>
                  </a:rPr>
                  <a:t>Student</a:t>
                </a:r>
                <a:r>
                  <a:rPr lang="en-US" sz="2400" baseline="0" dirty="0">
                    <a:solidFill>
                      <a:schemeClr val="tx2"/>
                    </a:solidFill>
                    <a:latin typeface="Trebuchet MS" pitchFamily="34" charset="0"/>
                  </a:rPr>
                  <a:t> discounts are available on our </a:t>
                </a:r>
                <a:r>
                  <a:rPr lang="en-US" sz="2400" baseline="0" dirty="0" err="1">
                    <a:solidFill>
                      <a:schemeClr val="tx2"/>
                    </a:solidFill>
                    <a:latin typeface="Trebuchet MS" pitchFamily="34" charset="0"/>
                  </a:rPr>
                  <a:t>Facebook</a:t>
                </a:r>
                <a:r>
                  <a:rPr lang="en-US" sz="2400" baseline="0" dirty="0">
                    <a:solidFill>
                      <a:schemeClr val="tx2"/>
                    </a:solidFill>
                    <a:latin typeface="Trebuchet MS" pitchFamily="34" charset="0"/>
                  </a:rPr>
                  <a:t> page.</a:t>
                </a:r>
                <a:br>
                  <a:rPr lang="en-US" sz="2400" baseline="0" dirty="0">
                    <a:solidFill>
                      <a:schemeClr val="tx2"/>
                    </a:solidFill>
                    <a:latin typeface="Trebuchet MS" pitchFamily="34" charset="0"/>
                  </a:rPr>
                </a:br>
                <a:r>
                  <a:rPr lang="en-US" sz="2400" baseline="0" dirty="0">
                    <a:solidFill>
                      <a:schemeClr val="tx2"/>
                    </a:solidFill>
                    <a:latin typeface="Trebuchet MS" pitchFamily="34" charset="0"/>
                  </a:rPr>
                  <a:t>Go to </a:t>
                </a:r>
                <a:r>
                  <a:rPr lang="en-US" sz="2400" u="sng" baseline="0" dirty="0">
                    <a:solidFill>
                      <a:schemeClr val="tx2"/>
                    </a:solidFill>
                    <a:latin typeface="Trebuchet MS" pitchFamily="34" charset="0"/>
                  </a:rPr>
                  <a:t>PosterPresentations.com</a:t>
                </a:r>
                <a:r>
                  <a:rPr lang="en-US" sz="2400" baseline="0" dirty="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49" name="TextBox 48"/>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a:solidFill>
                    <a:schemeClr val="bg1"/>
                  </a:solidFill>
                </a:rPr>
                <a:t>© 2013</a:t>
              </a:r>
              <a:r>
                <a:rPr lang="en-US" sz="2800" baseline="0" dirty="0">
                  <a:solidFill>
                    <a:schemeClr val="bg1"/>
                  </a:solidFill>
                </a:rPr>
                <a:t> </a:t>
              </a:r>
              <a:r>
                <a:rPr lang="en-US" sz="2800" dirty="0">
                  <a:solidFill>
                    <a:schemeClr val="bg1"/>
                  </a:solidFill>
                </a:rPr>
                <a:t>PosterPresentations.com</a:t>
              </a:r>
              <a:br>
                <a:rPr lang="en-US" sz="2800" dirty="0">
                  <a:solidFill>
                    <a:schemeClr val="bg1"/>
                  </a:solidFill>
                </a:rPr>
              </a:br>
              <a:r>
                <a:rPr lang="en-US" sz="2800" dirty="0">
                  <a:solidFill>
                    <a:schemeClr val="bg1"/>
                  </a:solidFill>
                </a:rPr>
                <a:t>    </a:t>
              </a:r>
              <a:r>
                <a:rPr lang="en-US" sz="2400" dirty="0">
                  <a:solidFill>
                    <a:schemeClr val="bg1"/>
                  </a:solidFill>
                </a:rPr>
                <a:t>2117 Fourth Street ,</a:t>
              </a:r>
              <a:r>
                <a:rPr lang="en-US" sz="2400" baseline="0" dirty="0">
                  <a:solidFill>
                    <a:schemeClr val="bg1"/>
                  </a:solidFill>
                </a:rPr>
                <a:t> Unit C        </a:t>
              </a:r>
            </a:p>
            <a:p>
              <a:pPr>
                <a:lnSpc>
                  <a:spcPts val="2600"/>
                </a:lnSpc>
              </a:pPr>
              <a:r>
                <a:rPr lang="en-US" sz="2400" baseline="0" dirty="0">
                  <a:solidFill>
                    <a:schemeClr val="bg1"/>
                  </a:solidFill>
                </a:rPr>
                <a:t>     Berkeley CA </a:t>
              </a:r>
              <a:r>
                <a:rPr lang="en-US" sz="2000" baseline="0" dirty="0">
                  <a:solidFill>
                    <a:schemeClr val="bg1"/>
                  </a:solidFill>
                </a:rPr>
                <a:t>94710</a:t>
              </a:r>
              <a:br>
                <a:rPr lang="en-US" sz="2400" baseline="0" dirty="0">
                  <a:solidFill>
                    <a:schemeClr val="bg1"/>
                  </a:solidFill>
                </a:rPr>
              </a:br>
              <a:r>
                <a:rPr lang="en-US" sz="2400" baseline="0" dirty="0">
                  <a:solidFill>
                    <a:schemeClr val="bg1"/>
                  </a:solidFill>
                </a:rPr>
                <a:t>    </a:t>
              </a:r>
              <a:r>
                <a:rPr lang="en-US" sz="2400" b="1" baseline="0" dirty="0">
                  <a:solidFill>
                    <a:srgbClr val="FFFF00"/>
                  </a:solidFill>
                </a:rPr>
                <a:t>posterpresenter@gmail.com</a:t>
              </a:r>
              <a:endParaRPr lang="en-US" sz="2800" b="1" dirty="0">
                <a:solidFill>
                  <a:srgbClr val="FFFF00"/>
                </a:solidFill>
              </a:endParaRPr>
            </a:p>
          </p:txBody>
        </p:sp>
      </p:grpSp>
      <p:grpSp>
        <p:nvGrpSpPr>
          <p:cNvPr id="53" name="Group 52"/>
          <p:cNvGrpSpPr/>
          <p:nvPr userDrawn="1"/>
        </p:nvGrpSpPr>
        <p:grpSpPr>
          <a:xfrm>
            <a:off x="-11225189" y="-1"/>
            <a:ext cx="11018865" cy="32918401"/>
            <a:chOff x="-11225189" y="-1"/>
            <a:chExt cx="11018865" cy="32918401"/>
          </a:xfrm>
        </p:grpSpPr>
        <p:sp>
          <p:nvSpPr>
            <p:cNvPr id="54" name="Rectangle 53"/>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a:solidFill>
                    <a:srgbClr val="FF0000"/>
                  </a:solidFill>
                  <a:latin typeface="Trebuchet MS" pitchFamily="34" charset="0"/>
                </a:rPr>
                <a:t>(—THIS SIDEBAR DOES NOT PRINT—)</a:t>
              </a:r>
              <a:endParaRPr lang="en-US" sz="3200" b="1" spc="600" dirty="0">
                <a:solidFill>
                  <a:schemeClr val="bg1"/>
                </a:solidFill>
                <a:latin typeface="Trebuchet MS" pitchFamily="34" charset="0"/>
              </a:endParaRPr>
            </a:p>
            <a:p>
              <a:pPr algn="ctr"/>
              <a:r>
                <a:rPr lang="en-US" sz="4000" b="1" spc="600" dirty="0">
                  <a:solidFill>
                    <a:schemeClr val="bg1"/>
                  </a:solidFill>
                  <a:latin typeface="Trebuchet MS" pitchFamily="34" charset="0"/>
                </a:rPr>
                <a:t>DESIGN</a:t>
              </a:r>
              <a:r>
                <a:rPr lang="en-US" sz="4000" b="1" spc="600" baseline="0" dirty="0">
                  <a:solidFill>
                    <a:schemeClr val="bg1"/>
                  </a:solidFill>
                  <a:latin typeface="Trebuchet MS" pitchFamily="34" charset="0"/>
                </a:rPr>
                <a:t> </a:t>
              </a:r>
              <a:r>
                <a:rPr lang="en-US" sz="4000" b="1" spc="600" dirty="0">
                  <a:solidFill>
                    <a:schemeClr val="bg1"/>
                  </a:solidFill>
                  <a:latin typeface="Trebuchet MS" pitchFamily="34" charset="0"/>
                </a:rPr>
                <a:t>GUIDE</a:t>
              </a:r>
            </a:p>
            <a:p>
              <a:pPr algn="ctr"/>
              <a:endParaRPr lang="en-US" sz="2800" b="1" dirty="0">
                <a:latin typeface="Trebuchet MS" pitchFamily="34" charset="0"/>
              </a:endParaRPr>
            </a:p>
            <a:p>
              <a:pPr defTabSz="3765639"/>
              <a:r>
                <a:rPr lang="en-US" sz="2800" i="0" dirty="0">
                  <a:latin typeface="Trebuchet MS" pitchFamily="34" charset="0"/>
                </a:rPr>
                <a:t>This PowerPoint</a:t>
              </a:r>
              <a:r>
                <a:rPr lang="en-US" sz="2800" i="0" baseline="0" dirty="0">
                  <a:latin typeface="Trebuchet MS" pitchFamily="34" charset="0"/>
                </a:rPr>
                <a:t> </a:t>
              </a:r>
              <a:r>
                <a:rPr lang="en-US" sz="2800" i="0" dirty="0">
                  <a:latin typeface="Trebuchet MS" pitchFamily="34" charset="0"/>
                </a:rPr>
                <a:t>2007 template produces</a:t>
              </a:r>
              <a:r>
                <a:rPr lang="en-US" sz="2800" i="0" baseline="0" dirty="0">
                  <a:latin typeface="Trebuchet MS" pitchFamily="34" charset="0"/>
                </a:rPr>
                <a:t> </a:t>
              </a:r>
              <a:r>
                <a:rPr lang="en-US" sz="2800" i="0" dirty="0">
                  <a:latin typeface="Trebuchet MS" pitchFamily="34" charset="0"/>
                </a:rPr>
                <a:t>a 36”x48” presentation poster. </a:t>
              </a:r>
              <a:r>
                <a:rPr lang="en-US" sz="2800" dirty="0">
                  <a:latin typeface="Trebuchet MS" pitchFamily="34" charset="0"/>
                </a:rPr>
                <a:t>You</a:t>
              </a:r>
              <a:r>
                <a:rPr lang="en-US" sz="2800" baseline="0" dirty="0">
                  <a:latin typeface="Trebuchet MS" pitchFamily="34" charset="0"/>
                </a:rPr>
                <a:t> can u</a:t>
              </a:r>
              <a:r>
                <a:rPr lang="en-US" sz="2800" dirty="0">
                  <a:latin typeface="Trebuchet MS" pitchFamily="34" charset="0"/>
                </a:rPr>
                <a:t>se</a:t>
              </a:r>
              <a:r>
                <a:rPr lang="en-US" sz="2800" baseline="0" dirty="0">
                  <a:latin typeface="Trebuchet MS" pitchFamily="34" charset="0"/>
                </a:rPr>
                <a:t> it to create your research poster and </a:t>
              </a:r>
              <a:r>
                <a:rPr lang="en-US" sz="2800" dirty="0">
                  <a:latin typeface="Trebuchet MS" pitchFamily="34" charset="0"/>
                </a:rPr>
                <a:t>save valuable time placing titles, subtitles,</a:t>
              </a:r>
              <a:r>
                <a:rPr lang="en-US" sz="2800" baseline="0" dirty="0">
                  <a:latin typeface="Trebuchet MS" pitchFamily="34" charset="0"/>
                </a:rPr>
                <a:t> text, and graphics</a:t>
              </a:r>
              <a:r>
                <a:rPr lang="en-US" sz="2800" dirty="0">
                  <a:latin typeface="Trebuchet MS" pitchFamily="34" charset="0"/>
                </a:rPr>
                <a:t>. </a:t>
              </a:r>
            </a:p>
            <a:p>
              <a:pPr defTabSz="3765639"/>
              <a:endParaRPr lang="en-US" sz="2800" dirty="0">
                <a:latin typeface="Trebuchet MS" pitchFamily="34" charset="0"/>
              </a:endParaRPr>
            </a:p>
            <a:p>
              <a:pPr defTabSz="4389219"/>
              <a:r>
                <a:rPr lang="en-US" sz="2800" dirty="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a:solidFill>
                    <a:srgbClr val="FFC000"/>
                  </a:solidFill>
                  <a:latin typeface="Trebuchet MS" pitchFamily="34" charset="0"/>
                </a:rPr>
                <a:t>PosterPresentations.com</a:t>
              </a:r>
              <a:r>
                <a:rPr lang="en-US" sz="2800" b="1" dirty="0">
                  <a:solidFill>
                    <a:schemeClr val="bg1"/>
                  </a:solidFill>
                  <a:latin typeface="Trebuchet MS" pitchFamily="34" charset="0"/>
                </a:rPr>
                <a:t> </a:t>
              </a:r>
              <a:r>
                <a:rPr lang="en-US" sz="2800" dirty="0">
                  <a:solidFill>
                    <a:schemeClr val="bg1"/>
                  </a:solidFill>
                  <a:latin typeface="Trebuchet MS" pitchFamily="34" charset="0"/>
                </a:rPr>
                <a:t>and click on HELP DESK.</a:t>
              </a:r>
            </a:p>
            <a:p>
              <a:pPr defTabSz="4389219"/>
              <a:endParaRPr lang="en-US" sz="2800" dirty="0">
                <a:latin typeface="Trebuchet MS" pitchFamily="34" charset="0"/>
              </a:endParaRPr>
            </a:p>
            <a:p>
              <a:pPr defTabSz="4389219"/>
              <a:r>
                <a:rPr lang="en-US" sz="2800" dirty="0">
                  <a:solidFill>
                    <a:schemeClr val="bg1"/>
                  </a:solidFill>
                  <a:latin typeface="Trebuchet MS" pitchFamily="34" charset="0"/>
                </a:rPr>
                <a:t>When</a:t>
              </a:r>
              <a:r>
                <a:rPr lang="en-US" sz="2800" baseline="0" dirty="0">
                  <a:solidFill>
                    <a:schemeClr val="bg1"/>
                  </a:solidFill>
                  <a:latin typeface="Trebuchet MS" pitchFamily="34" charset="0"/>
                </a:rPr>
                <a:t> you are ready to print your poster</a:t>
              </a:r>
              <a:r>
                <a:rPr lang="en-US" sz="2800" dirty="0">
                  <a:solidFill>
                    <a:schemeClr val="bg1"/>
                  </a:solidFill>
                  <a:latin typeface="Trebuchet MS" pitchFamily="34" charset="0"/>
                </a:rPr>
                <a:t>,</a:t>
              </a:r>
              <a:r>
                <a:rPr lang="en-US" sz="2800" baseline="0" dirty="0">
                  <a:solidFill>
                    <a:schemeClr val="bg1"/>
                  </a:solidFill>
                  <a:latin typeface="Trebuchet MS" pitchFamily="34" charset="0"/>
                </a:rPr>
                <a:t> go online to </a:t>
              </a:r>
              <a:r>
                <a:rPr lang="en-US" sz="2800" b="0" dirty="0">
                  <a:solidFill>
                    <a:schemeClr val="bg1"/>
                  </a:solidFill>
                  <a:latin typeface="Trebuchet MS" pitchFamily="34" charset="0"/>
                </a:rPr>
                <a:t>PosterPresentations.com</a:t>
              </a:r>
              <a:br>
                <a:rPr lang="en-US" sz="2800" dirty="0">
                  <a:solidFill>
                    <a:schemeClr val="bg1"/>
                  </a:solidFill>
                  <a:latin typeface="Trebuchet MS" pitchFamily="34" charset="0"/>
                </a:rPr>
              </a:br>
              <a:endParaRPr lang="en-US" sz="2800" dirty="0">
                <a:solidFill>
                  <a:schemeClr val="bg1"/>
                </a:solidFill>
                <a:latin typeface="Trebuchet MS" pitchFamily="34" charset="0"/>
              </a:endParaRPr>
            </a:p>
            <a:p>
              <a:pPr algn="l" defTabSz="3765639"/>
              <a:r>
                <a:rPr lang="en-US" sz="2800" b="0" dirty="0">
                  <a:solidFill>
                    <a:schemeClr val="bg1"/>
                  </a:solidFill>
                  <a:latin typeface="Trebuchet MS" pitchFamily="34" charset="0"/>
                </a:rPr>
                <a:t>Need</a:t>
              </a:r>
              <a:r>
                <a:rPr lang="en-US" sz="2800" b="0" baseline="0" dirty="0">
                  <a:solidFill>
                    <a:schemeClr val="bg1"/>
                  </a:solidFill>
                  <a:latin typeface="Trebuchet MS" pitchFamily="34" charset="0"/>
                </a:rPr>
                <a:t> assistance? Call us at </a:t>
              </a:r>
              <a:r>
                <a:rPr lang="en-US" sz="2800" b="0" dirty="0">
                  <a:solidFill>
                    <a:srgbClr val="FFC000"/>
                  </a:solidFill>
                  <a:latin typeface="Trebuchet MS" pitchFamily="34" charset="0"/>
                </a:rPr>
                <a:t>1.510.649.3001</a:t>
              </a:r>
            </a:p>
            <a:p>
              <a:pPr algn="l" defTabSz="3765639"/>
              <a:endParaRPr lang="en-US" sz="3600" b="1" dirty="0">
                <a:solidFill>
                  <a:srgbClr val="FFFF00"/>
                </a:solidFill>
                <a:latin typeface="Trebuchet MS" pitchFamily="34" charset="0"/>
              </a:endParaRPr>
            </a:p>
            <a:p>
              <a:pPr algn="ctr"/>
              <a:endParaRPr lang="en-US" sz="2400" b="1" dirty="0">
                <a:solidFill>
                  <a:schemeClr val="bg1"/>
                </a:solidFill>
                <a:latin typeface="Trebuchet MS" pitchFamily="34" charset="0"/>
              </a:endParaRPr>
            </a:p>
            <a:p>
              <a:pPr algn="ctr"/>
              <a:r>
                <a:rPr lang="en-US" sz="4000" b="1" spc="600" dirty="0">
                  <a:solidFill>
                    <a:schemeClr val="bg1"/>
                  </a:solidFill>
                  <a:latin typeface="Trebuchet MS" pitchFamily="34" charset="0"/>
                </a:rPr>
                <a:t>QUICK START</a:t>
              </a:r>
            </a:p>
            <a:p>
              <a:pPr algn="ctr"/>
              <a:endParaRPr lang="en-US" sz="3200" b="1"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Zoom in and out</a:t>
              </a:r>
            </a:p>
            <a:p>
              <a:pPr marL="1892300" indent="-1892300" algn="l" defTabSz="850900"/>
              <a:r>
                <a:rPr lang="en-US" sz="2400" b="0" baseline="0" dirty="0">
                  <a:solidFill>
                    <a:schemeClr val="bg1"/>
                  </a:solidFill>
                  <a:latin typeface="Trebuchet MS" pitchFamily="34" charset="0"/>
                </a:rPr>
                <a:t>	</a:t>
              </a:r>
              <a:r>
                <a:rPr lang="en-US" sz="2400" b="0" baseline="0" dirty="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a:solidFill>
                    <a:schemeClr val="bg1">
                      <a:lumMod val="75000"/>
                    </a:schemeClr>
                  </a:solidFill>
                  <a:latin typeface="Trebuchet MS" pitchFamily="34" charset="0"/>
                </a:rPr>
                <a:t>	</a:t>
              </a:r>
              <a:r>
                <a:rPr lang="en-US" sz="2400" b="0" baseline="0" dirty="0">
                  <a:solidFill>
                    <a:schemeClr val="bg1">
                      <a:lumMod val="75000"/>
                    </a:schemeClr>
                  </a:solidFill>
                  <a:latin typeface="Trebuchet MS" pitchFamily="34" charset="0"/>
                </a:rPr>
                <a:t>Go to VIEW &gt; ZOOM.</a:t>
              </a:r>
            </a:p>
            <a:p>
              <a:pPr algn="l"/>
              <a:endParaRPr lang="en-US" sz="2800" b="0" baseline="0" dirty="0">
                <a:solidFill>
                  <a:schemeClr val="bg1"/>
                </a:solidFill>
                <a:latin typeface="Trebuchet MS" pitchFamily="34" charset="0"/>
              </a:endParaRPr>
            </a:p>
            <a:p>
              <a:pPr algn="ctr"/>
              <a:r>
                <a:rPr lang="en-US" sz="3200" b="1" baseline="0" dirty="0">
                  <a:solidFill>
                    <a:srgbClr val="FFC000"/>
                  </a:solidFill>
                  <a:latin typeface="Trebuchet MS" pitchFamily="34" charset="0"/>
                </a:rPr>
                <a:t>Title, Authors, and Affiliations</a:t>
              </a:r>
            </a:p>
            <a:p>
              <a:pPr algn="l"/>
              <a:r>
                <a:rPr lang="en-US" sz="2400" b="0" baseline="0" dirty="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The font size of your title should be bigger than your name(s) and institution name(s).</a:t>
              </a:r>
            </a:p>
            <a:p>
              <a:pPr algn="l"/>
              <a:br>
                <a:rPr lang="en-US" sz="2800" b="1" baseline="0" dirty="0">
                  <a:solidFill>
                    <a:schemeClr val="bg1"/>
                  </a:solidFill>
                  <a:latin typeface="Trebuchet MS" pitchFamily="34" charset="0"/>
                </a:rPr>
              </a:br>
              <a:endParaRPr lang="en-US" sz="2800" b="1" dirty="0">
                <a:solidFill>
                  <a:schemeClr val="bg1"/>
                </a:solidFill>
                <a:latin typeface="Trebuchet MS" pitchFamily="34" charset="0"/>
              </a:endParaRPr>
            </a:p>
            <a:p>
              <a:pPr algn="ctr"/>
              <a:endParaRPr lang="en-US" sz="2800" b="1" dirty="0">
                <a:solidFill>
                  <a:srgbClr val="FFC000"/>
                </a:solidFill>
                <a:latin typeface="Trebuchet MS" pitchFamily="34" charset="0"/>
              </a:endParaRPr>
            </a:p>
            <a:p>
              <a:pPr algn="ctr"/>
              <a:endParaRPr lang="en-US" sz="2800" b="1" dirty="0">
                <a:solidFill>
                  <a:srgbClr val="FFC000"/>
                </a:solidFill>
                <a:latin typeface="Trebuchet MS" pitchFamily="34" charset="0"/>
              </a:endParaRPr>
            </a:p>
            <a:p>
              <a:pPr algn="ctr"/>
              <a:r>
                <a:rPr lang="en-US" sz="3200" b="1" dirty="0">
                  <a:solidFill>
                    <a:srgbClr val="FFC000"/>
                  </a:solidFill>
                  <a:latin typeface="Trebuchet MS" pitchFamily="34" charset="0"/>
                </a:rPr>
                <a:t>Adding Logos</a:t>
              </a:r>
              <a:r>
                <a:rPr lang="en-US" sz="3200" b="1" baseline="0" dirty="0">
                  <a:solidFill>
                    <a:srgbClr val="FFC000"/>
                  </a:solidFill>
                  <a:latin typeface="Trebuchet MS" pitchFamily="34" charset="0"/>
                </a:rPr>
                <a:t> / Seals</a:t>
              </a:r>
            </a:p>
            <a:p>
              <a:pPr algn="l"/>
              <a:r>
                <a:rPr lang="en-US" sz="2400" b="0" baseline="0" dirty="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a:solidFill>
                  <a:schemeClr val="bg1">
                    <a:lumMod val="75000"/>
                  </a:schemeClr>
                </a:solidFill>
                <a:latin typeface="Trebuchet MS" pitchFamily="34" charset="0"/>
              </a:endParaRPr>
            </a:p>
            <a:p>
              <a:pPr algn="l"/>
              <a:r>
                <a:rPr lang="en-US" sz="2400" b="1" spc="300" baseline="0" dirty="0">
                  <a:solidFill>
                    <a:srgbClr val="FFC000"/>
                  </a:solidFill>
                  <a:latin typeface="Trebuchet MS" pitchFamily="34" charset="0"/>
                </a:rPr>
                <a:t>TIP:</a:t>
              </a:r>
              <a:r>
                <a:rPr lang="en-US" sz="2400" b="1" spc="0" baseline="0" dirty="0">
                  <a:solidFill>
                    <a:srgbClr val="FFC000"/>
                  </a:solidFill>
                  <a:latin typeface="Trebuchet MS" pitchFamily="34" charset="0"/>
                </a:rPr>
                <a:t> </a:t>
              </a:r>
              <a:r>
                <a:rPr lang="en-US" sz="2400" b="0" baseline="0" dirty="0">
                  <a:solidFill>
                    <a:schemeClr val="bg1">
                      <a:lumMod val="75000"/>
                    </a:schemeClr>
                  </a:solidFill>
                  <a:latin typeface="Trebuchet MS" pitchFamily="34" charset="0"/>
                </a:rPr>
                <a:t>See if your school’s logo is available on our free poster templates page.</a:t>
              </a:r>
            </a:p>
            <a:p>
              <a:pPr algn="l"/>
              <a:endParaRPr lang="en-US" sz="2400" b="0" baseline="0" dirty="0">
                <a:latin typeface="Trebuchet MS" pitchFamily="34" charset="0"/>
              </a:endParaRPr>
            </a:p>
            <a:p>
              <a:pPr algn="ctr"/>
              <a:r>
                <a:rPr lang="en-US" sz="3200" b="1" baseline="0" dirty="0">
                  <a:solidFill>
                    <a:srgbClr val="FFC000"/>
                  </a:solidFill>
                  <a:latin typeface="Trebuchet MS" pitchFamily="34" charset="0"/>
                </a:rPr>
                <a:t>Photographs / Graphics</a:t>
              </a:r>
            </a:p>
            <a:p>
              <a:pPr algn="l" defTabSz="977900"/>
              <a:r>
                <a:rPr lang="en-US" sz="2400" b="0" baseline="0" dirty="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a:solidFill>
                    <a:schemeClr val="bg1">
                      <a:lumMod val="75000"/>
                    </a:schemeClr>
                  </a:solidFill>
                  <a:latin typeface="Trebuchet MS" pitchFamily="34" charset="0"/>
                </a:rPr>
                <a:t>disproportionally.</a:t>
              </a:r>
            </a:p>
            <a:p>
              <a:pPr algn="l" defTabSz="977900"/>
              <a:endParaRPr lang="en-US" sz="2400" b="0" baseline="0" dirty="0">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endParaRPr lang="en-US" sz="2800" b="1" baseline="0" dirty="0">
                <a:solidFill>
                  <a:srgbClr val="FFC000"/>
                </a:solidFill>
                <a:latin typeface="Trebuchet MS" pitchFamily="34" charset="0"/>
              </a:endParaRPr>
            </a:p>
            <a:p>
              <a:pPr algn="ctr"/>
              <a:r>
                <a:rPr lang="en-US" sz="3200" b="1" baseline="0" dirty="0">
                  <a:solidFill>
                    <a:srgbClr val="FFC000"/>
                  </a:solidFill>
                  <a:latin typeface="Trebuchet MS" pitchFamily="34" charset="0"/>
                </a:rPr>
                <a:t>Image Quality Check</a:t>
              </a:r>
            </a:p>
            <a:p>
              <a:pPr lvl="0" algn="l" defTabSz="977900"/>
              <a:r>
                <a:rPr lang="en-US" sz="2400" b="0" baseline="0" dirty="0">
                  <a:solidFill>
                    <a:schemeClr val="bg1">
                      <a:lumMod val="75000"/>
                    </a:schemeClr>
                  </a:solidFill>
                  <a:latin typeface="Trebuchet MS" pitchFamily="34" charset="0"/>
                </a:rPr>
                <a:t>Zoom in and look at your images at 100% magnification. If they look good they will print well. </a:t>
              </a:r>
              <a:endParaRPr lang="en-US" sz="2800" b="0" dirty="0">
                <a:latin typeface="Trebuchet MS" pitchFamily="34" charset="0"/>
              </a:endParaRPr>
            </a:p>
          </p:txBody>
        </p:sp>
        <p:cxnSp>
          <p:nvCxnSpPr>
            <p:cNvPr id="55" name="Straight Connector 54"/>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6" name="Picture 55"/>
            <p:cNvPicPr>
              <a:picLocks noChangeAspect="1"/>
            </p:cNvPicPr>
            <p:nvPr userDrawn="1"/>
          </p:nvPicPr>
          <p:blipFill>
            <a:blip r:embed="rId11"/>
            <a:stretch>
              <a:fillRect/>
            </a:stretch>
          </p:blipFill>
          <p:spPr>
            <a:xfrm>
              <a:off x="-10740740" y="10261718"/>
              <a:ext cx="1597666" cy="1201935"/>
            </a:xfrm>
            <a:prstGeom prst="rect">
              <a:avLst/>
            </a:prstGeom>
          </p:spPr>
        </p:pic>
        <p:pic>
          <p:nvPicPr>
            <p:cNvPr id="57" name="Picture 56"/>
            <p:cNvPicPr>
              <a:picLocks noChangeAspect="1"/>
            </p:cNvPicPr>
            <p:nvPr userDrawn="1"/>
          </p:nvPicPr>
          <p:blipFill>
            <a:blip r:embed="rId12"/>
            <a:stretch>
              <a:fillRect/>
            </a:stretch>
          </p:blipFill>
          <p:spPr>
            <a:xfrm>
              <a:off x="-10732765" y="15696927"/>
              <a:ext cx="9986808" cy="1053596"/>
            </a:xfrm>
            <a:prstGeom prst="rect">
              <a:avLst/>
            </a:prstGeom>
          </p:spPr>
        </p:pic>
        <p:grpSp>
          <p:nvGrpSpPr>
            <p:cNvPr id="58" name="Group 57"/>
            <p:cNvGrpSpPr/>
            <p:nvPr userDrawn="1"/>
          </p:nvGrpSpPr>
          <p:grpSpPr>
            <a:xfrm>
              <a:off x="-9744993" y="23540957"/>
              <a:ext cx="7531182" cy="2120439"/>
              <a:chOff x="-4470427" y="11016658"/>
              <a:chExt cx="3470785" cy="974220"/>
            </a:xfrm>
          </p:grpSpPr>
          <p:grpSp>
            <p:nvGrpSpPr>
              <p:cNvPr id="64" name="Group 63"/>
              <p:cNvGrpSpPr/>
              <p:nvPr userDrawn="1"/>
            </p:nvGrpSpPr>
            <p:grpSpPr>
              <a:xfrm>
                <a:off x="-2783495" y="11060886"/>
                <a:ext cx="624431" cy="893535"/>
                <a:chOff x="-3958697" y="11117435"/>
                <a:chExt cx="779338" cy="1280430"/>
              </a:xfrm>
            </p:grpSpPr>
            <p:pic>
              <p:nvPicPr>
                <p:cNvPr id="70" name="Picture 69"/>
                <p:cNvPicPr>
                  <a:picLocks noChangeAspect="1"/>
                </p:cNvPicPr>
                <p:nvPr userDrawn="1"/>
              </p:nvPicPr>
              <p:blipFill>
                <a:blip r:embed="rId13"/>
                <a:stretch>
                  <a:fillRect/>
                </a:stretch>
              </p:blipFill>
              <p:spPr>
                <a:xfrm>
                  <a:off x="-3948160" y="11117435"/>
                  <a:ext cx="768801" cy="1090857"/>
                </a:xfrm>
                <a:prstGeom prst="rect">
                  <a:avLst/>
                </a:prstGeom>
              </p:spPr>
            </p:pic>
            <p:sp>
              <p:nvSpPr>
                <p:cNvPr id="71" name="TextBox 70"/>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a:solidFill>
                        <a:schemeClr val="tx1"/>
                      </a:solidFill>
                    </a:rPr>
                    <a:t>ORIGINAL</a:t>
                  </a:r>
                </a:p>
              </p:txBody>
            </p:sp>
          </p:grpSp>
          <p:grpSp>
            <p:nvGrpSpPr>
              <p:cNvPr id="65" name="Group 64"/>
              <p:cNvGrpSpPr/>
              <p:nvPr userDrawn="1"/>
            </p:nvGrpSpPr>
            <p:grpSpPr>
              <a:xfrm>
                <a:off x="-2033159" y="11060889"/>
                <a:ext cx="1033517" cy="893529"/>
                <a:chOff x="-2921738" y="11200127"/>
                <a:chExt cx="1420279" cy="1227904"/>
              </a:xfrm>
            </p:grpSpPr>
            <p:pic>
              <p:nvPicPr>
                <p:cNvPr id="68" name="Picture 67"/>
                <p:cNvPicPr>
                  <a:picLocks noChangeAspect="1"/>
                </p:cNvPicPr>
                <p:nvPr userDrawn="1"/>
              </p:nvPicPr>
              <p:blipFill>
                <a:blip r:embed="rId13"/>
                <a:stretch>
                  <a:fillRect/>
                </a:stretch>
              </p:blipFill>
              <p:spPr>
                <a:xfrm>
                  <a:off x="-2921738" y="11200127"/>
                  <a:ext cx="1420279" cy="1029694"/>
                </a:xfrm>
                <a:prstGeom prst="rect">
                  <a:avLst/>
                </a:prstGeom>
              </p:spPr>
            </p:pic>
            <p:sp>
              <p:nvSpPr>
                <p:cNvPr id="69" name="TextBox 68"/>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a:solidFill>
                        <a:schemeClr val="bg1"/>
                      </a:solidFill>
                    </a:rPr>
                    <a:t>DISTORTED</a:t>
                  </a:r>
                  <a:endParaRPr lang="en-US" sz="700" b="1" dirty="0">
                    <a:solidFill>
                      <a:schemeClr val="bg1"/>
                    </a:solidFill>
                  </a:endParaRPr>
                </a:p>
              </p:txBody>
            </p:sp>
          </p:grpSp>
          <p:pic>
            <p:nvPicPr>
              <p:cNvPr id="66" name="Picture 65"/>
              <p:cNvPicPr>
                <a:picLocks noChangeAspect="1"/>
              </p:cNvPicPr>
              <p:nvPr userDrawn="1"/>
            </p:nvPicPr>
            <p:blipFill>
              <a:blip r:embed="rId14"/>
              <a:stretch>
                <a:fillRect/>
              </a:stretch>
            </p:blipFill>
            <p:spPr>
              <a:xfrm>
                <a:off x="-4470427" y="11016658"/>
                <a:ext cx="1098742" cy="847761"/>
              </a:xfrm>
              <a:prstGeom prst="rect">
                <a:avLst/>
              </a:prstGeom>
            </p:spPr>
          </p:pic>
          <p:sp>
            <p:nvSpPr>
              <p:cNvPr id="67" name="TextBox 66"/>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a:solidFill>
                      <a:schemeClr val="bg1"/>
                    </a:solidFill>
                  </a:rPr>
                  <a:t>Corner</a:t>
                </a:r>
                <a:r>
                  <a:rPr lang="en-US" sz="1600" baseline="0" dirty="0">
                    <a:solidFill>
                      <a:schemeClr val="bg1"/>
                    </a:solidFill>
                  </a:rPr>
                  <a:t> handles</a:t>
                </a:r>
                <a:endParaRPr lang="en-US" sz="1600" dirty="0">
                  <a:solidFill>
                    <a:schemeClr val="bg1"/>
                  </a:solidFill>
                </a:endParaRPr>
              </a:p>
            </p:txBody>
          </p:sp>
        </p:grpSp>
        <p:grpSp>
          <p:nvGrpSpPr>
            <p:cNvPr id="59" name="Group 58"/>
            <p:cNvGrpSpPr/>
            <p:nvPr userDrawn="1"/>
          </p:nvGrpSpPr>
          <p:grpSpPr>
            <a:xfrm>
              <a:off x="-10398793" y="27751410"/>
              <a:ext cx="9323012" cy="2453251"/>
              <a:chOff x="-4754996" y="12734136"/>
              <a:chExt cx="4296559" cy="1127128"/>
            </a:xfrm>
          </p:grpSpPr>
          <p:graphicFrame>
            <p:nvGraphicFramePr>
              <p:cNvPr id="60" name="Object 59"/>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3369" name="Image" r:id="rId15" imgW="1828440" imgH="1117440" progId="Photoshop.Image.13">
                      <p:embed/>
                    </p:oleObj>
                  </mc:Choice>
                  <mc:Fallback>
                    <p:oleObj name="Image" r:id="rId15" imgW="1828440" imgH="1117440" progId="Photoshop.Image.13">
                      <p:embed/>
                      <p:pic>
                        <p:nvPicPr>
                          <p:cNvPr id="0" name=""/>
                          <p:cNvPicPr/>
                          <p:nvPr/>
                        </p:nvPicPr>
                        <p:blipFill>
                          <a:blip r:embed="rId16"/>
                          <a:stretch>
                            <a:fillRect/>
                          </a:stretch>
                        </p:blipFill>
                        <p:spPr>
                          <a:xfrm>
                            <a:off x="-4533347" y="12734142"/>
                            <a:ext cx="1828800" cy="1117600"/>
                          </a:xfrm>
                          <a:prstGeom prst="rect">
                            <a:avLst/>
                          </a:prstGeom>
                        </p:spPr>
                      </p:pic>
                    </p:oleObj>
                  </mc:Fallback>
                </mc:AlternateContent>
              </a:graphicData>
            </a:graphic>
          </p:graphicFrame>
          <p:graphicFrame>
            <p:nvGraphicFramePr>
              <p:cNvPr id="61" name="Object 60"/>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3370" name="Image" r:id="rId17" imgW="1828440" imgH="1117440" progId="Photoshop.Image.13">
                      <p:embed/>
                    </p:oleObj>
                  </mc:Choice>
                  <mc:Fallback>
                    <p:oleObj name="Image" r:id="rId17" imgW="1828440" imgH="1117440" progId="Photoshop.Image.13">
                      <p:embed/>
                      <p:pic>
                        <p:nvPicPr>
                          <p:cNvPr id="0" name=""/>
                          <p:cNvPicPr/>
                          <p:nvPr/>
                        </p:nvPicPr>
                        <p:blipFill>
                          <a:blip r:embed="rId18"/>
                          <a:stretch>
                            <a:fillRect/>
                          </a:stretch>
                        </p:blipFill>
                        <p:spPr>
                          <a:xfrm>
                            <a:off x="-2456641" y="12737835"/>
                            <a:ext cx="1828800" cy="1117600"/>
                          </a:xfrm>
                          <a:prstGeom prst="rect">
                            <a:avLst/>
                          </a:prstGeom>
                        </p:spPr>
                      </p:pic>
                    </p:oleObj>
                  </mc:Fallback>
                </mc:AlternateContent>
              </a:graphicData>
            </a:graphic>
          </p:graphicFrame>
          <p:sp>
            <p:nvSpPr>
              <p:cNvPr id="62" name="TextBox 61"/>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a:solidFill>
                      <a:srgbClr val="92D050"/>
                    </a:solidFill>
                  </a:rPr>
                  <a:t>Good</a:t>
                </a:r>
                <a:r>
                  <a:rPr lang="en-US" sz="1600" baseline="0" dirty="0">
                    <a:solidFill>
                      <a:srgbClr val="92D050"/>
                    </a:solidFill>
                  </a:rPr>
                  <a:t> </a:t>
                </a:r>
                <a:r>
                  <a:rPr lang="en-US" sz="1600" baseline="0" dirty="0">
                    <a:solidFill>
                      <a:schemeClr val="bg1"/>
                    </a:solidFill>
                  </a:rPr>
                  <a:t>printing quality</a:t>
                </a:r>
                <a:endParaRPr lang="en-US" sz="1600" dirty="0">
                  <a:solidFill>
                    <a:schemeClr val="bg1"/>
                  </a:solidFill>
                </a:endParaRPr>
              </a:p>
            </p:txBody>
          </p:sp>
          <p:sp>
            <p:nvSpPr>
              <p:cNvPr id="63" name="TextBox 62"/>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a:solidFill>
                      <a:srgbClr val="FF0000"/>
                    </a:solidFill>
                  </a:rPr>
                  <a:t>Bad </a:t>
                </a:r>
                <a:r>
                  <a:rPr lang="en-US" sz="1600" dirty="0">
                    <a:solidFill>
                      <a:schemeClr val="bg1"/>
                    </a:solidFill>
                  </a:rPr>
                  <a:t>printing quality</a:t>
                </a:r>
              </a:p>
            </p:txBody>
          </p:sp>
        </p:grpSp>
      </p:grpSp>
      <p:sp>
        <p:nvSpPr>
          <p:cNvPr id="37" name="Rounded Rectangle 36"/>
          <p:cNvSpPr/>
          <p:nvPr userDrawn="1"/>
        </p:nvSpPr>
        <p:spPr>
          <a:xfrm>
            <a:off x="922338" y="4691266"/>
            <a:ext cx="10058400" cy="2651827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p:cNvSpPr/>
          <p:nvPr userDrawn="1"/>
        </p:nvSpPr>
        <p:spPr>
          <a:xfrm>
            <a:off x="32883582" y="4691266"/>
            <a:ext cx="10058400" cy="2651827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userDrawn="1"/>
        </p:nvSpPr>
        <p:spPr>
          <a:xfrm>
            <a:off x="11442847" y="4691266"/>
            <a:ext cx="20978625" cy="26518273"/>
          </a:xfrm>
          <a:prstGeom prst="roundRect">
            <a:avLst>
              <a:gd name="adj" fmla="val 95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p:cNvGrpSpPr/>
          <p:nvPr userDrawn="1"/>
        </p:nvGrpSpPr>
        <p:grpSpPr>
          <a:xfrm rot="10800000">
            <a:off x="-36600" y="31404884"/>
            <a:ext cx="43927800" cy="1502229"/>
            <a:chOff x="-14192" y="1382"/>
            <a:chExt cx="27451941" cy="4572641"/>
          </a:xfrm>
        </p:grpSpPr>
        <p:sp>
          <p:nvSpPr>
            <p:cNvPr id="75"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grpSp>
        <p:nvGrpSpPr>
          <p:cNvPr id="72" name="Group 71"/>
          <p:cNvGrpSpPr/>
          <p:nvPr userDrawn="1"/>
        </p:nvGrpSpPr>
        <p:grpSpPr>
          <a:xfrm>
            <a:off x="-14192" y="1382"/>
            <a:ext cx="43905392" cy="4572641"/>
            <a:chOff x="-14192" y="1382"/>
            <a:chExt cx="27451941" cy="4572641"/>
          </a:xfrm>
        </p:grpSpPr>
        <p:sp>
          <p:nvSpPr>
            <p:cNvPr id="73"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8"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5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Placeholder 4"/>
          <p:cNvSpPr txBox="1">
            <a:spLocks/>
          </p:cNvSpPr>
          <p:nvPr/>
        </p:nvSpPr>
        <p:spPr>
          <a:xfrm>
            <a:off x="22278083" y="4884810"/>
            <a:ext cx="10048874" cy="15004085"/>
          </a:xfrm>
          <a:prstGeom prst="rect">
            <a:avLst/>
          </a:prstGeom>
        </p:spPr>
        <p:txBody>
          <a:bodyPr wrap="square" lIns="228589" tIns="228589" rIns="228589" bIns="228589">
            <a:spAutoFit/>
          </a:bodyPr>
          <a:lstStyle>
            <a:lvl1pPr marL="0" indent="0" algn="l" defTabSz="4388900" rtl="0" eaLnBrk="1" latinLnBrk="0" hangingPunct="1">
              <a:spcBef>
                <a:spcPct val="20000"/>
              </a:spcBef>
              <a:buFont typeface="Arial" pitchFamily="34" charset="0"/>
              <a:buNone/>
              <a:defRPr sz="2500" kern="1200">
                <a:solidFill>
                  <a:schemeClr val="tx1"/>
                </a:solidFill>
                <a:latin typeface="Times New Roman" pitchFamily="18" charset="0"/>
                <a:ea typeface="+mn-ea"/>
                <a:cs typeface="Times New Roman" pitchFamily="18" charset="0"/>
              </a:defRPr>
            </a:lvl1pPr>
            <a:lvl2pPr marL="1485825"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2pPr>
            <a:lvl3pPr marL="2057297"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3pPr>
            <a:lvl4pPr marL="2685916" indent="-628619"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4pPr>
            <a:lvl5pPr marL="3143093" indent="-457177"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sz="2700" b="1" u="sng" dirty="0"/>
              <a:t>Simulation of reads</a:t>
            </a:r>
          </a:p>
          <a:p>
            <a:pPr marL="457200" indent="-457200">
              <a:buFont typeface="Arial" pitchFamily="34" charset="0"/>
              <a:buChar char="•"/>
            </a:pPr>
            <a:r>
              <a:rPr lang="en-US" sz="2700" dirty="0"/>
              <a:t>Performed using the tools </a:t>
            </a:r>
            <a:r>
              <a:rPr lang="en-US" sz="2700" dirty="0" err="1"/>
              <a:t>VarSim</a:t>
            </a:r>
            <a:r>
              <a:rPr lang="en-US" sz="2700" dirty="0"/>
              <a:t> + ART</a:t>
            </a:r>
            <a:endParaRPr lang="en-US" sz="2700" dirty="0">
              <a:latin typeface="Times New Roman" pitchFamily="18" charset="0"/>
              <a:cs typeface="Times New Roman" pitchFamily="18" charset="0"/>
            </a:endParaRPr>
          </a:p>
          <a:p>
            <a:pPr marL="457200" indent="-457200">
              <a:buFont typeface="Arial" pitchFamily="34" charset="0"/>
              <a:buChar char="•"/>
            </a:pPr>
            <a:r>
              <a:rPr lang="en-US" sz="2700" dirty="0">
                <a:latin typeface="Times New Roman" pitchFamily="18" charset="0"/>
                <a:cs typeface="Times New Roman" pitchFamily="18" charset="0"/>
              </a:rPr>
              <a:t>FASTQ files representing paired-end reads from a </a:t>
            </a:r>
            <a:r>
              <a:rPr lang="en-US" sz="2700" dirty="0" err="1">
                <a:latin typeface="Times New Roman" pitchFamily="18" charset="0"/>
                <a:cs typeface="Times New Roman" pitchFamily="18" charset="0"/>
              </a:rPr>
              <a:t>HiSeq</a:t>
            </a:r>
            <a:r>
              <a:rPr lang="en-US" sz="2700" dirty="0">
                <a:latin typeface="Times New Roman" pitchFamily="18" charset="0"/>
                <a:cs typeface="Times New Roman" pitchFamily="18" charset="0"/>
              </a:rPr>
              <a:t> 2500 sequencer were generated.</a:t>
            </a:r>
          </a:p>
          <a:p>
            <a:pPr marL="457200" indent="-457200">
              <a:buFont typeface="Arial" pitchFamily="34" charset="0"/>
              <a:buChar char="•"/>
            </a:pPr>
            <a:r>
              <a:rPr lang="en-US" sz="2700" dirty="0">
                <a:latin typeface="Times New Roman" pitchFamily="18" charset="0"/>
                <a:cs typeface="Times New Roman" pitchFamily="18" charset="0"/>
              </a:rPr>
              <a:t>Simulated data was made to mimic a human genome</a:t>
            </a:r>
          </a:p>
          <a:p>
            <a:pPr marL="457200" indent="-457200">
              <a:buFont typeface="Arial" pitchFamily="34" charset="0"/>
              <a:buChar char="•"/>
            </a:pPr>
            <a:r>
              <a:rPr lang="en-US" sz="2700" dirty="0" err="1"/>
              <a:t>VarSim</a:t>
            </a:r>
            <a:r>
              <a:rPr lang="en-US" sz="2700" dirty="0"/>
              <a:t> sampled variants from a validated set of 5.4 million variants, provided by </a:t>
            </a:r>
            <a:r>
              <a:rPr lang="en-US" sz="2700" dirty="0" err="1"/>
              <a:t>Eberle</a:t>
            </a:r>
            <a:r>
              <a:rPr lang="en-US" sz="2700" dirty="0"/>
              <a:t> et al.</a:t>
            </a:r>
            <a:endParaRPr lang="en-US" sz="2700" dirty="0">
              <a:latin typeface="Times New Roman" pitchFamily="18" charset="0"/>
              <a:cs typeface="Times New Roman" pitchFamily="18" charset="0"/>
            </a:endParaRPr>
          </a:p>
          <a:p>
            <a:pPr marL="457200" indent="-457200">
              <a:buFont typeface="Arial" pitchFamily="34" charset="0"/>
              <a:buChar char="•"/>
            </a:pPr>
            <a:r>
              <a:rPr lang="en-US" sz="2700" dirty="0"/>
              <a:t>Mean coverage = 30x</a:t>
            </a:r>
          </a:p>
          <a:p>
            <a:pPr marL="457200" indent="-457200">
              <a:buFont typeface="Arial" pitchFamily="34" charset="0"/>
              <a:buChar char="•"/>
            </a:pPr>
            <a:r>
              <a:rPr lang="en-US" sz="2700" dirty="0"/>
              <a:t>Read length = 150 </a:t>
            </a:r>
            <a:r>
              <a:rPr lang="en-US" sz="2700" dirty="0" err="1"/>
              <a:t>bp</a:t>
            </a:r>
            <a:endParaRPr lang="en-US" sz="2700" dirty="0"/>
          </a:p>
          <a:p>
            <a:r>
              <a:rPr lang="en-US" sz="2700" b="1" u="sng" dirty="0"/>
              <a:t>Mapping reads to a reference genome</a:t>
            </a:r>
            <a:endParaRPr lang="en-US" sz="2700" dirty="0"/>
          </a:p>
          <a:p>
            <a:pPr marL="457200" indent="-457200">
              <a:buFont typeface="Arial" panose="020B0604020202020204" pitchFamily="34" charset="0"/>
              <a:buChar char="•"/>
            </a:pPr>
            <a:r>
              <a:rPr lang="en-US" sz="2700" dirty="0"/>
              <a:t>Used BWA-MEM w/ default parameters</a:t>
            </a:r>
          </a:p>
          <a:p>
            <a:pPr marL="457200" indent="-457200">
              <a:buFont typeface="Arial" panose="020B0604020202020204" pitchFamily="34" charset="0"/>
              <a:buChar char="•"/>
            </a:pPr>
            <a:r>
              <a:rPr lang="en-US" sz="2700" dirty="0"/>
              <a:t>Output piped directly into biobambam2’s </a:t>
            </a:r>
            <a:r>
              <a:rPr lang="en-US" sz="2700" dirty="0" err="1"/>
              <a:t>bamsormadup</a:t>
            </a:r>
            <a:r>
              <a:rPr lang="en-US" sz="2700" dirty="0"/>
              <a:t> tool.</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Sorts + marks duplicates</a:t>
            </a:r>
          </a:p>
          <a:p>
            <a:r>
              <a:rPr lang="en-US" sz="2700" b="1" u="sng" dirty="0"/>
              <a:t>Calling variants with Scalpel and GATK-HC</a:t>
            </a:r>
          </a:p>
          <a:p>
            <a:pPr marL="457200" indent="-457200">
              <a:buFont typeface="Arial" panose="020B0604020202020204" pitchFamily="34" charset="0"/>
              <a:buChar char="•"/>
            </a:pPr>
            <a:r>
              <a:rPr lang="en-US" sz="2700" dirty="0"/>
              <a:t>Used default parameters</a:t>
            </a:r>
          </a:p>
          <a:p>
            <a:pPr marL="457200" indent="-457200">
              <a:buFont typeface="Arial" panose="020B0604020202020204" pitchFamily="34" charset="0"/>
              <a:buChar char="•"/>
            </a:pPr>
            <a:r>
              <a:rPr lang="en-US" sz="2700" dirty="0"/>
              <a:t>Analysis was limited to </a:t>
            </a:r>
            <a:r>
              <a:rPr lang="en-US" sz="2700" dirty="0" err="1"/>
              <a:t>exomic</a:t>
            </a:r>
            <a:r>
              <a:rPr lang="en-US" sz="2700" dirty="0"/>
              <a:t> locations (as defined by BED file)</a:t>
            </a:r>
          </a:p>
          <a:p>
            <a:pPr marL="457200" indent="-457200">
              <a:buFont typeface="Arial" panose="020B0604020202020204" pitchFamily="34" charset="0"/>
              <a:buChar char="•"/>
            </a:pPr>
            <a:r>
              <a:rPr lang="en-US" sz="2700" dirty="0"/>
              <a:t>GATK-HC creates a variant call format (VCF) file</a:t>
            </a:r>
          </a:p>
          <a:p>
            <a:pPr marL="457200" indent="-457200">
              <a:buFont typeface="Arial" panose="020B0604020202020204" pitchFamily="34" charset="0"/>
              <a:buChar char="•"/>
            </a:pPr>
            <a:r>
              <a:rPr lang="en-US" sz="2700" dirty="0"/>
              <a:t>Scalpel creates a database of variants</a:t>
            </a:r>
          </a:p>
          <a:p>
            <a:r>
              <a:rPr lang="en-US" sz="2700" b="1" u="sng" dirty="0"/>
              <a:t>Splitting variants into groups</a:t>
            </a:r>
          </a:p>
          <a:p>
            <a:pPr marL="457200" indent="-457200">
              <a:buFont typeface="Arial" panose="020B0604020202020204" pitchFamily="34" charset="0"/>
              <a:buChar char="•"/>
            </a:pPr>
            <a:r>
              <a:rPr lang="en-US" sz="2700" dirty="0"/>
              <a:t>Variants split into 3 groups for each pipeline: </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All variants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Only SNPs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Only INDELs</a:t>
            </a:r>
          </a:p>
          <a:p>
            <a:r>
              <a:rPr lang="en-US" sz="2700" b="1" u="sng" dirty="0"/>
              <a:t>Comparing variants to calculate metrics</a:t>
            </a:r>
            <a:endParaRPr lang="en-US" sz="2700" dirty="0"/>
          </a:p>
          <a:p>
            <a:pPr marL="457200" indent="-457200">
              <a:buFont typeface="Arial" panose="020B0604020202020204" pitchFamily="34" charset="0"/>
              <a:buChar char="•"/>
            </a:pPr>
            <a:r>
              <a:rPr lang="en-US" sz="2700" dirty="0"/>
              <a:t>Variants compared using </a:t>
            </a:r>
            <a:r>
              <a:rPr lang="en-US" sz="2700" dirty="0" err="1"/>
              <a:t>PrecisionFDA’s</a:t>
            </a:r>
            <a:r>
              <a:rPr lang="en-US" sz="2700" dirty="0"/>
              <a:t> comparison tool</a:t>
            </a:r>
          </a:p>
          <a:p>
            <a:pPr marL="457200" indent="-457200">
              <a:buFont typeface="Arial" panose="020B0604020202020204" pitchFamily="34" charset="0"/>
              <a:buChar char="•"/>
            </a:pPr>
            <a:r>
              <a:rPr lang="en-US" sz="2700" dirty="0"/>
              <a:t>Concordance between GATK-HC and Scalpel was calculated for SNPs, INDELs, and all variants.</a:t>
            </a:r>
          </a:p>
          <a:p>
            <a:pPr marL="457200" indent="-457200">
              <a:buFont typeface="Arial" panose="020B0604020202020204" pitchFamily="34" charset="0"/>
              <a:buChar char="•"/>
            </a:pPr>
            <a:r>
              <a:rPr lang="en-US" sz="2700" dirty="0"/>
              <a:t>Precision, recall, and F1-score of Scalpel and GATK-HC calculated for SNPs, INDELs, and all variants.</a:t>
            </a:r>
          </a:p>
          <a:p>
            <a:pPr marL="457200" indent="-457200">
              <a:buFont typeface="Arial" panose="020B0604020202020204" pitchFamily="34" charset="0"/>
              <a:buChar char="•"/>
            </a:pPr>
            <a:endParaRPr lang="en-US" sz="2700" dirty="0"/>
          </a:p>
        </p:txBody>
      </p:sp>
      <p:sp>
        <p:nvSpPr>
          <p:cNvPr id="2" name="Text Placeholder 1"/>
          <p:cNvSpPr>
            <a:spLocks noGrp="1"/>
          </p:cNvSpPr>
          <p:nvPr>
            <p:ph type="body" sz="quarter" idx="10"/>
          </p:nvPr>
        </p:nvSpPr>
        <p:spPr>
          <a:xfrm>
            <a:off x="904188" y="5413216"/>
            <a:ext cx="10056813" cy="8771610"/>
          </a:xfrm>
        </p:spPr>
        <p:txBody>
          <a:bodyPr/>
          <a:lstStyle/>
          <a:p>
            <a:r>
              <a:rPr lang="en-US" sz="2700" b="1" dirty="0"/>
              <a:t>The ability to accurately call variants from next-generation sequencing data (NGS) is a necessity for the success of NGS in clinical genomics. Therefore, there is a need for continuous in-depth reporting on the accuracy of state-of-the-art variant calling algorithms. In this paper, the performance of two local de novo reassembly-based variant calling tools are benchmarked using a simulated dataset. Genome Analysis Tool Kit </a:t>
            </a:r>
            <a:r>
              <a:rPr lang="en-US" sz="2700" b="1" dirty="0" err="1"/>
              <a:t>HaplotypeCaller</a:t>
            </a:r>
            <a:r>
              <a:rPr lang="en-US" sz="2700" b="1" dirty="0"/>
              <a:t> (GATK-HC) is consistently reported to be one of the best performing variant callers. Scalpel is a newer tool which has recently been reported to outperform GATK-HC in calling insertion/deletion elements (INDELs). The goal of this study is to provide an up to date and in-depth comparison of these two variant callers using a realistic simulated dataset. Simulated reads were generated using the tools </a:t>
            </a:r>
            <a:r>
              <a:rPr lang="en-US" sz="2700" b="1" dirty="0" err="1"/>
              <a:t>VarSim</a:t>
            </a:r>
            <a:r>
              <a:rPr lang="en-US" sz="2700" b="1" dirty="0"/>
              <a:t> and ART, then aligned to a reference genome using BWA-MEM. Precision, recall, and F1-scores were calculated by comparing variants called by GATK-HC and Scalpel to a truth-set of variants using </a:t>
            </a:r>
            <a:r>
              <a:rPr lang="en-US" sz="2700" b="1" dirty="0" err="1"/>
              <a:t>PrecisionFDA’s</a:t>
            </a:r>
            <a:r>
              <a:rPr lang="en-US" sz="2700" b="1" dirty="0"/>
              <a:t> comparison tool. GATK-HC was observed to have higher precision and recall for single nucleotide polymorphisms (SNPs) and INDELs. </a:t>
            </a:r>
          </a:p>
        </p:txBody>
      </p:sp>
      <p:sp>
        <p:nvSpPr>
          <p:cNvPr id="3" name="Text Placeholder 2"/>
          <p:cNvSpPr>
            <a:spLocks noGrp="1"/>
          </p:cNvSpPr>
          <p:nvPr>
            <p:ph type="body" sz="quarter" idx="11"/>
          </p:nvPr>
        </p:nvSpPr>
        <p:spPr>
          <a:xfrm>
            <a:off x="922341" y="4620239"/>
            <a:ext cx="10048875" cy="883592"/>
          </a:xfrm>
        </p:spPr>
        <p:txBody>
          <a:bodyPr/>
          <a:lstStyle/>
          <a:p>
            <a:r>
              <a:rPr lang="en-US" sz="4400" dirty="0"/>
              <a:t>Abstract</a:t>
            </a:r>
          </a:p>
        </p:txBody>
      </p:sp>
      <p:sp>
        <p:nvSpPr>
          <p:cNvPr id="4" name="Text Placeholder 3"/>
          <p:cNvSpPr>
            <a:spLocks noGrp="1"/>
          </p:cNvSpPr>
          <p:nvPr>
            <p:ph type="body" sz="quarter" idx="20"/>
          </p:nvPr>
        </p:nvSpPr>
        <p:spPr>
          <a:xfrm>
            <a:off x="897835" y="14364142"/>
            <a:ext cx="10050462" cy="733354"/>
          </a:xfrm>
        </p:spPr>
        <p:txBody>
          <a:bodyPr/>
          <a:lstStyle/>
          <a:p>
            <a:r>
              <a:rPr lang="en-US" sz="4400" dirty="0"/>
              <a:t>Background</a:t>
            </a:r>
          </a:p>
        </p:txBody>
      </p:sp>
      <p:sp>
        <p:nvSpPr>
          <p:cNvPr id="5" name="Text Placeholder 4"/>
          <p:cNvSpPr>
            <a:spLocks noGrp="1"/>
          </p:cNvSpPr>
          <p:nvPr>
            <p:ph type="body" sz="quarter" idx="21"/>
          </p:nvPr>
        </p:nvSpPr>
        <p:spPr>
          <a:xfrm>
            <a:off x="11587164" y="27629335"/>
            <a:ext cx="10048874" cy="3370131"/>
          </a:xfrm>
        </p:spPr>
        <p:txBody>
          <a:bodyPr/>
          <a:lstStyle/>
          <a:p>
            <a:r>
              <a:rPr lang="en-US" sz="2700" b="1" u="sng" dirty="0"/>
              <a:t>This analysis can be broken into 5 basic steps:</a:t>
            </a:r>
          </a:p>
          <a:p>
            <a:pPr marL="514350" indent="-514350">
              <a:buFont typeface="+mj-lt"/>
              <a:buAutoNum type="arabicPeriod"/>
            </a:pPr>
            <a:r>
              <a:rPr lang="en-US" sz="2700" dirty="0"/>
              <a:t>Simulation of reads using </a:t>
            </a:r>
          </a:p>
          <a:p>
            <a:pPr marL="514350" indent="-514350">
              <a:buFont typeface="+mj-lt"/>
              <a:buAutoNum type="arabicPeriod"/>
            </a:pPr>
            <a:r>
              <a:rPr lang="en-US" sz="2700" dirty="0"/>
              <a:t>Mapping simulated reads to a reference genome</a:t>
            </a:r>
          </a:p>
          <a:p>
            <a:pPr marL="514350" indent="-514350">
              <a:buFont typeface="+mj-lt"/>
              <a:buAutoNum type="arabicPeriod"/>
            </a:pPr>
            <a:r>
              <a:rPr lang="en-US" sz="2700" dirty="0"/>
              <a:t>Calling variants with Scalpel and GATK-HC</a:t>
            </a:r>
          </a:p>
          <a:p>
            <a:pPr marL="514350" indent="-514350">
              <a:buFont typeface="+mj-lt"/>
              <a:buAutoNum type="arabicPeriod"/>
            </a:pPr>
            <a:r>
              <a:rPr lang="en-US" sz="2700" dirty="0"/>
              <a:t>Splitting variants into groups based on variant type</a:t>
            </a:r>
          </a:p>
          <a:p>
            <a:pPr marL="514350" indent="-514350">
              <a:buFont typeface="+mj-lt"/>
              <a:buAutoNum type="arabicPeriod"/>
            </a:pPr>
            <a:r>
              <a:rPr lang="en-US" sz="2700" dirty="0"/>
              <a:t>Comparing variants and calculating metrics</a:t>
            </a:r>
          </a:p>
        </p:txBody>
      </p:sp>
      <p:sp>
        <p:nvSpPr>
          <p:cNvPr id="6" name="Text Placeholder 5"/>
          <p:cNvSpPr>
            <a:spLocks noGrp="1"/>
          </p:cNvSpPr>
          <p:nvPr>
            <p:ph type="body" sz="quarter" idx="22"/>
          </p:nvPr>
        </p:nvSpPr>
        <p:spPr>
          <a:xfrm>
            <a:off x="11587165" y="15114543"/>
            <a:ext cx="10048875" cy="861766"/>
          </a:xfrm>
        </p:spPr>
        <p:txBody>
          <a:bodyPr/>
          <a:lstStyle/>
          <a:p>
            <a:r>
              <a:rPr lang="en-US" sz="4400" dirty="0"/>
              <a:t>Materials and Methods</a:t>
            </a:r>
          </a:p>
        </p:txBody>
      </p:sp>
      <p:sp>
        <p:nvSpPr>
          <p:cNvPr id="8" name="Text Placeholder 7"/>
          <p:cNvSpPr>
            <a:spLocks noGrp="1"/>
          </p:cNvSpPr>
          <p:nvPr>
            <p:ph type="body" sz="quarter" idx="24"/>
          </p:nvPr>
        </p:nvSpPr>
        <p:spPr>
          <a:xfrm>
            <a:off x="22238072" y="19332035"/>
            <a:ext cx="10058400" cy="861766"/>
          </a:xfrm>
        </p:spPr>
        <p:txBody>
          <a:bodyPr/>
          <a:lstStyle/>
          <a:p>
            <a:r>
              <a:rPr lang="en-US" sz="4400" dirty="0"/>
              <a:t>Results</a:t>
            </a:r>
          </a:p>
        </p:txBody>
      </p:sp>
      <p:sp>
        <p:nvSpPr>
          <p:cNvPr id="9" name="Text Placeholder 8"/>
          <p:cNvSpPr>
            <a:spLocks noGrp="1"/>
          </p:cNvSpPr>
          <p:nvPr>
            <p:ph type="body" sz="quarter" idx="25"/>
          </p:nvPr>
        </p:nvSpPr>
        <p:spPr>
          <a:xfrm>
            <a:off x="32914027" y="4620239"/>
            <a:ext cx="10047018" cy="861766"/>
          </a:xfrm>
        </p:spPr>
        <p:txBody>
          <a:bodyPr/>
          <a:lstStyle/>
          <a:p>
            <a:r>
              <a:rPr lang="en-US" sz="4400" dirty="0"/>
              <a:t>Discussion</a:t>
            </a:r>
          </a:p>
        </p:txBody>
      </p:sp>
      <p:sp>
        <p:nvSpPr>
          <p:cNvPr id="10" name="Text Placeholder 9"/>
          <p:cNvSpPr>
            <a:spLocks noGrp="1"/>
          </p:cNvSpPr>
          <p:nvPr>
            <p:ph type="body" sz="quarter" idx="26"/>
          </p:nvPr>
        </p:nvSpPr>
        <p:spPr>
          <a:xfrm>
            <a:off x="32914027" y="5503831"/>
            <a:ext cx="10047018" cy="14125289"/>
          </a:xfrm>
        </p:spPr>
        <p:txBody>
          <a:bodyPr/>
          <a:lstStyle/>
          <a:p>
            <a:pPr marL="457200" indent="-457200">
              <a:buFont typeface="Arial" panose="020B0604020202020204" pitchFamily="34" charset="0"/>
              <a:buChar char="•"/>
            </a:pPr>
            <a:r>
              <a:rPr lang="en-US" sz="2700" dirty="0"/>
              <a:t>The concordance of INDELs between GATK-HC and Scalpel closely mirrors what was found in </a:t>
            </a:r>
            <a:r>
              <a:rPr lang="en-US" sz="2700" dirty="0" err="1"/>
              <a:t>Narzisi</a:t>
            </a:r>
            <a:r>
              <a:rPr lang="en-US" sz="2700" dirty="0"/>
              <a:t> et al., which found a concordance of 59.45%. </a:t>
            </a:r>
          </a:p>
          <a:p>
            <a:pPr marL="457200" indent="-457200">
              <a:buFont typeface="Arial" panose="020B0604020202020204" pitchFamily="34" charset="0"/>
              <a:buChar char="•"/>
            </a:pPr>
            <a:r>
              <a:rPr lang="en-US" sz="2700" dirty="0"/>
              <a:t>2.6% of called SNPs where false positives, which is consistent with Yi et al. which reported error rates of 3.27% and 2.53% for SNP calls made by two versions of GATK-HC </a:t>
            </a:r>
          </a:p>
          <a:p>
            <a:pPr marL="457200" indent="-457200">
              <a:buFont typeface="Arial" panose="020B0604020202020204" pitchFamily="34" charset="0"/>
              <a:buChar char="•"/>
            </a:pPr>
            <a:r>
              <a:rPr lang="en-US" sz="2700" dirty="0"/>
              <a:t>The results found in this study are consistent with the view of GATK being the ‘gold standard’ variant calling tool.</a:t>
            </a:r>
          </a:p>
          <a:p>
            <a:pPr marL="457200" indent="-457200">
              <a:buFont typeface="Arial" panose="020B0604020202020204" pitchFamily="34" charset="0"/>
              <a:buChar char="•"/>
            </a:pPr>
            <a:r>
              <a:rPr lang="en-US" sz="2700" dirty="0"/>
              <a:t>GATK-HC outperformed Scalpel in calling SNPs and INDELs </a:t>
            </a:r>
          </a:p>
          <a:p>
            <a:pPr marL="457200"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These results are significantly different than the results reported in the </a:t>
            </a:r>
            <a:r>
              <a:rPr lang="en-US" sz="2700" dirty="0" err="1">
                <a:latin typeface="Times New Roman" panose="02020603050405020304" pitchFamily="18" charset="0"/>
                <a:cs typeface="Times New Roman" panose="02020603050405020304" pitchFamily="18" charset="0"/>
              </a:rPr>
              <a:t>Narzisi</a:t>
            </a:r>
            <a:r>
              <a:rPr lang="en-US" sz="2700" dirty="0">
                <a:latin typeface="Times New Roman" panose="02020603050405020304" pitchFamily="18" charset="0"/>
                <a:cs typeface="Times New Roman" panose="02020603050405020304" pitchFamily="18" charset="0"/>
              </a:rPr>
              <a:t> et al. (which reported Scalpel to have higher precision)</a:t>
            </a:r>
            <a:r>
              <a:rPr lang="en-US" sz="2700" dirty="0"/>
              <a:t>. This could be due to:</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Using different versions of GATK/Scalpel</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An additional filtering step performed by </a:t>
            </a:r>
            <a:r>
              <a:rPr lang="en-US" sz="2700" dirty="0" err="1">
                <a:latin typeface="Times New Roman" panose="02020603050405020304" pitchFamily="18" charset="0"/>
                <a:cs typeface="Times New Roman" panose="02020603050405020304" pitchFamily="18" charset="0"/>
              </a:rPr>
              <a:t>Narzisi</a:t>
            </a:r>
            <a:r>
              <a:rPr lang="en-US" sz="2700" dirty="0">
                <a:latin typeface="Times New Roman" panose="02020603050405020304" pitchFamily="18" charset="0"/>
                <a:cs typeface="Times New Roman" panose="02020603050405020304" pitchFamily="18" charset="0"/>
              </a:rPr>
              <a:t> et al. </a:t>
            </a:r>
          </a:p>
          <a:p>
            <a:pPr marL="457200" indent="-457200">
              <a:buFont typeface="Arial" panose="020B0604020202020204" pitchFamily="34" charset="0"/>
              <a:buChar char="•"/>
            </a:pPr>
            <a:r>
              <a:rPr lang="en-US" sz="2700" dirty="0"/>
              <a:t>Further analysis could be done to:</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Determine how changing Scalpel's and GATK-HC’s parameters affect their ability to call variants.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Test performance of Scalpel’s other usage modes:</a:t>
            </a:r>
          </a:p>
          <a:p>
            <a:pPr marL="2514497" lvl="2" indent="-457200"/>
            <a:r>
              <a:rPr lang="en-US" sz="2700" u="sng" dirty="0">
                <a:latin typeface="Times New Roman" panose="02020603050405020304" pitchFamily="18" charset="0"/>
                <a:cs typeface="Times New Roman" panose="02020603050405020304" pitchFamily="18" charset="0"/>
              </a:rPr>
              <a:t>De novo mode</a:t>
            </a:r>
            <a:r>
              <a:rPr lang="en-US" sz="2700" dirty="0">
                <a:latin typeface="Times New Roman" panose="02020603050405020304" pitchFamily="18" charset="0"/>
                <a:cs typeface="Times New Roman" panose="02020603050405020304" pitchFamily="18" charset="0"/>
              </a:rPr>
              <a:t> is used to call de novo germline variants in nuclear families of four people</a:t>
            </a:r>
          </a:p>
          <a:p>
            <a:pPr marL="2514497" lvl="2" indent="-457200"/>
            <a:r>
              <a:rPr lang="en-US" sz="2700" u="sng" dirty="0">
                <a:latin typeface="Times New Roman" panose="02020603050405020304" pitchFamily="18" charset="0"/>
                <a:cs typeface="Times New Roman" panose="02020603050405020304" pitchFamily="18" charset="0"/>
              </a:rPr>
              <a:t>Somatic mode</a:t>
            </a:r>
            <a:r>
              <a:rPr lang="en-US" sz="2700" dirty="0">
                <a:latin typeface="Times New Roman" panose="02020603050405020304" pitchFamily="18" charset="0"/>
                <a:cs typeface="Times New Roman" panose="02020603050405020304" pitchFamily="18" charset="0"/>
              </a:rPr>
              <a:t> is used to detect somatic mutations given data for a tumor/normal pair</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Test performance of GATK-HC and Scalpel with different steps in pipeline.</a:t>
            </a:r>
          </a:p>
          <a:p>
            <a:pPr marL="2514497" lvl="2" indent="-457200"/>
            <a:r>
              <a:rPr lang="en-US" sz="2700" dirty="0">
                <a:latin typeface="Times New Roman" panose="02020603050405020304" pitchFamily="18" charset="0"/>
                <a:cs typeface="Times New Roman" panose="02020603050405020304" pitchFamily="18" charset="0"/>
              </a:rPr>
              <a:t>Filtering reads before alignment based on quality scores</a:t>
            </a:r>
          </a:p>
          <a:p>
            <a:pPr marL="2514497" lvl="2" indent="-457200"/>
            <a:r>
              <a:rPr lang="en-US" sz="2700" dirty="0">
                <a:latin typeface="Times New Roman" panose="02020603050405020304" pitchFamily="18" charset="0"/>
                <a:cs typeface="Times New Roman" panose="02020603050405020304" pitchFamily="18" charset="0"/>
              </a:rPr>
              <a:t>Use base quality score recalibration (BQSR) in GATK-HC pipeline</a:t>
            </a:r>
          </a:p>
          <a:p>
            <a:pPr marL="2514497" lvl="2" indent="-457200"/>
            <a:r>
              <a:rPr lang="en-US" sz="2700" dirty="0">
                <a:latin typeface="Times New Roman" panose="02020603050405020304" pitchFamily="18" charset="0"/>
                <a:cs typeface="Times New Roman" panose="02020603050405020304" pitchFamily="18" charset="0"/>
              </a:rPr>
              <a:t>Applying quality filters after the variant calling procedure</a:t>
            </a:r>
          </a:p>
          <a:p>
            <a:pPr marL="2514497" lvl="2" indent="-457200"/>
            <a:endParaRPr lang="en-US" sz="2700" dirty="0">
              <a:latin typeface="Times New Roman" panose="02020603050405020304" pitchFamily="18" charset="0"/>
              <a:cs typeface="Times New Roman" panose="02020603050405020304" pitchFamily="18" charset="0"/>
            </a:endParaRPr>
          </a:p>
        </p:txBody>
      </p:sp>
      <p:sp>
        <p:nvSpPr>
          <p:cNvPr id="11" name="Text Placeholder 10"/>
          <p:cNvSpPr>
            <a:spLocks noGrp="1"/>
          </p:cNvSpPr>
          <p:nvPr>
            <p:ph type="body" sz="quarter" idx="27"/>
          </p:nvPr>
        </p:nvSpPr>
        <p:spPr>
          <a:xfrm>
            <a:off x="32900504" y="19685336"/>
            <a:ext cx="10047018" cy="861766"/>
          </a:xfrm>
        </p:spPr>
        <p:txBody>
          <a:bodyPr/>
          <a:lstStyle/>
          <a:p>
            <a:r>
              <a:rPr lang="en-US" sz="4400" dirty="0"/>
              <a:t>References</a:t>
            </a:r>
          </a:p>
        </p:txBody>
      </p:sp>
      <p:sp>
        <p:nvSpPr>
          <p:cNvPr id="12" name="Text Placeholder 11"/>
          <p:cNvSpPr>
            <a:spLocks noGrp="1"/>
          </p:cNvSpPr>
          <p:nvPr>
            <p:ph type="body" sz="quarter" idx="28"/>
          </p:nvPr>
        </p:nvSpPr>
        <p:spPr>
          <a:xfrm>
            <a:off x="32914027" y="20515330"/>
            <a:ext cx="10052050" cy="11079934"/>
          </a:xfrm>
        </p:spPr>
        <p:txBody>
          <a:bodyPr/>
          <a:lstStyle/>
          <a:p>
            <a:pPr marL="342900" indent="-342900">
              <a:buFont typeface="Arial" panose="020B0604020202020204" pitchFamily="34" charset="0"/>
              <a:buChar char="•"/>
            </a:pPr>
            <a:r>
              <a:rPr lang="en-US" dirty="0"/>
              <a:t>Broad Institute. Genome Analysis Toolkit Guide. [Online].; 2009 [cited 2017 April 8. Available from: https://software.broadinstitute.org/gatk/ documentation/</a:t>
            </a:r>
            <a:r>
              <a:rPr lang="en-US" dirty="0" err="1"/>
              <a:t>article.php?id</a:t>
            </a:r>
            <a:r>
              <a:rPr lang="en-US" dirty="0"/>
              <a:t>=4148</a:t>
            </a:r>
          </a:p>
          <a:p>
            <a:pPr marL="342900" indent="-342900">
              <a:buFont typeface="Arial" panose="020B0604020202020204" pitchFamily="34" charset="0"/>
              <a:buChar char="•"/>
            </a:pPr>
            <a:r>
              <a:rPr lang="en-US" dirty="0" err="1"/>
              <a:t>Eberle</a:t>
            </a:r>
            <a:r>
              <a:rPr lang="en-US" dirty="0"/>
              <a:t> M, </a:t>
            </a:r>
            <a:r>
              <a:rPr lang="en-US" dirty="0" err="1"/>
              <a:t>Fritzilas</a:t>
            </a:r>
            <a:r>
              <a:rPr lang="en-US" dirty="0"/>
              <a:t> E, </a:t>
            </a:r>
            <a:r>
              <a:rPr lang="en-US" dirty="0" err="1"/>
              <a:t>Krusche</a:t>
            </a:r>
            <a:r>
              <a:rPr lang="en-US" dirty="0"/>
              <a:t> P, </a:t>
            </a:r>
            <a:r>
              <a:rPr lang="en-US" dirty="0" err="1"/>
              <a:t>Källberg</a:t>
            </a:r>
            <a:r>
              <a:rPr lang="en-US" dirty="0"/>
              <a:t> M, Moore B, </a:t>
            </a:r>
            <a:r>
              <a:rPr lang="en-US" dirty="0" err="1"/>
              <a:t>Bekritsky</a:t>
            </a:r>
            <a:r>
              <a:rPr lang="en-US" dirty="0"/>
              <a:t> M, et al. A reference data set of 5.4 million phased human variants validated by genetic inheritance from sequencing a three-generation 17-member pedigree. Genome Research. 2017; 27.</a:t>
            </a:r>
          </a:p>
          <a:p>
            <a:pPr marL="342900" indent="-342900">
              <a:buFont typeface="Arial" panose="020B0604020202020204" pitchFamily="34" charset="0"/>
              <a:buChar char="•"/>
            </a:pPr>
            <a:r>
              <a:rPr lang="en-US" dirty="0"/>
              <a:t>Fang H, Bergmann E, Arora K, </a:t>
            </a:r>
            <a:r>
              <a:rPr lang="en-US" dirty="0" err="1"/>
              <a:t>Vacic</a:t>
            </a:r>
            <a:r>
              <a:rPr lang="en-US" dirty="0"/>
              <a:t> V, </a:t>
            </a:r>
            <a:r>
              <a:rPr lang="en-US" dirty="0" err="1"/>
              <a:t>Zody</a:t>
            </a:r>
            <a:r>
              <a:rPr lang="en-US" dirty="0"/>
              <a:t> M, </a:t>
            </a:r>
            <a:r>
              <a:rPr lang="en-US" dirty="0" err="1"/>
              <a:t>Iossifov</a:t>
            </a:r>
            <a:r>
              <a:rPr lang="en-US" dirty="0"/>
              <a:t> I, et al. </a:t>
            </a:r>
            <a:r>
              <a:rPr lang="en-US" dirty="0" err="1"/>
              <a:t>Indel</a:t>
            </a:r>
            <a:r>
              <a:rPr lang="en-US" dirty="0"/>
              <a:t> variant analysis of short-read sequencing data with Scalpel. Nature Protocol. 2016 November; 11(12).</a:t>
            </a:r>
          </a:p>
          <a:p>
            <a:pPr marL="342900" indent="-342900">
              <a:buFont typeface="Arial" panose="020B0604020202020204" pitchFamily="34" charset="0"/>
              <a:buChar char="•"/>
            </a:pPr>
            <a:r>
              <a:rPr lang="en-US" dirty="0"/>
              <a:t>Mu J, </a:t>
            </a:r>
            <a:r>
              <a:rPr lang="en-US" dirty="0" err="1"/>
              <a:t>Mohiyuddin</a:t>
            </a:r>
            <a:r>
              <a:rPr lang="en-US" dirty="0"/>
              <a:t> M, Li J, Bani </a:t>
            </a:r>
            <a:r>
              <a:rPr lang="en-US" dirty="0" err="1"/>
              <a:t>Asadi</a:t>
            </a:r>
            <a:r>
              <a:rPr lang="en-US" dirty="0"/>
              <a:t> N, Gerstein M, </a:t>
            </a:r>
            <a:r>
              <a:rPr lang="en-US" dirty="0" err="1"/>
              <a:t>Abyzov</a:t>
            </a:r>
            <a:r>
              <a:rPr lang="en-US" dirty="0"/>
              <a:t> A, et al. </a:t>
            </a:r>
            <a:r>
              <a:rPr lang="en-US" dirty="0" err="1"/>
              <a:t>VarSim</a:t>
            </a:r>
            <a:r>
              <a:rPr lang="en-US" dirty="0"/>
              <a:t>: a high-fidelity simulation and validation framework for high-throughput genome sequencing with cancer applications. Bioinformatics. 2015 December; 31(9).</a:t>
            </a:r>
          </a:p>
          <a:p>
            <a:pPr marL="342900" indent="-342900">
              <a:buFont typeface="Arial" panose="020B0604020202020204" pitchFamily="34" charset="0"/>
              <a:buChar char="•"/>
            </a:pPr>
            <a:r>
              <a:rPr lang="en-US" dirty="0" err="1"/>
              <a:t>Narzisi</a:t>
            </a:r>
            <a:r>
              <a:rPr lang="en-US" dirty="0"/>
              <a:t> G, </a:t>
            </a:r>
            <a:r>
              <a:rPr lang="en-US" dirty="0" err="1"/>
              <a:t>O'Rawe</a:t>
            </a:r>
            <a:r>
              <a:rPr lang="en-US" dirty="0"/>
              <a:t> J, </a:t>
            </a:r>
            <a:r>
              <a:rPr lang="en-US" dirty="0" err="1"/>
              <a:t>Iossifov</a:t>
            </a:r>
            <a:r>
              <a:rPr lang="en-US" dirty="0"/>
              <a:t> I, Fang H, Lee </a:t>
            </a:r>
            <a:r>
              <a:rPr lang="en-US" dirty="0" err="1"/>
              <a:t>Yh</a:t>
            </a:r>
            <a:r>
              <a:rPr lang="en-US" dirty="0"/>
              <a:t>, Wang Z, et al. Accurate de novo and transmitted </a:t>
            </a:r>
            <a:r>
              <a:rPr lang="en-US" dirty="0" err="1"/>
              <a:t>indel</a:t>
            </a:r>
            <a:r>
              <a:rPr lang="en-US" dirty="0"/>
              <a:t> detection in exome-capture data using </a:t>
            </a:r>
            <a:r>
              <a:rPr lang="en-US" dirty="0" err="1"/>
              <a:t>microassembly</a:t>
            </a:r>
            <a:r>
              <a:rPr lang="en-US" dirty="0"/>
              <a:t>. Nature Methods. 2014 August; 11(10).</a:t>
            </a:r>
          </a:p>
          <a:p>
            <a:pPr marL="342900" indent="-342900">
              <a:buFont typeface="Arial" panose="020B0604020202020204" pitchFamily="34" charset="0"/>
              <a:buChar char="•"/>
            </a:pPr>
            <a:r>
              <a:rPr lang="en-US" dirty="0"/>
              <a:t>U.S. Food and Drug Administration. </a:t>
            </a:r>
            <a:r>
              <a:rPr lang="en-US" dirty="0" err="1"/>
              <a:t>PrecisionFDA</a:t>
            </a:r>
            <a:r>
              <a:rPr lang="en-US" dirty="0"/>
              <a:t>. [Online].; 2017 [cited 2017 March 30. Available from: https://precision.fda.gov.</a:t>
            </a:r>
          </a:p>
          <a:p>
            <a:pPr marL="342900" indent="-342900">
              <a:buFont typeface="Arial" panose="020B0604020202020204" pitchFamily="34" charset="0"/>
              <a:buChar char="•"/>
            </a:pPr>
            <a:r>
              <a:rPr lang="en-US" dirty="0"/>
              <a:t>Yi M, Zhao Y, Jia L, He M, </a:t>
            </a:r>
            <a:r>
              <a:rPr lang="en-US" dirty="0" err="1"/>
              <a:t>Kebebew</a:t>
            </a:r>
            <a:r>
              <a:rPr lang="en-US" dirty="0"/>
              <a:t> E, Stephens R. Performance comparison of SNP detection tools with </a:t>
            </a:r>
            <a:r>
              <a:rPr lang="en-US" dirty="0" err="1"/>
              <a:t>illumina</a:t>
            </a:r>
            <a:r>
              <a:rPr lang="en-US" dirty="0"/>
              <a:t> exome sequencing data––an assessment using both family pedigree information and sample-matched SNP array data. Nucleic Acids Research. 2014 May; 42(12).</a:t>
            </a:r>
          </a:p>
          <a:p>
            <a:pPr marL="342900" indent="-342900">
              <a:buFont typeface="Arial" panose="020B0604020202020204" pitchFamily="34" charset="0"/>
              <a:buChar char="•"/>
            </a:pPr>
            <a:endParaRPr lang="en-US" dirty="0"/>
          </a:p>
          <a:p>
            <a:endParaRPr lang="en-US" dirty="0"/>
          </a:p>
        </p:txBody>
      </p:sp>
      <p:sp>
        <p:nvSpPr>
          <p:cNvPr id="15" name="Text Placeholder 14"/>
          <p:cNvSpPr>
            <a:spLocks noGrp="1"/>
          </p:cNvSpPr>
          <p:nvPr>
            <p:ph type="body" sz="quarter" idx="96"/>
          </p:nvPr>
        </p:nvSpPr>
        <p:spPr>
          <a:xfrm>
            <a:off x="897835" y="15094807"/>
            <a:ext cx="10056813" cy="16250580"/>
          </a:xfrm>
        </p:spPr>
        <p:txBody>
          <a:bodyPr/>
          <a:lstStyle/>
          <a:p>
            <a:r>
              <a:rPr lang="en-US" sz="2700" b="1" u="sng" dirty="0"/>
              <a:t>Variant Calling</a:t>
            </a:r>
          </a:p>
          <a:p>
            <a:pPr marL="457200" indent="-457200">
              <a:buFont typeface="Arial" panose="020B0604020202020204" pitchFamily="34" charset="0"/>
              <a:buChar char="•"/>
            </a:pPr>
            <a:r>
              <a:rPr lang="en-US" sz="2700" dirty="0"/>
              <a:t>Variant calling is an important step in next-generation sequencing (NGS) analysis.</a:t>
            </a:r>
          </a:p>
          <a:p>
            <a:pPr marL="457200" indent="-457200">
              <a:buFont typeface="Arial" panose="020B0604020202020204" pitchFamily="34" charset="0"/>
              <a:buChar char="•"/>
            </a:pPr>
            <a:r>
              <a:rPr lang="en-US" sz="2700" dirty="0"/>
              <a:t>Variant calling = Finding areas of the genome which are different (from a reference genome)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Discrete areas of variation = variants</a:t>
            </a:r>
          </a:p>
          <a:p>
            <a:pPr marL="457200" indent="-457200">
              <a:buFont typeface="Arial" panose="020B0604020202020204" pitchFamily="34" charset="0"/>
              <a:buChar char="•"/>
            </a:pPr>
            <a:r>
              <a:rPr lang="en-US" sz="2700" dirty="0"/>
              <a:t>Types of variation:</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Single nucleotide polymorphisms (SNPs)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Insertion/deletion elements (INDELs)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Structural variation (SV)</a:t>
            </a:r>
          </a:p>
          <a:p>
            <a:pPr marL="457200" indent="-457200">
              <a:buFont typeface="Arial" panose="020B0604020202020204" pitchFamily="34" charset="0"/>
              <a:buChar char="•"/>
            </a:pPr>
            <a:r>
              <a:rPr lang="en-US" sz="2700" dirty="0"/>
              <a:t>Variant calling is not 100% accurate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It is important to have a good understanding of the performance of variant calling tools. This is accomplished in benchmarking studies.</a:t>
            </a:r>
          </a:p>
          <a:p>
            <a:pPr marL="2514497" lvl="2" indent="-457200"/>
            <a:r>
              <a:rPr lang="en-US" sz="2700" dirty="0">
                <a:latin typeface="Times New Roman" panose="02020603050405020304" pitchFamily="18" charset="0"/>
                <a:cs typeface="Times New Roman" panose="02020603050405020304" pitchFamily="18" charset="0"/>
              </a:rPr>
              <a:t>These give researchers an understanding of what tools will give them the most accurate results.</a:t>
            </a:r>
          </a:p>
          <a:p>
            <a:pPr marL="2514497" lvl="2" indent="-457200"/>
            <a:r>
              <a:rPr lang="en-US" sz="2700" dirty="0">
                <a:latin typeface="Times New Roman" panose="02020603050405020304" pitchFamily="18" charset="0"/>
                <a:cs typeface="Times New Roman" panose="02020603050405020304" pitchFamily="18" charset="0"/>
              </a:rPr>
              <a:t>Variant calling tools are rapidly evolving. </a:t>
            </a:r>
          </a:p>
          <a:p>
            <a:pPr marL="3143116" lvl="3" indent="-457200"/>
            <a:r>
              <a:rPr lang="en-US" sz="2700" dirty="0">
                <a:latin typeface="Times New Roman" panose="02020603050405020304" pitchFamily="18" charset="0"/>
                <a:cs typeface="Times New Roman" panose="02020603050405020304" pitchFamily="18" charset="0"/>
              </a:rPr>
              <a:t>Needs to be continuous reporting</a:t>
            </a:r>
          </a:p>
          <a:p>
            <a:pPr marL="457200" indent="-457200"/>
            <a:r>
              <a:rPr lang="en-US" sz="2700" b="1" u="sng" dirty="0"/>
              <a:t>Scalpel vs. GATK-HC</a:t>
            </a:r>
            <a:endParaRPr lang="en-US" sz="2700" dirty="0"/>
          </a:p>
          <a:p>
            <a:pPr marL="457200" indent="-457200">
              <a:buFont typeface="Arial" panose="020B0604020202020204" pitchFamily="34" charset="0"/>
              <a:buChar char="•"/>
            </a:pPr>
            <a:r>
              <a:rPr lang="en-US" sz="2700" dirty="0"/>
              <a:t>Scalpel and GATK-HC are state-of-the-art variant calling tools.</a:t>
            </a:r>
          </a:p>
          <a:p>
            <a:pPr marL="457200" indent="-457200">
              <a:buFont typeface="Arial" panose="020B0604020202020204" pitchFamily="34" charset="0"/>
              <a:buChar char="•"/>
            </a:pPr>
            <a:r>
              <a:rPr lang="en-US" sz="2700" dirty="0"/>
              <a:t>GATK-HC is considered a ‘gold standard’ tool</a:t>
            </a:r>
          </a:p>
          <a:p>
            <a:pPr marL="457200" indent="-457200">
              <a:buFont typeface="Arial" panose="020B0604020202020204" pitchFamily="34" charset="0"/>
              <a:buChar char="•"/>
            </a:pPr>
            <a:r>
              <a:rPr lang="en-US" sz="2700" dirty="0"/>
              <a:t>Both perform local de novo reassembly using de </a:t>
            </a:r>
            <a:r>
              <a:rPr lang="en-US" sz="2700" dirty="0" err="1"/>
              <a:t>Bruijn</a:t>
            </a:r>
            <a:r>
              <a:rPr lang="en-US" sz="2700" dirty="0"/>
              <a:t> graphs.</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Local reassembly: </a:t>
            </a:r>
          </a:p>
          <a:p>
            <a:pPr marL="2514497" lvl="2" indent="-457200"/>
            <a:r>
              <a:rPr lang="en-US" sz="2700" dirty="0">
                <a:latin typeface="Times New Roman" panose="02020603050405020304" pitchFamily="18" charset="0"/>
                <a:cs typeface="Times New Roman" panose="02020603050405020304" pitchFamily="18" charset="0"/>
              </a:rPr>
              <a:t>Smaller regions of genome reassembled.</a:t>
            </a:r>
          </a:p>
          <a:p>
            <a:pPr marL="2514497" lvl="2" indent="-457200"/>
            <a:r>
              <a:rPr lang="en-US" sz="2700" dirty="0">
                <a:latin typeface="Times New Roman" panose="02020603050405020304" pitchFamily="18" charset="0"/>
                <a:cs typeface="Times New Roman" panose="02020603050405020304" pitchFamily="18" charset="0"/>
              </a:rPr>
              <a:t>Previous alignment information used to localize reads.</a:t>
            </a:r>
          </a:p>
          <a:p>
            <a:pPr marL="2514497" lvl="2" indent="-457200"/>
            <a:r>
              <a:rPr lang="en-US" sz="2700" dirty="0">
                <a:latin typeface="Times New Roman" panose="02020603050405020304" pitchFamily="18" charset="0"/>
                <a:cs typeface="Times New Roman" panose="02020603050405020304" pitchFamily="18" charset="0"/>
              </a:rPr>
              <a:t>Helps with computation.</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This approach has been shown to result in more accurate INDEL calls.</a:t>
            </a:r>
          </a:p>
          <a:p>
            <a:pPr marL="457200" indent="-457200">
              <a:buFont typeface="Arial" panose="020B0604020202020204" pitchFamily="34" charset="0"/>
              <a:buChar char="•"/>
            </a:pPr>
            <a:r>
              <a:rPr lang="en-US" sz="2700" dirty="0"/>
              <a:t>Differences between GATK and Scalpel:</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Specifics of de </a:t>
            </a:r>
            <a:r>
              <a:rPr lang="en-US" sz="2700" dirty="0" err="1">
                <a:latin typeface="Times New Roman" panose="02020603050405020304" pitchFamily="18" charset="0"/>
                <a:cs typeface="Times New Roman" panose="02020603050405020304" pitchFamily="18" charset="0"/>
              </a:rPr>
              <a:t>Bruijn</a:t>
            </a:r>
            <a:r>
              <a:rPr lang="en-US" sz="2700" dirty="0">
                <a:latin typeface="Times New Roman" panose="02020603050405020304" pitchFamily="18" charset="0"/>
                <a:cs typeface="Times New Roman" panose="02020603050405020304" pitchFamily="18" charset="0"/>
              </a:rPr>
              <a:t> graph assembly</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How area to reassemble is defined</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How genotype is inferred from assembled sequences</a:t>
            </a:r>
          </a:p>
        </p:txBody>
      </p:sp>
      <p:sp>
        <p:nvSpPr>
          <p:cNvPr id="16" name="Text Placeholder 15"/>
          <p:cNvSpPr>
            <a:spLocks noGrp="1"/>
          </p:cNvSpPr>
          <p:nvPr>
            <p:ph type="body" sz="quarter" idx="150"/>
          </p:nvPr>
        </p:nvSpPr>
        <p:spPr>
          <a:xfrm>
            <a:off x="5932593" y="2971800"/>
            <a:ext cx="31998968" cy="1561276"/>
          </a:xfrm>
        </p:spPr>
        <p:txBody>
          <a:bodyPr>
            <a:normAutofit lnSpcReduction="10000"/>
          </a:bodyPr>
          <a:lstStyle/>
          <a:p>
            <a:r>
              <a:rPr lang="en-US" dirty="0"/>
              <a:t>Medical and Bioinformatics Graduate Program, School of Computing and Information Systems, </a:t>
            </a:r>
          </a:p>
          <a:p>
            <a:r>
              <a:rPr lang="en-US" dirty="0"/>
              <a:t>Grand Valley State University</a:t>
            </a:r>
          </a:p>
        </p:txBody>
      </p:sp>
      <p:sp>
        <p:nvSpPr>
          <p:cNvPr id="17" name="Text Placeholder 16"/>
          <p:cNvSpPr>
            <a:spLocks noGrp="1"/>
          </p:cNvSpPr>
          <p:nvPr>
            <p:ph type="body" sz="quarter" idx="151"/>
          </p:nvPr>
        </p:nvSpPr>
        <p:spPr>
          <a:xfrm>
            <a:off x="5932593" y="1588823"/>
            <a:ext cx="31998968" cy="941644"/>
          </a:xfrm>
        </p:spPr>
        <p:txBody>
          <a:bodyPr>
            <a:normAutofit/>
          </a:bodyPr>
          <a:lstStyle/>
          <a:p>
            <a:r>
              <a:rPr lang="en-US" sz="5400" b="0" dirty="0">
                <a:solidFill>
                  <a:schemeClr val="bg1"/>
                </a:solidFill>
              </a:rPr>
              <a:t>Matthew Lueder</a:t>
            </a:r>
          </a:p>
        </p:txBody>
      </p:sp>
      <p:sp>
        <p:nvSpPr>
          <p:cNvPr id="18" name="Text Placeholder 17"/>
          <p:cNvSpPr>
            <a:spLocks noGrp="1"/>
          </p:cNvSpPr>
          <p:nvPr>
            <p:ph type="body" sz="quarter" idx="153"/>
          </p:nvPr>
        </p:nvSpPr>
        <p:spPr>
          <a:xfrm>
            <a:off x="5170193" y="580113"/>
            <a:ext cx="33523767" cy="867687"/>
          </a:xfrm>
        </p:spPr>
        <p:txBody>
          <a:bodyPr>
            <a:noAutofit/>
          </a:bodyPr>
          <a:lstStyle/>
          <a:p>
            <a:r>
              <a:rPr lang="en-US" sz="7200" dirty="0"/>
              <a:t>Comparing the Performance of Scalpel to GATK-</a:t>
            </a:r>
            <a:r>
              <a:rPr lang="en-US" sz="7200" dirty="0" err="1"/>
              <a:t>HaplotypeCaller</a:t>
            </a:r>
            <a:r>
              <a:rPr lang="en-US" sz="7200" dirty="0"/>
              <a:t> Using Simulated Reads</a:t>
            </a:r>
          </a:p>
        </p:txBody>
      </p:sp>
      <p:sp>
        <p:nvSpPr>
          <p:cNvPr id="31" name="Text Placeholder 4"/>
          <p:cNvSpPr txBox="1">
            <a:spLocks/>
          </p:cNvSpPr>
          <p:nvPr/>
        </p:nvSpPr>
        <p:spPr>
          <a:xfrm>
            <a:off x="11566228" y="4888289"/>
            <a:ext cx="10048874" cy="10184304"/>
          </a:xfrm>
          <a:prstGeom prst="rect">
            <a:avLst/>
          </a:prstGeom>
        </p:spPr>
        <p:txBody>
          <a:bodyPr wrap="square" lIns="228589" tIns="228589" rIns="228589" bIns="228589">
            <a:spAutoFit/>
          </a:bodyPr>
          <a:lstStyle>
            <a:lvl1pPr marL="0" indent="0" algn="l" defTabSz="4388900" rtl="0" eaLnBrk="1" latinLnBrk="0" hangingPunct="1">
              <a:spcBef>
                <a:spcPct val="20000"/>
              </a:spcBef>
              <a:buFont typeface="Arial" pitchFamily="34" charset="0"/>
              <a:buNone/>
              <a:defRPr sz="2500" kern="1200">
                <a:solidFill>
                  <a:schemeClr val="tx1"/>
                </a:solidFill>
                <a:latin typeface="Times New Roman" pitchFamily="18" charset="0"/>
                <a:ea typeface="+mn-ea"/>
                <a:cs typeface="Times New Roman" pitchFamily="18" charset="0"/>
              </a:defRPr>
            </a:lvl1pPr>
            <a:lvl2pPr marL="1485825"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2pPr>
            <a:lvl3pPr marL="2057297"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3pPr>
            <a:lvl4pPr marL="2685916" indent="-628619"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4pPr>
            <a:lvl5pPr marL="3143093" indent="-457177"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sz="2700" b="1" u="sng" dirty="0"/>
              <a:t>Data Simulation</a:t>
            </a:r>
          </a:p>
          <a:p>
            <a:pPr marL="457200" indent="-457200">
              <a:buFont typeface="Arial" panose="020B0604020202020204" pitchFamily="34" charset="0"/>
              <a:buChar char="•"/>
            </a:pPr>
            <a:r>
              <a:rPr lang="en-US" sz="2700" dirty="0"/>
              <a:t>In order to test the performance of Scalpel and GATK-HC I used simulated data</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Reasoning: With simulated data I knew exactly what variants should have been found and should not have been found. </a:t>
            </a:r>
          </a:p>
          <a:p>
            <a:pPr marL="457200" indent="-457200">
              <a:buFont typeface="Arial" panose="020B0604020202020204" pitchFamily="34" charset="0"/>
              <a:buChar char="•"/>
            </a:pPr>
            <a:r>
              <a:rPr lang="en-US" sz="2700" dirty="0"/>
              <a:t>Simulated data needs to be accurate.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Variants in simulated data should be biologically relevant.</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Errors associated with NGS process should also be simulated</a:t>
            </a:r>
          </a:p>
          <a:p>
            <a:pPr marL="457200" indent="-457200">
              <a:buFont typeface="Arial" panose="020B0604020202020204" pitchFamily="34" charset="0"/>
              <a:buChar char="•"/>
            </a:pPr>
            <a:r>
              <a:rPr lang="en-US" sz="2700" dirty="0" err="1"/>
              <a:t>VarSim</a:t>
            </a:r>
            <a:endParaRPr lang="en-US" sz="2700" dirty="0"/>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Generates perturbed genome from reference genome.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Perturbed genome can be made biologically relevant by sampling induced variation from a user provided file.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Creates a truth set of variants</a:t>
            </a:r>
          </a:p>
          <a:p>
            <a:pPr marL="457200" indent="-457200">
              <a:buFont typeface="Arial" panose="020B0604020202020204" pitchFamily="34" charset="0"/>
              <a:buChar char="•"/>
            </a:pPr>
            <a:r>
              <a:rPr lang="en-US" sz="2700" dirty="0"/>
              <a:t>ART</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Generates sequencing reads from a user provided genome</a:t>
            </a:r>
          </a:p>
          <a:p>
            <a:pPr marL="1943025" lvl="1"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Induced technology-specific sequencing errors based on known error profiles</a:t>
            </a:r>
          </a:p>
        </p:txBody>
      </p:sp>
      <p:pic>
        <p:nvPicPr>
          <p:cNvPr id="32" name="Picture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79352" y="16107895"/>
            <a:ext cx="8064498" cy="9679565"/>
          </a:xfrm>
          <a:prstGeom prst="rect">
            <a:avLst/>
          </a:prstGeom>
        </p:spPr>
      </p:pic>
      <p:sp>
        <p:nvSpPr>
          <p:cNvPr id="33" name="Text Box 13"/>
          <p:cNvSpPr txBox="1"/>
          <p:nvPr/>
        </p:nvSpPr>
        <p:spPr>
          <a:xfrm>
            <a:off x="12130584" y="25902426"/>
            <a:ext cx="8920161" cy="1600408"/>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noAutofit/>
          </a:bodyPr>
          <a:lstStyle/>
          <a:p>
            <a:pPr marL="0" marR="0" algn="ctr">
              <a:spcBef>
                <a:spcPts val="0"/>
              </a:spcBef>
              <a:spcAft>
                <a:spcPts val="0"/>
              </a:spcAft>
              <a:tabLst>
                <a:tab pos="2971800" algn="ctr"/>
                <a:tab pos="5943600" algn="r"/>
              </a:tabLst>
            </a:pPr>
            <a:r>
              <a:rPr lang="en-US" sz="2000" i="1" dirty="0">
                <a:effectLst/>
                <a:latin typeface="Times New Roman" panose="02020603050405020304" pitchFamily="18" charset="0"/>
                <a:ea typeface="Times New Roman" panose="02020603050405020304" pitchFamily="18" charset="0"/>
              </a:rPr>
              <a:t>Figure 1. Flowchart representing project workflow. Files used as input/output are represented by square boxes. Tasks are represented by ellipses. Databases are represented by cylinders. The final task is shown as a double ellipse. Resources with an arrow pointing to a task represent that the resource was used in the task. Tasks with arrows pointing to a resource represent that the resource was produced by the task</a:t>
            </a:r>
          </a:p>
        </p:txBody>
      </p:sp>
      <p:sp>
        <p:nvSpPr>
          <p:cNvPr id="34" name="Rectangle 33"/>
          <p:cNvSpPr/>
          <p:nvPr/>
        </p:nvSpPr>
        <p:spPr>
          <a:xfrm>
            <a:off x="12070080" y="15976309"/>
            <a:ext cx="9052560" cy="11521440"/>
          </a:xfrm>
          <a:prstGeom prst="rect">
            <a:avLst/>
          </a:prstGeom>
          <a:noFill/>
          <a:ln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Content Placeholder 3"/>
          <p:cNvPicPr>
            <a:picLocks/>
          </p:cNvPicPr>
          <p:nvPr/>
        </p:nvPicPr>
        <p:blipFill>
          <a:blip r:embed="rId4"/>
          <a:stretch>
            <a:fillRect/>
          </a:stretch>
        </p:blipFill>
        <p:spPr>
          <a:xfrm>
            <a:off x="23855535" y="25902426"/>
            <a:ext cx="6999945" cy="4217467"/>
          </a:xfrm>
          <a:prstGeom prst="rect">
            <a:avLst/>
          </a:prstGeom>
        </p:spPr>
      </p:pic>
      <p:pic>
        <p:nvPicPr>
          <p:cNvPr id="39" name="Picture 3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842438" y="20303877"/>
            <a:ext cx="9026141" cy="2479134"/>
          </a:xfrm>
          <a:prstGeom prst="rect">
            <a:avLst/>
          </a:prstGeom>
        </p:spPr>
      </p:pic>
      <p:sp>
        <p:nvSpPr>
          <p:cNvPr id="40" name="Text Box 13"/>
          <p:cNvSpPr txBox="1"/>
          <p:nvPr/>
        </p:nvSpPr>
        <p:spPr>
          <a:xfrm>
            <a:off x="22895429" y="22894887"/>
            <a:ext cx="8920161" cy="1282139"/>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noAutofit/>
          </a:bodyPr>
          <a:lstStyle/>
          <a:p>
            <a:pPr marL="0" marR="0" algn="ctr">
              <a:spcBef>
                <a:spcPts val="0"/>
              </a:spcBef>
              <a:spcAft>
                <a:spcPts val="0"/>
              </a:spcAft>
              <a:tabLst>
                <a:tab pos="2971800" algn="ctr"/>
                <a:tab pos="5943600" algn="r"/>
              </a:tabLst>
            </a:pPr>
            <a:r>
              <a:rPr lang="en-US" sz="2000" i="1" dirty="0">
                <a:effectLst/>
                <a:latin typeface="Times New Roman" panose="02020603050405020304" pitchFamily="18" charset="0"/>
                <a:ea typeface="Times New Roman" panose="02020603050405020304" pitchFamily="18" charset="0"/>
              </a:rPr>
              <a:t>Figure 2. Venn diagrams showing the concordance between GATK-HC and Scalpel for: </a:t>
            </a:r>
            <a:r>
              <a:rPr lang="en-US" sz="2000" i="1" dirty="0" err="1">
                <a:effectLst/>
                <a:latin typeface="Times New Roman" panose="02020603050405020304" pitchFamily="18" charset="0"/>
                <a:ea typeface="Times New Roman" panose="02020603050405020304" pitchFamily="18" charset="0"/>
              </a:rPr>
              <a:t>i</a:t>
            </a:r>
            <a:r>
              <a:rPr lang="en-US" sz="2000" i="1" dirty="0">
                <a:effectLst/>
                <a:latin typeface="Times New Roman" panose="02020603050405020304" pitchFamily="18" charset="0"/>
                <a:ea typeface="Times New Roman" panose="02020603050405020304" pitchFamily="18" charset="0"/>
              </a:rPr>
              <a:t>) all variants  ii) only SNPs  iii) only INDELs. </a:t>
            </a:r>
            <a:r>
              <a:rPr lang="en-US" sz="2000" i="1" dirty="0">
                <a:latin typeface="Times New Roman" panose="02020603050405020304" pitchFamily="18" charset="0"/>
                <a:ea typeface="Times New Roman" panose="02020603050405020304" pitchFamily="18" charset="0"/>
              </a:rPr>
              <a:t>The blue area represents number of calls specific to GATK-HC. The red area represents calls specific to Scalpel. The purple area represents calls shared by GATK-HC and Scalpel.</a:t>
            </a:r>
            <a:endParaRPr lang="en-US" sz="2000" i="1" dirty="0">
              <a:effectLst/>
              <a:latin typeface="Times New Roman" panose="02020603050405020304" pitchFamily="18" charset="0"/>
              <a:ea typeface="Times New Roman" panose="02020603050405020304" pitchFamily="18" charset="0"/>
            </a:endParaRPr>
          </a:p>
        </p:txBody>
      </p:sp>
      <p:sp>
        <p:nvSpPr>
          <p:cNvPr id="41" name="Text Placeholder 4"/>
          <p:cNvSpPr>
            <a:spLocks noGrp="1"/>
          </p:cNvSpPr>
          <p:nvPr>
            <p:ph type="body" sz="quarter" idx="21"/>
          </p:nvPr>
        </p:nvSpPr>
        <p:spPr>
          <a:xfrm>
            <a:off x="22278083" y="24200995"/>
            <a:ext cx="10048874" cy="1874337"/>
          </a:xfrm>
        </p:spPr>
        <p:txBody>
          <a:bodyPr/>
          <a:lstStyle/>
          <a:p>
            <a:pPr marL="457200" indent="-457200">
              <a:buFont typeface="Arial" panose="020B0604020202020204" pitchFamily="34" charset="0"/>
              <a:buChar char="•"/>
            </a:pPr>
            <a:r>
              <a:rPr lang="en-US" sz="2700" dirty="0"/>
              <a:t>Total concordance between the two pipelines = 69.37%</a:t>
            </a:r>
          </a:p>
          <a:p>
            <a:pPr marL="457200" indent="-457200">
              <a:buFont typeface="Arial" panose="020B0604020202020204" pitchFamily="34" charset="0"/>
              <a:buChar char="•"/>
            </a:pPr>
            <a:r>
              <a:rPr lang="en-US" sz="2700" dirty="0"/>
              <a:t>Concordance for SNP calls = 70.12%</a:t>
            </a:r>
          </a:p>
          <a:p>
            <a:pPr marL="457200" indent="-457200">
              <a:buFont typeface="Arial" panose="020B0604020202020204" pitchFamily="34" charset="0"/>
              <a:buChar char="•"/>
            </a:pPr>
            <a:r>
              <a:rPr lang="en-US" sz="2700" dirty="0"/>
              <a:t>Concordance for INDEL calls = 58.01%</a:t>
            </a:r>
          </a:p>
        </p:txBody>
      </p:sp>
      <p:sp>
        <p:nvSpPr>
          <p:cNvPr id="42" name="Text Placeholder 4"/>
          <p:cNvSpPr>
            <a:spLocks noGrp="1"/>
          </p:cNvSpPr>
          <p:nvPr>
            <p:ph type="body" sz="quarter" idx="21"/>
          </p:nvPr>
        </p:nvSpPr>
        <p:spPr>
          <a:xfrm>
            <a:off x="22268554" y="29909620"/>
            <a:ext cx="10048874" cy="1292639"/>
          </a:xfrm>
        </p:spPr>
        <p:txBody>
          <a:bodyPr/>
          <a:lstStyle/>
          <a:p>
            <a:pPr marL="457200" indent="-457200">
              <a:buFont typeface="Arial" panose="020B0604020202020204" pitchFamily="34" charset="0"/>
              <a:buChar char="•"/>
            </a:pPr>
            <a:r>
              <a:rPr lang="en-US" sz="2700" dirty="0"/>
              <a:t>GATK-HC had better precision and recall for all variants, SNPs, and INDELs</a:t>
            </a:r>
          </a:p>
        </p:txBody>
      </p:sp>
      <p:sp>
        <p:nvSpPr>
          <p:cNvPr id="43" name="Rectangle 42"/>
          <p:cNvSpPr/>
          <p:nvPr/>
        </p:nvSpPr>
        <p:spPr>
          <a:xfrm>
            <a:off x="22600920" y="20193801"/>
            <a:ext cx="9403080" cy="400874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5218134"/>
      </p:ext>
    </p:extLst>
  </p:cSld>
  <p:clrMapOvr>
    <a:masterClrMapping/>
  </p:clrMapOvr>
</p:sld>
</file>

<file path=ppt/theme/theme1.xml><?xml version="1.0" encoding="utf-8"?>
<a:theme xmlns:a="http://schemas.openxmlformats.org/drawingml/2006/main" name="36x48-Template-V2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36x48-Template-V2b</Template>
  <TotalTime>2629</TotalTime>
  <Words>1497</Words>
  <Application>Microsoft Macintosh PowerPoint</Application>
  <PresentationFormat>Custom</PresentationFormat>
  <Paragraphs>111</Paragraphs>
  <Slides>1</Slides>
  <Notes>1</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9" baseType="lpstr">
      <vt:lpstr>Arial</vt:lpstr>
      <vt:lpstr>Calibri</vt:lpstr>
      <vt:lpstr>Times New Roman</vt:lpstr>
      <vt:lpstr>Trebuchet MS</vt:lpstr>
      <vt:lpstr>36x48-Template-V2b</vt:lpstr>
      <vt:lpstr>1_Classic 3 Columns</vt:lpstr>
      <vt:lpstr>Classic - Wide Center</vt:lpstr>
      <vt:lpstr>Image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Guenter Tusch</cp:lastModifiedBy>
  <cp:revision>123</cp:revision>
  <cp:lastPrinted>2015-06-29T17:31:11Z</cp:lastPrinted>
  <dcterms:created xsi:type="dcterms:W3CDTF">2012-02-03T19:11:35Z</dcterms:created>
  <dcterms:modified xsi:type="dcterms:W3CDTF">2021-04-16T16:09:57Z</dcterms:modified>
</cp:coreProperties>
</file>