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7" r:id="rId7"/>
    <p:sldId id="263" r:id="rId8"/>
    <p:sldId id="264" r:id="rId9"/>
    <p:sldId id="265" r:id="rId10"/>
    <p:sldId id="268" r:id="rId11"/>
    <p:sldId id="266" r:id="rId12"/>
    <p:sldId id="269" r:id="rId13"/>
    <p:sldId id="270" r:id="rId14"/>
    <p:sldId id="271" r:id="rId15"/>
    <p:sldId id="272" r:id="rId16"/>
    <p:sldId id="278" r:id="rId17"/>
    <p:sldId id="273" r:id="rId18"/>
    <p:sldId id="274" r:id="rId19"/>
    <p:sldId id="275" r:id="rId20"/>
    <p:sldId id="276" r:id="rId21"/>
    <p:sldId id="279" r:id="rId22"/>
    <p:sldId id="280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376B7-4DAD-423D-820A-1CEF1F956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2BD470-205D-4129-B11A-7FD762B75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E38FF-62FE-4E2D-A8F1-1E70C0E61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DE03-B999-42EB-AC73-06C2D444DF16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F3486-7954-4819-BACC-7F734B2CF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132C2-7641-472D-9B0E-9CA560C3A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9369-C31C-4024-9541-A56A3C4C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475CA-DB22-4EDD-BAE1-BF70D8E28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3CE567-30CB-4881-BD0B-1487FCE44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2FA74-7769-41BA-A944-AB973DBC4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DE03-B999-42EB-AC73-06C2D444DF16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C8D76-1DA7-4F4E-8032-E32B4B1D9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B56CA-F983-427F-9F8D-253C13D12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9369-C31C-4024-9541-A56A3C4C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2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306677-3DC4-44C8-BF63-7E5F02414C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1BA5A8-95AA-4B50-B800-EF5B5DB57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A9B2B-D8A5-41E1-92DC-D821EF283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DE03-B999-42EB-AC73-06C2D444DF16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0AB39-87EC-4FDE-A1AB-8AEBD1024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B3534-CA74-4957-B0ED-40FCD2150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9369-C31C-4024-9541-A56A3C4C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45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019BC-FB9B-49A5-A3E5-CF3834C93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6A183-C46B-485D-BE6D-6D530413F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D5C42-1A6F-431D-8BBB-15A1622CC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DE03-B999-42EB-AC73-06C2D444DF16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7B829-7279-451D-9EAC-BDCA188C0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99B66-F5E3-46A7-8E25-FA9BDAD2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9369-C31C-4024-9541-A56A3C4C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35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CAB37-238C-45D9-AC6A-CF815AAEC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47B5C-FF60-4BC0-BCF1-72B86CC8B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B001C-5165-45CE-B839-5F8D0F9B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DE03-B999-42EB-AC73-06C2D444DF16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EC9F3-41A7-4907-9461-90BF7197C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0FECB-ED9C-4072-A6FF-2C8950401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9369-C31C-4024-9541-A56A3C4C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7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58457-1F9D-416F-8259-BF9B8B4C6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9FDE6-21A0-4427-9A20-E6878BEF1D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1BC537-D45E-4756-A704-3DE874E6A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1A73F-A06C-4FA4-90C0-9F81F6299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DE03-B999-42EB-AC73-06C2D444DF16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1D6B3B-D3E3-4616-8BC3-C2E16B10B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12D19-757B-4E74-A882-E778A4394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9369-C31C-4024-9541-A56A3C4C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3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C5ED6-1EDB-4842-88A3-8AC8675D8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629C9-3C52-406F-80EC-6B0A9D042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39EDB2-196C-4362-9588-A06D560FD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2EA67D-3F5C-48E1-BB22-7CF219FADC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6EA63D-0BA9-4DA5-871B-3DD0755557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D1DDC7-9772-4EBD-948F-797A3F1CA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DE03-B999-42EB-AC73-06C2D444DF16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2DC8BF-8DCC-4349-BDB9-C1F4B701A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15FB9D-79BE-4C41-9892-87B42221F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9369-C31C-4024-9541-A56A3C4C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23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97314-482A-4298-8E11-D69F216A7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4D4749-E2A6-4454-81AB-86062A601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DE03-B999-42EB-AC73-06C2D444DF16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2D65C8-74B5-42BF-8100-1E091A3ED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067E5D-D83C-4A7D-BC6C-69404A057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9369-C31C-4024-9541-A56A3C4C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F8DB9C-1EF6-47D6-A14A-BEC33A41D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DE03-B999-42EB-AC73-06C2D444DF16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37705F-A535-42A4-AEC0-62218CED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23B0BA-DE07-46DB-A88E-84C6BCEC9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9369-C31C-4024-9541-A56A3C4C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66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EED38-29E1-43EB-A710-D8FF0F1C1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F5713-B147-498E-BD16-0CC250C62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C9ED69-21D4-43DA-B71F-D5240F854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871A2-F04D-4FC7-8450-98E0C5397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DE03-B999-42EB-AC73-06C2D444DF16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48CF25-2748-4DDA-A5CF-703416F3F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0C227B-5FA8-4380-8018-F1B346699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9369-C31C-4024-9541-A56A3C4C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51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14FA0-1583-4C10-9A4D-4C64AA5C0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DB4B0D-1412-49DF-80C5-448AE0526A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C5C53B-799A-4ED3-8FA1-5764F7AC2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49DF6-2501-478E-B5F1-B1829DD40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DE03-B999-42EB-AC73-06C2D444DF16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3C9FB-1D60-4BAF-8ACB-7F75F4D81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E5B91-CAFC-4C4D-B021-F1530E5D8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9369-C31C-4024-9541-A56A3C4C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72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D45017-A570-448F-A7F0-EC26E0DBB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6D1C2-FAE4-4936-833A-5A920C973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F8017-C631-4A54-B6E3-80B1C28473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8DE03-B999-42EB-AC73-06C2D444DF16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1CC16-00F6-4A45-B8B5-C24C6C97C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CBFAF-26DC-42EF-B6DE-EB3A1B0B0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89369-C31C-4024-9541-A56A3C4C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6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njc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ttlecreek.va.gov/locations/Wyoming.as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hyperlink" Target="https://www.michigan.gov/mdhhs/0,5885,7-339-71550_2941_93573-501026--,00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mvap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ghtlinesfortroops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hyperlink" Target="http://www.wilwin.org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debraunseld01@gmail.com" TargetMode="External"/><Relationship Id="rId5" Type="http://schemas.openxmlformats.org/officeDocument/2006/relationships/hyperlink" Target="mailto:paul.j.ryan@iservonline.net" TargetMode="External"/><Relationship Id="rId4" Type="http://schemas.openxmlformats.org/officeDocument/2006/relationships/hyperlink" Target="mailto:trina.e@dakc.u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acebook.com/WMVeteranCoalition" TargetMode="External"/><Relationship Id="rId4" Type="http://schemas.openxmlformats.org/officeDocument/2006/relationships/hyperlink" Target="http://www.westmichiganveterans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hyperlink" Target="https://wincforall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acvc.net/michigan_county_veterans_counselors_search.php?f=4" TargetMode="External"/><Relationship Id="rId5" Type="http://schemas.openxmlformats.org/officeDocument/2006/relationships/hyperlink" Target="http://www.dakc.us/" TargetMode="External"/><Relationship Id="rId4" Type="http://schemas.openxmlformats.org/officeDocument/2006/relationships/hyperlink" Target="https://www.armedforcesthx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chrotj@ferris.ed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www.westmichiganveterans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7EC70-884F-4C87-8B9E-0DE55E9C3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460563"/>
            <a:ext cx="9144000" cy="21714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Hidden Wounds of </a:t>
            </a:r>
            <a:r>
              <a:rPr lang="en-US" dirty="0">
                <a:solidFill>
                  <a:srgbClr val="C00000"/>
                </a:solidFill>
                <a:latin typeface="Bahnschrift SemiBold" panose="020B0502040204020203" pitchFamily="34" charset="0"/>
              </a:rPr>
              <a:t>War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 Conference</a:t>
            </a:r>
            <a:br>
              <a:rPr lang="en-US" dirty="0">
                <a:latin typeface="Bahnschrift SemiBold" panose="020B0502040204020203" pitchFamily="34" charset="0"/>
              </a:rPr>
            </a:b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May 6, 2021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29FE31-4749-468A-B6DC-F07337373F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49404"/>
            <a:ext cx="9144000" cy="935864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Community Resources Review </a:t>
            </a:r>
          </a:p>
          <a:p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Brought to you by</a:t>
            </a:r>
          </a:p>
          <a:p>
            <a:endParaRPr lang="en-US" sz="3200" dirty="0">
              <a:solidFill>
                <a:schemeClr val="accent1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55876F4-CD94-45EA-BED5-76C2AF4DE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165" y="4189189"/>
            <a:ext cx="1597669" cy="206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15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54F458-FA86-4BBE-8D57-1A660EC17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24" y="201079"/>
            <a:ext cx="992989" cy="1284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E5656A-AC56-4A48-B8EB-DED74B59AFF8}"/>
              </a:ext>
            </a:extLst>
          </p:cNvPr>
          <p:cNvSpPr txBox="1"/>
          <p:nvPr/>
        </p:nvSpPr>
        <p:spPr>
          <a:xfrm>
            <a:off x="3247303" y="1997839"/>
            <a:ext cx="569739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QUESTIONS</a:t>
            </a:r>
          </a:p>
          <a:p>
            <a:pPr algn="ctr"/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or</a:t>
            </a:r>
          </a:p>
          <a:p>
            <a:pPr algn="ctr"/>
            <a:r>
              <a:rPr lang="en-US" sz="66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COMMENTS???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BE5A8D-235F-4579-9EF2-A2DB7A12B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3985" y="199534"/>
            <a:ext cx="993734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97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54F458-FA86-4BBE-8D57-1A660EC17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24" y="201079"/>
            <a:ext cx="992989" cy="12848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7F4026-9562-41CD-A971-5CFB2A262D4F}"/>
              </a:ext>
            </a:extLst>
          </p:cNvPr>
          <p:cNvSpPr txBox="1"/>
          <p:nvPr/>
        </p:nvSpPr>
        <p:spPr>
          <a:xfrm>
            <a:off x="589722" y="2139257"/>
            <a:ext cx="11012556" cy="4184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u="heavy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Overview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:  The Employment Committee seeks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improve the lives of those who served in the Armed Forces and their families by </a:t>
            </a:r>
            <a:r>
              <a:rPr lang="en-US" sz="2000" dirty="0">
                <a:solidFill>
                  <a:srgbClr val="C000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connecting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them to available employment benefits, services and resources and by helping employers understand the </a:t>
            </a:r>
            <a:r>
              <a:rPr lang="en-US" sz="2000" dirty="0">
                <a:solidFill>
                  <a:srgbClr val="C000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benefits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their knowledge and experience bring to their institutions, and the </a:t>
            </a:r>
            <a:r>
              <a:rPr lang="en-US" sz="2000" dirty="0">
                <a:solidFill>
                  <a:srgbClr val="C000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obstacles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they may face while seeking employment and furthering their careers.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accent1">
                  <a:lumMod val="50000"/>
                </a:schemeClr>
              </a:solidFill>
              <a:effectLst/>
              <a:latin typeface="Bahnschrift SemiBold" panose="020B0502040204020203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u="heavy" spc="25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Employment Committee Co-Chairs</a:t>
            </a:r>
            <a:r>
              <a:rPr lang="en-US" sz="2000" b="1" spc="25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spc="25" dirty="0">
                <a:solidFill>
                  <a:srgbClr val="C00000"/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Josh Jordan</a:t>
            </a:r>
            <a:endParaRPr lang="en-US" sz="2000" b="1" strike="sngStrike" spc="25" dirty="0">
              <a:solidFill>
                <a:srgbClr val="C00000"/>
              </a:solidFill>
              <a:latin typeface="Bahnschrift SemiBold" panose="020B0502040204020203" pitchFamily="34" charset="0"/>
              <a:ea typeface="Calibri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spc="25" dirty="0">
                <a:solidFill>
                  <a:srgbClr val="C00000"/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Elena Bridges</a:t>
            </a:r>
            <a:endParaRPr lang="en-US" sz="2000" b="1" strike="sngStrike" spc="25" dirty="0">
              <a:solidFill>
                <a:srgbClr val="C00000"/>
              </a:solidFill>
              <a:latin typeface="Bahnschrift SemiBold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9AEFC2-ED40-42C3-AA7E-9B360C868972}"/>
              </a:ext>
            </a:extLst>
          </p:cNvPr>
          <p:cNvSpPr txBox="1"/>
          <p:nvPr/>
        </p:nvSpPr>
        <p:spPr>
          <a:xfrm>
            <a:off x="3617832" y="427991"/>
            <a:ext cx="40511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EMPLOYMENT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CF03585F-575B-4BA9-9D51-1D453C317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688" y="132370"/>
            <a:ext cx="2921637" cy="164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5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54F458-FA86-4BBE-8D57-1A660EC17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24" y="201079"/>
            <a:ext cx="992989" cy="12848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7F4026-9562-41CD-A971-5CFB2A262D4F}"/>
              </a:ext>
            </a:extLst>
          </p:cNvPr>
          <p:cNvSpPr txBox="1"/>
          <p:nvPr/>
        </p:nvSpPr>
        <p:spPr>
          <a:xfrm>
            <a:off x="589722" y="2351997"/>
            <a:ext cx="11012556" cy="3684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West Michigan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WORKS!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: John Walker</a:t>
            </a:r>
            <a:endParaRPr lang="en-US" sz="2000" strike="sngStrike" dirty="0">
              <a:latin typeface="Bahnschrift SemiBold" panose="020B0502040204020203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Vocational Rehabilitation programs through VA –   apply online through your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eBenefits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 account</a:t>
            </a:r>
            <a:endParaRPr lang="en-US" sz="2000" i="1" dirty="0">
              <a:solidFill>
                <a:srgbClr val="00B050"/>
              </a:solidFill>
              <a:highlight>
                <a:srgbClr val="FFFF00"/>
              </a:highlight>
              <a:latin typeface="Bahnschrift SemiBold" panose="020B0502040204020203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Michigan Rehabilitation Services:  Mike Kivinen</a:t>
            </a:r>
            <a:endParaRPr lang="fi-FI" sz="2000" dirty="0">
              <a:solidFill>
                <a:schemeClr val="accent1">
                  <a:lumMod val="50000"/>
                </a:schemeClr>
              </a:solidFill>
              <a:latin typeface="Bahnschrift SemiBold" panose="020B0502040204020203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i-FI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Bureau of Services for Blind Persons, BSBP - (616) 356-0180 main intake line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i-FI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Disability Advocates of Kent County – Trina Edmondson</a:t>
            </a:r>
            <a:endParaRPr lang="en-US" sz="2000" strike="sngStrike" dirty="0">
              <a:solidFill>
                <a:srgbClr val="00B050"/>
              </a:solidFill>
              <a:latin typeface="Bahnschrift SemiBold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9AEFC2-ED40-42C3-AA7E-9B360C868972}"/>
              </a:ext>
            </a:extLst>
          </p:cNvPr>
          <p:cNvSpPr txBox="1"/>
          <p:nvPr/>
        </p:nvSpPr>
        <p:spPr>
          <a:xfrm>
            <a:off x="3361676" y="427991"/>
            <a:ext cx="40511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EMPLOYMENT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CF03585F-575B-4BA9-9D51-1D453C317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688" y="132370"/>
            <a:ext cx="2921637" cy="16434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40F992-75DF-4CA3-A79D-82ED646A2A77}"/>
              </a:ext>
            </a:extLst>
          </p:cNvPr>
          <p:cNvSpPr txBox="1"/>
          <p:nvPr/>
        </p:nvSpPr>
        <p:spPr>
          <a:xfrm>
            <a:off x="2348579" y="1374605"/>
            <a:ext cx="60773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COMMITTEE MEMBERS / ALLIES / EMPLOYERS</a:t>
            </a:r>
          </a:p>
        </p:txBody>
      </p:sp>
    </p:spTree>
    <p:extLst>
      <p:ext uri="{BB962C8B-B14F-4D97-AF65-F5344CB8AC3E}">
        <p14:creationId xmlns:p14="http://schemas.microsoft.com/office/powerpoint/2010/main" val="4243154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54F458-FA86-4BBE-8D57-1A660EC17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24" y="201079"/>
            <a:ext cx="992989" cy="12848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7F4026-9562-41CD-A971-5CFB2A262D4F}"/>
              </a:ext>
            </a:extLst>
          </p:cNvPr>
          <p:cNvSpPr txBox="1"/>
          <p:nvPr/>
        </p:nvSpPr>
        <p:spPr>
          <a:xfrm>
            <a:off x="303324" y="2351997"/>
            <a:ext cx="11298954" cy="3684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Veterans’ Networking Job Club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: for veteran job seekers and employers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3</a:t>
            </a:r>
            <a:r>
              <a:rPr lang="en-US" sz="2000" baseline="30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rd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 Thursdays @ 10:00 AM: register at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  <a:hlinkClick r:id="rId3"/>
              </a:rPr>
              <a:t>www.vnjc.org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Bahnschrift SemiBold" panose="020B0502040204020203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Disability Advocates of Kent County, gas card, bus pass, work boots, clothing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Trina Edmondson</a:t>
            </a:r>
            <a:endParaRPr lang="en-US" sz="2000" strike="sngStrike" dirty="0">
              <a:latin typeface="Bahnschrift SemiBold" panose="020B0502040204020203" pitchFamily="34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Grand Rapids Vet Center:  employment referrals, counselling, community outreach/education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Carlos Castillo</a:t>
            </a:r>
            <a:endParaRPr lang="en-US" sz="2000" strike="sngStrike" dirty="0">
              <a:solidFill>
                <a:schemeClr val="accent1">
                  <a:lumMod val="50000"/>
                </a:schemeClr>
              </a:solidFill>
              <a:effectLst/>
              <a:latin typeface="Bahnschrift SemiBold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9AEFC2-ED40-42C3-AA7E-9B360C868972}"/>
              </a:ext>
            </a:extLst>
          </p:cNvPr>
          <p:cNvSpPr txBox="1"/>
          <p:nvPr/>
        </p:nvSpPr>
        <p:spPr>
          <a:xfrm>
            <a:off x="3361676" y="427991"/>
            <a:ext cx="40511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EMPLOYMENT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CF03585F-575B-4BA9-9D51-1D453C317C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688" y="132370"/>
            <a:ext cx="2921637" cy="16434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40F992-75DF-4CA3-A79D-82ED646A2A77}"/>
              </a:ext>
            </a:extLst>
          </p:cNvPr>
          <p:cNvSpPr txBox="1"/>
          <p:nvPr/>
        </p:nvSpPr>
        <p:spPr>
          <a:xfrm>
            <a:off x="3061914" y="1324830"/>
            <a:ext cx="46506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ONGOING PROGRAMS &amp; ACTIVITIES</a:t>
            </a:r>
          </a:p>
        </p:txBody>
      </p:sp>
    </p:spTree>
    <p:extLst>
      <p:ext uri="{BB962C8B-B14F-4D97-AF65-F5344CB8AC3E}">
        <p14:creationId xmlns:p14="http://schemas.microsoft.com/office/powerpoint/2010/main" val="3906540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54F458-FA86-4BBE-8D57-1A660EC17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24" y="201079"/>
            <a:ext cx="992989" cy="1284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E5656A-AC56-4A48-B8EB-DED74B59AFF8}"/>
              </a:ext>
            </a:extLst>
          </p:cNvPr>
          <p:cNvSpPr txBox="1"/>
          <p:nvPr/>
        </p:nvSpPr>
        <p:spPr>
          <a:xfrm>
            <a:off x="3247303" y="1997839"/>
            <a:ext cx="569739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QUESTIONS</a:t>
            </a:r>
          </a:p>
          <a:p>
            <a:pPr algn="ctr"/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or</a:t>
            </a:r>
          </a:p>
          <a:p>
            <a:pPr algn="ctr"/>
            <a:r>
              <a:rPr lang="en-US" sz="66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COMMENTS???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BE5A8D-235F-4579-9EF2-A2DB7A12B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3985" y="199534"/>
            <a:ext cx="993734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01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54F458-FA86-4BBE-8D57-1A660EC17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24" y="201079"/>
            <a:ext cx="992989" cy="12848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7F4026-9562-41CD-A971-5CFB2A262D4F}"/>
              </a:ext>
            </a:extLst>
          </p:cNvPr>
          <p:cNvSpPr txBox="1"/>
          <p:nvPr/>
        </p:nvSpPr>
        <p:spPr>
          <a:xfrm>
            <a:off x="589722" y="2577284"/>
            <a:ext cx="11012556" cy="372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u="heavy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Overview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:  WMVC provides </a:t>
            </a:r>
            <a:r>
              <a:rPr lang="en-US" sz="2000" dirty="0">
                <a:solidFill>
                  <a:srgbClr val="C000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connections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 to a variety of healthcare resources for military-connected individuals and their families, including but not limited to: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VA, </a:t>
            </a:r>
            <a:r>
              <a:rPr lang="en-US" sz="2000" i="1" cap="all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community service providers, mental health,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and more</a:t>
            </a:r>
            <a:r>
              <a:rPr lang="en-US" sz="2000" i="1" cap="all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Areas of focus in 2021 are: </a:t>
            </a:r>
            <a:r>
              <a:rPr lang="en-US" sz="2000" u="heavy" dirty="0">
                <a:solidFill>
                  <a:srgbClr val="C000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mental</a:t>
            </a:r>
            <a:r>
              <a:rPr lang="en-US" sz="2000" u="heavy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2000" u="heavy" dirty="0">
                <a:solidFill>
                  <a:srgbClr val="C000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health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, </a:t>
            </a:r>
            <a:r>
              <a:rPr lang="en-US" sz="2000" u="heavy" dirty="0">
                <a:solidFill>
                  <a:srgbClr val="C000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suicide prevention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, </a:t>
            </a:r>
            <a:r>
              <a:rPr lang="en-US" sz="2000" u="heavy" dirty="0">
                <a:solidFill>
                  <a:srgbClr val="C000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military sexual trauma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, and </a:t>
            </a:r>
            <a:r>
              <a:rPr lang="en-US" sz="2000" u="heavy" dirty="0">
                <a:solidFill>
                  <a:srgbClr val="C000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women's health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accent1">
                  <a:lumMod val="50000"/>
                </a:schemeClr>
              </a:solidFill>
              <a:effectLst/>
              <a:latin typeface="Bahnschrift SemiBold" panose="020B0502040204020203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u="heavy" spc="25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Healthcare Committee Co-Chairs</a:t>
            </a:r>
            <a:r>
              <a:rPr lang="en-US" sz="2000" b="1" spc="25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spc="25" dirty="0">
                <a:solidFill>
                  <a:srgbClr val="C00000"/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Dana Hill</a:t>
            </a:r>
            <a:endParaRPr lang="en-US" sz="2000" b="1" strike="sngStrike" spc="25" dirty="0">
              <a:solidFill>
                <a:srgbClr val="C00000"/>
              </a:solidFill>
              <a:latin typeface="Bahnschrift SemiBold" panose="020B0502040204020203" pitchFamily="34" charset="0"/>
              <a:ea typeface="Calibri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spc="25" dirty="0">
                <a:solidFill>
                  <a:srgbClr val="C00000"/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Belinda Coronado</a:t>
            </a:r>
            <a:endParaRPr lang="en-US" sz="2000" strike="sngStrike" dirty="0">
              <a:solidFill>
                <a:srgbClr val="C00000"/>
              </a:solidFill>
              <a:effectLst/>
              <a:highlight>
                <a:srgbClr val="FFFF00"/>
              </a:highlight>
              <a:latin typeface="Bahnschrift SemiBold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9AEFC2-ED40-42C3-AA7E-9B360C868972}"/>
              </a:ext>
            </a:extLst>
          </p:cNvPr>
          <p:cNvSpPr txBox="1"/>
          <p:nvPr/>
        </p:nvSpPr>
        <p:spPr>
          <a:xfrm>
            <a:off x="3617832" y="427991"/>
            <a:ext cx="3988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HEALTHCARE</a:t>
            </a:r>
          </a:p>
        </p:txBody>
      </p:sp>
      <p:pic>
        <p:nvPicPr>
          <p:cNvPr id="7" name="Picture 6" descr="A picture containing text, person, person, older&#10;&#10;Description automatically generated">
            <a:extLst>
              <a:ext uri="{FF2B5EF4-FFF2-40B4-BE49-F238E27FC236}">
                <a16:creationId xmlns:a16="http://schemas.microsoft.com/office/drawing/2014/main" id="{C54E1C04-A155-4F7F-817E-E30E379FF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826" y="201079"/>
            <a:ext cx="1963035" cy="216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3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54F458-FA86-4BBE-8D57-1A660EC17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24" y="201079"/>
            <a:ext cx="992989" cy="12848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7F4026-9562-41CD-A971-5CFB2A262D4F}"/>
              </a:ext>
            </a:extLst>
          </p:cNvPr>
          <p:cNvSpPr txBox="1"/>
          <p:nvPr/>
        </p:nvSpPr>
        <p:spPr>
          <a:xfrm>
            <a:off x="960297" y="2512567"/>
            <a:ext cx="11012556" cy="3676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VA MEDICAL CENTER BATTLE CREEK</a:t>
            </a:r>
            <a:endParaRPr lang="en-US" sz="2000" strike="sngStrike" dirty="0">
              <a:effectLst/>
              <a:latin typeface="Bahnschrift SemiBold" panose="020B0502040204020203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WYOMING VA COMMUNITY-BASED OUTPATIENT CLINIC (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CBOC):</a:t>
            </a:r>
            <a:r>
              <a:rPr lang="en-US" sz="2000" b="0" i="0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</a:rPr>
              <a:t> 616-249-5300,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  <a:hlinkClick r:id="rId3"/>
              </a:rPr>
              <a:t>https://www.battlecreek.va.gov/locations/Wyoming.asp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 </a:t>
            </a:r>
            <a:endParaRPr lang="en-US" sz="2000" i="1" strike="sngStrike" dirty="0">
              <a:solidFill>
                <a:srgbClr val="00B050"/>
              </a:solidFill>
              <a:highlight>
                <a:srgbClr val="FFFF00"/>
              </a:highlight>
              <a:latin typeface="Bahnschrift SemiBold" panose="020B0502040204020203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MDHHS VETERAN NAVIGATORS: </a:t>
            </a:r>
            <a:r>
              <a:rPr lang="en-US" sz="1800" u="sng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https://www.michigan.gov/mdhhs/0,5885,7-339-71550_2941_93573-501026--,00.html</a:t>
            </a:r>
            <a:r>
              <a:rPr lang="en-US" sz="18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dirty="0">
              <a:solidFill>
                <a:srgbClr val="00000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DISABILITY ADVOCATES OF KENT COUNTY:  Home accessibility, medical equipment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Lisa Nelson-Williams</a:t>
            </a:r>
            <a:endParaRPr lang="en-US" sz="2000" strike="sngStrike" dirty="0">
              <a:solidFill>
                <a:schemeClr val="accent1">
                  <a:lumMod val="50000"/>
                </a:schemeClr>
              </a:solidFill>
              <a:effectLst/>
              <a:latin typeface="Bahnschrift SemiBold" panose="020B0502040204020203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HEALTHCARE FOR HOMELESS VETERANS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/>
              <a:latin typeface="Bahnschrift SemiBold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9AEFC2-ED40-42C3-AA7E-9B360C868972}"/>
              </a:ext>
            </a:extLst>
          </p:cNvPr>
          <p:cNvSpPr txBox="1"/>
          <p:nvPr/>
        </p:nvSpPr>
        <p:spPr>
          <a:xfrm>
            <a:off x="3617832" y="427991"/>
            <a:ext cx="3988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HEALTHCARE</a:t>
            </a:r>
          </a:p>
        </p:txBody>
      </p:sp>
      <p:pic>
        <p:nvPicPr>
          <p:cNvPr id="7" name="Picture 6" descr="A picture containing text, person, person, older&#10;&#10;Description automatically generated">
            <a:extLst>
              <a:ext uri="{FF2B5EF4-FFF2-40B4-BE49-F238E27FC236}">
                <a16:creationId xmlns:a16="http://schemas.microsoft.com/office/drawing/2014/main" id="{C54E1C04-A155-4F7F-817E-E30E379FF9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826" y="201079"/>
            <a:ext cx="1963035" cy="21694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403FD9-ED53-44A9-B175-CFA5B9CDDB6D}"/>
              </a:ext>
            </a:extLst>
          </p:cNvPr>
          <p:cNvSpPr txBox="1"/>
          <p:nvPr/>
        </p:nvSpPr>
        <p:spPr>
          <a:xfrm>
            <a:off x="3696379" y="1285811"/>
            <a:ext cx="3910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HIGHLIGHTED RESOURCES</a:t>
            </a:r>
          </a:p>
        </p:txBody>
      </p:sp>
    </p:spTree>
    <p:extLst>
      <p:ext uri="{BB962C8B-B14F-4D97-AF65-F5344CB8AC3E}">
        <p14:creationId xmlns:p14="http://schemas.microsoft.com/office/powerpoint/2010/main" val="3208451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54F458-FA86-4BBE-8D57-1A660EC17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24" y="201079"/>
            <a:ext cx="992989" cy="1284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E5656A-AC56-4A48-B8EB-DED74B59AFF8}"/>
              </a:ext>
            </a:extLst>
          </p:cNvPr>
          <p:cNvSpPr txBox="1"/>
          <p:nvPr/>
        </p:nvSpPr>
        <p:spPr>
          <a:xfrm>
            <a:off x="3247303" y="1997839"/>
            <a:ext cx="569739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QUESTIONS</a:t>
            </a:r>
          </a:p>
          <a:p>
            <a:pPr algn="ctr"/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or</a:t>
            </a:r>
          </a:p>
          <a:p>
            <a:pPr algn="ctr"/>
            <a:r>
              <a:rPr lang="en-US" sz="66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COMMENTS???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BE5A8D-235F-4579-9EF2-A2DB7A12B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3985" y="199534"/>
            <a:ext cx="993734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71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54F458-FA86-4BBE-8D57-1A660EC17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24" y="201079"/>
            <a:ext cx="992989" cy="12848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7F4026-9562-41CD-A971-5CFB2A262D4F}"/>
              </a:ext>
            </a:extLst>
          </p:cNvPr>
          <p:cNvSpPr txBox="1"/>
          <p:nvPr/>
        </p:nvSpPr>
        <p:spPr>
          <a:xfrm>
            <a:off x="326316" y="2451652"/>
            <a:ext cx="11411598" cy="372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u="heavy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Overview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:  The Quality-of-Life (QoL) Committee strives to identify assistance available to military-connected individuals and their families in the following areas, including but not limited to: </a:t>
            </a:r>
            <a:r>
              <a:rPr lang="en-US" sz="2000" i="1" cap="all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Housing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, </a:t>
            </a:r>
            <a:r>
              <a:rPr lang="en-US" sz="2000" i="1" cap="all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food insecurity</a:t>
            </a:r>
            <a:r>
              <a:rPr lang="en-US" sz="2000" cap="all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, </a:t>
            </a:r>
            <a:r>
              <a:rPr lang="en-US" sz="2000" i="1" cap="all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Barriers to employment</a:t>
            </a:r>
            <a:r>
              <a:rPr lang="en-US" sz="2000" cap="all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, </a:t>
            </a:r>
            <a:r>
              <a:rPr lang="en-US" sz="2000" i="1" cap="all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Legal issues</a:t>
            </a:r>
            <a:r>
              <a:rPr lang="en-US" sz="2000" cap="all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, </a:t>
            </a:r>
            <a:r>
              <a:rPr lang="en-US" sz="2000" i="1" cap="all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Female veterans’ issues</a:t>
            </a:r>
            <a:r>
              <a:rPr lang="en-US" sz="2000" cap="all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, </a:t>
            </a:r>
            <a:r>
              <a:rPr lang="en-US" sz="2000" i="1" cap="all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Spiritual well-being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 and </a:t>
            </a:r>
            <a:r>
              <a:rPr lang="en-US" sz="2000" i="1" cap="all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social support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, and </a:t>
            </a:r>
            <a:r>
              <a:rPr lang="en-US" sz="2000" i="1" cap="all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Transportation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/>
              <a:latin typeface="Bahnschrift SemiBold" panose="020B0502040204020203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u="heavy" spc="25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Quality of Life Committee Co-Chairs</a:t>
            </a:r>
            <a:r>
              <a:rPr lang="en-US" sz="2000" b="1" spc="25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spc="25" dirty="0">
                <a:solidFill>
                  <a:srgbClr val="C00000"/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Paul Ryan</a:t>
            </a:r>
            <a:endParaRPr lang="en-US" sz="2000" b="1" strike="sngStrike" spc="25" dirty="0">
              <a:solidFill>
                <a:srgbClr val="C00000"/>
              </a:solidFill>
              <a:latin typeface="Bahnschrift SemiBold" panose="020B0502040204020203" pitchFamily="34" charset="0"/>
              <a:ea typeface="Calibri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spc="25" dirty="0">
                <a:solidFill>
                  <a:srgbClr val="C00000"/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Trina Edmondson</a:t>
            </a:r>
            <a:endParaRPr lang="en-US" sz="2000" strike="sngStrike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u="heavy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Monthly meetings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:  3</a:t>
            </a:r>
            <a:r>
              <a:rPr lang="en-US" sz="2000" baseline="30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rd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 Wednesdays at 12:00 PM (via Go To Meeting, for now)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9AEFC2-ED40-42C3-AA7E-9B360C868972}"/>
              </a:ext>
            </a:extLst>
          </p:cNvPr>
          <p:cNvSpPr txBox="1"/>
          <p:nvPr/>
        </p:nvSpPr>
        <p:spPr>
          <a:xfrm>
            <a:off x="3617832" y="427991"/>
            <a:ext cx="4828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QUALITY OF LIFE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7DF2B87C-9B7B-44C0-8C48-02CC3C220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083" y="186207"/>
            <a:ext cx="1528614" cy="197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80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54F458-FA86-4BBE-8D57-1A660EC17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24" y="201079"/>
            <a:ext cx="992989" cy="12848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7F4026-9562-41CD-A971-5CFB2A262D4F}"/>
              </a:ext>
            </a:extLst>
          </p:cNvPr>
          <p:cNvSpPr txBox="1"/>
          <p:nvPr/>
        </p:nvSpPr>
        <p:spPr>
          <a:xfrm>
            <a:off x="1296313" y="2491408"/>
            <a:ext cx="10257183" cy="372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CAPTION CALL:  Gerid Adams</a:t>
            </a:r>
            <a:endParaRPr lang="en-US" sz="2000" strike="sngStrike" dirty="0">
              <a:solidFill>
                <a:schemeClr val="accent1">
                  <a:lumMod val="50000"/>
                </a:schemeClr>
              </a:solidFill>
              <a:effectLst/>
              <a:latin typeface="Bahnschrift SemiBold" panose="020B0502040204020203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spc="25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DISABILITY ADVOCATES OF KENT COUNTY:  </a:t>
            </a:r>
            <a:r>
              <a:rPr lang="en-US" sz="2000" b="1" spc="25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Trina Edmondson</a:t>
            </a:r>
            <a:endParaRPr lang="en-US" sz="2000" dirty="0">
              <a:solidFill>
                <a:srgbClr val="0070C0"/>
              </a:solidFill>
              <a:latin typeface="Bahnschrift SemiBold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FINISH THE MISSION VETERAN RELIEF FUND:  </a:t>
            </a:r>
            <a:r>
              <a:rPr lang="en-US" b="1" spc="25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Paul Ryan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VETERANS’ TREATMENT COURTS:  Allegan/Ottawa/Van Buren; Ionia; Kent; Muskegon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Bahnschrift SemiBold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cap="all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Michigan Rehabilitation Services: 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Mike Kivinen</a:t>
            </a:r>
            <a:endParaRPr lang="en-US" sz="2000" b="1" spc="25" dirty="0">
              <a:solidFill>
                <a:schemeClr val="accent1">
                  <a:lumMod val="50000"/>
                </a:schemeClr>
              </a:solidFill>
              <a:effectLst/>
              <a:latin typeface="Bahnschrift SemiBold" panose="020B0502040204020203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MICHIGAN STATE UNIVERSITY EXTENSION:  Steve Whittington</a:t>
            </a:r>
            <a:endParaRPr lang="en-US" sz="2000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  <a:latin typeface="Bahnschrift SemiBold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COUNTY VETERAN SERVICES OFFICES</a:t>
            </a:r>
            <a:endParaRPr lang="en-US" sz="2000" strike="sngStrike" dirty="0">
              <a:solidFill>
                <a:schemeClr val="accent1">
                  <a:lumMod val="50000"/>
                </a:schemeClr>
              </a:solidFill>
              <a:latin typeface="Bahnschrift SemiBold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WINC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9AEFC2-ED40-42C3-AA7E-9B360C868972}"/>
              </a:ext>
            </a:extLst>
          </p:cNvPr>
          <p:cNvSpPr txBox="1"/>
          <p:nvPr/>
        </p:nvSpPr>
        <p:spPr>
          <a:xfrm>
            <a:off x="3617832" y="427991"/>
            <a:ext cx="4828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QUALITY OF LIFE</a:t>
            </a:r>
          </a:p>
        </p:txBody>
      </p:sp>
      <p:pic>
        <p:nvPicPr>
          <p:cNvPr id="7" name="Picture 6" descr="A picture containing text, newspaper, screenshot&#10;&#10;Description automatically generated">
            <a:extLst>
              <a:ext uri="{FF2B5EF4-FFF2-40B4-BE49-F238E27FC236}">
                <a16:creationId xmlns:a16="http://schemas.microsoft.com/office/drawing/2014/main" id="{DD1AB186-EDE2-450A-8062-E45EEF9C2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846" y="201079"/>
            <a:ext cx="1517602" cy="19635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500128-24E2-448D-B811-B8520D913671}"/>
              </a:ext>
            </a:extLst>
          </p:cNvPr>
          <p:cNvSpPr txBox="1"/>
          <p:nvPr/>
        </p:nvSpPr>
        <p:spPr>
          <a:xfrm>
            <a:off x="4140977" y="1426718"/>
            <a:ext cx="3910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HIGHLIGHTED RESOURCES</a:t>
            </a:r>
          </a:p>
        </p:txBody>
      </p:sp>
    </p:spTree>
    <p:extLst>
      <p:ext uri="{BB962C8B-B14F-4D97-AF65-F5344CB8AC3E}">
        <p14:creationId xmlns:p14="http://schemas.microsoft.com/office/powerpoint/2010/main" val="805830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54F458-FA86-4BBE-8D57-1A660EC17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24" y="201079"/>
            <a:ext cx="992989" cy="1284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E5656A-AC56-4A48-B8EB-DED74B59AFF8}"/>
              </a:ext>
            </a:extLst>
          </p:cNvPr>
          <p:cNvSpPr txBox="1"/>
          <p:nvPr/>
        </p:nvSpPr>
        <p:spPr>
          <a:xfrm>
            <a:off x="4971332" y="427991"/>
            <a:ext cx="22493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Agenda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2A0AB4-D738-4117-96E7-AE8F52EE229D}"/>
              </a:ext>
            </a:extLst>
          </p:cNvPr>
          <p:cNvSpPr txBox="1"/>
          <p:nvPr/>
        </p:nvSpPr>
        <p:spPr>
          <a:xfrm>
            <a:off x="2290309" y="1770338"/>
            <a:ext cx="7611379" cy="2787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West Michigan Veterans Coalition (WMVC) Overview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Area of Focus:  </a:t>
            </a:r>
            <a:r>
              <a:rPr lang="en-US" sz="2400" b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Education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Area of Focus:  </a:t>
            </a:r>
            <a:r>
              <a:rPr lang="en-US" sz="2400" b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Employment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Area of Focus:  </a:t>
            </a:r>
            <a:r>
              <a:rPr lang="en-US" sz="2400" b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Healthcare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Area of Focus:  </a:t>
            </a:r>
            <a:r>
              <a:rPr lang="en-US" sz="2400" b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Quality of Life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6A3335-8399-4C4F-B27F-67CC3DB3EDA5}"/>
              </a:ext>
            </a:extLst>
          </p:cNvPr>
          <p:cNvSpPr txBox="1"/>
          <p:nvPr/>
        </p:nvSpPr>
        <p:spPr>
          <a:xfrm>
            <a:off x="385460" y="5168347"/>
            <a:ext cx="1168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Intent is to be as comprehensive and diverse as possible, within our 90-minute timeframe.</a:t>
            </a:r>
          </a:p>
        </p:txBody>
      </p:sp>
    </p:spTree>
    <p:extLst>
      <p:ext uri="{BB962C8B-B14F-4D97-AF65-F5344CB8AC3E}">
        <p14:creationId xmlns:p14="http://schemas.microsoft.com/office/powerpoint/2010/main" val="3002341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54F458-FA86-4BBE-8D57-1A660EC17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24" y="201079"/>
            <a:ext cx="992989" cy="12848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7F4026-9562-41CD-A971-5CFB2A262D4F}"/>
              </a:ext>
            </a:extLst>
          </p:cNvPr>
          <p:cNvSpPr txBox="1"/>
          <p:nvPr/>
        </p:nvSpPr>
        <p:spPr>
          <a:xfrm>
            <a:off x="1169504" y="2316898"/>
            <a:ext cx="9852992" cy="4086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WMVC Military Family Assistance Fund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WMVC Share-A-Meal Program</a:t>
            </a:r>
            <a:endParaRPr lang="en-US" sz="2200" dirty="0">
              <a:solidFill>
                <a:schemeClr val="accent1">
                  <a:lumMod val="50000"/>
                </a:schemeClr>
              </a:solidFill>
              <a:effectLst/>
              <a:latin typeface="Bahnschrift SemiBold" panose="020B0502040204020203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DAKC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/Feonix-Mobility Rising/WMVC Transportation Project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Bahnschrift SemiBold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Emergency Food Vouchers</a:t>
            </a:r>
            <a:endParaRPr lang="en-US" sz="2200" strike="sngStrike" dirty="0">
              <a:solidFill>
                <a:schemeClr val="accent1">
                  <a:lumMod val="50000"/>
                </a:schemeClr>
              </a:solidFill>
              <a:effectLst/>
              <a:latin typeface="Bahnschrift SemiBol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 Michigan Veterans Assistance Program Food Pantry –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www.WMVAP.org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Bahnschrift SemiBol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 Care options through VAMC Battle Creek or Wyoming VA CBOC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Aid &amp; Attendance / Caregiver Support / Community-Based Home Care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9AEFC2-ED40-42C3-AA7E-9B360C868972}"/>
              </a:ext>
            </a:extLst>
          </p:cNvPr>
          <p:cNvSpPr txBox="1"/>
          <p:nvPr/>
        </p:nvSpPr>
        <p:spPr>
          <a:xfrm>
            <a:off x="3617832" y="427991"/>
            <a:ext cx="4828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QUALITY OF LIFE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500128-24E2-448D-B811-B8520D913671}"/>
              </a:ext>
            </a:extLst>
          </p:cNvPr>
          <p:cNvSpPr txBox="1"/>
          <p:nvPr/>
        </p:nvSpPr>
        <p:spPr>
          <a:xfrm>
            <a:off x="3408640" y="1258988"/>
            <a:ext cx="5246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ONGOING PROGRAMS &amp; ACTIVITIES</a:t>
            </a:r>
          </a:p>
        </p:txBody>
      </p:sp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EABACF6D-7D40-4145-9A02-EE6A41E01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676" y="201079"/>
            <a:ext cx="1462480" cy="189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85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54F458-FA86-4BBE-8D57-1A660EC17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24" y="201079"/>
            <a:ext cx="992989" cy="12848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7F4026-9562-41CD-A971-5CFB2A262D4F}"/>
              </a:ext>
            </a:extLst>
          </p:cNvPr>
          <p:cNvSpPr txBox="1"/>
          <p:nvPr/>
        </p:nvSpPr>
        <p:spPr>
          <a:xfrm>
            <a:off x="374936" y="2699410"/>
            <a:ext cx="11125201" cy="3070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Patriot Fund (American Legion Foundation): Emergency temporary financial assistance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Volunteers of America:  Wide variety of services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Tightlines for Troops:  Fishing trips for veterans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 –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  <a:hlinkClick r:id="rId3"/>
              </a:rPr>
              <a:t>www.tightlinesfortroops.org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Bahnschrift SemiBold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American Legion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Wilwin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Lodge at Cygnet Cove:  Recreational facilities, especially for disabled/handicapped veterans -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http://www.wilwin.org</a:t>
            </a:r>
            <a:endParaRPr lang="en-US" sz="2200" dirty="0">
              <a:solidFill>
                <a:schemeClr val="accent1">
                  <a:lumMod val="50000"/>
                </a:schemeClr>
              </a:solidFill>
              <a:effectLst/>
              <a:latin typeface="Bahnschrift SemiBol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9AEFC2-ED40-42C3-AA7E-9B360C868972}"/>
              </a:ext>
            </a:extLst>
          </p:cNvPr>
          <p:cNvSpPr txBox="1"/>
          <p:nvPr/>
        </p:nvSpPr>
        <p:spPr>
          <a:xfrm>
            <a:off x="3617832" y="427991"/>
            <a:ext cx="4828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QUALITY OF LIFE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500128-24E2-448D-B811-B8520D913671}"/>
              </a:ext>
            </a:extLst>
          </p:cNvPr>
          <p:cNvSpPr txBox="1"/>
          <p:nvPr/>
        </p:nvSpPr>
        <p:spPr>
          <a:xfrm>
            <a:off x="3408640" y="1258988"/>
            <a:ext cx="5057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ONGOING PROGRAMS &amp; ACTIVITIES</a:t>
            </a:r>
          </a:p>
          <a:p>
            <a:pPr algn="ctr"/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continued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F11EFC-48EA-4E92-8277-2F94933EC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3965" y="442121"/>
            <a:ext cx="247519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21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54F458-FA86-4BBE-8D57-1A660EC17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24" y="201079"/>
            <a:ext cx="992989" cy="1284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E5656A-AC56-4A48-B8EB-DED74B59AFF8}"/>
              </a:ext>
            </a:extLst>
          </p:cNvPr>
          <p:cNvSpPr txBox="1"/>
          <p:nvPr/>
        </p:nvSpPr>
        <p:spPr>
          <a:xfrm>
            <a:off x="3400215" y="1485901"/>
            <a:ext cx="48349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THANK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F0E21D-A60C-4FA9-A93D-AD373BA12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6334" y="422829"/>
            <a:ext cx="2475191" cy="841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A31F49-4007-490E-9FA6-65260634EC13}"/>
              </a:ext>
            </a:extLst>
          </p:cNvPr>
          <p:cNvSpPr txBox="1"/>
          <p:nvPr/>
        </p:nvSpPr>
        <p:spPr>
          <a:xfrm>
            <a:off x="1792403" y="2849358"/>
            <a:ext cx="8050602" cy="2233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Trina Edmondson: (616) 323-2203, </a:t>
            </a:r>
            <a:r>
              <a:rPr lang="en-US" sz="2400" u="heavy" dirty="0">
                <a:latin typeface="Bahnschrift SemiBold" panose="020B0502040204020203" pitchFamily="34" charset="0"/>
                <a:hlinkClick r:id="rId4"/>
              </a:rPr>
              <a:t>trina.e@dakc.us</a:t>
            </a:r>
            <a:endParaRPr lang="en-US" sz="2400" u="heavy" dirty="0">
              <a:latin typeface="Bahnschrift SemiBold" panose="020B050204020402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Paul Ryan:  (616) 340-6183, </a:t>
            </a:r>
            <a:r>
              <a:rPr lang="en-US" sz="2400" u="heavy" dirty="0">
                <a:latin typeface="Bahnschrift SemiBold" panose="020B0502040204020203" pitchFamily="34" charset="0"/>
                <a:hlinkClick r:id="rId5"/>
              </a:rPr>
              <a:t>paul.j.ryan@iservonline.net</a:t>
            </a:r>
            <a:endParaRPr lang="en-US" sz="2400" u="heavy" dirty="0">
              <a:latin typeface="Bahnschrift SemiBold" panose="020B050204020402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Debra Unseld: (616)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209-8563, </a:t>
            </a:r>
            <a:r>
              <a:rPr lang="en-US" sz="2400" u="sng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hlinkClick r:id="rId6"/>
              </a:rPr>
              <a:t>debraunseld01@gmail.com</a:t>
            </a:r>
            <a:endParaRPr lang="en-US" sz="2400" u="sng" dirty="0">
              <a:solidFill>
                <a:schemeClr val="accent1">
                  <a:lumMod val="50000"/>
                </a:schemeClr>
              </a:solidFill>
              <a:effectLst/>
              <a:latin typeface="Bahnschrift SemiBold" panose="020B0502040204020203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400" dirty="0">
              <a:latin typeface="Bahnschrift SemiBold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E08B14-715B-4322-885A-EBE4B8952296}"/>
              </a:ext>
            </a:extLst>
          </p:cNvPr>
          <p:cNvSpPr txBox="1"/>
          <p:nvPr/>
        </p:nvSpPr>
        <p:spPr>
          <a:xfrm>
            <a:off x="4030195" y="5082598"/>
            <a:ext cx="35750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Final Thought…</a:t>
            </a:r>
          </a:p>
        </p:txBody>
      </p:sp>
    </p:spTree>
    <p:extLst>
      <p:ext uri="{BB962C8B-B14F-4D97-AF65-F5344CB8AC3E}">
        <p14:creationId xmlns:p14="http://schemas.microsoft.com/office/powerpoint/2010/main" val="2459552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54F458-FA86-4BBE-8D57-1A660EC17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24" y="201079"/>
            <a:ext cx="992989" cy="12848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F0E21D-A60C-4FA9-A93D-AD373BA12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6334" y="422829"/>
            <a:ext cx="2475191" cy="8413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E08B14-715B-4322-885A-EBE4B8952296}"/>
              </a:ext>
            </a:extLst>
          </p:cNvPr>
          <p:cNvSpPr txBox="1"/>
          <p:nvPr/>
        </p:nvSpPr>
        <p:spPr>
          <a:xfrm>
            <a:off x="2589271" y="5132185"/>
            <a:ext cx="7013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“Power is the ability to do </a:t>
            </a:r>
            <a:r>
              <a:rPr lang="en-US" sz="2400" dirty="0">
                <a:solidFill>
                  <a:srgbClr val="C000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things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others.”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0441B7-BD72-429D-AA96-3E7FCD928B45}"/>
              </a:ext>
            </a:extLst>
          </p:cNvPr>
          <p:cNvSpPr txBox="1"/>
          <p:nvPr/>
        </p:nvSpPr>
        <p:spPr>
          <a:xfrm>
            <a:off x="5857461" y="5593850"/>
            <a:ext cx="4902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Brooke Astor (1902-2007)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American philanthropist, socialite, and writer </a:t>
            </a:r>
          </a:p>
        </p:txBody>
      </p:sp>
      <p:pic>
        <p:nvPicPr>
          <p:cNvPr id="9" name="Picture 8" descr="A person in a dress&#10;&#10;Description automatically generated with low confidence">
            <a:extLst>
              <a:ext uri="{FF2B5EF4-FFF2-40B4-BE49-F238E27FC236}">
                <a16:creationId xmlns:a16="http://schemas.microsoft.com/office/drawing/2014/main" id="{EB0ADD80-2730-41FC-BB02-4E9E79694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373" y="466178"/>
            <a:ext cx="3524175" cy="466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26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54F458-FA86-4BBE-8D57-1A660EC17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24" y="201079"/>
            <a:ext cx="992989" cy="12848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7F4026-9562-41CD-A971-5CFB2A262D4F}"/>
              </a:ext>
            </a:extLst>
          </p:cNvPr>
          <p:cNvSpPr txBox="1"/>
          <p:nvPr/>
        </p:nvSpPr>
        <p:spPr>
          <a:xfrm>
            <a:off x="589722" y="2484519"/>
            <a:ext cx="11012556" cy="326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spc="25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501(c)(3) organization </a:t>
            </a:r>
            <a:endParaRPr lang="en-US" sz="2000" b="1" spc="25" dirty="0">
              <a:solidFill>
                <a:schemeClr val="accent1">
                  <a:lumMod val="50000"/>
                </a:schemeClr>
              </a:solidFill>
              <a:latin typeface="Bahnschrift SemiBold" panose="020B0502040204020203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spc="25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13 counties: Allegan, Barry, Ionia, Kent, Lake, Mason, Montcalm, Mecosta, Muskegon, Newaygo, Oceana, Osceola and Ottawa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u="heavy" spc="25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Mission</a:t>
            </a:r>
            <a:r>
              <a:rPr lang="en-US" sz="2000" b="1" spc="25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: “T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o improve the lives of anyone who has served or is serving in the Armed Forces and their families by connecting them to resources including 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education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, 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employment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, </a:t>
            </a:r>
            <a:r>
              <a:rPr lang="en-US" sz="2000" i="1" dirty="0">
                <a:solidFill>
                  <a:srgbClr val="C000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healthcare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, and 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quality of life</a:t>
            </a:r>
            <a:r>
              <a:rPr lang="en-US" sz="2000" i="1" dirty="0">
                <a:solidFill>
                  <a:srgbClr val="C000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services.”</a:t>
            </a:r>
            <a:endParaRPr lang="en-US" sz="2000" b="1" spc="25" dirty="0">
              <a:solidFill>
                <a:schemeClr val="accent1">
                  <a:lumMod val="50000"/>
                </a:schemeClr>
              </a:solidFill>
              <a:latin typeface="Bahnschrift SemiBol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u="heavy" spc="25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Philosophy</a:t>
            </a:r>
            <a:r>
              <a:rPr lang="en-US" sz="2000" b="1" spc="25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“We are in the business of 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making connections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There is </a:t>
            </a:r>
            <a:r>
              <a:rPr lang="en-US" sz="2000" i="1" dirty="0">
                <a:solidFill>
                  <a:srgbClr val="C000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wrong door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en-US" sz="2000" b="1" spc="25" dirty="0">
              <a:solidFill>
                <a:schemeClr val="accent1">
                  <a:lumMod val="50000"/>
                </a:schemeClr>
              </a:solidFill>
              <a:effectLst/>
              <a:latin typeface="Bahnschrift SemiBold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9AEFC2-ED40-42C3-AA7E-9B360C868972}"/>
              </a:ext>
            </a:extLst>
          </p:cNvPr>
          <p:cNvSpPr txBox="1"/>
          <p:nvPr/>
        </p:nvSpPr>
        <p:spPr>
          <a:xfrm>
            <a:off x="2865527" y="339246"/>
            <a:ext cx="46586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WMVC </a:t>
            </a:r>
            <a:r>
              <a:rPr lang="en-US" sz="48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Overview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581D40-5116-462C-82AE-01FA2AFC0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204" y="334440"/>
            <a:ext cx="3319074" cy="167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04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54F458-FA86-4BBE-8D57-1A660EC17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24" y="201079"/>
            <a:ext cx="992989" cy="12848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9AEFC2-ED40-42C3-AA7E-9B360C868972}"/>
              </a:ext>
            </a:extLst>
          </p:cNvPr>
          <p:cNvSpPr txBox="1"/>
          <p:nvPr/>
        </p:nvSpPr>
        <p:spPr>
          <a:xfrm>
            <a:off x="2765723" y="403588"/>
            <a:ext cx="46586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WMVC </a:t>
            </a:r>
            <a:r>
              <a:rPr lang="en-US" sz="48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Overview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4AB7E0-90EB-4CBF-8DAD-2506ADABB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702" y="149932"/>
            <a:ext cx="3086185" cy="16765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ABDBF5-ED81-4FAB-9AD5-8EBAF9BDD469}"/>
              </a:ext>
            </a:extLst>
          </p:cNvPr>
          <p:cNvSpPr txBox="1"/>
          <p:nvPr/>
        </p:nvSpPr>
        <p:spPr>
          <a:xfrm>
            <a:off x="4329453" y="1117001"/>
            <a:ext cx="1531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continued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32E3A0-71A7-4DF7-AAFB-0C5C0E70BC99}"/>
              </a:ext>
            </a:extLst>
          </p:cNvPr>
          <p:cNvSpPr txBox="1"/>
          <p:nvPr/>
        </p:nvSpPr>
        <p:spPr>
          <a:xfrm>
            <a:off x="1012717" y="2009727"/>
            <a:ext cx="10166566" cy="1414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Over </a:t>
            </a:r>
            <a:r>
              <a:rPr lang="en-US" sz="20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600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member organizations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Government agencies, non-profit organizations, academia, private-sector employers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Leadership: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8FD880-0454-49C7-9C48-15E66C1EB5A2}"/>
              </a:ext>
            </a:extLst>
          </p:cNvPr>
          <p:cNvSpPr txBox="1"/>
          <p:nvPr/>
        </p:nvSpPr>
        <p:spPr>
          <a:xfrm>
            <a:off x="1110783" y="3424473"/>
            <a:ext cx="5442516" cy="1414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Executive Board Chair:  </a:t>
            </a:r>
            <a:r>
              <a:rPr lang="en-US" sz="20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Brandi McBride</a:t>
            </a:r>
            <a:endParaRPr lang="en-US" sz="2000" strike="sngStrike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Executive Board Vice Chair:  </a:t>
            </a:r>
            <a:r>
              <a:rPr lang="en-US" sz="20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Paul Ryan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Operations Manager:  </a:t>
            </a:r>
            <a:r>
              <a:rPr lang="en-US" sz="20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Debra Unseld</a:t>
            </a:r>
            <a:endParaRPr lang="en-US" sz="2000" dirty="0">
              <a:solidFill>
                <a:srgbClr val="C00000"/>
              </a:solidFill>
              <a:effectLst/>
              <a:latin typeface="Bahnschrift SemiBold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FF607E-3463-4D9F-9A51-9016EDC74FC9}"/>
              </a:ext>
            </a:extLst>
          </p:cNvPr>
          <p:cNvSpPr txBox="1"/>
          <p:nvPr/>
        </p:nvSpPr>
        <p:spPr>
          <a:xfrm>
            <a:off x="1012717" y="5022469"/>
            <a:ext cx="8670963" cy="1414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WMVC website:  </a:t>
            </a:r>
            <a:r>
              <a:rPr lang="en-US" sz="2000" dirty="0">
                <a:latin typeface="Bahnschrift SemiBold" panose="020B0502040204020203" pitchFamily="34" charset="0"/>
                <a:hlinkClick r:id="rId4"/>
              </a:rPr>
              <a:t>www.westmichiganveterans.org</a:t>
            </a:r>
            <a:endParaRPr lang="en-US" sz="2000" dirty="0">
              <a:latin typeface="Bahnschrift SemiBold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WMVC Facebook page:  </a:t>
            </a:r>
            <a:r>
              <a:rPr lang="en-US" sz="2000" dirty="0">
                <a:latin typeface="Bahnschrift SemiBold" panose="020B0502040204020203" pitchFamily="34" charset="0"/>
                <a:hlinkClick r:id="rId5"/>
              </a:rPr>
              <a:t>https://www.facebook.com/WMVeteranCoalition</a:t>
            </a:r>
            <a:endParaRPr lang="en-US" sz="2000" dirty="0">
              <a:latin typeface="Bahnschrift SemiBold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WMVC phone: (616)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209-8563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954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54F458-FA86-4BBE-8D57-1A660EC17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24" y="201079"/>
            <a:ext cx="992989" cy="12848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9AEFC2-ED40-42C3-AA7E-9B360C868972}"/>
              </a:ext>
            </a:extLst>
          </p:cNvPr>
          <p:cNvSpPr txBox="1"/>
          <p:nvPr/>
        </p:nvSpPr>
        <p:spPr>
          <a:xfrm>
            <a:off x="2765723" y="403588"/>
            <a:ext cx="46586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WMVC </a:t>
            </a:r>
            <a:r>
              <a:rPr lang="en-US" sz="48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ABDBF5-ED81-4FAB-9AD5-8EBAF9BDD469}"/>
              </a:ext>
            </a:extLst>
          </p:cNvPr>
          <p:cNvSpPr txBox="1"/>
          <p:nvPr/>
        </p:nvSpPr>
        <p:spPr>
          <a:xfrm>
            <a:off x="4329453" y="1117001"/>
            <a:ext cx="1531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continued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32E3A0-71A7-4DF7-AAFB-0C5C0E70BC99}"/>
              </a:ext>
            </a:extLst>
          </p:cNvPr>
          <p:cNvSpPr txBox="1"/>
          <p:nvPr/>
        </p:nvSpPr>
        <p:spPr>
          <a:xfrm>
            <a:off x="529412" y="2605481"/>
            <a:ext cx="11133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Committee structure follows the </a:t>
            </a:r>
            <a:r>
              <a:rPr lang="en-US" sz="20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Four Areas of Focus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:  Education, Employment, Healthcare and 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Quality of Life</a:t>
            </a:r>
          </a:p>
        </p:txBody>
      </p:sp>
      <p:pic>
        <p:nvPicPr>
          <p:cNvPr id="6" name="Picture 5" descr="A group of people wearing masks&#10;&#10;Description automatically generated with medium confidence">
            <a:extLst>
              <a:ext uri="{FF2B5EF4-FFF2-40B4-BE49-F238E27FC236}">
                <a16:creationId xmlns:a16="http://schemas.microsoft.com/office/drawing/2014/main" id="{3EA2BE09-B105-493D-B377-27BE36193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94" y="166569"/>
            <a:ext cx="2717589" cy="21078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8B3E1E-305C-490D-A1CE-449BD1FF383A}"/>
              </a:ext>
            </a:extLst>
          </p:cNvPr>
          <p:cNvSpPr txBox="1"/>
          <p:nvPr/>
        </p:nvSpPr>
        <p:spPr>
          <a:xfrm>
            <a:off x="799818" y="3486488"/>
            <a:ext cx="1749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Key Partners: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7C537D-5492-429F-B724-B6A0CF796031}"/>
              </a:ext>
            </a:extLst>
          </p:cNvPr>
          <p:cNvSpPr txBox="1"/>
          <p:nvPr/>
        </p:nvSpPr>
        <p:spPr>
          <a:xfrm>
            <a:off x="1296313" y="3898576"/>
            <a:ext cx="10179390" cy="23380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 Armed Forces Thanksgiving: </a:t>
            </a:r>
            <a:r>
              <a:rPr lang="en-US" sz="2000" dirty="0">
                <a:latin typeface="Bahnschrift SemiBold" panose="020B0502040204020203" pitchFamily="34" charset="0"/>
                <a:hlinkClick r:id="rId4"/>
              </a:rPr>
              <a:t>https://www.armedforcesthx.org/</a:t>
            </a:r>
            <a:endParaRPr lang="en-US" sz="2000" dirty="0">
              <a:latin typeface="Bahnschrift SemiBold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 Disability Advocates of Kent County:  </a:t>
            </a:r>
            <a:r>
              <a:rPr lang="en-US" sz="2000" dirty="0">
                <a:latin typeface="Bahnschrift SemiBold" panose="020B0502040204020203" pitchFamily="34" charset="0"/>
                <a:hlinkClick r:id="rId5"/>
              </a:rPr>
              <a:t>www.dakc.us</a:t>
            </a:r>
            <a:endParaRPr lang="en-US" sz="2000" dirty="0">
              <a:latin typeface="Bahnschrift SemiBold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County Veterans Services Officers (VSOs):</a:t>
            </a:r>
          </a:p>
          <a:p>
            <a:pPr lvl="2">
              <a:lnSpc>
                <a:spcPct val="150000"/>
              </a:lnSpc>
            </a:pPr>
            <a:r>
              <a:rPr lang="en-US" sz="2000" u="sng" dirty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Times New Roman" panose="02020603050405020304" pitchFamily="18" charset="0"/>
                <a:hlinkClick r:id="rId6"/>
              </a:rPr>
              <a:t>https://www.macvc.net/michigan_county_veterans_counselors_search.php?f=4</a:t>
            </a:r>
            <a:r>
              <a:rPr lang="en-US" sz="2000" dirty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Bahnschrift SemiBold" panose="020B0502040204020203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WINC (Women Injured In Combat):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hlinkClick r:id="rId7"/>
              </a:rPr>
              <a:t>https://wincforall.com/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945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54F458-FA86-4BBE-8D57-1A660EC17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24" y="201079"/>
            <a:ext cx="992989" cy="1284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E5656A-AC56-4A48-B8EB-DED74B59AFF8}"/>
              </a:ext>
            </a:extLst>
          </p:cNvPr>
          <p:cNvSpPr txBox="1"/>
          <p:nvPr/>
        </p:nvSpPr>
        <p:spPr>
          <a:xfrm>
            <a:off x="3247303" y="1997839"/>
            <a:ext cx="569739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QUESTIONS</a:t>
            </a:r>
          </a:p>
          <a:p>
            <a:pPr algn="ctr"/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or</a:t>
            </a:r>
          </a:p>
          <a:p>
            <a:pPr algn="ctr"/>
            <a:r>
              <a:rPr lang="en-US" sz="66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COMMENTS???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BE5A8D-235F-4579-9EF2-A2DB7A12B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3985" y="199534"/>
            <a:ext cx="993734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54F458-FA86-4BBE-8D57-1A660EC17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24" y="201079"/>
            <a:ext cx="992989" cy="12848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7F4026-9562-41CD-A971-5CFB2A262D4F}"/>
              </a:ext>
            </a:extLst>
          </p:cNvPr>
          <p:cNvSpPr txBox="1"/>
          <p:nvPr/>
        </p:nvSpPr>
        <p:spPr>
          <a:xfrm>
            <a:off x="589722" y="2868831"/>
            <a:ext cx="11012556" cy="326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u="heavy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Overview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:  A network of academic organizations, and affiliates who assist in informing military-connected individuals and their families regarding </a:t>
            </a:r>
            <a:r>
              <a:rPr lang="en-US" sz="2000" i="1" cap="all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educational opportunities, GI Bill benefits, scholarships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 and other forms of </a:t>
            </a:r>
            <a:r>
              <a:rPr lang="en-US" sz="2000" i="1" cap="all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financial aid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.</a:t>
            </a:r>
            <a:r>
              <a:rPr lang="en-US" sz="2000" b="1" spc="25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sz="2000" b="1" spc="25" dirty="0">
              <a:solidFill>
                <a:schemeClr val="accent1">
                  <a:lumMod val="50000"/>
                </a:schemeClr>
              </a:solidFill>
              <a:latin typeface="Bahnschrift SemiBold" panose="020B0502040204020203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u="heavy" spc="25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Education Committee Co-Chairs</a:t>
            </a:r>
            <a:r>
              <a:rPr lang="en-US" sz="2000" b="1" spc="25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>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spc="25" dirty="0">
                <a:solidFill>
                  <a:srgbClr val="C00000"/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Jason</a:t>
            </a:r>
            <a:r>
              <a:rPr lang="en-US" sz="2000" b="1" spc="25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2000" b="1" spc="25" dirty="0">
                <a:solidFill>
                  <a:srgbClr val="C00000"/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Bos</a:t>
            </a:r>
            <a:r>
              <a:rPr lang="en-US" sz="2000" b="1" spc="25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 (Davenport University)</a:t>
            </a:r>
            <a:endParaRPr lang="en-US" sz="2000" b="1" strike="sngStrike" spc="25" dirty="0">
              <a:solidFill>
                <a:schemeClr val="accent1">
                  <a:lumMod val="50000"/>
                </a:schemeClr>
              </a:solidFill>
              <a:latin typeface="Bahnschrift SemiBold" panose="020B0502040204020203" pitchFamily="34" charset="0"/>
              <a:ea typeface="Calibri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spc="25" dirty="0">
                <a:solidFill>
                  <a:srgbClr val="C00000"/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Jacob Schrot </a:t>
            </a:r>
            <a:r>
              <a:rPr lang="en-US" sz="2000" b="1" spc="25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(Ferris State University)</a:t>
            </a:r>
            <a:endParaRPr lang="en-US" sz="2000" strike="sngStrike" dirty="0">
              <a:effectLst/>
              <a:latin typeface="Bahnschrift SemiBold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9AEFC2-ED40-42C3-AA7E-9B360C868972}"/>
              </a:ext>
            </a:extLst>
          </p:cNvPr>
          <p:cNvSpPr txBox="1"/>
          <p:nvPr/>
        </p:nvSpPr>
        <p:spPr>
          <a:xfrm>
            <a:off x="3790110" y="401486"/>
            <a:ext cx="34371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EDUCATION</a:t>
            </a:r>
          </a:p>
        </p:txBody>
      </p:sp>
      <p:pic>
        <p:nvPicPr>
          <p:cNvPr id="7" name="Picture 6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C5BAC44B-664B-4EA5-BE77-D2B5FEBCA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763" y="201079"/>
            <a:ext cx="2152832" cy="203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70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54F458-FA86-4BBE-8D57-1A660EC17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24" y="201079"/>
            <a:ext cx="992989" cy="12848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7F4026-9562-41CD-A971-5CFB2A262D4F}"/>
              </a:ext>
            </a:extLst>
          </p:cNvPr>
          <p:cNvSpPr txBox="1"/>
          <p:nvPr/>
        </p:nvSpPr>
        <p:spPr>
          <a:xfrm>
            <a:off x="2604053" y="3108155"/>
            <a:ext cx="6637547" cy="2338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spc="25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Davenport University: Jason Bos</a:t>
            </a:r>
            <a:endParaRPr lang="en-US" sz="2000" b="1" strike="sngStrike" spc="25" dirty="0">
              <a:solidFill>
                <a:schemeClr val="accent1">
                  <a:lumMod val="50000"/>
                </a:schemeClr>
              </a:solidFill>
              <a:latin typeface="Bahnschrift SemiBold" panose="020B0502040204020203" pitchFamily="34" charset="0"/>
              <a:ea typeface="Calibri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spc="25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Ferris State University: Jacob Schrot</a:t>
            </a:r>
            <a:endParaRPr lang="en-US" sz="2000" dirty="0">
              <a:solidFill>
                <a:srgbClr val="0563C1"/>
              </a:solidFill>
              <a:effectLst/>
              <a:latin typeface="Bahnschrift SemiBold" panose="020B0502040204020203" pitchFamily="34" charset="0"/>
              <a:ea typeface="Calibri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spc="25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Grand Valley State University:  Jill Wolfe</a:t>
            </a:r>
            <a:endParaRPr lang="en-US" sz="2000" b="1" spc="25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  <a:latin typeface="Bahnschrift SemiBol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spc="25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Veterans Upward Bound:  Belinda Coronado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spc="25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Aquinas College:  Brenda </a:t>
            </a:r>
            <a:r>
              <a:rPr lang="en-US" sz="2000" b="1" spc="25" dirty="0" err="1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Hennick</a:t>
            </a:r>
            <a:r>
              <a:rPr lang="en-US" sz="2000" b="1" spc="25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b="1" spc="25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  <a:latin typeface="Bahnschrift SemiBol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9AEFC2-ED40-42C3-AA7E-9B360C868972}"/>
              </a:ext>
            </a:extLst>
          </p:cNvPr>
          <p:cNvSpPr txBox="1"/>
          <p:nvPr/>
        </p:nvSpPr>
        <p:spPr>
          <a:xfrm>
            <a:off x="3790110" y="401486"/>
            <a:ext cx="34371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EDUCATION</a:t>
            </a:r>
          </a:p>
        </p:txBody>
      </p:sp>
      <p:pic>
        <p:nvPicPr>
          <p:cNvPr id="7" name="Picture 6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C5BAC44B-664B-4EA5-BE77-D2B5FEBCA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763" y="201079"/>
            <a:ext cx="2152832" cy="20316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0B8FA0-C9A8-4D02-901C-548E3A40C2F5}"/>
              </a:ext>
            </a:extLst>
          </p:cNvPr>
          <p:cNvSpPr txBox="1"/>
          <p:nvPr/>
        </p:nvSpPr>
        <p:spPr>
          <a:xfrm>
            <a:off x="3553666" y="1886478"/>
            <a:ext cx="3910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HIGHLIGHTED RESOURCES</a:t>
            </a:r>
          </a:p>
        </p:txBody>
      </p:sp>
    </p:spTree>
    <p:extLst>
      <p:ext uri="{BB962C8B-B14F-4D97-AF65-F5344CB8AC3E}">
        <p14:creationId xmlns:p14="http://schemas.microsoft.com/office/powerpoint/2010/main" val="3016415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54F458-FA86-4BBE-8D57-1A660EC17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24" y="201079"/>
            <a:ext cx="992989" cy="12848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7F4026-9562-41CD-A971-5CFB2A262D4F}"/>
              </a:ext>
            </a:extLst>
          </p:cNvPr>
          <p:cNvSpPr txBox="1"/>
          <p:nvPr/>
        </p:nvSpPr>
        <p:spPr>
          <a:xfrm>
            <a:off x="416727" y="3109987"/>
            <a:ext cx="11012556" cy="2799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spc="25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WMVC Scholarships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spc="25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Armed Forces Scholarship: </a:t>
            </a:r>
            <a:r>
              <a:rPr lang="en-US" sz="2000" b="1" i="0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</a:rPr>
              <a:t>Active Duty, National Guard/Reserve, retired or honorable discharged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/>
              <a:latin typeface="Bahnschrift SemiBold" panose="020B0502040204020203" pitchFamily="34" charset="0"/>
              <a:ea typeface="Calibri" panose="020F0502020204030204" pitchFamily="34" charset="0"/>
            </a:endParaRP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spc="25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Armed Forces Dependent Scholarship: spouse, children of above</a:t>
            </a:r>
            <a:endParaRPr lang="en-US" sz="2000" b="1" spc="25" dirty="0">
              <a:solidFill>
                <a:srgbClr val="FFFFFF"/>
              </a:solidFill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spc="25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Apply at </a:t>
            </a:r>
            <a:r>
              <a:rPr lang="en-US" sz="2000" b="1" spc="25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www.westmichiganveterans.org</a:t>
            </a:r>
            <a:r>
              <a:rPr lang="en-US" sz="2000" b="1" spc="25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50000"/>
              </a:lnSpc>
            </a:pPr>
            <a:endParaRPr lang="en-US" sz="2000" b="1" spc="25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  <a:latin typeface="Bahnschrift SemiBol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9AEFC2-ED40-42C3-AA7E-9B360C868972}"/>
              </a:ext>
            </a:extLst>
          </p:cNvPr>
          <p:cNvSpPr txBox="1"/>
          <p:nvPr/>
        </p:nvSpPr>
        <p:spPr>
          <a:xfrm>
            <a:off x="3790110" y="401486"/>
            <a:ext cx="34371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EDUCATION</a:t>
            </a:r>
          </a:p>
        </p:txBody>
      </p:sp>
      <p:pic>
        <p:nvPicPr>
          <p:cNvPr id="7" name="Picture 6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C5BAC44B-664B-4EA5-BE77-D2B5FEBCAC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763" y="201079"/>
            <a:ext cx="2152832" cy="20316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0B8FA0-C9A8-4D02-901C-548E3A40C2F5}"/>
              </a:ext>
            </a:extLst>
          </p:cNvPr>
          <p:cNvSpPr txBox="1"/>
          <p:nvPr/>
        </p:nvSpPr>
        <p:spPr>
          <a:xfrm>
            <a:off x="2777211" y="1886478"/>
            <a:ext cx="5330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 ONGOING PROGRAMS &amp; ACTIVITIES</a:t>
            </a:r>
          </a:p>
        </p:txBody>
      </p:sp>
    </p:spTree>
    <p:extLst>
      <p:ext uri="{BB962C8B-B14F-4D97-AF65-F5344CB8AC3E}">
        <p14:creationId xmlns:p14="http://schemas.microsoft.com/office/powerpoint/2010/main" val="1791416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1134</Words>
  <Application>Microsoft Office PowerPoint</Application>
  <PresentationFormat>Widescreen</PresentationFormat>
  <Paragraphs>142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Arial Rounded MT Bold</vt:lpstr>
      <vt:lpstr>Bahnschrift SemiBold</vt:lpstr>
      <vt:lpstr>Calibri</vt:lpstr>
      <vt:lpstr>Calibri Light</vt:lpstr>
      <vt:lpstr>Source Sans Pro</vt:lpstr>
      <vt:lpstr>Verdana</vt:lpstr>
      <vt:lpstr>Wingdings</vt:lpstr>
      <vt:lpstr>Office Theme</vt:lpstr>
      <vt:lpstr>Hidden Wounds of War Conference May 6,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Hidden Wounds of War Conference</dc:title>
  <dc:creator>Paul Ryan</dc:creator>
  <cp:lastModifiedBy>Paul Ryan</cp:lastModifiedBy>
  <cp:revision>84</cp:revision>
  <dcterms:created xsi:type="dcterms:W3CDTF">2021-04-22T14:59:29Z</dcterms:created>
  <dcterms:modified xsi:type="dcterms:W3CDTF">2021-05-05T15:00:47Z</dcterms:modified>
</cp:coreProperties>
</file>