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6" r:id="rId2"/>
    <p:sldId id="258" r:id="rId3"/>
    <p:sldId id="272" r:id="rId4"/>
    <p:sldId id="261" r:id="rId5"/>
    <p:sldId id="260" r:id="rId6"/>
    <p:sldId id="273" r:id="rId7"/>
    <p:sldId id="264" r:id="rId8"/>
    <p:sldId id="265" r:id="rId9"/>
    <p:sldId id="266" r:id="rId10"/>
    <p:sldId id="269" r:id="rId11"/>
    <p:sldId id="275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" userDrawn="1">
          <p15:clr>
            <a:srgbClr val="A4A3A4"/>
          </p15:clr>
        </p15:guide>
        <p15:guide id="2" pos="55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55"/>
    <p:restoredTop sz="74246" autoAdjust="0"/>
  </p:normalViewPr>
  <p:slideViewPr>
    <p:cSldViewPr snapToGrid="0" snapToObjects="1">
      <p:cViewPr varScale="1">
        <p:scale>
          <a:sx n="84" d="100"/>
          <a:sy n="84" d="100"/>
        </p:scale>
        <p:origin x="1147" y="67"/>
      </p:cViewPr>
      <p:guideLst>
        <p:guide orient="horz" pos="35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6EF78-DF6E-C449-9008-AD089B7B80E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E0164-C708-874D-BA37-D41D6E45E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3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313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03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Outline the RFP to ensure you will not miss anything </a:t>
            </a:r>
          </a:p>
          <a:p>
            <a:r>
              <a:rPr lang="en-US" dirty="0"/>
              <a:t>	create a template that incorporates every section that is required- need statement, evaluations, work plans </a:t>
            </a:r>
          </a:p>
          <a:p>
            <a:r>
              <a:rPr lang="en-US" dirty="0"/>
              <a:t>Send your proposal out for a peer review about 2-4 weeks before you want to submit it </a:t>
            </a:r>
          </a:p>
          <a:p>
            <a:r>
              <a:rPr lang="en-US" dirty="0"/>
              <a:t>	- send it to your friends, co-workers, colleagues, and others who have had experience submitting proposals.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3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06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time consuming to gather, so factor them into your timeline (your GCS will help you make sure you’re not forgetting something important)</a:t>
            </a:r>
          </a:p>
          <a:p>
            <a:endParaRPr lang="en-US" dirty="0"/>
          </a:p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33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31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67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19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662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49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2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5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728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91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34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2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31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Abbey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95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533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0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Melissa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9E0164-C708-874D-BA37-D41D6E45EC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0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044"/>
            <a:ext cx="9143998" cy="514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7765" y="3348724"/>
            <a:ext cx="5465860" cy="922337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5633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owerpoint_title_1.jpg">
            <a:extLst>
              <a:ext uri="{FF2B5EF4-FFF2-40B4-BE49-F238E27FC236}">
                <a16:creationId xmlns:a16="http://schemas.microsoft.com/office/drawing/2014/main" id="{7B8AC24C-5078-0A45-B025-612078EB9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65135" y="4676172"/>
            <a:ext cx="2731624" cy="364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AE3DF83-C0BE-174A-B22A-4D787F63231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666" y="4676172"/>
            <a:ext cx="5567423" cy="364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1688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043"/>
            <a:ext cx="9144000" cy="514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7765" y="3348724"/>
            <a:ext cx="5465860" cy="922337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28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18625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3043"/>
            <a:ext cx="9143998" cy="51450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381" y="1890973"/>
            <a:ext cx="7130005" cy="646331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36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858" y="3367470"/>
            <a:ext cx="713052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19743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9A3AD80A-2CFA-6941-995E-ECEBB910EB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5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381" y="1890973"/>
            <a:ext cx="7130005" cy="646331"/>
          </a:xfrm>
          <a:noFill/>
          <a:ln>
            <a:noFill/>
          </a:ln>
        </p:spPr>
        <p:txBody>
          <a:bodyPr>
            <a:spAutoFit/>
          </a:bodyPr>
          <a:lstStyle>
            <a:lvl1pPr algn="ctr">
              <a:defRPr sz="3600" b="1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A85F22C-25C2-D54E-B24A-E59C2C5694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0858" y="3367470"/>
            <a:ext cx="7130528" cy="369332"/>
          </a:xfrm>
        </p:spPr>
        <p:txBody>
          <a:bodyPr wrap="square">
            <a:sp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643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6429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47968"/>
            <a:ext cx="8229600" cy="297679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7A1B2C-1E01-734F-9C56-D0BC0292E1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B4775A05-2BF5-2243-BB77-EB738AA63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EAC2A2C-FB5E-E949-B32D-4F6CE215E4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278182"/>
            <a:ext cx="4068501" cy="287712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3023" y="1278180"/>
            <a:ext cx="4033777" cy="287713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D616A3-75BE-4B45-9B2C-5D2DA2577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7AE56D9-A94F-9146-B358-8517016EE0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A1D8C89-07F7-BC4E-9723-E59CE05C4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17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199" y="1655181"/>
            <a:ext cx="4068501" cy="2604304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3FA8385-210F-2C41-9414-21FE5B22332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53023" y="1655180"/>
            <a:ext cx="4033777" cy="2604305"/>
          </a:xfrm>
        </p:spPr>
        <p:txBody>
          <a:bodyPr/>
          <a:lstStyle/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5D822D-FB6E-364C-96F9-CEB6620400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0228" y="1146175"/>
            <a:ext cx="3715471" cy="404813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1BA465-3D1A-D44E-A344-DC3494C804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88688" y="1146175"/>
            <a:ext cx="3698111" cy="404813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62C2F31-D4A7-A84E-BE28-5B65CE1FEA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84394D0-8755-BB4F-9093-FDEE9E059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42A4A59-8978-0948-A878-FAF4E54DD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66C93116-329D-DA4D-B073-4518A20D7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6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136D64-64FF-1C44-8A0D-A2DF256B73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CDD4257-B08E-364F-911B-4CCC652C5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6C50B32-0B87-5141-A5F3-52F964543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C377CB29-42E1-AB4E-A926-766F8B7962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1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owerpoint_title_1.jpg">
            <a:extLst>
              <a:ext uri="{FF2B5EF4-FFF2-40B4-BE49-F238E27FC236}">
                <a16:creationId xmlns:a16="http://schemas.microsoft.com/office/drawing/2014/main" id="{840CFE91-EFD3-8A4F-A095-A0330436AA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44000" cy="5145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9859" y="4676172"/>
            <a:ext cx="2743200" cy="364935"/>
          </a:xfrm>
        </p:spPr>
        <p:txBody>
          <a:bodyPr/>
          <a:lstStyle/>
          <a:p>
            <a:fld id="{BAE3DF83-C0BE-174A-B22A-4D787F632318}" type="datetimeFigureOut">
              <a:rPr lang="en-US" smtClean="0"/>
              <a:t>11/1/2023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367" y="4676172"/>
            <a:ext cx="5613722" cy="36493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665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D3ED1D5-513A-B04B-A4FA-4A46389E210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2709" y="4566"/>
            <a:ext cx="9143998" cy="51450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263"/>
            <a:ext cx="8229600" cy="59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3215"/>
            <a:ext cx="8229600" cy="2997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0183" y="4676172"/>
            <a:ext cx="839165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BAE3DF83-C0BE-174A-B22A-4D787F632318}" type="datetimeFigureOut">
              <a:rPr lang="en-US" smtClean="0"/>
              <a:pPr/>
              <a:t>11/1/2023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76172"/>
            <a:ext cx="4400546" cy="3649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772B5-C98A-F24E-856B-49BCD662D3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19363" y="4676173"/>
            <a:ext cx="809203" cy="36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7BD0BD8-0351-674D-9BD3-F28E80A4BB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3" r:id="rId2"/>
    <p:sldLayoutId id="2147483669" r:id="rId3"/>
    <p:sldLayoutId id="2147483664" r:id="rId4"/>
    <p:sldLayoutId id="2147483650" r:id="rId5"/>
    <p:sldLayoutId id="2147483661" r:id="rId6"/>
    <p:sldLayoutId id="2147483667" r:id="rId7"/>
    <p:sldLayoutId id="2147483665" r:id="rId8"/>
    <p:sldLayoutId id="2147483670" r:id="rId9"/>
    <p:sldLayoutId id="2147483666" r:id="rId10"/>
  </p:sldLayoutIdLst>
  <p:txStyles>
    <p:titleStyle>
      <a:lvl1pPr algn="l" defTabSz="342900" rtl="0" eaLnBrk="1" latinLnBrk="0" hangingPunct="1">
        <a:spcBef>
          <a:spcPct val="0"/>
        </a:spcBef>
        <a:buNone/>
        <a:defRPr sz="2800" b="1" i="0" kern="1200">
          <a:solidFill>
            <a:schemeClr val="tx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gvsu.edu/grants" TargetMode="Externa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vsu.edu/cms4/asset/27B0250D-A670-B14F-398E55208094DABD/user_guide_for_one_aegis_-_osp_7-1-23(2).pdf" TargetMode="Externa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gvsu.edu/gran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64A46A-7570-8146-B0B3-DE984919A1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Submitting Grants at GVSU</a:t>
            </a:r>
          </a:p>
        </p:txBody>
      </p:sp>
    </p:spTree>
    <p:extLst>
      <p:ext uri="{BB962C8B-B14F-4D97-AF65-F5344CB8AC3E}">
        <p14:creationId xmlns:p14="http://schemas.microsoft.com/office/powerpoint/2010/main" val="1818430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C9A0030-3866-B24E-9FF5-094182D3968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57199" y="428263"/>
            <a:ext cx="2463253" cy="3727812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DC1D6C0A-A591-274C-9519-8BF2F75D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0333" y="130625"/>
            <a:ext cx="5463823" cy="595275"/>
          </a:xfrm>
        </p:spPr>
        <p:txBody>
          <a:bodyPr/>
          <a:lstStyle/>
          <a:p>
            <a:r>
              <a:rPr lang="en-US" dirty="0"/>
              <a:t>Budget categories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20D75CB-B766-B445-A56E-8921D61AC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978" y="666265"/>
            <a:ext cx="5463823" cy="29250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Senior personnel </a:t>
            </a:r>
          </a:p>
          <a:p>
            <a:r>
              <a:rPr lang="en-US" dirty="0"/>
              <a:t>Other personnel (GA’s, Student employees)</a:t>
            </a:r>
          </a:p>
          <a:p>
            <a:r>
              <a:rPr lang="en-US" dirty="0"/>
              <a:t>Fringe Benefits </a:t>
            </a:r>
          </a:p>
          <a:p>
            <a:r>
              <a:rPr lang="en-US" dirty="0"/>
              <a:t>Equipment </a:t>
            </a:r>
          </a:p>
          <a:p>
            <a:r>
              <a:rPr lang="en-US" dirty="0"/>
              <a:t>Travel – meals, lodging, airfare, mileage, parking, ground transportation </a:t>
            </a:r>
          </a:p>
          <a:p>
            <a:r>
              <a:rPr lang="en-US" dirty="0"/>
              <a:t>Participant support </a:t>
            </a:r>
          </a:p>
          <a:p>
            <a:r>
              <a:rPr lang="en-US" dirty="0"/>
              <a:t>Materials and supplies </a:t>
            </a:r>
          </a:p>
          <a:p>
            <a:r>
              <a:rPr lang="en-US" dirty="0"/>
              <a:t>Publication costs/documentation/dissemination </a:t>
            </a:r>
          </a:p>
          <a:p>
            <a:r>
              <a:rPr lang="en-US" dirty="0"/>
              <a:t>Consultants </a:t>
            </a:r>
          </a:p>
          <a:p>
            <a:r>
              <a:rPr lang="en-US" dirty="0"/>
              <a:t>Subawards </a:t>
            </a:r>
          </a:p>
          <a:p>
            <a:r>
              <a:rPr lang="en-US" dirty="0"/>
              <a:t>Other </a:t>
            </a:r>
          </a:p>
          <a:p>
            <a:r>
              <a:rPr lang="en-US" dirty="0"/>
              <a:t>Graduate Assistant Tuition 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E9D528-AA68-2C09-928F-3284630DB556}"/>
              </a:ext>
            </a:extLst>
          </p:cNvPr>
          <p:cNvSpPr txBox="1"/>
          <p:nvPr/>
        </p:nvSpPr>
        <p:spPr>
          <a:xfrm>
            <a:off x="3222978" y="3481450"/>
            <a:ext cx="57027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Remember…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 budget is a key part of the GVSU internal approval process which is required for all sponsored programs before submission can take place.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There are often questions about the budget, so it is important to get them out of the way early to avoid holding up the submission.  </a:t>
            </a:r>
          </a:p>
        </p:txBody>
      </p:sp>
    </p:spTree>
    <p:extLst>
      <p:ext uri="{BB962C8B-B14F-4D97-AF65-F5344CB8AC3E}">
        <p14:creationId xmlns:p14="http://schemas.microsoft.com/office/powerpoint/2010/main" val="299368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E8D4109-05FE-DD4B-AB20-F1C9B124751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598513" y="420331"/>
            <a:ext cx="3088287" cy="373498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3ABA9DB-F55C-A245-8DA6-73014D0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4690533" cy="5952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6: Write your narrative and ask others for critique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37E77FA-4851-DF4C-8241-CF8D651D4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4690534" cy="28771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you wrote a concept paper, start with that. </a:t>
            </a:r>
          </a:p>
          <a:p>
            <a:r>
              <a:rPr lang="en-US" dirty="0"/>
              <a:t>Have a conversation with the program officer if the sponsor allows it. </a:t>
            </a:r>
          </a:p>
          <a:p>
            <a:r>
              <a:rPr lang="en-US" dirty="0"/>
              <a:t>Outline the RFP to ensure you are not missing anything </a:t>
            </a:r>
          </a:p>
          <a:p>
            <a:r>
              <a:rPr lang="en-US" dirty="0"/>
              <a:t>Schedule time in your day to write </a:t>
            </a:r>
          </a:p>
          <a:p>
            <a:r>
              <a:rPr lang="en-US" dirty="0"/>
              <a:t>Send your proposal out for a peer review about 2-4 weeks before you want to submit it. </a:t>
            </a:r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4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445709-A6F5-46B4-24BC-CCD1F0EAB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8020595" cy="2877129"/>
          </a:xfrm>
        </p:spPr>
        <p:txBody>
          <a:bodyPr/>
          <a:lstStyle/>
          <a:p>
            <a:r>
              <a:rPr lang="en-US" dirty="0"/>
              <a:t>All projects must go through OSP to be routed for internal approval 5 days before the submission day. </a:t>
            </a:r>
          </a:p>
          <a:p>
            <a:r>
              <a:rPr lang="en-US" dirty="0"/>
              <a:t>Plan ahead and work closely with you GCS so that we can help you keep things on track. </a:t>
            </a:r>
          </a:p>
          <a:p>
            <a:r>
              <a:rPr lang="en-US" dirty="0"/>
              <a:t>Projects cannot be submitted to the sponsor without full internal approval.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EE29AC-2E33-4924-A348-1E23AAB02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Get your submission approved internally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E308AE-93EF-583A-E492-7F8E69C56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840" y="3157743"/>
            <a:ext cx="2694222" cy="8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69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A1DF48-16F7-2144-2C7C-40DBBF471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7" y="1617816"/>
            <a:ext cx="7014756" cy="2877129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Letters of Support</a:t>
            </a:r>
          </a:p>
          <a:p>
            <a:pPr lvl="1"/>
            <a:r>
              <a:rPr lang="en-US" dirty="0"/>
              <a:t>Indirect cost agreements</a:t>
            </a:r>
          </a:p>
          <a:p>
            <a:pPr lvl="1"/>
            <a:r>
              <a:rPr lang="en-US" dirty="0"/>
              <a:t>Cover Sheets </a:t>
            </a:r>
          </a:p>
          <a:p>
            <a:pPr lvl="1"/>
            <a:r>
              <a:rPr lang="en-US" dirty="0"/>
              <a:t>Abstracts</a:t>
            </a:r>
          </a:p>
          <a:p>
            <a:pPr lvl="1"/>
            <a:r>
              <a:rPr lang="en-US" dirty="0"/>
              <a:t>IRS Determination Letters</a:t>
            </a:r>
          </a:p>
          <a:p>
            <a:pPr lvl="1"/>
            <a:r>
              <a:rPr lang="en-US" dirty="0"/>
              <a:t>List of current board of directors and their affiliations </a:t>
            </a:r>
          </a:p>
          <a:p>
            <a:pPr lvl="1"/>
            <a:r>
              <a:rPr lang="en-US" dirty="0"/>
              <a:t>Diversity and Inclusion policy </a:t>
            </a:r>
          </a:p>
          <a:p>
            <a:pPr lvl="1"/>
            <a:r>
              <a:rPr lang="en-US" dirty="0"/>
              <a:t>Organizational demographics </a:t>
            </a:r>
          </a:p>
          <a:p>
            <a:pPr lvl="1"/>
            <a:r>
              <a:rPr lang="en-US" dirty="0"/>
              <a:t>Financial Audits </a:t>
            </a:r>
          </a:p>
          <a:p>
            <a:pPr lvl="1"/>
            <a:r>
              <a:rPr lang="en-US" dirty="0"/>
              <a:t>CV’s or biographical sketches </a:t>
            </a:r>
          </a:p>
          <a:p>
            <a:pPr lvl="1"/>
            <a:r>
              <a:rPr lang="en-US" dirty="0"/>
              <a:t>Letters of support from organizational leadership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BAA40-E06C-34C7-22FF-0A26FA7A1A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8223" y="871419"/>
            <a:ext cx="6398154" cy="9686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There are often documents other than the project narrative that have to be prepared for the submission: 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A32CABC-5044-47B0-48F6-BB9917A3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5383"/>
            <a:ext cx="8229600" cy="595275"/>
          </a:xfrm>
        </p:spPr>
        <p:txBody>
          <a:bodyPr/>
          <a:lstStyle/>
          <a:p>
            <a:r>
              <a:rPr lang="en-US" dirty="0"/>
              <a:t>Step 8: Finish all other required paperwork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819A07-AFF9-53D7-21CE-28AF8B83C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66" y="1755912"/>
            <a:ext cx="2791616" cy="195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2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1A069F-D60B-5583-E21E-4797F1926B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76502"/>
            <a:ext cx="8083827" cy="2877129"/>
          </a:xfrm>
        </p:spPr>
        <p:txBody>
          <a:bodyPr/>
          <a:lstStyle/>
          <a:p>
            <a:r>
              <a:rPr lang="en-US" dirty="0"/>
              <a:t>Finalize your narrative at least 4 days before the submission day, making sure you incorporate feedback from the peer review. </a:t>
            </a:r>
          </a:p>
          <a:p>
            <a:r>
              <a:rPr lang="en-US" dirty="0"/>
              <a:t>Put your narrative away for a few days, then re-read it for a final polish 1-2 days before you submit it.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20633A6-F512-04D2-380A-93CBB52E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02367"/>
            <a:ext cx="8229600" cy="595275"/>
          </a:xfrm>
        </p:spPr>
        <p:txBody>
          <a:bodyPr/>
          <a:lstStyle/>
          <a:p>
            <a:r>
              <a:rPr lang="en-US" dirty="0"/>
              <a:t>Step 9: Finalize your Narrative </a:t>
            </a:r>
          </a:p>
        </p:txBody>
      </p:sp>
    </p:spTree>
    <p:extLst>
      <p:ext uri="{BB962C8B-B14F-4D97-AF65-F5344CB8AC3E}">
        <p14:creationId xmlns:p14="http://schemas.microsoft.com/office/powerpoint/2010/main" val="750777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4C5596-FFBD-B474-A24E-84F247C4F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80617"/>
            <a:ext cx="6500192" cy="2877129"/>
          </a:xfrm>
        </p:spPr>
        <p:txBody>
          <a:bodyPr/>
          <a:lstStyle/>
          <a:p>
            <a:r>
              <a:rPr lang="en-US" dirty="0"/>
              <a:t>You’ve gathered everything from the checklist. </a:t>
            </a:r>
          </a:p>
          <a:p>
            <a:r>
              <a:rPr lang="en-US" dirty="0"/>
              <a:t>All internal approvals have been completed. </a:t>
            </a:r>
          </a:p>
          <a:p>
            <a:r>
              <a:rPr lang="en-US" dirty="0"/>
              <a:t>Work with your GCS to submit the proposal to the sponsor.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F6D54D8-699B-098B-A2E4-479D5E179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3098"/>
            <a:ext cx="8229600" cy="595275"/>
          </a:xfrm>
        </p:spPr>
        <p:txBody>
          <a:bodyPr/>
          <a:lstStyle/>
          <a:p>
            <a:r>
              <a:rPr lang="en-US" dirty="0"/>
              <a:t>Step 10: Submit your Proposal!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DD1ED-2543-4F58-5334-9BAB7980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929" y="2160254"/>
            <a:ext cx="2616062" cy="210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2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53455A-C8A1-51B4-DAA7-FCE4CAE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183" y="183097"/>
            <a:ext cx="8229600" cy="595275"/>
          </a:xfrm>
        </p:spPr>
        <p:txBody>
          <a:bodyPr/>
          <a:lstStyle/>
          <a:p>
            <a:r>
              <a:rPr lang="en-US" dirty="0"/>
              <a:t>What role does University Development play in all of this?</a:t>
            </a:r>
          </a:p>
        </p:txBody>
      </p:sp>
      <p:pic>
        <p:nvPicPr>
          <p:cNvPr id="5" name="Picture 4" descr="A diagram of a project&#10;&#10;Description automatically generated with medium confidence">
            <a:extLst>
              <a:ext uri="{FF2B5EF4-FFF2-40B4-BE49-F238E27FC236}">
                <a16:creationId xmlns:a16="http://schemas.microsoft.com/office/drawing/2014/main" id="{8A10CA42-88E8-27A8-1D42-3C6AC0C1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184" y="1092915"/>
            <a:ext cx="46672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35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DADC03-9262-F90B-A1E1-9A6E083C7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896589"/>
            <a:ext cx="7083288" cy="32910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Call us early and often! We are meant to be your guide and resource to making this submission process easy. </a:t>
            </a:r>
          </a:p>
          <a:p>
            <a:r>
              <a:rPr lang="en-US" dirty="0"/>
              <a:t>Our contact information is located on our website, gvsu.edu/grants, along with a directory of how we divide up the colleges. </a:t>
            </a:r>
          </a:p>
          <a:p>
            <a:r>
              <a:rPr lang="en-US" dirty="0"/>
              <a:t>ALL sponsored programs must be routed through OSP. </a:t>
            </a:r>
          </a:p>
          <a:p>
            <a:r>
              <a:rPr lang="en-US" dirty="0"/>
              <a:t>The budget, budget justification, and project narrative must be received by OSP and routed for approval at least 5 days before the sponsor’s deadline. </a:t>
            </a:r>
          </a:p>
          <a:p>
            <a:r>
              <a:rPr lang="en-US" dirty="0"/>
              <a:t>Proposals submitted to OSP after the internal deadline will be processed on a first-come-first-served basis. Priority is given to those who have submitted their proposals to us on time. </a:t>
            </a:r>
          </a:p>
          <a:p>
            <a:r>
              <a:rPr lang="en-US" dirty="0"/>
              <a:t>Late, incomplete, or not fully approved proposals may not be submitted to the sponsor.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BBB68C-D2DC-CB7A-B96B-73F899FE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4586"/>
            <a:ext cx="8229600" cy="595275"/>
          </a:xfrm>
        </p:spPr>
        <p:txBody>
          <a:bodyPr/>
          <a:lstStyle/>
          <a:p>
            <a:r>
              <a:rPr lang="en-US" dirty="0"/>
              <a:t>Key things to remember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869FE0-D542-0BEA-6CB2-779F5D63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534" y="1750656"/>
            <a:ext cx="1351440" cy="13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B1F5B0-E1EB-E1D0-4761-E8B9C5E85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217" y="335497"/>
            <a:ext cx="8779565" cy="595275"/>
          </a:xfrm>
        </p:spPr>
        <p:txBody>
          <a:bodyPr>
            <a:normAutofit/>
          </a:bodyPr>
          <a:lstStyle/>
          <a:p>
            <a:r>
              <a:rPr lang="en-US" dirty="0"/>
              <a:t>Starting a Grant Proposal Approval Form in One Aegis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7D236-2C92-26DD-C62C-17BCB55E5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8" y="2113655"/>
            <a:ext cx="3737853" cy="19449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CD7FF8-4B0D-6751-8E08-A8B342CAA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726" y="1849507"/>
            <a:ext cx="3376613" cy="2571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645A71-595F-B230-5006-2F05B5DA800F}"/>
              </a:ext>
            </a:extLst>
          </p:cNvPr>
          <p:cNvSpPr txBox="1"/>
          <p:nvPr/>
        </p:nvSpPr>
        <p:spPr>
          <a:xfrm>
            <a:off x="549966" y="1084881"/>
            <a:ext cx="3173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Navigate to </a:t>
            </a:r>
            <a:r>
              <a:rPr lang="en-US" dirty="0">
                <a:hlinkClick r:id="rId5"/>
              </a:rPr>
              <a:t>gvsu.edu/grants </a:t>
            </a:r>
            <a:r>
              <a:rPr lang="en-US" dirty="0"/>
              <a:t>and use your GVSU credentials to login. </a:t>
            </a:r>
          </a:p>
        </p:txBody>
      </p:sp>
    </p:spTree>
    <p:extLst>
      <p:ext uri="{BB962C8B-B14F-4D97-AF65-F5344CB8AC3E}">
        <p14:creationId xmlns:p14="http://schemas.microsoft.com/office/powerpoint/2010/main" val="3614348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5C500C-480D-C65C-6659-D96DBFBE6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434" y="599336"/>
            <a:ext cx="3892311" cy="70964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2. Logging in will take you to this home page. On the left-hand side under actions, select view dashboard.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E22BA9-18B9-DADE-A65E-98910BC23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15" y="1517374"/>
            <a:ext cx="3892311" cy="23479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A4F162-5E07-5B84-473B-BF00BEBA0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244" y="1663778"/>
            <a:ext cx="4211493" cy="1377833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8FC5A37-941E-A51E-27C2-3C4E7B432772}"/>
              </a:ext>
            </a:extLst>
          </p:cNvPr>
          <p:cNvSpPr txBox="1">
            <a:spLocks/>
          </p:cNvSpPr>
          <p:nvPr/>
        </p:nvSpPr>
        <p:spPr>
          <a:xfrm>
            <a:off x="4660836" y="569193"/>
            <a:ext cx="3892311" cy="709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3. Select start </a:t>
            </a:r>
            <a:r>
              <a:rPr lang="en-US" dirty="0" err="1"/>
              <a:t>xForm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1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92FB5C4-B9F1-1C44-9AC8-BB2763B5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78182"/>
            <a:ext cx="5237545" cy="2877129"/>
          </a:xfrm>
        </p:spPr>
        <p:txBody>
          <a:bodyPr/>
          <a:lstStyle/>
          <a:p>
            <a:r>
              <a:rPr lang="en-US" dirty="0"/>
              <a:t>Understand the 10 steps to submitting a grant at GVSU </a:t>
            </a:r>
          </a:p>
          <a:p>
            <a:r>
              <a:rPr lang="en-US" dirty="0"/>
              <a:t>Understand the role that University Development plays in the submission process.</a:t>
            </a:r>
          </a:p>
          <a:p>
            <a:r>
              <a:rPr lang="en-US" dirty="0"/>
              <a:t>Learn how to start a proposal form in our internal routing platform, One Aegis.</a:t>
            </a:r>
          </a:p>
          <a:p>
            <a:endParaRPr lang="en-US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4509E1FF-2C0B-D645-96CC-AEC3E51272A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197201" y="428264"/>
            <a:ext cx="2489599" cy="3727812"/>
          </a:xfrm>
        </p:spPr>
      </p:pic>
      <p:sp>
        <p:nvSpPr>
          <p:cNvPr id="18" name="Title 17">
            <a:extLst>
              <a:ext uri="{FF2B5EF4-FFF2-40B4-BE49-F238E27FC236}">
                <a16:creationId xmlns:a16="http://schemas.microsoft.com/office/drawing/2014/main" id="{0A80B5ED-5260-3F48-94ED-C24194F5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263"/>
            <a:ext cx="5237544" cy="595275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4093769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0F194C-BCFB-5904-A1D4-34469041E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8" y="440364"/>
            <a:ext cx="3087756" cy="4976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4. Select OSP New Proposal Submission Form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CF5CE44-D2AF-FB41-48C5-A49FF84F3875}"/>
              </a:ext>
            </a:extLst>
          </p:cNvPr>
          <p:cNvSpPr txBox="1">
            <a:spLocks/>
          </p:cNvSpPr>
          <p:nvPr/>
        </p:nvSpPr>
        <p:spPr>
          <a:xfrm>
            <a:off x="4076074" y="440363"/>
            <a:ext cx="4353340" cy="49760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5. Begin entering your grant proposal information into the One Aegis System.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984BDC-E62C-D2F1-2A63-F1B923FC0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261" y="1063869"/>
            <a:ext cx="4966831" cy="2136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B539511-0C56-C247-9E5F-F4D30FEC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61" y="1127647"/>
            <a:ext cx="2943013" cy="3243617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63075B59-85E2-333D-3C8E-29E0C7A91220}"/>
              </a:ext>
            </a:extLst>
          </p:cNvPr>
          <p:cNvSpPr txBox="1">
            <a:spLocks/>
          </p:cNvSpPr>
          <p:nvPr/>
        </p:nvSpPr>
        <p:spPr>
          <a:xfrm>
            <a:off x="4076074" y="3518459"/>
            <a:ext cx="4498083" cy="614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- You can skip ahead to different sections within the </a:t>
            </a:r>
            <a:r>
              <a:rPr lang="en-US" dirty="0" err="1"/>
              <a:t>xForm</a:t>
            </a:r>
            <a:r>
              <a:rPr lang="en-US" dirty="0"/>
              <a:t> by using the drop-down feature. Our </a:t>
            </a:r>
            <a:r>
              <a:rPr lang="en-US" dirty="0">
                <a:hlinkClick r:id="rId5"/>
              </a:rPr>
              <a:t>One Aegis User Guide </a:t>
            </a:r>
            <a:r>
              <a:rPr lang="en-US" dirty="0"/>
              <a:t>provides additional information on the specific questions that you will be asked. </a:t>
            </a:r>
          </a:p>
        </p:txBody>
      </p:sp>
    </p:spTree>
    <p:extLst>
      <p:ext uri="{BB962C8B-B14F-4D97-AF65-F5344CB8AC3E}">
        <p14:creationId xmlns:p14="http://schemas.microsoft.com/office/powerpoint/2010/main" val="1101155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D48F77-51CE-D221-AE65-9B76858A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joining us today!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9F548EA-264E-CA42-B67E-28ED6F128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726" y="1315086"/>
            <a:ext cx="3776640" cy="27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3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D41FEE8-22DA-0A49-8FDB-8AD82053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10 Steps to Submitting a Grant at GVSU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47968"/>
            <a:ext cx="5668641" cy="2976791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Read the funding announcement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Meet with your Grants and Contract Specialist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Talk with your Chair/Director/Unit head/Dean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Start a proposal approval form in One Aegis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Create a budget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Write your narrative and ask others for critique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Get your submission approved internally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Finish all other required paperwork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Finalize your narrative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Submit your proposal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AFD080-DC4F-C641-ABCD-85900FF17972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360658" y="428625"/>
            <a:ext cx="2489200" cy="3727450"/>
          </a:xfrm>
        </p:spPr>
      </p:pic>
    </p:spTree>
    <p:extLst>
      <p:ext uri="{BB962C8B-B14F-4D97-AF65-F5344CB8AC3E}">
        <p14:creationId xmlns:p14="http://schemas.microsoft.com/office/powerpoint/2010/main" val="1848047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B4B9F7-77D4-164F-93E6-EC7D96E9BD12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457200" y="428263"/>
            <a:ext cx="2552810" cy="3842795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66D4506-0501-2E4C-831C-F3E638439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107" y="428263"/>
            <a:ext cx="5310008" cy="5952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1: Read the Funding Announcement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697A606-8D56-7946-AB5D-A87303D1A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107" y="1278182"/>
            <a:ext cx="5310008" cy="2992876"/>
          </a:xfrm>
        </p:spPr>
        <p:txBody>
          <a:bodyPr/>
          <a:lstStyle/>
          <a:p>
            <a:r>
              <a:rPr lang="en-US" dirty="0"/>
              <a:t>Gain an understanding of the project, noting the rules and limitations </a:t>
            </a:r>
          </a:p>
          <a:p>
            <a:r>
              <a:rPr lang="en-US" dirty="0"/>
              <a:t>Note any special requirements that could hold up the submission. </a:t>
            </a:r>
          </a:p>
          <a:p>
            <a:r>
              <a:rPr lang="en-US" dirty="0"/>
              <a:t>Send the announcement to your Grants and Contract Specialist </a:t>
            </a:r>
          </a:p>
          <a:p>
            <a:r>
              <a:rPr lang="en-US" dirty="0"/>
              <a:t>Think of questions you have that the grants and contracts specialist or the program officer may be able to answer. </a:t>
            </a:r>
          </a:p>
        </p:txBody>
      </p:sp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C913F8-C203-C44C-B7B3-F85B5397F3A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332391" y="867261"/>
            <a:ext cx="2682652" cy="3539086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BC7589B9-CA05-7849-ADEF-6478D80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57" y="271986"/>
            <a:ext cx="6947705" cy="5952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2: Meet with your Grants and Contract Specialist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DF28EE4-247E-8D4C-9FC6-78E6EFC2C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143" y="867261"/>
            <a:ext cx="5658678" cy="36451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Call us very early in the process</a:t>
            </a:r>
          </a:p>
          <a:p>
            <a:r>
              <a:rPr lang="en-US" dirty="0"/>
              <a:t>We will assist you in making a checklist of required documents </a:t>
            </a:r>
          </a:p>
          <a:p>
            <a:pPr lvl="1"/>
            <a:r>
              <a:rPr lang="en-US" dirty="0"/>
              <a:t>Narrative </a:t>
            </a:r>
          </a:p>
          <a:p>
            <a:pPr lvl="1"/>
            <a:r>
              <a:rPr lang="en-US" dirty="0"/>
              <a:t>Budget </a:t>
            </a:r>
          </a:p>
          <a:p>
            <a:pPr lvl="1"/>
            <a:r>
              <a:rPr lang="en-US" dirty="0"/>
              <a:t>Budget justification </a:t>
            </a:r>
          </a:p>
          <a:p>
            <a:pPr lvl="1"/>
            <a:r>
              <a:rPr lang="en-US" dirty="0"/>
              <a:t>Certifications </a:t>
            </a:r>
          </a:p>
          <a:p>
            <a:pPr lvl="1"/>
            <a:r>
              <a:rPr lang="en-US" dirty="0"/>
              <a:t>Assurances, etc.</a:t>
            </a:r>
          </a:p>
          <a:p>
            <a:r>
              <a:rPr lang="en-US" dirty="0"/>
              <a:t>Discuss the required forms and any potential problem areas </a:t>
            </a:r>
          </a:p>
          <a:p>
            <a:r>
              <a:rPr lang="en-US" dirty="0"/>
              <a:t>Discuss what information you will need from others:</a:t>
            </a:r>
          </a:p>
          <a:p>
            <a:pPr lvl="1"/>
            <a:r>
              <a:rPr lang="en-US" dirty="0"/>
              <a:t>Authorized signatures</a:t>
            </a:r>
          </a:p>
          <a:p>
            <a:pPr lvl="1"/>
            <a:r>
              <a:rPr lang="en-US" dirty="0"/>
              <a:t>University demographics </a:t>
            </a:r>
          </a:p>
          <a:p>
            <a:pPr lvl="1"/>
            <a:r>
              <a:rPr lang="en-US" dirty="0"/>
              <a:t>Subaward forms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CE5BA-157A-424D-8D30-CFDE6A063D9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38540" y="192157"/>
            <a:ext cx="2856719" cy="3593118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B245263-60A3-6C43-834B-69B0510A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0423" y="312499"/>
            <a:ext cx="4844005" cy="595275"/>
          </a:xfrm>
        </p:spPr>
        <p:txBody>
          <a:bodyPr/>
          <a:lstStyle/>
          <a:p>
            <a:r>
              <a:rPr lang="en-US" dirty="0"/>
              <a:t>Step 2 Continued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71EC58-281C-FE40-B98C-928750774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0140" y="975814"/>
            <a:ext cx="5698435" cy="352507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Are you going to do a peer review? </a:t>
            </a:r>
          </a:p>
          <a:p>
            <a:pPr lvl="1"/>
            <a:r>
              <a:rPr lang="en-US" dirty="0"/>
              <a:t>Consider having a conversation with the sponsor’s program officer. </a:t>
            </a:r>
          </a:p>
          <a:p>
            <a:r>
              <a:rPr lang="en-US" dirty="0"/>
              <a:t>Develop a timeline to determine when documents/parts of the project will be completed </a:t>
            </a:r>
          </a:p>
          <a:p>
            <a:r>
              <a:rPr lang="en-US" dirty="0"/>
              <a:t>Determine what day you will submit the project and understand how the submission process will work. </a:t>
            </a:r>
          </a:p>
          <a:p>
            <a:pPr lvl="1"/>
            <a:r>
              <a:rPr lang="en-US" dirty="0"/>
              <a:t>Every project is different </a:t>
            </a:r>
          </a:p>
          <a:p>
            <a:pPr lvl="1"/>
            <a:r>
              <a:rPr lang="en-US" dirty="0"/>
              <a:t>Every sponsor is different </a:t>
            </a:r>
          </a:p>
          <a:p>
            <a:pPr lvl="1"/>
            <a:r>
              <a:rPr lang="en-US" dirty="0"/>
              <a:t>Every grant writer is different </a:t>
            </a:r>
          </a:p>
          <a:p>
            <a:pPr lvl="1"/>
            <a:r>
              <a:rPr lang="en-US" dirty="0"/>
              <a:t>We, as GCS’, are different</a:t>
            </a:r>
          </a:p>
          <a:p>
            <a:r>
              <a:rPr lang="en-US" dirty="0"/>
              <a:t>Talk through the process so there are no assumptions or surprises!</a:t>
            </a:r>
          </a:p>
        </p:txBody>
      </p:sp>
    </p:spTree>
    <p:extLst>
      <p:ext uri="{BB962C8B-B14F-4D97-AF65-F5344CB8AC3E}">
        <p14:creationId xmlns:p14="http://schemas.microsoft.com/office/powerpoint/2010/main" val="385931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ED2B4AB-A571-0B4B-90AF-3FB6DA2F19BE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6076885" y="707844"/>
            <a:ext cx="2961098" cy="3727812"/>
          </a:xfr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57BC9FD3-BF5F-514D-8895-BA918D98A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16" y="183098"/>
            <a:ext cx="6294783" cy="5952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3: Talk with your Chair/Director/Unit Head and Dean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1EEB085-C299-F044-BBEF-B335FBF5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" y="1060175"/>
            <a:ext cx="5453270" cy="2869096"/>
          </a:xfrm>
        </p:spPr>
        <p:txBody>
          <a:bodyPr>
            <a:normAutofit fontScale="92500"/>
          </a:bodyPr>
          <a:lstStyle/>
          <a:p>
            <a:r>
              <a:rPr lang="en-US" dirty="0"/>
              <a:t>Work out/discuss issues like:</a:t>
            </a:r>
          </a:p>
          <a:p>
            <a:pPr lvl="1"/>
            <a:r>
              <a:rPr lang="en-US" dirty="0"/>
              <a:t>how much time you will need to commit to the project</a:t>
            </a:r>
          </a:p>
          <a:p>
            <a:pPr lvl="1"/>
            <a:r>
              <a:rPr lang="en-US" dirty="0"/>
              <a:t>buy out or release from other duties if you were to get funded </a:t>
            </a:r>
          </a:p>
          <a:p>
            <a:pPr lvl="1"/>
            <a:r>
              <a:rPr lang="en-US" dirty="0"/>
              <a:t>Potential needed departmental resources </a:t>
            </a:r>
          </a:p>
          <a:p>
            <a:r>
              <a:rPr lang="en-US" dirty="0"/>
              <a:t>They can also give you valuable input on writing your proposal </a:t>
            </a:r>
          </a:p>
          <a:p>
            <a:r>
              <a:rPr lang="en-US" dirty="0"/>
              <a:t>Address problems before they arise. </a:t>
            </a:r>
          </a:p>
          <a:p>
            <a:r>
              <a:rPr lang="en-US" dirty="0"/>
              <a:t>If there are members on the project team from different departments, they will need to do this too. </a:t>
            </a:r>
          </a:p>
        </p:txBody>
      </p:sp>
    </p:spTree>
    <p:extLst>
      <p:ext uri="{BB962C8B-B14F-4D97-AF65-F5344CB8AC3E}">
        <p14:creationId xmlns:p14="http://schemas.microsoft.com/office/powerpoint/2010/main" val="18028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449E6B-18F0-4F4F-9106-5E18F1F76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11" y="428263"/>
            <a:ext cx="5777946" cy="595275"/>
          </a:xfrm>
        </p:spPr>
        <p:txBody>
          <a:bodyPr>
            <a:normAutofit fontScale="90000"/>
          </a:bodyPr>
          <a:lstStyle/>
          <a:p>
            <a:r>
              <a:rPr lang="en-US" dirty="0"/>
              <a:t>Step 4: Start a grant proposal approval form in One Aegis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9A51DCD-DC58-2C4A-ABCA-47A8D9C40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87" y="1278182"/>
            <a:ext cx="3984377" cy="2877129"/>
          </a:xfrm>
        </p:spPr>
        <p:txBody>
          <a:bodyPr>
            <a:normAutofit/>
          </a:bodyPr>
          <a:lstStyle/>
          <a:p>
            <a:r>
              <a:rPr lang="en-US" dirty="0"/>
              <a:t>One Aegis is the system we use to internally approve all proposals. </a:t>
            </a:r>
          </a:p>
          <a:p>
            <a:r>
              <a:rPr lang="en-US" dirty="0">
                <a:hlinkClick r:id="rId3" action="ppaction://hlinkfile"/>
              </a:rPr>
              <a:t>Gvsu.edu/grants</a:t>
            </a:r>
            <a:endParaRPr lang="en-US" dirty="0"/>
          </a:p>
          <a:p>
            <a:pPr lvl="1"/>
            <a:r>
              <a:rPr lang="en-US" dirty="0"/>
              <a:t>Here you will find the link to log into One Aegis and a step-by-step user guide. </a:t>
            </a:r>
          </a:p>
          <a:p>
            <a:r>
              <a:rPr lang="en-US" dirty="0"/>
              <a:t>We will go through a practice submission at the end of the presentation.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94BD23-3219-8F4F-99F3-7E94E04BFD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00" y="1050235"/>
            <a:ext cx="4578212" cy="304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7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1FB6266-64EF-D947-9408-7EA84EC4EB7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5762510" y="428264"/>
            <a:ext cx="2924290" cy="3727812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6538701-B03B-934B-BB45-E6916207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348750"/>
            <a:ext cx="4878729" cy="413251"/>
          </a:xfrm>
        </p:spPr>
        <p:txBody>
          <a:bodyPr>
            <a:normAutofit fontScale="90000"/>
          </a:bodyPr>
          <a:lstStyle/>
          <a:p>
            <a:r>
              <a:rPr lang="en-US" dirty="0"/>
              <a:t>Step 5: Create your Budget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0CC593E-CEE4-8A4F-B18F-F6AA9669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816664"/>
            <a:ext cx="5002697" cy="3564835"/>
          </a:xfrm>
        </p:spPr>
        <p:txBody>
          <a:bodyPr>
            <a:normAutofit/>
          </a:bodyPr>
          <a:lstStyle/>
          <a:p>
            <a:r>
              <a:rPr lang="en-US" dirty="0"/>
              <a:t>Start the budget as soon as possible. </a:t>
            </a:r>
          </a:p>
          <a:p>
            <a:r>
              <a:rPr lang="en-US" dirty="0"/>
              <a:t>Working on the budget can help you think through all aspects of the project which can be a helpful step prior to writing the proposal narrative. 	</a:t>
            </a:r>
          </a:p>
          <a:p>
            <a:pPr lvl="1"/>
            <a:r>
              <a:rPr lang="en-US" dirty="0"/>
              <a:t>Time commitment of personnel </a:t>
            </a:r>
          </a:p>
          <a:p>
            <a:pPr lvl="1"/>
            <a:r>
              <a:rPr lang="en-US" dirty="0"/>
              <a:t>Supplies</a:t>
            </a:r>
          </a:p>
          <a:p>
            <a:pPr lvl="1"/>
            <a:r>
              <a:rPr lang="en-US" dirty="0"/>
              <a:t>Travel</a:t>
            </a:r>
          </a:p>
          <a:p>
            <a:r>
              <a:rPr lang="en-US" dirty="0"/>
              <a:t>OSP can work with you from the start to develop your budget, or we can fine tune it while you go onto other elements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278177270"/>
      </p:ext>
    </p:extLst>
  </p:cSld>
  <p:clrMapOvr>
    <a:masterClrMapping/>
  </p:clrMapOvr>
</p:sld>
</file>

<file path=ppt/theme/theme1.xml><?xml version="1.0" encoding="utf-8"?>
<a:theme xmlns:a="http://schemas.openxmlformats.org/drawingml/2006/main" name="GVSU Design 2">
  <a:themeElements>
    <a:clrScheme name="Next is Now">
      <a:dk1>
        <a:srgbClr val="0032A0"/>
      </a:dk1>
      <a:lt1>
        <a:srgbClr val="FFFFFF"/>
      </a:lt1>
      <a:dk2>
        <a:srgbClr val="00A9DA"/>
      </a:dk2>
      <a:lt2>
        <a:srgbClr val="D0E1EB"/>
      </a:lt2>
      <a:accent1>
        <a:srgbClr val="00C3B3"/>
      </a:accent1>
      <a:accent2>
        <a:srgbClr val="82469E"/>
      </a:accent2>
      <a:accent3>
        <a:srgbClr val="7BBB56"/>
      </a:accent3>
      <a:accent4>
        <a:srgbClr val="AB9CD8"/>
      </a:accent4>
      <a:accent5>
        <a:srgbClr val="5CC7FB"/>
      </a:accent5>
      <a:accent6>
        <a:srgbClr val="3271EB"/>
      </a:accent6>
      <a:hlink>
        <a:srgbClr val="5F259D"/>
      </a:hlink>
      <a:folHlink>
        <a:srgbClr val="B23A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1321</Words>
  <Application>Microsoft Office PowerPoint</Application>
  <PresentationFormat>On-screen Show (16:9)</PresentationFormat>
  <Paragraphs>176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Times New Roman</vt:lpstr>
      <vt:lpstr>GVSU Design 2</vt:lpstr>
      <vt:lpstr>Intro to Submitting Grants at GVSU</vt:lpstr>
      <vt:lpstr>Learning Objectives</vt:lpstr>
      <vt:lpstr>10 Steps to Submitting a Grant at GVSU</vt:lpstr>
      <vt:lpstr>Step 1: Read the Funding Announcement </vt:lpstr>
      <vt:lpstr>Step 2: Meet with your Grants and Contract Specialist</vt:lpstr>
      <vt:lpstr>Step 2 Continued </vt:lpstr>
      <vt:lpstr>Step 3: Talk with your Chair/Director/Unit Head and Dean </vt:lpstr>
      <vt:lpstr>Step 4: Start a grant proposal approval form in One Aegis </vt:lpstr>
      <vt:lpstr>Step 5: Create your Budget</vt:lpstr>
      <vt:lpstr>Budget categories</vt:lpstr>
      <vt:lpstr>Step 6: Write your narrative and ask others for critique</vt:lpstr>
      <vt:lpstr>Step 7: Get your submission approved internally </vt:lpstr>
      <vt:lpstr>Step 8: Finish all other required paperwork</vt:lpstr>
      <vt:lpstr>Step 9: Finalize your Narrative </vt:lpstr>
      <vt:lpstr>Step 10: Submit your Proposal!</vt:lpstr>
      <vt:lpstr>What role does University Development play in all of this?</vt:lpstr>
      <vt:lpstr>Key things to remember</vt:lpstr>
      <vt:lpstr>Starting a Grant Proposal Approval Form in One Aegis</vt:lpstr>
      <vt:lpstr>PowerPoint Presentation</vt:lpstr>
      <vt:lpstr>PowerPoint Presentation</vt:lpstr>
      <vt:lpstr>Thank you for joining us today!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Abbey Cook</cp:lastModifiedBy>
  <cp:revision>129</cp:revision>
  <cp:lastPrinted>2016-11-18T15:35:52Z</cp:lastPrinted>
  <dcterms:created xsi:type="dcterms:W3CDTF">2012-08-29T17:26:34Z</dcterms:created>
  <dcterms:modified xsi:type="dcterms:W3CDTF">2023-11-01T22:36:02Z</dcterms:modified>
</cp:coreProperties>
</file>