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80" r:id="rId2"/>
    <p:sldId id="257" r:id="rId3"/>
    <p:sldId id="256" r:id="rId4"/>
    <p:sldId id="272" r:id="rId5"/>
    <p:sldId id="258" r:id="rId6"/>
    <p:sldId id="260" r:id="rId7"/>
    <p:sldId id="273" r:id="rId8"/>
    <p:sldId id="261" r:id="rId9"/>
    <p:sldId id="288" r:id="rId10"/>
    <p:sldId id="264" r:id="rId11"/>
    <p:sldId id="265" r:id="rId12"/>
    <p:sldId id="286" r:id="rId13"/>
    <p:sldId id="284" r:id="rId14"/>
    <p:sldId id="266" r:id="rId15"/>
    <p:sldId id="283" r:id="rId16"/>
    <p:sldId id="285" r:id="rId17"/>
    <p:sldId id="287" r:id="rId18"/>
    <p:sldId id="269" r:id="rId19"/>
    <p:sldId id="282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843FA-BED8-4B1A-BA41-F713ABA3CBF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F826C-8EAD-45B7-B843-2FEAFB2C8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98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13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07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06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2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55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  Speak to what Forecasted Opportunities 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8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10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85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53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6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61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94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23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8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75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9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51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F826C-8EAD-45B7-B843-2FEAFB2C8A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1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" y="1"/>
            <a:ext cx="12173964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354" y="4464966"/>
            <a:ext cx="7287813" cy="1229783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413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136D64-64FF-1C44-8A0D-A2DF256B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7E393-095B-BD48-A7B5-254C27EA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EA20C-697C-ED44-BF3B-17CE83A7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45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840CFE91-EFD3-8A4F-A095-A0330436A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73961" cy="68579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33145" y="6234897"/>
            <a:ext cx="3657600" cy="486580"/>
          </a:xfrm>
        </p:spPr>
        <p:txBody>
          <a:bodyPr/>
          <a:lstStyle/>
          <a:p>
            <a:fld id="{40BC1670-A1A1-8346-81EC-B707852AFEB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823" y="6234897"/>
            <a:ext cx="7484963" cy="48658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00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840CFE91-EFD3-8A4F-A095-A0330436AA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"/>
            <a:ext cx="12173961" cy="6857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33145" y="6234897"/>
            <a:ext cx="3657600" cy="486580"/>
          </a:xfrm>
        </p:spPr>
        <p:txBody>
          <a:bodyPr/>
          <a:lstStyle/>
          <a:p>
            <a:fld id="{40BC1670-A1A1-8346-81EC-B707852AFEB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5823" y="6234897"/>
            <a:ext cx="7484963" cy="48658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6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werpoint_title_1.jpg">
            <a:extLst>
              <a:ext uri="{FF2B5EF4-FFF2-40B4-BE49-F238E27FC236}">
                <a16:creationId xmlns:a16="http://schemas.microsoft.com/office/drawing/2014/main" id="{7B8AC24C-5078-0A45-B025-612078EB99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435"/>
            <a:ext cx="12173961" cy="685799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86847" y="6234897"/>
            <a:ext cx="3642165" cy="486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BC1670-A1A1-8346-81EC-B707852AFEB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7555" y="6234897"/>
            <a:ext cx="7423231" cy="4865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2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2759-B920-FF43-A499-D67551372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C6D50-E816-1E4F-BA62-5C9BA81BB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0DD6E-71D2-BC4B-B7EE-4C1DDA25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4F083-307C-AB47-B3CD-77E20334E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78F42-3EE7-6B4C-98F8-59976F7D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6EAC1-0A30-9148-9B32-95C3F4054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2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1"/>
            <a:ext cx="121739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354" y="4464966"/>
            <a:ext cx="7287813" cy="1229783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0232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0"/>
            <a:ext cx="1217396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50354" y="4464966"/>
            <a:ext cx="7287813" cy="1229783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3733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700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1"/>
            <a:ext cx="1217396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5176" y="2521298"/>
            <a:ext cx="9506673" cy="861775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477" y="4489960"/>
            <a:ext cx="9507371" cy="461665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659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0"/>
            <a:ext cx="1217396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5176" y="2521298"/>
            <a:ext cx="9506673" cy="861775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477" y="4489960"/>
            <a:ext cx="9507371" cy="461665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322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9A3AD80A-2CFA-6941-995E-ECEBB910EB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435"/>
            <a:ext cx="12173961" cy="685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35176" y="2521298"/>
            <a:ext cx="9506673" cy="861775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4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34477" y="4489960"/>
            <a:ext cx="9507371" cy="461665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638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34473"/>
            <a:ext cx="10972800" cy="666786"/>
          </a:xfrm>
        </p:spPr>
        <p:txBody>
          <a:bodyPr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63958"/>
            <a:ext cx="10972800" cy="396905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9538C1-B293-2742-9530-944373C1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C5AA5D-E640-8440-A816-8308BD1D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1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1704243"/>
            <a:ext cx="5424668" cy="3836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4032" y="1704241"/>
            <a:ext cx="5378369" cy="383617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5BD5A4A-B91A-0941-8B20-7FDE4EDE58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DC64958-0AF4-244F-9A54-A32A5C0E15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1828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599" y="2206908"/>
            <a:ext cx="5424668" cy="34724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4032" y="2206907"/>
            <a:ext cx="5378369" cy="3472407"/>
          </a:xfr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5D822D-FB6E-364C-96F9-CEB662040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0305" y="1528234"/>
            <a:ext cx="4953961" cy="539751"/>
          </a:xfrm>
        </p:spPr>
        <p:txBody>
          <a:bodyPr>
            <a:normAutofit/>
          </a:bodyPr>
          <a:lstStyle>
            <a:lvl1pPr marL="0" indent="0">
              <a:buNone/>
              <a:defRPr sz="2667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1BA465-3D1A-D44E-A344-DC3494C804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1585" y="1528234"/>
            <a:ext cx="4930815" cy="539751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5BD5A4A-B91A-0941-8B20-7FDE4EDE58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0BC1670-A1A1-8346-81EC-B707852AFEB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DC64958-0AF4-244F-9A54-A32A5C0E15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4862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3ED1D5-513A-B04B-A4FA-4A46389E2103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" y="1"/>
            <a:ext cx="12173961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71018"/>
            <a:ext cx="10972800" cy="793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7620"/>
            <a:ext cx="10972800" cy="3997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20245" y="6234897"/>
            <a:ext cx="1118887" cy="486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40BC1670-A1A1-8346-81EC-B707852AFEBF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119" y="6234897"/>
            <a:ext cx="4399667" cy="486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189" rtl="0" eaLnBrk="1" latinLnBrk="0" hangingPunct="1">
        <a:spcBef>
          <a:spcPct val="0"/>
        </a:spcBef>
        <a:buNone/>
        <a:defRPr sz="3733" b="1" i="0" kern="1200">
          <a:solidFill>
            <a:srgbClr val="00498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32" indent="-28574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pivot.proquest.com/funding_main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earch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guidestar.org/" TargetMode="External"/><Relationship Id="rId4" Type="http://schemas.openxmlformats.org/officeDocument/2006/relationships/hyperlink" Target="https://report.nih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vsu.edu/csc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vsu.edu/ours/funding-additional-resources-for-faculty-mentors-836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gvsu.edu/lgbtfacstaff/grant-opportunity-15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h.gov/grants" TargetMode="External"/><Relationship Id="rId3" Type="http://schemas.openxmlformats.org/officeDocument/2006/relationships/hyperlink" Target="https://fundsnetservices.com/michigan-grants-and-foundations" TargetMode="External"/><Relationship Id="rId7" Type="http://schemas.openxmlformats.org/officeDocument/2006/relationships/hyperlink" Target="http://ies.ed.gov/fundin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ed.gov/fund/grants-apply.html" TargetMode="External"/><Relationship Id="rId5" Type="http://schemas.openxmlformats.org/officeDocument/2006/relationships/hyperlink" Target="http://grants.nih.gov/grants/oer.htm" TargetMode="External"/><Relationship Id="rId4" Type="http://schemas.openxmlformats.org/officeDocument/2006/relationships/hyperlink" Target="http://www.nsf.gov/funding/" TargetMode="External"/><Relationship Id="rId9" Type="http://schemas.openxmlformats.org/officeDocument/2006/relationships/hyperlink" Target="http://arts.gov/grants/apply-grant/grants-organization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ookabb@gvsu.edu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righme@gvsu.edu" TargetMode="External"/><Relationship Id="rId5" Type="http://schemas.openxmlformats.org/officeDocument/2006/relationships/hyperlink" Target="mailto:wright@gvsu.edu" TargetMode="External"/><Relationship Id="rId4" Type="http://schemas.openxmlformats.org/officeDocument/2006/relationships/hyperlink" Target="mailto:ledforsa@gvsu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vsu.edu/grants/grants-contracts-specialist-directory-30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38297-AB47-16C1-0C10-A2478BE1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991" y="1443006"/>
            <a:ext cx="8854017" cy="1815690"/>
          </a:xfrm>
        </p:spPr>
        <p:txBody>
          <a:bodyPr/>
          <a:lstStyle/>
          <a:p>
            <a:pPr algn="ctr"/>
            <a:r>
              <a:rPr lang="en-US" dirty="0"/>
              <a:t>Thank you for joining us for Research Matters – External Funding!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E520-27B6-CA82-8471-0C6A24140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397" y="3429000"/>
            <a:ext cx="7095203" cy="102474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/>
              <a:t>The presentation will begin at 12:10</a:t>
            </a:r>
          </a:p>
          <a:p>
            <a:pPr marL="0" indent="0" algn="ctr">
              <a:buNone/>
            </a:pPr>
            <a:r>
              <a:rPr lang="en-US" dirty="0"/>
              <a:t>Please use the chat to ask questions throughout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167555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7BC9FD3-BF5F-514D-8895-BA918D98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018"/>
            <a:ext cx="6427808" cy="793700"/>
          </a:xfrm>
        </p:spPr>
        <p:txBody>
          <a:bodyPr/>
          <a:lstStyle/>
          <a:p>
            <a:r>
              <a:rPr lang="en-US" dirty="0"/>
              <a:t>Where to Find Funding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EEB085-C299-F044-BBEF-B335FBF5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64718"/>
            <a:ext cx="6427809" cy="3836172"/>
          </a:xfrm>
        </p:spPr>
        <p:txBody>
          <a:bodyPr/>
          <a:lstStyle/>
          <a:p>
            <a:r>
              <a:rPr lang="en-US" dirty="0"/>
              <a:t>Gvsu.edu/grants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5AF83-7EC4-73EE-A2BB-2E5A364F8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0" y="294361"/>
            <a:ext cx="5271247" cy="33207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C1522-C936-B565-1374-0C2C9B893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9" y="3615107"/>
            <a:ext cx="5271247" cy="2458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813B01-104B-D126-2BDF-982729416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81" y="1954734"/>
            <a:ext cx="6060781" cy="310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8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449E6B-18F0-4F4F-9106-5E18F1F7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55" y="550616"/>
            <a:ext cx="6906228" cy="793700"/>
          </a:xfrm>
        </p:spPr>
        <p:txBody>
          <a:bodyPr/>
          <a:lstStyle/>
          <a:p>
            <a:r>
              <a:rPr lang="en-US" dirty="0"/>
              <a:t>Pivot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7875B-3A33-783D-8AEF-CEC9458DF2A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94555" y="1344316"/>
            <a:ext cx="5204197" cy="5757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Sign in using your GVSU Network login.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09E86F-E69E-6A36-B222-503C40F56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55" y="2214283"/>
            <a:ext cx="5903376" cy="28026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7417C5-DBE1-F4F4-14D3-4E1D02FC6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612" y="1632178"/>
            <a:ext cx="5111282" cy="40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7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2E9F6F-22EF-9A62-2ED8-A9B2C0BE6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320" y="1645170"/>
            <a:ext cx="4316794" cy="370913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75DC28-5744-05BC-B297-E9746E454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770" y="571018"/>
            <a:ext cx="6923316" cy="903683"/>
          </a:xfrm>
        </p:spPr>
        <p:txBody>
          <a:bodyPr/>
          <a:lstStyle/>
          <a:p>
            <a:r>
              <a:rPr lang="en-US" dirty="0"/>
              <a:t>Type in key words to search for funding or click funding along the top bar to use the wheel.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FD34D6-5B06-2D76-0CE7-B1CC0C00A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00A46-A5F4-FEC3-4D92-003C8D9AC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14" y="2477785"/>
            <a:ext cx="4951453" cy="15825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2E5FDB-BC45-A262-0EB7-749CD71053A0}"/>
              </a:ext>
            </a:extLst>
          </p:cNvPr>
          <p:cNvSpPr txBox="1"/>
          <p:nvPr/>
        </p:nvSpPr>
        <p:spPr>
          <a:xfrm>
            <a:off x="1308847" y="5354306"/>
            <a:ext cx="7922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now demonstrate a search using the pivot wheel </a:t>
            </a:r>
            <a:r>
              <a:rPr lang="en-US" dirty="0">
                <a:hlinkClick r:id="rId5"/>
              </a:rPr>
              <a:t>https://pivot.proquest.com/funding_main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927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F60E13-2F8C-AFB0-93AC-DADDEFDD7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04243"/>
            <a:ext cx="8958608" cy="3056293"/>
          </a:xfrm>
        </p:spPr>
        <p:txBody>
          <a:bodyPr/>
          <a:lstStyle/>
          <a:p>
            <a:r>
              <a:rPr lang="en-US" dirty="0"/>
              <a:t>Go to PIVOT and sign in.</a:t>
            </a:r>
          </a:p>
          <a:p>
            <a:r>
              <a:rPr lang="en-US" dirty="0"/>
              <a:t>Complete your profile/add key words if needed.</a:t>
            </a:r>
          </a:p>
          <a:p>
            <a:r>
              <a:rPr lang="en-US" dirty="0"/>
              <a:t>Perform a search that could be beneficial for your department. </a:t>
            </a:r>
          </a:p>
          <a:p>
            <a:r>
              <a:rPr lang="en-US" dirty="0"/>
              <a:t>Shout out keywords and we will demonstrate a search.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28BEBA-A4C1-0773-ED41-BE734F4E0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303311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538701-B03B-934B-BB45-E6916207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11041"/>
            <a:ext cx="6504972" cy="793700"/>
          </a:xfrm>
        </p:spPr>
        <p:txBody>
          <a:bodyPr/>
          <a:lstStyle/>
          <a:p>
            <a:r>
              <a:rPr lang="en-US" dirty="0"/>
              <a:t>Grants.gov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CC593E-CEE4-8A4F-B18F-F6AA9669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138141"/>
            <a:ext cx="7683376" cy="3836172"/>
          </a:xfrm>
        </p:spPr>
        <p:txBody>
          <a:bodyPr/>
          <a:lstStyle/>
          <a:p>
            <a:r>
              <a:rPr lang="en-US" dirty="0"/>
              <a:t>Clearinghouse for all federal grants.</a:t>
            </a:r>
          </a:p>
          <a:p>
            <a:r>
              <a:rPr lang="en-US" dirty="0"/>
              <a:t>No login is needed to complete a funding search!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F79A1-801C-889D-662B-698A00D76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258" y="2505635"/>
            <a:ext cx="6096000" cy="31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08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50F288-112C-7C43-4C00-E0C8A68C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Grant.gov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F239F977-5F8B-41AC-29AE-B3716D51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142" y="876195"/>
            <a:ext cx="8373916" cy="4990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1EF85C-E274-E500-4752-EFC66007F2B7}"/>
              </a:ext>
            </a:extLst>
          </p:cNvPr>
          <p:cNvSpPr txBox="1"/>
          <p:nvPr/>
        </p:nvSpPr>
        <p:spPr>
          <a:xfrm>
            <a:off x="794657" y="1571546"/>
            <a:ext cx="229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Enter keywords and select appropriate filters to narrow search results. </a:t>
            </a:r>
          </a:p>
        </p:txBody>
      </p:sp>
    </p:spTree>
    <p:extLst>
      <p:ext uri="{BB962C8B-B14F-4D97-AF65-F5344CB8AC3E}">
        <p14:creationId xmlns:p14="http://schemas.microsoft.com/office/powerpoint/2010/main" val="118094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0159D0-AD51-8FA3-E212-25CB0944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" y="194591"/>
            <a:ext cx="10972800" cy="793700"/>
          </a:xfrm>
        </p:spPr>
        <p:txBody>
          <a:bodyPr/>
          <a:lstStyle/>
          <a:p>
            <a:r>
              <a:rPr lang="en-US" dirty="0"/>
              <a:t>Grant.gov Example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14C93E3-A7F4-1D44-4E88-672646E68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5872" y="940470"/>
            <a:ext cx="2570637" cy="5133714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572856-6142-ADF5-47F4-DFE44A9B4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510" y="323943"/>
            <a:ext cx="5534893" cy="553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21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A08CB-C661-DF63-4407-39F69650E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967868"/>
            <a:ext cx="6018225" cy="50276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Reading awarded grants can help:</a:t>
            </a:r>
          </a:p>
          <a:p>
            <a:pPr lvl="1"/>
            <a:r>
              <a:rPr lang="en-US" dirty="0"/>
              <a:t>Identify: </a:t>
            </a:r>
          </a:p>
          <a:p>
            <a:pPr lvl="2"/>
            <a:r>
              <a:rPr lang="en-US" dirty="0"/>
              <a:t>who the sponsor is giving money to- universities, religious organizations, K-12</a:t>
            </a:r>
          </a:p>
          <a:p>
            <a:pPr lvl="2"/>
            <a:r>
              <a:rPr lang="en-US" dirty="0"/>
              <a:t>the kinds/topics of projects a sponsor supports </a:t>
            </a:r>
          </a:p>
          <a:p>
            <a:pPr lvl="2"/>
            <a:r>
              <a:rPr lang="en-US" dirty="0"/>
              <a:t>collaborators and competitors</a:t>
            </a:r>
          </a:p>
          <a:p>
            <a:pPr lvl="2"/>
            <a:r>
              <a:rPr lang="en-US" dirty="0"/>
              <a:t>the geographical area and how much is given </a:t>
            </a:r>
          </a:p>
          <a:p>
            <a:pPr lvl="1"/>
            <a:r>
              <a:rPr lang="en-US" dirty="0"/>
              <a:t>Serve as an example of what a well-written proposal looks like </a:t>
            </a:r>
          </a:p>
          <a:p>
            <a:pPr lvl="1"/>
            <a:r>
              <a:rPr lang="en-US" dirty="0"/>
              <a:t>Uncover which sponsors are supporting projects in the project field</a:t>
            </a:r>
          </a:p>
          <a:p>
            <a:pPr lvl="1"/>
            <a:r>
              <a:rPr lang="en-US" dirty="0"/>
              <a:t>Identify publications that are coming out of the research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5ED2E5-95B9-F878-A75A-D070A2533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4168"/>
            <a:ext cx="10972800" cy="793700"/>
          </a:xfrm>
        </p:spPr>
        <p:txBody>
          <a:bodyPr/>
          <a:lstStyle/>
          <a:p>
            <a:r>
              <a:rPr lang="en-US" dirty="0"/>
              <a:t>Searching Awarded Grants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9C1AD51-C43E-B905-EF23-590FCA1C7093}"/>
              </a:ext>
            </a:extLst>
          </p:cNvPr>
          <p:cNvSpPr txBox="1">
            <a:spLocks/>
          </p:cNvSpPr>
          <p:nvPr/>
        </p:nvSpPr>
        <p:spPr>
          <a:xfrm>
            <a:off x="6497053" y="967869"/>
            <a:ext cx="5342021" cy="498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Sites for award information: </a:t>
            </a:r>
          </a:p>
          <a:p>
            <a:pPr lvl="1"/>
            <a:r>
              <a:rPr lang="en-US" dirty="0">
                <a:hlinkClick r:id="rId3"/>
              </a:rPr>
              <a:t>NSF Award Search: Simple Search.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Home | </a:t>
            </a:r>
            <a:r>
              <a:rPr lang="en-US" dirty="0" err="1">
                <a:hlinkClick r:id="rId4"/>
              </a:rPr>
              <a:t>RePORT</a:t>
            </a:r>
            <a:r>
              <a:rPr lang="en-US" dirty="0">
                <a:hlinkClick r:id="rId4"/>
              </a:rPr>
              <a:t> (nih.gov)</a:t>
            </a:r>
            <a:endParaRPr lang="en-US" dirty="0"/>
          </a:p>
          <a:p>
            <a:pPr lvl="1"/>
            <a:r>
              <a:rPr lang="en-US" dirty="0"/>
              <a:t>Other federal grant awarding agency websites </a:t>
            </a:r>
          </a:p>
          <a:p>
            <a:pPr lvl="1"/>
            <a:r>
              <a:rPr lang="en-US" dirty="0">
                <a:hlinkClick r:id="rId5"/>
              </a:rPr>
              <a:t>Nonprofit data for donors, </a:t>
            </a:r>
            <a:r>
              <a:rPr lang="en-US" dirty="0" err="1">
                <a:hlinkClick r:id="rId5"/>
              </a:rPr>
              <a:t>grantmakers</a:t>
            </a:r>
            <a:r>
              <a:rPr lang="en-US" dirty="0">
                <a:hlinkClick r:id="rId5"/>
              </a:rPr>
              <a:t>, and businesses | GuideStar | Candid</a:t>
            </a:r>
            <a:endParaRPr lang="en-US" dirty="0"/>
          </a:p>
          <a:p>
            <a:pPr lvl="1"/>
            <a:r>
              <a:rPr lang="en-US" dirty="0"/>
              <a:t>Foundation and grant maker websites</a:t>
            </a:r>
          </a:p>
        </p:txBody>
      </p:sp>
    </p:spTree>
    <p:extLst>
      <p:ext uri="{BB962C8B-B14F-4D97-AF65-F5344CB8AC3E}">
        <p14:creationId xmlns:p14="http://schemas.microsoft.com/office/powerpoint/2010/main" val="126149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C1D6C0A-A591-274C-9519-8BF2F75D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08" y="320006"/>
            <a:ext cx="7285097" cy="793700"/>
          </a:xfrm>
        </p:spPr>
        <p:txBody>
          <a:bodyPr/>
          <a:lstStyle/>
          <a:p>
            <a:r>
              <a:rPr lang="en-US" dirty="0"/>
              <a:t>Internal Sources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7AA39-4052-701F-23B3-97EF5211AF91}"/>
              </a:ext>
            </a:extLst>
          </p:cNvPr>
          <p:cNvSpPr txBox="1"/>
          <p:nvPr/>
        </p:nvSpPr>
        <p:spPr>
          <a:xfrm>
            <a:off x="4363263" y="540841"/>
            <a:ext cx="7514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GVSU Center for Scholarly and Creative Excellence: </a:t>
            </a:r>
            <a:r>
              <a:rPr lang="en-US" dirty="0">
                <a:hlinkClick r:id="rId3"/>
              </a:rPr>
              <a:t>www.gvsu.edu/csce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41419-4A6A-CF23-653F-64C2C30C3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04" y="1187172"/>
            <a:ext cx="5594193" cy="2700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A426B-8DDB-35B7-93EE-BB7F1FD74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113706"/>
            <a:ext cx="5994559" cy="4369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EA5B1E-8369-6D79-8C3E-3696022CE2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904" y="4225739"/>
            <a:ext cx="5305425" cy="18669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A4FF6FD-7C2B-719B-26B8-6635382B7056}"/>
              </a:ext>
            </a:extLst>
          </p:cNvPr>
          <p:cNvCxnSpPr/>
          <p:nvPr/>
        </p:nvCxnSpPr>
        <p:spPr>
          <a:xfrm>
            <a:off x="2375647" y="3971365"/>
            <a:ext cx="0" cy="254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7AF2F0-6065-EB84-FE4F-2942C9232F6D}"/>
              </a:ext>
            </a:extLst>
          </p:cNvPr>
          <p:cNvCxnSpPr/>
          <p:nvPr/>
        </p:nvCxnSpPr>
        <p:spPr>
          <a:xfrm flipV="1">
            <a:off x="5674659" y="4778188"/>
            <a:ext cx="421341" cy="4482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73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AAF4BC-C445-BC86-A568-FFB4F9D29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9" y="1040855"/>
            <a:ext cx="3850456" cy="387180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Faculty Dissemination </a:t>
            </a:r>
          </a:p>
          <a:p>
            <a:pPr lvl="1"/>
            <a:r>
              <a:rPr lang="en-US" dirty="0"/>
              <a:t>Dissemination grant- in person or virtual conference support </a:t>
            </a:r>
          </a:p>
          <a:p>
            <a:pPr lvl="1"/>
            <a:r>
              <a:rPr lang="en-US" dirty="0"/>
              <a:t>Book publication subvention fund </a:t>
            </a:r>
          </a:p>
          <a:p>
            <a:pPr lvl="1"/>
            <a:r>
              <a:rPr lang="en-US" dirty="0"/>
              <a:t>Open access publishing support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F0FE6-C678-EBA1-B1A7-DF0BF0B3647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61446" y="1078379"/>
            <a:ext cx="3639441" cy="38361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b="1" dirty="0"/>
              <a:t>Project Funds </a:t>
            </a:r>
          </a:p>
          <a:p>
            <a:pPr lvl="1"/>
            <a:r>
              <a:rPr lang="en-US" dirty="0"/>
              <a:t>Catalyst grant for research and creativity </a:t>
            </a:r>
          </a:p>
          <a:p>
            <a:pPr lvl="1"/>
            <a:r>
              <a:rPr lang="en-US" dirty="0"/>
              <a:t>Collaborative research and creative activity initiative </a:t>
            </a:r>
          </a:p>
          <a:p>
            <a:pPr lvl="1"/>
            <a:r>
              <a:rPr lang="en-US" dirty="0"/>
              <a:t>Mini-grant program </a:t>
            </a:r>
          </a:p>
          <a:p>
            <a:pPr lvl="1"/>
            <a:r>
              <a:rPr lang="en-US" dirty="0"/>
              <a:t>Pre-tenure supplement for research and creativity </a:t>
            </a:r>
          </a:p>
          <a:p>
            <a:pPr lvl="1"/>
            <a:r>
              <a:rPr lang="en-US" dirty="0"/>
              <a:t>Faculty fellowships </a:t>
            </a:r>
          </a:p>
          <a:p>
            <a:pPr lvl="1"/>
            <a:r>
              <a:rPr lang="en-US" dirty="0"/>
              <a:t>Faculty course reassignment for research and creative expression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40A20E-72A9-7BC3-F3A0-411A3CF7E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9" y="174168"/>
            <a:ext cx="10972800" cy="793700"/>
          </a:xfrm>
        </p:spPr>
        <p:txBody>
          <a:bodyPr/>
          <a:lstStyle/>
          <a:p>
            <a:r>
              <a:rPr lang="en-US" dirty="0"/>
              <a:t>Internal 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E1DF0E-A44C-0D01-5028-26C29C93C297}"/>
              </a:ext>
            </a:extLst>
          </p:cNvPr>
          <p:cNvSpPr txBox="1">
            <a:spLocks/>
          </p:cNvSpPr>
          <p:nvPr/>
        </p:nvSpPr>
        <p:spPr>
          <a:xfrm>
            <a:off x="8139952" y="1040855"/>
            <a:ext cx="3850456" cy="383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Proposal Development</a:t>
            </a:r>
          </a:p>
          <a:p>
            <a:pPr lvl="1"/>
            <a:r>
              <a:rPr lang="en-US" sz="1800" dirty="0"/>
              <a:t>Laker extramural proposal development </a:t>
            </a:r>
          </a:p>
          <a:p>
            <a:pPr lvl="1"/>
            <a:r>
              <a:rPr lang="en-US" sz="1800" dirty="0"/>
              <a:t>GVSU’s Laker match fund </a:t>
            </a:r>
          </a:p>
          <a:p>
            <a:pPr lvl="1"/>
            <a:r>
              <a:rPr lang="en-US" sz="1800" dirty="0"/>
              <a:t>Laker innovation commercialization fund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8C79A-B380-1A73-803E-15D3CE482EDB}"/>
              </a:ext>
            </a:extLst>
          </p:cNvPr>
          <p:cNvSpPr txBox="1"/>
          <p:nvPr/>
        </p:nvSpPr>
        <p:spPr>
          <a:xfrm>
            <a:off x="398931" y="4832828"/>
            <a:ext cx="5782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Additional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Undergraduate Research and Scholarship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LGBTQ Faculty/Staff Association Grant Opportunity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52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4EB4C-0BBB-C74C-BBAF-6CD6D6BD4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0354" y="4464966"/>
            <a:ext cx="7287813" cy="1229783"/>
          </a:xfrm>
        </p:spPr>
        <p:txBody>
          <a:bodyPr anchor="ctr">
            <a:normAutofit/>
          </a:bodyPr>
          <a:lstStyle/>
          <a:p>
            <a:r>
              <a:rPr lang="en-US" dirty="0"/>
              <a:t>Grant Funding Searches</a:t>
            </a:r>
          </a:p>
        </p:txBody>
      </p:sp>
    </p:spTree>
    <p:extLst>
      <p:ext uri="{BB962C8B-B14F-4D97-AF65-F5344CB8AC3E}">
        <p14:creationId xmlns:p14="http://schemas.microsoft.com/office/powerpoint/2010/main" val="1319536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4B0C05-0C55-021A-A788-76B2588B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967869"/>
            <a:ext cx="11229475" cy="5015836"/>
          </a:xfrm>
        </p:spPr>
        <p:txBody>
          <a:bodyPr>
            <a:normAutofit fontScale="92500"/>
          </a:bodyPr>
          <a:lstStyle/>
          <a:p>
            <a:r>
              <a:rPr lang="en-US" dirty="0"/>
              <a:t>OSP can help you search for funding opportunities!</a:t>
            </a:r>
          </a:p>
          <a:p>
            <a:r>
              <a:rPr lang="en-US" dirty="0"/>
              <a:t>A resource for various Michigan grants and foundations:</a:t>
            </a:r>
          </a:p>
          <a:p>
            <a:pPr lvl="1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https://fundsnetservices.com/michigan-grants-and-foundations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federal and state agencies: </a:t>
            </a:r>
          </a:p>
          <a:p>
            <a:pPr lvl="1"/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http://www.nsf.gov/funding/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http://grants.nih.gov/grants/oer.htm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http://www.ed.gov/fund/grants-apply.html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http://ies.ed.gov/funding/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http://www.neh.gov/grants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r>
              <a:rPr lang="en-U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http://arts.gov/grants/apply-grant/grants-organizations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 associations and higher ed associations also may offer funding opportunities 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Remember, if you put your keywords in your PIVOT, it will do a lot of the work for you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Sometimes just entering key words in a web search engine works too!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150974-5759-1AFB-A31B-F450098B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4168"/>
            <a:ext cx="10972800" cy="793700"/>
          </a:xfrm>
        </p:spPr>
        <p:txBody>
          <a:bodyPr/>
          <a:lstStyle/>
          <a:p>
            <a:r>
              <a:rPr lang="en-US" dirty="0"/>
              <a:t>Other Helpful Links/Key things to remember </a:t>
            </a:r>
          </a:p>
        </p:txBody>
      </p:sp>
    </p:spTree>
    <p:extLst>
      <p:ext uri="{BB962C8B-B14F-4D97-AF65-F5344CB8AC3E}">
        <p14:creationId xmlns:p14="http://schemas.microsoft.com/office/powerpoint/2010/main" val="3934800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EE30DE-87B7-02AE-D829-D0E436A4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251284"/>
            <a:ext cx="10972802" cy="4289131"/>
          </a:xfrm>
        </p:spPr>
        <p:txBody>
          <a:bodyPr>
            <a:normAutofit/>
          </a:bodyPr>
          <a:lstStyle/>
          <a:p>
            <a:r>
              <a:rPr lang="en-US" dirty="0"/>
              <a:t>Read the funding announcement to understand the rules and limitations and share it with your grants and contract specialist.  </a:t>
            </a:r>
          </a:p>
          <a:p>
            <a:r>
              <a:rPr lang="en-US" dirty="0"/>
              <a:t>**Talk with your chair/director/unit head and dean about the project and work out any foreseen issues.**</a:t>
            </a:r>
          </a:p>
          <a:p>
            <a:r>
              <a:rPr lang="en-US" dirty="0"/>
              <a:t>All sponsored programs must be routed through OSP, so call us early in the process.</a:t>
            </a:r>
          </a:p>
          <a:p>
            <a:r>
              <a:rPr lang="en-US" dirty="0"/>
              <a:t>We will assist you in making a checklist of all the required documents for submission. </a:t>
            </a:r>
          </a:p>
          <a:p>
            <a:r>
              <a:rPr lang="en-US" dirty="0"/>
              <a:t>Come to our upcoming sessions!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r>
              <a:rPr lang="en-US" dirty="0"/>
              <a:t>Next session is October 27 on Submitting Grants at GVSU.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8CDF42-6B08-0E69-63DD-543EF2EE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14344"/>
            <a:ext cx="10972800" cy="793700"/>
          </a:xfrm>
        </p:spPr>
        <p:txBody>
          <a:bodyPr/>
          <a:lstStyle/>
          <a:p>
            <a:r>
              <a:rPr lang="en-US" dirty="0"/>
              <a:t>You found an opportunity, what’s next?</a:t>
            </a:r>
          </a:p>
        </p:txBody>
      </p:sp>
    </p:spTree>
    <p:extLst>
      <p:ext uri="{BB962C8B-B14F-4D97-AF65-F5344CB8AC3E}">
        <p14:creationId xmlns:p14="http://schemas.microsoft.com/office/powerpoint/2010/main" val="2484288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F45DF2-76CC-61A6-6FDB-A5EA2D93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OSP?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1302AB-A7DD-6E2B-1C44-4CC687F1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951" y="1513321"/>
            <a:ext cx="5472111" cy="399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59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86036-0F59-59DF-3E5D-4CD2DAB6A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Abbey Cook </a:t>
            </a:r>
          </a:p>
          <a:p>
            <a:pPr lvl="1"/>
            <a:r>
              <a:rPr lang="en-US" dirty="0">
                <a:hlinkClick r:id="rId3"/>
              </a:rPr>
              <a:t>cookabb@gvsu.edu</a:t>
            </a:r>
            <a:r>
              <a:rPr lang="en-US" dirty="0"/>
              <a:t> </a:t>
            </a:r>
          </a:p>
          <a:p>
            <a:r>
              <a:rPr lang="en-US" dirty="0"/>
              <a:t>Sara Ledford </a:t>
            </a:r>
          </a:p>
          <a:p>
            <a:pPr lvl="1"/>
            <a:r>
              <a:rPr lang="en-US" dirty="0">
                <a:hlinkClick r:id="rId4"/>
              </a:rPr>
              <a:t>ledforsa@gvsu.edu</a:t>
            </a:r>
            <a:r>
              <a:rPr lang="en-US" dirty="0"/>
              <a:t> </a:t>
            </a:r>
          </a:p>
          <a:p>
            <a:r>
              <a:rPr lang="en-US" dirty="0"/>
              <a:t>Melissa Wright</a:t>
            </a:r>
          </a:p>
          <a:p>
            <a:pPr lvl="1"/>
            <a:r>
              <a:rPr lang="en-US" dirty="0">
                <a:hlinkClick r:id="rId5"/>
              </a:rPr>
              <a:t>w</a:t>
            </a:r>
            <a:r>
              <a:rPr lang="en-US" dirty="0">
                <a:hlinkClick r:id="rId6"/>
              </a:rPr>
              <a:t>righme@gvsu.edu</a:t>
            </a:r>
            <a:r>
              <a:rPr lang="en-US" dirty="0"/>
              <a:t> </a:t>
            </a:r>
          </a:p>
          <a:p>
            <a:pPr marL="457188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C1585E-FD4D-7FB8-2930-C57D2D7A0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 Contact Information </a:t>
            </a:r>
          </a:p>
        </p:txBody>
      </p:sp>
      <p:pic>
        <p:nvPicPr>
          <p:cNvPr id="1028" name="Picture 4" descr="Contact - Mendocino Farms | Farm Fresh Dining Los Angeles">
            <a:extLst>
              <a:ext uri="{FF2B5EF4-FFF2-40B4-BE49-F238E27FC236}">
                <a16:creationId xmlns:a16="http://schemas.microsoft.com/office/drawing/2014/main" id="{3EB6EC5A-5934-5A87-EAD5-B9942906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35" y="2351014"/>
            <a:ext cx="50196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39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0D3457-8909-F942-9C75-9751F9C4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8010"/>
            <a:ext cx="10972800" cy="666786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2C6F4A-E571-9141-AC2C-F8CCD4B75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6142"/>
            <a:ext cx="10972800" cy="45597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Who is your Grants and Contract Specialist </a:t>
            </a:r>
          </a:p>
          <a:p>
            <a:r>
              <a:rPr lang="en-US" dirty="0"/>
              <a:t>Important Things to Know </a:t>
            </a:r>
          </a:p>
          <a:p>
            <a:r>
              <a:rPr lang="en-US" dirty="0"/>
              <a:t>Preparing for the funding search </a:t>
            </a:r>
          </a:p>
          <a:p>
            <a:r>
              <a:rPr lang="en-US" dirty="0"/>
              <a:t>Types of Funding </a:t>
            </a:r>
          </a:p>
          <a:p>
            <a:r>
              <a:rPr lang="en-US" dirty="0"/>
              <a:t>Current Research Data </a:t>
            </a:r>
          </a:p>
          <a:p>
            <a:r>
              <a:rPr lang="en-US" dirty="0"/>
              <a:t>Where to find funding </a:t>
            </a:r>
          </a:p>
          <a:p>
            <a:r>
              <a:rPr lang="en-US" dirty="0"/>
              <a:t>Searching awarded grants</a:t>
            </a:r>
          </a:p>
          <a:p>
            <a:r>
              <a:rPr lang="en-US" dirty="0"/>
              <a:t>Internal funding</a:t>
            </a:r>
          </a:p>
          <a:p>
            <a:r>
              <a:rPr lang="en-US" dirty="0"/>
              <a:t>Other helpful links </a:t>
            </a:r>
          </a:p>
          <a:p>
            <a:r>
              <a:rPr lang="en-US" dirty="0"/>
              <a:t>Find an opportunity- what’s next? </a:t>
            </a:r>
          </a:p>
          <a:p>
            <a:r>
              <a:rPr lang="en-US" dirty="0"/>
              <a:t>OSP Contact Info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599" y="1704243"/>
            <a:ext cx="10407589" cy="3836172"/>
          </a:xfrm>
        </p:spPr>
        <p:txBody>
          <a:bodyPr/>
          <a:lstStyle/>
          <a:p>
            <a:r>
              <a:rPr lang="en-US" dirty="0"/>
              <a:t>Abbey Cook - KCON, CHP, Brooks, CLAS (social sciences)</a:t>
            </a:r>
          </a:p>
          <a:p>
            <a:r>
              <a:rPr lang="en-US" dirty="0"/>
              <a:t>Sara Ledford – PCEC, Seidman, all Non-Academic, contracts </a:t>
            </a:r>
          </a:p>
          <a:p>
            <a:r>
              <a:rPr lang="en-US" dirty="0"/>
              <a:t>Melissa Wright – CLAS (Hard Sciences), TRIO, CECI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Link to the OSP Directory: </a:t>
            </a:r>
            <a:r>
              <a:rPr lang="en-US" dirty="0">
                <a:hlinkClick r:id="rId3"/>
              </a:rPr>
              <a:t>https://www.gvsu.edu/grants/grants-contracts-specialist-directory-30.htm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41FEE8-22DA-0A49-8FDB-8AD82053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71018"/>
            <a:ext cx="9901472" cy="793700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your Grants and Contract Specialist? </a:t>
            </a:r>
          </a:p>
        </p:txBody>
      </p:sp>
    </p:spTree>
    <p:extLst>
      <p:ext uri="{BB962C8B-B14F-4D97-AF65-F5344CB8AC3E}">
        <p14:creationId xmlns:p14="http://schemas.microsoft.com/office/powerpoint/2010/main" val="97999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92FB5C4-B9F1-1C44-9AC8-BB2763B5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4243"/>
            <a:ext cx="6983393" cy="3836172"/>
          </a:xfrm>
        </p:spPr>
        <p:txBody>
          <a:bodyPr/>
          <a:lstStyle/>
          <a:p>
            <a:r>
              <a:rPr lang="en-US" dirty="0"/>
              <a:t>OSP will work closely with you to find funding that aligns with what you want to do </a:t>
            </a:r>
          </a:p>
          <a:p>
            <a:r>
              <a:rPr lang="en-US" dirty="0"/>
              <a:t>You are the subject matter experts, and your role is critical in finding the appropriate opportunity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509E1FF-2C0B-D645-96CC-AEC3E51272A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8262936" y="571019"/>
            <a:ext cx="3319465" cy="4970416"/>
          </a:xfr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0A80B5ED-5260-3F48-94ED-C24194F5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018"/>
            <a:ext cx="6983392" cy="793700"/>
          </a:xfrm>
        </p:spPr>
        <p:txBody>
          <a:bodyPr/>
          <a:lstStyle/>
          <a:p>
            <a:r>
              <a:rPr lang="en-US" dirty="0"/>
              <a:t>Important Things to Know</a:t>
            </a:r>
          </a:p>
        </p:txBody>
      </p:sp>
    </p:spTree>
    <p:extLst>
      <p:ext uri="{BB962C8B-B14F-4D97-AF65-F5344CB8AC3E}">
        <p14:creationId xmlns:p14="http://schemas.microsoft.com/office/powerpoint/2010/main" val="206975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C913F8-C203-C44C-B7B3-F85B5397F3A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7731967" y="571019"/>
            <a:ext cx="3766839" cy="4969397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C7589B9-CA05-7849-ADEF-6478D807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1018"/>
            <a:ext cx="6474107" cy="793700"/>
          </a:xfrm>
        </p:spPr>
        <p:txBody>
          <a:bodyPr/>
          <a:lstStyle/>
          <a:p>
            <a:r>
              <a:rPr lang="en-US" dirty="0"/>
              <a:t>Funding Types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F28EE4-247E-8D4C-9FC6-78E6EFC2C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04243"/>
            <a:ext cx="6474108" cy="3836172"/>
          </a:xfrm>
        </p:spPr>
        <p:txBody>
          <a:bodyPr/>
          <a:lstStyle/>
          <a:p>
            <a:r>
              <a:rPr lang="en-US" dirty="0"/>
              <a:t>Government: Federal, State, Local </a:t>
            </a:r>
          </a:p>
          <a:p>
            <a:r>
              <a:rPr lang="en-US" dirty="0"/>
              <a:t>Foundations and Nonprofits</a:t>
            </a:r>
          </a:p>
          <a:p>
            <a:r>
              <a:rPr lang="en-US" dirty="0"/>
              <a:t>Corporations</a:t>
            </a:r>
          </a:p>
          <a:p>
            <a:r>
              <a:rPr lang="en-US" dirty="0"/>
              <a:t>Foreign </a:t>
            </a:r>
          </a:p>
          <a:p>
            <a:r>
              <a:rPr lang="en-US" dirty="0"/>
              <a:t>Institutional (internal)</a:t>
            </a:r>
          </a:p>
        </p:txBody>
      </p:sp>
    </p:spTree>
    <p:extLst>
      <p:ext uri="{BB962C8B-B14F-4D97-AF65-F5344CB8AC3E}">
        <p14:creationId xmlns:p14="http://schemas.microsoft.com/office/powerpoint/2010/main" val="202049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B245263-60A3-6C43-834B-69B0510A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0636"/>
            <a:ext cx="11506199" cy="1073445"/>
          </a:xfrm>
        </p:spPr>
        <p:txBody>
          <a:bodyPr>
            <a:normAutofit fontScale="90000"/>
          </a:bodyPr>
          <a:lstStyle/>
          <a:p>
            <a:r>
              <a:rPr lang="en-US" dirty="0"/>
              <a:t>Current Research Data- R&amp;D Expenditures by Source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764F4C-B67A-DAF7-D794-F1018B296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592" y="1154081"/>
            <a:ext cx="7396815" cy="474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68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B4B9F7-77D4-164F-93E6-EC7D96E9BD1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09600" y="571018"/>
            <a:ext cx="3403747" cy="5123727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66D4506-0501-2E4C-831C-F3E63843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874" y="369555"/>
            <a:ext cx="7080011" cy="793700"/>
          </a:xfrm>
        </p:spPr>
        <p:txBody>
          <a:bodyPr>
            <a:normAutofit fontScale="90000"/>
          </a:bodyPr>
          <a:lstStyle/>
          <a:p>
            <a:r>
              <a:rPr lang="en-US" dirty="0"/>
              <a:t>Preparing for the Funding Search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97A606-8D56-7946-AB5D-A87303D1A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607" y="1163255"/>
            <a:ext cx="7386547" cy="45314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 a project plan: </a:t>
            </a:r>
          </a:p>
          <a:p>
            <a:pPr lvl="1"/>
            <a:r>
              <a:rPr lang="en-US" dirty="0"/>
              <a:t>What is the project/programming idea?</a:t>
            </a:r>
          </a:p>
          <a:p>
            <a:pPr lvl="1"/>
            <a:r>
              <a:rPr lang="en-US" dirty="0"/>
              <a:t>What is the problem that will be addressed?</a:t>
            </a:r>
          </a:p>
          <a:p>
            <a:pPr lvl="1"/>
            <a:r>
              <a:rPr lang="en-US" dirty="0"/>
              <a:t>Who will benefit from the project?</a:t>
            </a:r>
          </a:p>
          <a:p>
            <a:pPr lvl="1"/>
            <a:r>
              <a:rPr lang="en-US" dirty="0"/>
              <a:t>What is the geographic area of the project?</a:t>
            </a:r>
          </a:p>
          <a:p>
            <a:pPr lvl="1"/>
            <a:r>
              <a:rPr lang="en-US" dirty="0"/>
              <a:t>How much funding is needed?</a:t>
            </a:r>
          </a:p>
          <a:p>
            <a:pPr lvl="1"/>
            <a:r>
              <a:rPr lang="en-US" dirty="0"/>
              <a:t>How long will it take to fully develop the project?</a:t>
            </a:r>
          </a:p>
          <a:p>
            <a:pPr lvl="1"/>
            <a:r>
              <a:rPr lang="en-US" dirty="0"/>
              <a:t>What resources are needed to make the idea a success – staffing, student assistance, equipment, space, materials, etc.?</a:t>
            </a:r>
          </a:p>
          <a:p>
            <a:pPr lvl="1"/>
            <a:r>
              <a:rPr lang="en-US" dirty="0"/>
              <a:t>Who are possible collaborators- internal and external?</a:t>
            </a:r>
          </a:p>
          <a:p>
            <a:pPr lvl="1"/>
            <a:r>
              <a:rPr lang="en-US" dirty="0"/>
              <a:t>What are the key words to identify opportunities?</a:t>
            </a:r>
          </a:p>
        </p:txBody>
      </p:sp>
    </p:spTree>
    <p:extLst>
      <p:ext uri="{BB962C8B-B14F-4D97-AF65-F5344CB8AC3E}">
        <p14:creationId xmlns:p14="http://schemas.microsoft.com/office/powerpoint/2010/main" val="105323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E00454-4C4D-6420-540A-2A2A7C31B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04243"/>
            <a:ext cx="10972800" cy="3836172"/>
          </a:xfrm>
        </p:spPr>
        <p:txBody>
          <a:bodyPr/>
          <a:lstStyle/>
          <a:p>
            <a:r>
              <a:rPr lang="en-US" dirty="0"/>
              <a:t>Take a few minutes to fill out the worksheet you were given when you walked in (or were emailed) based on a research topic you might be interested in </a:t>
            </a:r>
          </a:p>
          <a:p>
            <a:r>
              <a:rPr lang="en-US" dirty="0"/>
              <a:t>We will use the key words you come up with in a few minutes to do a funding search.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B1274F-FEA9-88D5-8AF9-769EEF0A0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Plan Worksheet</a:t>
            </a:r>
          </a:p>
        </p:txBody>
      </p:sp>
    </p:spTree>
    <p:extLst>
      <p:ext uri="{BB962C8B-B14F-4D97-AF65-F5344CB8AC3E}">
        <p14:creationId xmlns:p14="http://schemas.microsoft.com/office/powerpoint/2010/main" val="2723604299"/>
      </p:ext>
    </p:extLst>
  </p:cSld>
  <p:clrMapOvr>
    <a:masterClrMapping/>
  </p:clrMapOvr>
</p:sld>
</file>

<file path=ppt/theme/theme1.xml><?xml version="1.0" encoding="utf-8"?>
<a:theme xmlns:a="http://schemas.openxmlformats.org/drawingml/2006/main" name="Core">
  <a:themeElements>
    <a:clrScheme name="Core">
      <a:dk1>
        <a:srgbClr val="004886"/>
      </a:dk1>
      <a:lt1>
        <a:srgbClr val="FFFFFF"/>
      </a:lt1>
      <a:dk2>
        <a:srgbClr val="00A3DA"/>
      </a:dk2>
      <a:lt2>
        <a:srgbClr val="D0E1EB"/>
      </a:lt2>
      <a:accent1>
        <a:srgbClr val="87939A"/>
      </a:accent1>
      <a:accent2>
        <a:srgbClr val="3C479E"/>
      </a:accent2>
      <a:accent3>
        <a:srgbClr val="58D297"/>
      </a:accent3>
      <a:accent4>
        <a:srgbClr val="57A0D8"/>
      </a:accent4>
      <a:accent5>
        <a:srgbClr val="90DDFB"/>
      </a:accent5>
      <a:accent6>
        <a:srgbClr val="173570"/>
      </a:accent6>
      <a:hlink>
        <a:srgbClr val="5F259D"/>
      </a:hlink>
      <a:folHlink>
        <a:srgbClr val="B23A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" id="{3D2DFB0F-4779-7742-B1B3-9609602DF894}" vid="{D6114067-8D95-5B49-AE95-186A122F50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Core</Template>
  <TotalTime>2279</TotalTime>
  <Words>1044</Words>
  <Application>Microsoft Office PowerPoint</Application>
  <PresentationFormat>Widescreen</PresentationFormat>
  <Paragraphs>173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Core</vt:lpstr>
      <vt:lpstr>Thank you for joining us for Research Matters – External Funding!</vt:lpstr>
      <vt:lpstr>Grant Funding Searches</vt:lpstr>
      <vt:lpstr>Learning Objectives</vt:lpstr>
      <vt:lpstr>Who is your Grants and Contract Specialist? </vt:lpstr>
      <vt:lpstr>Important Things to Know</vt:lpstr>
      <vt:lpstr>Funding Types</vt:lpstr>
      <vt:lpstr>Current Research Data- R&amp;D Expenditures by Source</vt:lpstr>
      <vt:lpstr>Preparing for the Funding Search</vt:lpstr>
      <vt:lpstr>Project Plan Worksheet</vt:lpstr>
      <vt:lpstr>Where to Find Funding</vt:lpstr>
      <vt:lpstr>Pivot </vt:lpstr>
      <vt:lpstr>Pivot </vt:lpstr>
      <vt:lpstr>Your turn!</vt:lpstr>
      <vt:lpstr>Grants.gov</vt:lpstr>
      <vt:lpstr>Grant.gov</vt:lpstr>
      <vt:lpstr>Grant.gov Example</vt:lpstr>
      <vt:lpstr>Searching Awarded Grants</vt:lpstr>
      <vt:lpstr>Internal Sources </vt:lpstr>
      <vt:lpstr>Internal sources</vt:lpstr>
      <vt:lpstr>Other Helpful Links/Key things to remember </vt:lpstr>
      <vt:lpstr>You found an opportunity, what’s next?</vt:lpstr>
      <vt:lpstr>Questions for OSP?</vt:lpstr>
      <vt:lpstr>OSP Contact Information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Vander Heide</dc:creator>
  <cp:lastModifiedBy>Abbey Cook</cp:lastModifiedBy>
  <cp:revision>21</cp:revision>
  <dcterms:created xsi:type="dcterms:W3CDTF">2018-08-23T19:17:12Z</dcterms:created>
  <dcterms:modified xsi:type="dcterms:W3CDTF">2023-10-06T18:06:14Z</dcterms:modified>
</cp:coreProperties>
</file>